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63"/>
  </p:notesMasterIdLst>
  <p:sldIdLst>
    <p:sldId id="257" r:id="rId3"/>
    <p:sldId id="346" r:id="rId4"/>
    <p:sldId id="284" r:id="rId5"/>
    <p:sldId id="285" r:id="rId6"/>
    <p:sldId id="286" r:id="rId7"/>
    <p:sldId id="287" r:id="rId8"/>
    <p:sldId id="347" r:id="rId9"/>
    <p:sldId id="348" r:id="rId10"/>
    <p:sldId id="295" r:id="rId11"/>
    <p:sldId id="296" r:id="rId12"/>
    <p:sldId id="297" r:id="rId13"/>
    <p:sldId id="298" r:id="rId14"/>
    <p:sldId id="299" r:id="rId15"/>
    <p:sldId id="300" r:id="rId16"/>
    <p:sldId id="302" r:id="rId17"/>
    <p:sldId id="303" r:id="rId18"/>
    <p:sldId id="304" r:id="rId19"/>
    <p:sldId id="305" r:id="rId20"/>
    <p:sldId id="306" r:id="rId21"/>
    <p:sldId id="307" r:id="rId22"/>
    <p:sldId id="308" r:id="rId23"/>
    <p:sldId id="309" r:id="rId24"/>
    <p:sldId id="310" r:id="rId25"/>
    <p:sldId id="311" r:id="rId26"/>
    <p:sldId id="352"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49"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9990E-FD56-4EFF-873A-F7809DF1A0ED}" type="datetimeFigureOut">
              <a:rPr lang="zh-CN" altLang="en-US" smtClean="0"/>
              <a:t>2017/2/10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617BD9-C16B-4DEC-B6CF-009930ADB490}" type="slidenum">
              <a:rPr lang="zh-CN" altLang="en-US" smtClean="0"/>
              <a:t>‹#›</a:t>
            </a:fld>
            <a:endParaRPr lang="zh-CN" altLang="en-US"/>
          </a:p>
        </p:txBody>
      </p:sp>
    </p:spTree>
    <p:extLst>
      <p:ext uri="{BB962C8B-B14F-4D97-AF65-F5344CB8AC3E}">
        <p14:creationId xmlns:p14="http://schemas.microsoft.com/office/powerpoint/2010/main" val="2291296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42EE60-ECA9-4495-B632-14BF762B19F2}"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319445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E5D7DA-AB59-4FB2-87DE-2282C0A9870A}" type="slidenum">
              <a:rPr lang="zh-CN" altLang="en-US" smtClean="0">
                <a:solidFill>
                  <a:prstClr val="black"/>
                </a:solidFill>
              </a:rPr>
              <a:pPr/>
              <a:t>36</a:t>
            </a:fld>
            <a:endParaRPr lang="zh-CN" altLang="en-US">
              <a:solidFill>
                <a:prstClr val="black"/>
              </a:solidFill>
            </a:endParaRPr>
          </a:p>
        </p:txBody>
      </p:sp>
    </p:spTree>
    <p:extLst>
      <p:ext uri="{BB962C8B-B14F-4D97-AF65-F5344CB8AC3E}">
        <p14:creationId xmlns:p14="http://schemas.microsoft.com/office/powerpoint/2010/main" val="86097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E5D7DA-AB59-4FB2-87DE-2282C0A9870A}" type="slidenum">
              <a:rPr lang="zh-CN" altLang="en-US" smtClean="0">
                <a:solidFill>
                  <a:prstClr val="black"/>
                </a:solidFill>
              </a:rPr>
              <a:pPr/>
              <a:t>37</a:t>
            </a:fld>
            <a:endParaRPr lang="zh-CN" altLang="en-US">
              <a:solidFill>
                <a:prstClr val="black"/>
              </a:solidFill>
            </a:endParaRPr>
          </a:p>
        </p:txBody>
      </p:sp>
    </p:spTree>
    <p:extLst>
      <p:ext uri="{BB962C8B-B14F-4D97-AF65-F5344CB8AC3E}">
        <p14:creationId xmlns:p14="http://schemas.microsoft.com/office/powerpoint/2010/main" val="85749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25004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164462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3415838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93233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07827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49975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8252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76824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44634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307471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11430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220375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38756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42613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31252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07023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260851" cy="1600200"/>
          </a:xfrm>
        </p:spPr>
        <p:txBody>
          <a:bodyPr anchor="t" anchorCtr="0">
            <a:normAutofit/>
          </a:bodyPr>
          <a:lstStyle>
            <a:lvl1pPr>
              <a:defRPr sz="3000"/>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5384801" y="457201"/>
            <a:ext cx="5970588"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260851"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BB962C8B-B14F-4D97-AF65-F5344CB8AC3E}" type="datetime1">
              <a:rPr lang="zh-CN" altLang="en-US" dirty="0">
                <a:solidFill>
                  <a:srgbClr val="1F497D">
                    <a:lumMod val="90000"/>
                    <a:lumOff val="10000"/>
                  </a:srgbClr>
                </a:solidFill>
              </a:rPr>
              <a:pPr/>
              <a:t>2017/2/10</a:t>
            </a:fld>
            <a:endParaRPr lang="zh-CN" altLang="en-US" dirty="0">
              <a:solidFill>
                <a:srgbClr val="1F497D">
                  <a:lumMod val="90000"/>
                  <a:lumOff val="10000"/>
                </a:srgbClr>
              </a:solidFill>
            </a:endParaRPr>
          </a:p>
        </p:txBody>
      </p:sp>
      <p:sp>
        <p:nvSpPr>
          <p:cNvPr id="6" name="页脚占位符 5"/>
          <p:cNvSpPr>
            <a:spLocks noGrp="1"/>
          </p:cNvSpPr>
          <p:nvPr>
            <p:ph type="ftr" sz="quarter" idx="11"/>
          </p:nvPr>
        </p:nvSpPr>
        <p:spPr/>
        <p:txBody>
          <a:bodyPr/>
          <a:lstStyle/>
          <a:p>
            <a:endParaRPr lang="zh-CN" altLang="en-US" dirty="0">
              <a:solidFill>
                <a:srgbClr val="1F497D">
                  <a:lumMod val="90000"/>
                  <a:lumOff val="10000"/>
                </a:srgbClr>
              </a:solidFill>
            </a:endParaRPr>
          </a:p>
        </p:txBody>
      </p:sp>
      <p:sp>
        <p:nvSpPr>
          <p:cNvPr id="7" name="灯片编号占位符 6"/>
          <p:cNvSpPr>
            <a:spLocks noGrp="1"/>
          </p:cNvSpPr>
          <p:nvPr>
            <p:ph type="sldNum" sz="quarter" idx="12"/>
          </p:nvPr>
        </p:nvSpPr>
        <p:spPr/>
        <p:txBody>
          <a:bodyPr/>
          <a:lstStyle/>
          <a:p>
            <a:fld id="{9A0DB2DC-4C9A-4742-B13C-FB6460FD3503}" type="slidenum">
              <a:rPr lang="zh-CN" altLang="en-US" dirty="0">
                <a:solidFill>
                  <a:prstClr val="black">
                    <a:lumMod val="85000"/>
                    <a:lumOff val="15000"/>
                  </a:prstClr>
                </a:solidFill>
              </a:rPr>
              <a:pPr/>
              <a:t>‹#›</a:t>
            </a:fld>
            <a:endParaRPr lang="zh-CN" altLang="en-US" dirty="0">
              <a:solidFill>
                <a:prstClr val="black">
                  <a:lumMod val="85000"/>
                  <a:lumOff val="15000"/>
                </a:prstClr>
              </a:solidFill>
            </a:endParaRPr>
          </a:p>
        </p:txBody>
      </p:sp>
    </p:spTree>
    <p:extLst>
      <p:ext uri="{BB962C8B-B14F-4D97-AF65-F5344CB8AC3E}">
        <p14:creationId xmlns:p14="http://schemas.microsoft.com/office/powerpoint/2010/main" val="3329698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E3B7371-DD5C-41AA-B63E-E3E65EC65280}" type="datetimeFigureOut">
              <a:rPr lang="zh-CN" altLang="en-US" smtClean="0">
                <a:solidFill>
                  <a:srgbClr val="FFFFFF">
                    <a:tint val="75000"/>
                  </a:srgbClr>
                </a:solidFill>
              </a:rPr>
              <a:pPr/>
              <a:t>2017/2/10</a:t>
            </a:fld>
            <a:endParaRPr lang="zh-CN" altLang="en-US">
              <a:solidFill>
                <a:srgbClr val="FFFFFF">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FFFFFF">
                  <a:tint val="75000"/>
                </a:srgbClr>
              </a:solidFill>
            </a:endParaRPr>
          </a:p>
        </p:txBody>
      </p:sp>
      <p:sp>
        <p:nvSpPr>
          <p:cNvPr id="5" name="灯片编号占位符 4"/>
          <p:cNvSpPr>
            <a:spLocks noGrp="1"/>
          </p:cNvSpPr>
          <p:nvPr>
            <p:ph type="sldNum" sz="quarter" idx="12"/>
          </p:nvPr>
        </p:nvSpPr>
        <p:spPr/>
        <p:txBody>
          <a:bodyPr/>
          <a:lstStyle/>
          <a:p>
            <a:fld id="{78875B66-F7BB-4139-B0A5-70BC69117CBD}" type="slidenum">
              <a:rPr lang="zh-CN" altLang="en-US" smtClean="0">
                <a:solidFill>
                  <a:srgbClr val="FFFFFF">
                    <a:tint val="75000"/>
                  </a:srgbClr>
                </a:solidFill>
              </a:rPr>
              <a:pPr/>
              <a:t>‹#›</a:t>
            </a:fld>
            <a:endParaRPr lang="zh-CN" altLang="en-US">
              <a:solidFill>
                <a:srgbClr val="FFFFFF">
                  <a:tint val="75000"/>
                </a:srgbClr>
              </a:solidFill>
            </a:endParaRPr>
          </a:p>
        </p:txBody>
      </p:sp>
      <p:sp>
        <p:nvSpPr>
          <p:cNvPr id="6" name="内容占位符 6"/>
          <p:cNvSpPr>
            <a:spLocks noGrp="1"/>
          </p:cNvSpPr>
          <p:nvPr>
            <p:ph sz="quarter" idx="13"/>
          </p:nvPr>
        </p:nvSpPr>
        <p:spPr>
          <a:xfrm>
            <a:off x="560388" y="412957"/>
            <a:ext cx="11237912" cy="5575095"/>
          </a:xfrm>
        </p:spPr>
        <p:txBody>
          <a:bodyPr>
            <a:normAutofit/>
          </a:bodyPr>
          <a:lstStyle>
            <a:lvl1pPr>
              <a:defRPr sz="1800"/>
            </a:lvl1pPr>
            <a:lvl2pPr>
              <a:defRPr sz="1500"/>
            </a:lvl2pPr>
            <a:lvl3pPr>
              <a:defRPr sz="1350"/>
            </a:lvl3pPr>
            <a:lvl4pPr>
              <a:defRPr sz="1350"/>
            </a:lvl4pPr>
            <a:lvl5pPr>
              <a:defRPr sz="13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021125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D8E03486-83EA-438A-86B9-76E72E07FB94}" type="datetime1">
              <a:rPr lang="zh-CN" altLang="en-US"/>
              <a:pPr>
                <a:defRPr/>
              </a:pPr>
              <a:t>2017/2/10</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D65374D1-0CD5-46EA-8493-8ADBF8F59E13}" type="slidenum">
              <a:rPr lang="zh-CN" altLang="en-US"/>
              <a:pPr/>
              <a:t>‹#›</a:t>
            </a:fld>
            <a:endParaRPr lang="zh-CN" altLang="en-US" sz="1800">
              <a:solidFill>
                <a:srgbClr val="000000"/>
              </a:solidFill>
            </a:endParaRPr>
          </a:p>
        </p:txBody>
      </p:sp>
    </p:spTree>
    <p:extLst>
      <p:ext uri="{BB962C8B-B14F-4D97-AF65-F5344CB8AC3E}">
        <p14:creationId xmlns:p14="http://schemas.microsoft.com/office/powerpoint/2010/main" val="1017891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114632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008043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407046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604701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6" name="Footer Placeholder 5"/>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4087489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8" name="Footer Placeholder 7"/>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629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4" name="Footer Placeholder 3"/>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3617147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3" name="Footer Placeholder 2"/>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346504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zh-CN" altLang="en-US" smtClean="0"/>
              <a:t>单击此处编辑母版标题样式</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6" name="Footer Placeholder 5"/>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85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6" name="Footer Placeholder 5"/>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323925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136508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525996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708964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23885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6" name="Footer Placeholder 5"/>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34056866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001373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463271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244344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768367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201929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774765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069698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643161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791652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14441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8" name="Footer Placeholder 7"/>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921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260851" cy="1600200"/>
          </a:xfrm>
        </p:spPr>
        <p:txBody>
          <a:bodyPr anchor="t" anchorCtr="0">
            <a:normAutofit/>
          </a:bodyPr>
          <a:lstStyle>
            <a:lvl1pPr>
              <a:defRPr sz="3000"/>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5384801" y="457201"/>
            <a:ext cx="5970588"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260851"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BB962C8B-B14F-4D97-AF65-F5344CB8AC3E}" type="datetime1">
              <a:rPr lang="zh-CN" altLang="en-US" dirty="0">
                <a:solidFill>
                  <a:srgbClr val="1F497D">
                    <a:lumMod val="90000"/>
                    <a:lumOff val="10000"/>
                  </a:srgbClr>
                </a:solidFill>
              </a:rPr>
              <a:pPr/>
              <a:t>2017/2/10</a:t>
            </a:fld>
            <a:endParaRPr lang="zh-CN" altLang="en-US" dirty="0">
              <a:solidFill>
                <a:srgbClr val="1F497D">
                  <a:lumMod val="90000"/>
                  <a:lumOff val="10000"/>
                </a:srgbClr>
              </a:solidFill>
            </a:endParaRPr>
          </a:p>
        </p:txBody>
      </p:sp>
      <p:sp>
        <p:nvSpPr>
          <p:cNvPr id="6" name="页脚占位符 5"/>
          <p:cNvSpPr>
            <a:spLocks noGrp="1"/>
          </p:cNvSpPr>
          <p:nvPr>
            <p:ph type="ftr" sz="quarter" idx="11"/>
          </p:nvPr>
        </p:nvSpPr>
        <p:spPr/>
        <p:txBody>
          <a:bodyPr/>
          <a:lstStyle/>
          <a:p>
            <a:endParaRPr lang="zh-CN" altLang="en-US" dirty="0">
              <a:solidFill>
                <a:srgbClr val="1F497D">
                  <a:lumMod val="90000"/>
                  <a:lumOff val="10000"/>
                </a:srgbClr>
              </a:solidFill>
            </a:endParaRPr>
          </a:p>
        </p:txBody>
      </p:sp>
      <p:sp>
        <p:nvSpPr>
          <p:cNvPr id="7" name="灯片编号占位符 6"/>
          <p:cNvSpPr>
            <a:spLocks noGrp="1"/>
          </p:cNvSpPr>
          <p:nvPr>
            <p:ph type="sldNum" sz="quarter" idx="12"/>
          </p:nvPr>
        </p:nvSpPr>
        <p:spPr/>
        <p:txBody>
          <a:bodyPr/>
          <a:lstStyle/>
          <a:p>
            <a:fld id="{9A0DB2DC-4C9A-4742-B13C-FB6460FD3503}" type="slidenum">
              <a:rPr lang="zh-CN" altLang="en-US" dirty="0">
                <a:solidFill>
                  <a:prstClr val="black">
                    <a:lumMod val="85000"/>
                    <a:lumOff val="15000"/>
                  </a:prstClr>
                </a:solidFill>
              </a:rPr>
              <a:pPr/>
              <a:t>‹#›</a:t>
            </a:fld>
            <a:endParaRPr lang="zh-CN" altLang="en-US" dirty="0">
              <a:solidFill>
                <a:prstClr val="black">
                  <a:lumMod val="85000"/>
                  <a:lumOff val="15000"/>
                </a:prstClr>
              </a:solidFill>
            </a:endParaRPr>
          </a:p>
        </p:txBody>
      </p:sp>
    </p:spTree>
    <p:extLst>
      <p:ext uri="{BB962C8B-B14F-4D97-AF65-F5344CB8AC3E}">
        <p14:creationId xmlns:p14="http://schemas.microsoft.com/office/powerpoint/2010/main" val="966874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E3B7371-DD5C-41AA-B63E-E3E65EC65280}" type="datetimeFigureOut">
              <a:rPr lang="zh-CN" altLang="en-US" smtClean="0">
                <a:solidFill>
                  <a:srgbClr val="FFFFFF">
                    <a:tint val="75000"/>
                  </a:srgbClr>
                </a:solidFill>
              </a:rPr>
              <a:pPr/>
              <a:t>2017/2/10</a:t>
            </a:fld>
            <a:endParaRPr lang="zh-CN" altLang="en-US">
              <a:solidFill>
                <a:srgbClr val="FFFFFF">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FFFFFF">
                  <a:tint val="75000"/>
                </a:srgbClr>
              </a:solidFill>
            </a:endParaRPr>
          </a:p>
        </p:txBody>
      </p:sp>
      <p:sp>
        <p:nvSpPr>
          <p:cNvPr id="5" name="灯片编号占位符 4"/>
          <p:cNvSpPr>
            <a:spLocks noGrp="1"/>
          </p:cNvSpPr>
          <p:nvPr>
            <p:ph type="sldNum" sz="quarter" idx="12"/>
          </p:nvPr>
        </p:nvSpPr>
        <p:spPr/>
        <p:txBody>
          <a:bodyPr/>
          <a:lstStyle/>
          <a:p>
            <a:fld id="{78875B66-F7BB-4139-B0A5-70BC69117CBD}" type="slidenum">
              <a:rPr lang="zh-CN" altLang="en-US" smtClean="0">
                <a:solidFill>
                  <a:srgbClr val="FFFFFF">
                    <a:tint val="75000"/>
                  </a:srgbClr>
                </a:solidFill>
              </a:rPr>
              <a:pPr/>
              <a:t>‹#›</a:t>
            </a:fld>
            <a:endParaRPr lang="zh-CN" altLang="en-US">
              <a:solidFill>
                <a:srgbClr val="FFFFFF">
                  <a:tint val="75000"/>
                </a:srgbClr>
              </a:solidFill>
            </a:endParaRPr>
          </a:p>
        </p:txBody>
      </p:sp>
      <p:sp>
        <p:nvSpPr>
          <p:cNvPr id="6" name="内容占位符 6"/>
          <p:cNvSpPr>
            <a:spLocks noGrp="1"/>
          </p:cNvSpPr>
          <p:nvPr>
            <p:ph sz="quarter" idx="13"/>
          </p:nvPr>
        </p:nvSpPr>
        <p:spPr>
          <a:xfrm>
            <a:off x="560388" y="412957"/>
            <a:ext cx="11237912" cy="5575095"/>
          </a:xfrm>
        </p:spPr>
        <p:txBody>
          <a:bodyPr>
            <a:normAutofit/>
          </a:bodyPr>
          <a:lstStyle>
            <a:lvl1pPr>
              <a:defRPr sz="1800"/>
            </a:lvl1pPr>
            <a:lvl2pPr>
              <a:defRPr sz="1500"/>
            </a:lvl2pPr>
            <a:lvl3pPr>
              <a:defRPr sz="1350"/>
            </a:lvl3pPr>
            <a:lvl4pPr>
              <a:defRPr sz="1350"/>
            </a:lvl4pPr>
            <a:lvl5pPr>
              <a:defRPr sz="13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10165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4" name="Footer Placeholder 3"/>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63683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3" name="Footer Placeholder 2"/>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407554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zh-CN" altLang="en-US" smtClean="0"/>
              <a:t>单击此处编辑母版标题样式</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6" name="Footer Placeholder 5"/>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434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6" name="Footer Placeholder 5"/>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39097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743459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725" r:id="rId26"/>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5476585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40.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42.xml"/><Relationship Id="rId4" Type="http://schemas.openxmlformats.org/officeDocument/2006/relationships/slide" Target="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19936" y="4077072"/>
            <a:ext cx="720080" cy="369332"/>
          </a:xfrm>
          <a:prstGeom prst="rect">
            <a:avLst/>
          </a:prstGeom>
          <a:noFill/>
        </p:spPr>
        <p:txBody>
          <a:bodyPr wrap="square" rtlCol="0">
            <a:spAutoFit/>
          </a:bodyPr>
          <a:lstStyle/>
          <a:p>
            <a:endParaRPr lang="zh-CN" altLang="en-US" dirty="0">
              <a:solidFill>
                <a:prstClr val="black"/>
              </a:solidFill>
            </a:endParaRPr>
          </a:p>
        </p:txBody>
      </p:sp>
      <p:sp>
        <p:nvSpPr>
          <p:cNvPr id="7" name="文本框 6"/>
          <p:cNvSpPr txBox="1"/>
          <p:nvPr/>
        </p:nvSpPr>
        <p:spPr>
          <a:xfrm>
            <a:off x="9480377" y="5589240"/>
            <a:ext cx="184731" cy="369332"/>
          </a:xfrm>
          <a:prstGeom prst="rect">
            <a:avLst/>
          </a:prstGeom>
          <a:noFill/>
        </p:spPr>
        <p:txBody>
          <a:bodyPr wrap="none" rtlCol="0">
            <a:spAutoFit/>
          </a:bodyPr>
          <a:lstStyle/>
          <a:p>
            <a:endParaRPr lang="zh-CN" altLang="en-US" dirty="0">
              <a:solidFill>
                <a:prstClr val="black"/>
              </a:solidFill>
            </a:endParaRPr>
          </a:p>
        </p:txBody>
      </p:sp>
      <p:sp>
        <p:nvSpPr>
          <p:cNvPr id="8" name="文本框 7"/>
          <p:cNvSpPr txBox="1"/>
          <p:nvPr/>
        </p:nvSpPr>
        <p:spPr>
          <a:xfrm>
            <a:off x="1225855" y="1457490"/>
            <a:ext cx="5472608" cy="1323439"/>
          </a:xfrm>
          <a:prstGeom prst="rect">
            <a:avLst/>
          </a:prstGeom>
          <a:noFill/>
        </p:spPr>
        <p:txBody>
          <a:bodyPr wrap="square" rtlCol="0">
            <a:spAutoFit/>
          </a:bodyPr>
          <a:lstStyle/>
          <a:p>
            <a:r>
              <a:rPr lang="en-US" altLang="zh-CN" sz="8000" dirty="0">
                <a:solidFill>
                  <a:prstClr val="white"/>
                </a:solidFill>
                <a:latin typeface="Impact"/>
                <a:ea typeface="微软雅黑" panose="020B0503020204020204" pitchFamily="34" charset="-122"/>
              </a:rPr>
              <a:t>Unit </a:t>
            </a:r>
            <a:r>
              <a:rPr lang="en-US" altLang="zh-CN" sz="8000" dirty="0" smtClean="0">
                <a:solidFill>
                  <a:prstClr val="white"/>
                </a:solidFill>
                <a:latin typeface="Impact"/>
                <a:ea typeface="微软雅黑" panose="020B0503020204020204" pitchFamily="34" charset="-122"/>
              </a:rPr>
              <a:t> </a:t>
            </a:r>
            <a:r>
              <a:rPr lang="en-US" altLang="zh-CN" sz="8000" dirty="0" smtClean="0">
                <a:solidFill>
                  <a:prstClr val="white"/>
                </a:solidFill>
                <a:latin typeface="Impact"/>
                <a:ea typeface="微软雅黑" panose="020B0503020204020204" pitchFamily="34" charset="-122"/>
              </a:rPr>
              <a:t>9</a:t>
            </a:r>
            <a:endParaRPr lang="zh-CN" altLang="en-US" dirty="0">
              <a:solidFill>
                <a:prstClr val="black"/>
              </a:solidFill>
            </a:endParaRPr>
          </a:p>
        </p:txBody>
      </p:sp>
      <p:sp>
        <p:nvSpPr>
          <p:cNvPr id="9" name="文本框 8"/>
          <p:cNvSpPr txBox="1"/>
          <p:nvPr/>
        </p:nvSpPr>
        <p:spPr>
          <a:xfrm>
            <a:off x="1058433" y="3284984"/>
            <a:ext cx="7776864" cy="2308324"/>
          </a:xfrm>
          <a:prstGeom prst="rect">
            <a:avLst/>
          </a:prstGeom>
          <a:noFill/>
        </p:spPr>
        <p:txBody>
          <a:bodyPr wrap="square" rtlCol="0">
            <a:spAutoFit/>
          </a:bodyPr>
          <a:lstStyle/>
          <a:p>
            <a:r>
              <a:rPr lang="en-US" altLang="zh-CN" sz="7200" b="1" dirty="0">
                <a:solidFill>
                  <a:srgbClr val="0070C0"/>
                </a:solidFill>
                <a:effectLst>
                  <a:outerShdw blurRad="38100" dist="38100" dir="2700000" algn="tl">
                    <a:srgbClr val="000000">
                      <a:alpha val="43137"/>
                    </a:srgbClr>
                  </a:outerShdw>
                </a:effectLst>
                <a:latin typeface="+mj-lt"/>
                <a:ea typeface="微软雅黑" panose="020B0503020204020204" pitchFamily="34" charset="-122"/>
              </a:rPr>
              <a:t>Different Types of Letter Writing</a:t>
            </a:r>
            <a:endParaRPr lang="zh-CN" altLang="en-US" sz="7200" b="1" dirty="0">
              <a:solidFill>
                <a:srgbClr val="0070C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6227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2235770" y="300446"/>
            <a:ext cx="6956574" cy="1750423"/>
          </a:xfrm>
        </p:spPr>
        <p:txBody>
          <a:bodyPr>
            <a:normAutofit fontScale="90000"/>
          </a:bodyPr>
          <a:lstStyle/>
          <a:p>
            <a:r>
              <a:rPr lang="en-US" altLang="zh-CN" sz="3200" b="1" dirty="0">
                <a:latin typeface="+mn-lt"/>
              </a:rPr>
              <a:t/>
            </a:r>
            <a:br>
              <a:rPr lang="en-US" altLang="zh-CN" sz="3200" b="1" dirty="0">
                <a:latin typeface="+mn-lt"/>
              </a:rPr>
            </a:br>
            <a:r>
              <a:rPr lang="en-US" altLang="zh-CN" sz="3200" b="1" dirty="0">
                <a:latin typeface="+mn-lt"/>
              </a:rPr>
              <a:t>E) Useful </a:t>
            </a:r>
            <a:r>
              <a:rPr lang="en-US" altLang="zh-CN" sz="3200" b="1" dirty="0" smtClean="0">
                <a:latin typeface="+mn-lt"/>
              </a:rPr>
              <a:t>Expressions</a:t>
            </a:r>
            <a:r>
              <a:rPr lang="en-US" altLang="zh-CN" sz="3200" b="1" dirty="0">
                <a:latin typeface="+mn-lt"/>
              </a:rPr>
              <a:t/>
            </a:r>
            <a:br>
              <a:rPr lang="en-US" altLang="zh-CN" sz="3200" b="1" dirty="0">
                <a:latin typeface="+mn-lt"/>
              </a:rPr>
            </a:br>
            <a:r>
              <a:rPr lang="en-US" altLang="zh-CN" sz="3200" b="1" dirty="0">
                <a:latin typeface="+mn-lt"/>
              </a:rPr>
              <a:t/>
            </a:r>
            <a:br>
              <a:rPr lang="en-US" altLang="zh-CN" sz="3200" b="1" dirty="0">
                <a:latin typeface="+mn-lt"/>
              </a:rPr>
            </a:br>
            <a:endParaRPr lang="en-US" altLang="zh-CN" sz="3200" b="1" dirty="0">
              <a:latin typeface="+mn-lt"/>
            </a:endParaRPr>
          </a:p>
        </p:txBody>
      </p:sp>
      <p:pic>
        <p:nvPicPr>
          <p:cNvPr id="2" name="图片 1"/>
          <p:cNvPicPr>
            <a:picLocks noChangeAspect="1"/>
          </p:cNvPicPr>
          <p:nvPr/>
        </p:nvPicPr>
        <p:blipFill>
          <a:blip r:embed="rId2"/>
          <a:stretch>
            <a:fillRect/>
          </a:stretch>
        </p:blipFill>
        <p:spPr>
          <a:xfrm>
            <a:off x="2135560" y="1484784"/>
            <a:ext cx="8136904" cy="3804234"/>
          </a:xfrm>
          <a:prstGeom prst="rect">
            <a:avLst/>
          </a:prstGeom>
        </p:spPr>
      </p:pic>
    </p:spTree>
    <p:extLst>
      <p:ext uri="{BB962C8B-B14F-4D97-AF65-F5344CB8AC3E}">
        <p14:creationId xmlns:p14="http://schemas.microsoft.com/office/powerpoint/2010/main" val="2575357600"/>
      </p:ext>
    </p:extLst>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23592" y="908720"/>
            <a:ext cx="7488832" cy="4832092"/>
          </a:xfrm>
          <a:prstGeom prst="rect">
            <a:avLst/>
          </a:prstGeom>
          <a:noFill/>
        </p:spPr>
        <p:txBody>
          <a:bodyPr wrap="square" rtlCol="0">
            <a:spAutoFit/>
          </a:bodyPr>
          <a:lstStyle/>
          <a:p>
            <a:r>
              <a:rPr lang="en-US" altLang="zh-CN" sz="2800" dirty="0">
                <a:solidFill>
                  <a:srgbClr val="FFC000"/>
                </a:solidFill>
              </a:rPr>
              <a:t>Personal occasions:</a:t>
            </a:r>
          </a:p>
          <a:p>
            <a:r>
              <a:rPr lang="en-US" altLang="zh-CN" sz="2800" dirty="0">
                <a:solidFill>
                  <a:prstClr val="black"/>
                </a:solidFill>
              </a:rPr>
              <a:t>Would you care (like) to ….?</a:t>
            </a:r>
          </a:p>
          <a:p>
            <a:r>
              <a:rPr lang="en-US" altLang="zh-CN" sz="2800" dirty="0">
                <a:solidFill>
                  <a:prstClr val="black"/>
                </a:solidFill>
              </a:rPr>
              <a:t>I wonder if you would be able to do ...</a:t>
            </a:r>
          </a:p>
          <a:p>
            <a:r>
              <a:rPr lang="en-US" altLang="zh-CN" sz="2800" dirty="0">
                <a:solidFill>
                  <a:prstClr val="black"/>
                </a:solidFill>
              </a:rPr>
              <a:t>If you have no other plans …, I’d like to invite you …</a:t>
            </a:r>
          </a:p>
          <a:p>
            <a:endParaRPr lang="en-US" altLang="zh-CN" sz="2800" dirty="0">
              <a:solidFill>
                <a:prstClr val="black"/>
              </a:solidFill>
            </a:endParaRPr>
          </a:p>
          <a:p>
            <a:r>
              <a:rPr lang="en-US" altLang="zh-CN" sz="2800" dirty="0">
                <a:solidFill>
                  <a:srgbClr val="FFC000"/>
                </a:solidFill>
              </a:rPr>
              <a:t>Business event</a:t>
            </a:r>
          </a:p>
          <a:p>
            <a:r>
              <a:rPr lang="en-US" altLang="zh-CN" sz="2800" dirty="0">
                <a:solidFill>
                  <a:prstClr val="black"/>
                </a:solidFill>
              </a:rPr>
              <a:t> On behalf of …, I am pleased to invite you …</a:t>
            </a:r>
          </a:p>
          <a:p>
            <a:r>
              <a:rPr lang="en-US" altLang="zh-CN" sz="2800" dirty="0">
                <a:solidFill>
                  <a:prstClr val="black"/>
                </a:solidFill>
              </a:rPr>
              <a:t>It is my pleasure / a great honor for me to invite you to …</a:t>
            </a:r>
          </a:p>
          <a:p>
            <a:r>
              <a:rPr lang="en-US" altLang="zh-CN" sz="2800" dirty="0">
                <a:solidFill>
                  <a:prstClr val="black"/>
                </a:solidFill>
              </a:rPr>
              <a:t>I am writing to ask if you are willing to present …</a:t>
            </a:r>
          </a:p>
        </p:txBody>
      </p:sp>
    </p:spTree>
    <p:extLst>
      <p:ext uri="{BB962C8B-B14F-4D97-AF65-F5344CB8AC3E}">
        <p14:creationId xmlns:p14="http://schemas.microsoft.com/office/powerpoint/2010/main" val="1038406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23592" y="980729"/>
            <a:ext cx="7344816" cy="4524315"/>
          </a:xfrm>
          <a:prstGeom prst="rect">
            <a:avLst/>
          </a:prstGeom>
          <a:noFill/>
        </p:spPr>
        <p:txBody>
          <a:bodyPr wrap="square" rtlCol="0">
            <a:spAutoFit/>
          </a:bodyPr>
          <a:lstStyle/>
          <a:p>
            <a:r>
              <a:rPr lang="en-US" altLang="zh-CN" sz="3600" dirty="0">
                <a:solidFill>
                  <a:srgbClr val="FFC000"/>
                </a:solidFill>
              </a:rPr>
              <a:t>Expression of pleasure and wish</a:t>
            </a:r>
          </a:p>
          <a:p>
            <a:pPr marL="571500" indent="-571500">
              <a:buFont typeface="Arial" panose="020B0604020202020204" pitchFamily="34" charset="0"/>
              <a:buChar char="•"/>
            </a:pPr>
            <a:r>
              <a:rPr lang="en-US" altLang="zh-CN" sz="3600" dirty="0">
                <a:solidFill>
                  <a:prstClr val="black"/>
                </a:solidFill>
              </a:rPr>
              <a:t>I shall be very glad/ pleased if…</a:t>
            </a:r>
          </a:p>
          <a:p>
            <a:pPr marL="571500" indent="-571500">
              <a:buFont typeface="Arial" panose="020B0604020202020204" pitchFamily="34" charset="0"/>
              <a:buChar char="•"/>
            </a:pPr>
            <a:r>
              <a:rPr lang="en-US" altLang="zh-CN" sz="3600" dirty="0">
                <a:solidFill>
                  <a:prstClr val="black"/>
                </a:solidFill>
              </a:rPr>
              <a:t>It would be an honor to us if you would …</a:t>
            </a:r>
          </a:p>
          <a:p>
            <a:pPr marL="571500" indent="-571500">
              <a:buFont typeface="Arial" panose="020B0604020202020204" pitchFamily="34" charset="0"/>
              <a:buChar char="•"/>
            </a:pPr>
            <a:r>
              <a:rPr lang="en-US" altLang="zh-CN" sz="3600" dirty="0">
                <a:solidFill>
                  <a:prstClr val="black"/>
                </a:solidFill>
              </a:rPr>
              <a:t>Please accept our warm welcome and sincere invitation.</a:t>
            </a:r>
          </a:p>
          <a:p>
            <a:pPr marL="571500" indent="-571500">
              <a:buFont typeface="Arial" panose="020B0604020202020204" pitchFamily="34" charset="0"/>
              <a:buChar char="•"/>
            </a:pPr>
            <a:r>
              <a:rPr lang="en-US" altLang="zh-CN" sz="3600" dirty="0">
                <a:solidFill>
                  <a:prstClr val="black"/>
                </a:solidFill>
              </a:rPr>
              <a:t>We sincerely hope that you can accept this invitation.</a:t>
            </a:r>
          </a:p>
        </p:txBody>
      </p:sp>
    </p:spTree>
    <p:extLst>
      <p:ext uri="{BB962C8B-B14F-4D97-AF65-F5344CB8AC3E}">
        <p14:creationId xmlns:p14="http://schemas.microsoft.com/office/powerpoint/2010/main" val="116002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2307778" y="444724"/>
            <a:ext cx="6380510" cy="752029"/>
          </a:xfrm>
        </p:spPr>
        <p:txBody>
          <a:bodyPr>
            <a:noAutofit/>
          </a:bodyPr>
          <a:lstStyle/>
          <a:p>
            <a:r>
              <a:rPr lang="en-US" altLang="zh-CN" sz="3600" b="1" dirty="0">
                <a:latin typeface="+mn-lt"/>
              </a:rPr>
              <a:t>F) Class </a:t>
            </a:r>
            <a:r>
              <a:rPr lang="en-US" altLang="zh-CN" sz="3600" b="1" dirty="0" smtClean="0">
                <a:latin typeface="+mn-lt"/>
              </a:rPr>
              <a:t>Practices </a:t>
            </a:r>
            <a:endParaRPr lang="en-US" altLang="zh-CN" sz="3600" b="1" dirty="0">
              <a:latin typeface="+mn-lt"/>
            </a:endParaRPr>
          </a:p>
        </p:txBody>
      </p:sp>
      <p:sp>
        <p:nvSpPr>
          <p:cNvPr id="3" name="TextBox 2"/>
          <p:cNvSpPr txBox="1"/>
          <p:nvPr/>
        </p:nvSpPr>
        <p:spPr>
          <a:xfrm>
            <a:off x="2423592" y="1556792"/>
            <a:ext cx="7920880" cy="3539430"/>
          </a:xfrm>
          <a:prstGeom prst="rect">
            <a:avLst/>
          </a:prstGeom>
          <a:noFill/>
        </p:spPr>
        <p:txBody>
          <a:bodyPr wrap="square" rtlCol="0">
            <a:spAutoFit/>
          </a:bodyPr>
          <a:lstStyle/>
          <a:p>
            <a:r>
              <a:rPr lang="en-US" altLang="zh-CN" sz="3200" dirty="0">
                <a:solidFill>
                  <a:prstClr val="black"/>
                </a:solidFill>
              </a:rPr>
              <a:t>Read the invitation letter </a:t>
            </a:r>
            <a:r>
              <a:rPr lang="en-US" altLang="zh-CN" sz="3200" dirty="0" smtClean="0">
                <a:solidFill>
                  <a:prstClr val="black"/>
                </a:solidFill>
              </a:rPr>
              <a:t>Sample 1 </a:t>
            </a:r>
            <a:r>
              <a:rPr lang="en-US" altLang="zh-CN" sz="3200" dirty="0">
                <a:solidFill>
                  <a:prstClr val="black"/>
                </a:solidFill>
              </a:rPr>
              <a:t>and answer the following questions:</a:t>
            </a:r>
          </a:p>
          <a:p>
            <a:pPr marL="514350" indent="-514350">
              <a:buFontTx/>
              <a:buAutoNum type="arabicPeriod"/>
            </a:pPr>
            <a:r>
              <a:rPr lang="en-US" altLang="zh-CN" sz="3200" dirty="0">
                <a:solidFill>
                  <a:prstClr val="black"/>
                </a:solidFill>
              </a:rPr>
              <a:t>Who has been invited and why was he invited?</a:t>
            </a:r>
          </a:p>
          <a:p>
            <a:r>
              <a:rPr lang="en-US" altLang="zh-CN" sz="3200" dirty="0">
                <a:solidFill>
                  <a:prstClr val="black"/>
                </a:solidFill>
              </a:rPr>
              <a:t>2. Who sent the letter of invitation?</a:t>
            </a:r>
          </a:p>
          <a:p>
            <a:endParaRPr lang="en-US" altLang="zh-CN" sz="3200" dirty="0">
              <a:solidFill>
                <a:prstClr val="black"/>
              </a:solidFill>
            </a:endParaRPr>
          </a:p>
          <a:p>
            <a:endParaRPr lang="zh-CN" altLang="en-US" sz="3200" dirty="0">
              <a:solidFill>
                <a:prstClr val="black"/>
              </a:solidFill>
            </a:endParaRPr>
          </a:p>
        </p:txBody>
      </p:sp>
    </p:spTree>
    <p:extLst>
      <p:ext uri="{BB962C8B-B14F-4D97-AF65-F5344CB8AC3E}">
        <p14:creationId xmlns:p14="http://schemas.microsoft.com/office/powerpoint/2010/main" val="426939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2307778" y="444724"/>
            <a:ext cx="7532638" cy="752029"/>
          </a:xfrm>
        </p:spPr>
        <p:txBody>
          <a:bodyPr>
            <a:noAutofit/>
          </a:bodyPr>
          <a:lstStyle/>
          <a:p>
            <a:r>
              <a:rPr lang="en-US" altLang="zh-CN" sz="3200" b="1" dirty="0">
                <a:latin typeface="+mn-lt"/>
              </a:rPr>
              <a:t>G) After-Class Assignment</a:t>
            </a:r>
            <a:endParaRPr lang="en-US" altLang="zh-CN" sz="3200" b="1" dirty="0">
              <a:solidFill>
                <a:srgbClr val="C00000"/>
              </a:solidFill>
              <a:latin typeface="+mn-lt"/>
            </a:endParaRPr>
          </a:p>
        </p:txBody>
      </p:sp>
      <p:sp>
        <p:nvSpPr>
          <p:cNvPr id="2" name="TextBox 1"/>
          <p:cNvSpPr txBox="1"/>
          <p:nvPr/>
        </p:nvSpPr>
        <p:spPr>
          <a:xfrm>
            <a:off x="2423592" y="1628800"/>
            <a:ext cx="7704856" cy="3970318"/>
          </a:xfrm>
          <a:prstGeom prst="rect">
            <a:avLst/>
          </a:prstGeom>
          <a:noFill/>
        </p:spPr>
        <p:txBody>
          <a:bodyPr wrap="square" rtlCol="0">
            <a:spAutoFit/>
          </a:bodyPr>
          <a:lstStyle/>
          <a:p>
            <a:pPr algn="just"/>
            <a:r>
              <a:rPr lang="zh-CN" altLang="en-US" sz="3600" dirty="0">
                <a:solidFill>
                  <a:prstClr val="black"/>
                </a:solidFill>
              </a:rPr>
              <a:t>复旦大学外文学院王芳想写封邀请信给上海市大连西路</a:t>
            </a:r>
            <a:r>
              <a:rPr lang="en-US" altLang="zh-CN" sz="3600" dirty="0">
                <a:solidFill>
                  <a:prstClr val="black"/>
                </a:solidFill>
              </a:rPr>
              <a:t>550</a:t>
            </a:r>
            <a:r>
              <a:rPr lang="zh-CN" altLang="en-US" sz="3600" dirty="0">
                <a:solidFill>
                  <a:prstClr val="black"/>
                </a:solidFill>
              </a:rPr>
              <a:t>号上海外国语大学英语系刘梅教授，邀请她出席于</a:t>
            </a:r>
            <a:r>
              <a:rPr lang="en-US" altLang="zh-CN" sz="3600" dirty="0">
                <a:solidFill>
                  <a:prstClr val="black"/>
                </a:solidFill>
              </a:rPr>
              <a:t>2016</a:t>
            </a:r>
            <a:r>
              <a:rPr lang="zh-CN" altLang="en-US" sz="3600" dirty="0">
                <a:solidFill>
                  <a:prstClr val="black"/>
                </a:solidFill>
              </a:rPr>
              <a:t>年</a:t>
            </a:r>
            <a:r>
              <a:rPr lang="en-US" altLang="zh-CN" sz="3600" dirty="0">
                <a:solidFill>
                  <a:prstClr val="black"/>
                </a:solidFill>
              </a:rPr>
              <a:t>10</a:t>
            </a:r>
            <a:r>
              <a:rPr lang="zh-CN" altLang="en-US" sz="3600" dirty="0">
                <a:solidFill>
                  <a:prstClr val="black"/>
                </a:solidFill>
              </a:rPr>
              <a:t>月</a:t>
            </a:r>
            <a:r>
              <a:rPr lang="en-US" altLang="zh-CN" sz="3600" dirty="0">
                <a:solidFill>
                  <a:prstClr val="black"/>
                </a:solidFill>
              </a:rPr>
              <a:t>24</a:t>
            </a:r>
            <a:r>
              <a:rPr lang="zh-CN" altLang="en-US" sz="3600" dirty="0">
                <a:solidFill>
                  <a:prstClr val="black"/>
                </a:solidFill>
              </a:rPr>
              <a:t>日星期一下午</a:t>
            </a:r>
            <a:r>
              <a:rPr lang="en-US" altLang="zh-CN" sz="3600" dirty="0">
                <a:solidFill>
                  <a:prstClr val="black"/>
                </a:solidFill>
              </a:rPr>
              <a:t>6</a:t>
            </a:r>
            <a:r>
              <a:rPr lang="zh-CN" altLang="en-US" sz="3600" dirty="0">
                <a:solidFill>
                  <a:prstClr val="black"/>
                </a:solidFill>
              </a:rPr>
              <a:t>：</a:t>
            </a:r>
            <a:r>
              <a:rPr lang="en-US" altLang="zh-CN" sz="3600" dirty="0">
                <a:solidFill>
                  <a:prstClr val="black"/>
                </a:solidFill>
              </a:rPr>
              <a:t>00</a:t>
            </a:r>
            <a:r>
              <a:rPr lang="zh-CN" altLang="en-US" sz="3600" dirty="0">
                <a:solidFill>
                  <a:prstClr val="black"/>
                </a:solidFill>
              </a:rPr>
              <a:t>在学校大礼堂作题为“如何用英语有效交流”的讲座，并请她回复是否能出席讲座。</a:t>
            </a:r>
          </a:p>
        </p:txBody>
      </p:sp>
    </p:spTree>
    <p:extLst>
      <p:ext uri="{BB962C8B-B14F-4D97-AF65-F5344CB8AC3E}">
        <p14:creationId xmlns:p14="http://schemas.microsoft.com/office/powerpoint/2010/main" val="2989253089"/>
      </p:ext>
    </p:extLst>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351584" y="1052737"/>
            <a:ext cx="7560840" cy="1015663"/>
          </a:xfrm>
          <a:prstGeom prst="rect">
            <a:avLst/>
          </a:prstGeom>
          <a:noFill/>
        </p:spPr>
        <p:txBody>
          <a:bodyPr wrap="square" rtlCol="0">
            <a:spAutoFit/>
          </a:bodyPr>
          <a:lstStyle/>
          <a:p>
            <a:pPr algn="ctr"/>
            <a:r>
              <a:rPr lang="en-US" altLang="zh-CN" sz="6000" dirty="0">
                <a:solidFill>
                  <a:srgbClr val="4BACC6"/>
                </a:solidFill>
              </a:rPr>
              <a:t>Letter of Thanks</a:t>
            </a:r>
          </a:p>
        </p:txBody>
      </p:sp>
    </p:spTree>
    <p:extLst>
      <p:ext uri="{BB962C8B-B14F-4D97-AF65-F5344CB8AC3E}">
        <p14:creationId xmlns:p14="http://schemas.microsoft.com/office/powerpoint/2010/main" val="420228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279576" y="908720"/>
            <a:ext cx="7560840" cy="5386090"/>
          </a:xfrm>
          <a:prstGeom prst="rect">
            <a:avLst/>
          </a:prstGeom>
          <a:noFill/>
        </p:spPr>
        <p:txBody>
          <a:bodyPr wrap="square" rtlCol="0">
            <a:spAutoFit/>
          </a:bodyPr>
          <a:lstStyle/>
          <a:p>
            <a:pPr marL="514350" indent="-514350">
              <a:buFontTx/>
              <a:buAutoNum type="alphaUcParenR"/>
            </a:pPr>
            <a:r>
              <a:rPr lang="en-US" altLang="zh-CN" sz="3600" b="1" dirty="0">
                <a:solidFill>
                  <a:prstClr val="black"/>
                </a:solidFill>
              </a:rPr>
              <a:t>What is a letter of thanks ?</a:t>
            </a:r>
          </a:p>
          <a:p>
            <a:r>
              <a:rPr lang="en-US" altLang="zh-CN" sz="2800" dirty="0">
                <a:solidFill>
                  <a:prstClr val="black"/>
                </a:solidFill>
              </a:rPr>
              <a:t>A letter for expressing </a:t>
            </a:r>
            <a:r>
              <a:rPr lang="en-US" altLang="zh-CN" sz="2800" dirty="0" smtClean="0">
                <a:solidFill>
                  <a:prstClr val="black"/>
                </a:solidFill>
              </a:rPr>
              <a:t>appreciation </a:t>
            </a:r>
            <a:r>
              <a:rPr lang="en-US" altLang="zh-CN" sz="2800" dirty="0">
                <a:solidFill>
                  <a:prstClr val="black"/>
                </a:solidFill>
              </a:rPr>
              <a:t>to someone.</a:t>
            </a:r>
          </a:p>
          <a:p>
            <a:endParaRPr lang="en-US" altLang="zh-CN" sz="2800" dirty="0">
              <a:solidFill>
                <a:prstClr val="black"/>
              </a:solidFill>
            </a:endParaRPr>
          </a:p>
          <a:p>
            <a:r>
              <a:rPr lang="en-US" altLang="zh-CN" sz="2800" dirty="0">
                <a:solidFill>
                  <a:srgbClr val="FFC000"/>
                </a:solidFill>
              </a:rPr>
              <a:t>In some situations:</a:t>
            </a:r>
          </a:p>
          <a:p>
            <a:endParaRPr lang="en-US" altLang="zh-CN" sz="2800" dirty="0">
              <a:solidFill>
                <a:prstClr val="black"/>
              </a:solidFill>
            </a:endParaRPr>
          </a:p>
          <a:p>
            <a:pPr marL="457200" indent="-457200">
              <a:buFont typeface="Arial" panose="020B0604020202020204" pitchFamily="34" charset="0"/>
              <a:buChar char="•"/>
            </a:pPr>
            <a:r>
              <a:rPr lang="en-US" altLang="zh-CN" sz="2800" dirty="0">
                <a:solidFill>
                  <a:prstClr val="black"/>
                </a:solidFill>
              </a:rPr>
              <a:t>Receiving an invitation</a:t>
            </a:r>
          </a:p>
          <a:p>
            <a:pPr marL="457200" indent="-457200">
              <a:buFont typeface="Arial" panose="020B0604020202020204" pitchFamily="34" charset="0"/>
              <a:buChar char="•"/>
            </a:pPr>
            <a:r>
              <a:rPr lang="en-US" altLang="zh-CN" sz="2800" dirty="0">
                <a:solidFill>
                  <a:prstClr val="black"/>
                </a:solidFill>
              </a:rPr>
              <a:t>Getting helped</a:t>
            </a:r>
          </a:p>
          <a:p>
            <a:pPr marL="457200" indent="-457200">
              <a:buFont typeface="Arial" panose="020B0604020202020204" pitchFamily="34" charset="0"/>
              <a:buChar char="•"/>
            </a:pPr>
            <a:r>
              <a:rPr lang="en-US" altLang="zh-CN" sz="2800" dirty="0">
                <a:solidFill>
                  <a:prstClr val="black"/>
                </a:solidFill>
              </a:rPr>
              <a:t>Being donated</a:t>
            </a:r>
          </a:p>
          <a:p>
            <a:pPr marL="457200" indent="-457200">
              <a:buFont typeface="Arial" panose="020B0604020202020204" pitchFamily="34" charset="0"/>
              <a:buChar char="•"/>
            </a:pPr>
            <a:r>
              <a:rPr lang="en-US" altLang="zh-CN" sz="2800" dirty="0">
                <a:solidFill>
                  <a:prstClr val="black"/>
                </a:solidFill>
              </a:rPr>
              <a:t>……</a:t>
            </a:r>
          </a:p>
          <a:p>
            <a:endParaRPr lang="en-US" altLang="zh-CN" sz="2800" dirty="0">
              <a:solidFill>
                <a:prstClr val="black"/>
              </a:solidFill>
            </a:endParaRPr>
          </a:p>
          <a:p>
            <a:endParaRPr lang="en-US" altLang="zh-CN" sz="2800" dirty="0">
              <a:solidFill>
                <a:prstClr val="black"/>
              </a:solidFill>
            </a:endParaRPr>
          </a:p>
          <a:p>
            <a:endParaRPr lang="en-US" altLang="zh-CN" sz="2800" dirty="0">
              <a:solidFill>
                <a:prstClr val="black"/>
              </a:solidFill>
            </a:endParaRPr>
          </a:p>
        </p:txBody>
      </p:sp>
    </p:spTree>
    <p:extLst>
      <p:ext uri="{BB962C8B-B14F-4D97-AF65-F5344CB8AC3E}">
        <p14:creationId xmlns:p14="http://schemas.microsoft.com/office/powerpoint/2010/main" val="186533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375630" y="1446338"/>
            <a:ext cx="184731" cy="323165"/>
          </a:xfrm>
          <a:prstGeom prst="rect">
            <a:avLst/>
          </a:prstGeom>
          <a:noFill/>
        </p:spPr>
        <p:txBody>
          <a:bodyPr wrap="none" rtlCol="0">
            <a:spAutoFit/>
          </a:bodyPr>
          <a:lstStyle/>
          <a:p>
            <a:pPr>
              <a:defRPr/>
            </a:pPr>
            <a:endParaRPr lang="zh-CN" altLang="en-US" sz="1500" dirty="0">
              <a:solidFill>
                <a:srgbClr val="E7E6E6">
                  <a:lumMod val="25000"/>
                </a:srgbClr>
              </a:solidFill>
              <a:latin typeface="微软雅黑" pitchFamily="34" charset="-122"/>
              <a:ea typeface="微软雅黑" pitchFamily="34" charset="-122"/>
            </a:endParaRPr>
          </a:p>
        </p:txBody>
      </p:sp>
      <p:sp>
        <p:nvSpPr>
          <p:cNvPr id="6" name="文本框 5"/>
          <p:cNvSpPr txBox="1"/>
          <p:nvPr/>
        </p:nvSpPr>
        <p:spPr>
          <a:xfrm>
            <a:off x="2505747" y="1190120"/>
            <a:ext cx="3138055" cy="600164"/>
          </a:xfrm>
          <a:prstGeom prst="rect">
            <a:avLst/>
          </a:prstGeom>
          <a:noFill/>
        </p:spPr>
        <p:txBody>
          <a:bodyPr wrap="square" rtlCol="0">
            <a:spAutoFit/>
          </a:bodyPr>
          <a:lstStyle/>
          <a:p>
            <a:pPr>
              <a:defRPr/>
            </a:pPr>
            <a:r>
              <a:rPr lang="en-US" altLang="zh-CN" sz="3300" b="1" dirty="0">
                <a:solidFill>
                  <a:srgbClr val="1A7ABC"/>
                </a:solidFill>
                <a:ea typeface="微软雅黑" pitchFamily="34" charset="-122"/>
                <a:cs typeface="Times New Roman" pitchFamily="18" charset="0"/>
              </a:rPr>
              <a:t>B) Formats</a:t>
            </a:r>
            <a:endParaRPr lang="zh-CN" altLang="en-US" sz="3300" b="1" dirty="0">
              <a:solidFill>
                <a:srgbClr val="1A7ABC"/>
              </a:solidFill>
              <a:ea typeface="微软雅黑" pitchFamily="34" charset="-122"/>
              <a:cs typeface="Times New Roman" pitchFamily="18" charset="0"/>
            </a:endParaRPr>
          </a:p>
        </p:txBody>
      </p:sp>
      <p:sp>
        <p:nvSpPr>
          <p:cNvPr id="11" name="文本框 10"/>
          <p:cNvSpPr txBox="1"/>
          <p:nvPr/>
        </p:nvSpPr>
        <p:spPr>
          <a:xfrm>
            <a:off x="2375630" y="1854777"/>
            <a:ext cx="7720871" cy="3300904"/>
          </a:xfrm>
          <a:prstGeom prst="rect">
            <a:avLst/>
          </a:prstGeom>
          <a:noFill/>
        </p:spPr>
        <p:txBody>
          <a:bodyPr wrap="square" rtlCol="0">
            <a:spAutoFit/>
          </a:bodyPr>
          <a:lstStyle/>
          <a:p>
            <a:pPr marL="342900" indent="-342900">
              <a:buFont typeface="Wingdings" charset="2"/>
              <a:buChar char="l"/>
            </a:pPr>
            <a:r>
              <a:rPr lang="en-US" altLang="zh-CN" sz="2400" b="1" dirty="0">
                <a:solidFill>
                  <a:prstClr val="black"/>
                </a:solidFill>
                <a:cs typeface="Times New Roman" pitchFamily="18" charset="0"/>
              </a:rPr>
              <a:t>Beginning</a:t>
            </a:r>
            <a:r>
              <a:rPr lang="en-US" altLang="zh-CN" sz="2400" dirty="0">
                <a:solidFill>
                  <a:prstClr val="black"/>
                </a:solidFill>
                <a:cs typeface="Times New Roman" pitchFamily="18" charset="0"/>
              </a:rPr>
              <a:t>: </a:t>
            </a:r>
            <a:r>
              <a:rPr lang="en-US" altLang="zh-CN" sz="2400" dirty="0">
                <a:solidFill>
                  <a:prstClr val="black"/>
                </a:solidFill>
                <a:ea typeface="Times New Roman" pitchFamily="18" charset="0"/>
                <a:cs typeface="Times New Roman" pitchFamily="18" charset="0"/>
              </a:rPr>
              <a:t>purpose or context of the letter of thanks</a:t>
            </a:r>
          </a:p>
          <a:p>
            <a:pPr>
              <a:defRPr/>
            </a:pPr>
            <a:endParaRPr lang="en-US" altLang="zh-CN" sz="2400" dirty="0">
              <a:solidFill>
                <a:prstClr val="black"/>
              </a:solidFill>
              <a:cs typeface="Times New Roman" pitchFamily="18" charset="0"/>
            </a:endParaRPr>
          </a:p>
          <a:p>
            <a:pPr marL="342900" indent="-342900">
              <a:buFont typeface="Wingdings" pitchFamily="2" charset="2"/>
              <a:buChar char="l"/>
              <a:defRPr/>
            </a:pPr>
            <a:r>
              <a:rPr lang="en-US" altLang="zh-CN" sz="2400" b="1" dirty="0">
                <a:solidFill>
                  <a:prstClr val="black"/>
                </a:solidFill>
                <a:cs typeface="Times New Roman" pitchFamily="18" charset="0"/>
              </a:rPr>
              <a:t>Main Body</a:t>
            </a:r>
            <a:r>
              <a:rPr lang="en-US" altLang="zh-CN" sz="2400" dirty="0">
                <a:solidFill>
                  <a:prstClr val="black"/>
                </a:solidFill>
                <a:cs typeface="Times New Roman" pitchFamily="18" charset="0"/>
              </a:rPr>
              <a:t>: details about the help or the gift/ the affection or the meaning to yourself</a:t>
            </a:r>
          </a:p>
          <a:p>
            <a:pPr>
              <a:defRPr/>
            </a:pPr>
            <a:endParaRPr lang="en-US" altLang="zh-CN" sz="2400" dirty="0">
              <a:solidFill>
                <a:prstClr val="black"/>
              </a:solidFill>
              <a:cs typeface="Times New Roman" pitchFamily="18" charset="0"/>
            </a:endParaRPr>
          </a:p>
          <a:p>
            <a:pPr marL="342900" indent="-342900">
              <a:buSzPct val="100000"/>
              <a:buFont typeface="Wingdings" pitchFamily="2" charset="2"/>
              <a:buChar char="l"/>
              <a:defRPr/>
            </a:pPr>
            <a:r>
              <a:rPr lang="en-US" altLang="zh-CN" sz="2400" b="1" dirty="0">
                <a:solidFill>
                  <a:prstClr val="black"/>
                </a:solidFill>
                <a:cs typeface="Times New Roman" pitchFamily="18" charset="0"/>
              </a:rPr>
              <a:t>Ending</a:t>
            </a:r>
            <a:r>
              <a:rPr lang="en-US" altLang="zh-CN" sz="2400" dirty="0">
                <a:solidFill>
                  <a:prstClr val="black"/>
                </a:solidFill>
                <a:cs typeface="Times New Roman" pitchFamily="18" charset="0"/>
              </a:rPr>
              <a:t>: express your thanks again and the desire to acknowledge him/her</a:t>
            </a:r>
          </a:p>
          <a:p>
            <a:pPr>
              <a:defRPr/>
            </a:pPr>
            <a:r>
              <a:rPr lang="en-US" altLang="zh-CN" sz="2700" dirty="0">
                <a:solidFill>
                  <a:prstClr val="black"/>
                </a:solidFill>
                <a:cs typeface="Times New Roman" pitchFamily="18" charset="0"/>
              </a:rPr>
              <a:t>                         </a:t>
            </a:r>
          </a:p>
          <a:p>
            <a:pPr>
              <a:defRPr/>
            </a:pPr>
            <a:endParaRPr lang="zh-CN" altLang="en-US" sz="1350" dirty="0">
              <a:solidFill>
                <a:prstClr val="black"/>
              </a:solidFill>
            </a:endParaRPr>
          </a:p>
        </p:txBody>
      </p:sp>
    </p:spTree>
    <p:extLst>
      <p:ext uri="{BB962C8B-B14F-4D97-AF65-F5344CB8AC3E}">
        <p14:creationId xmlns:p14="http://schemas.microsoft.com/office/powerpoint/2010/main" val="36848709"/>
      </p:ext>
    </p:extLst>
  </p:cSld>
  <p:clrMapOvr>
    <a:masterClrMapping/>
  </p:clrMapOvr>
  <mc:AlternateContent xmlns:mc="http://schemas.openxmlformats.org/markup-compatibility/2006" xmlns:p14="http://schemas.microsoft.com/office/powerpoint/2010/main">
    <mc:Choice Requires="p14">
      <p:transition spd="slow" p14:dur="900" advClick="0" advTm="10762">
        <p14:warp/>
      </p:transition>
    </mc:Choice>
    <mc:Fallback xmlns="">
      <p:transition spd="slow" advClick="0" advTm="10762">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91544" y="908721"/>
            <a:ext cx="8136904" cy="5663089"/>
          </a:xfrm>
          <a:prstGeom prst="rect">
            <a:avLst/>
          </a:prstGeom>
          <a:noFill/>
        </p:spPr>
        <p:txBody>
          <a:bodyPr wrap="square" rtlCol="0">
            <a:spAutoFit/>
          </a:bodyPr>
          <a:lstStyle/>
          <a:p>
            <a:r>
              <a:rPr lang="en-US" altLang="zh-CN" sz="2800" dirty="0">
                <a:solidFill>
                  <a:srgbClr val="00B0F0"/>
                </a:solidFill>
              </a:rPr>
              <a:t>C) Samples</a:t>
            </a:r>
          </a:p>
          <a:p>
            <a:r>
              <a:rPr lang="en-US" altLang="zh-CN" sz="2800" dirty="0">
                <a:solidFill>
                  <a:prstClr val="black"/>
                </a:solidFill>
              </a:rPr>
              <a:t> </a:t>
            </a:r>
            <a:r>
              <a:rPr lang="en-US" altLang="zh-CN" sz="2800" dirty="0" smtClean="0">
                <a:solidFill>
                  <a:prstClr val="black"/>
                </a:solidFill>
              </a:rPr>
              <a:t>1.      A </a:t>
            </a:r>
            <a:r>
              <a:rPr lang="en-US" altLang="zh-CN" sz="2800" dirty="0">
                <a:solidFill>
                  <a:prstClr val="black"/>
                </a:solidFill>
              </a:rPr>
              <a:t>private thank-you letter</a:t>
            </a:r>
          </a:p>
          <a:p>
            <a:endParaRPr lang="en-US" altLang="zh-CN" dirty="0">
              <a:solidFill>
                <a:prstClr val="black"/>
              </a:solidFill>
            </a:endParaRPr>
          </a:p>
          <a:p>
            <a:r>
              <a:rPr lang="zh-CN" altLang="en-US" dirty="0">
                <a:solidFill>
                  <a:prstClr val="black"/>
                </a:solidFill>
              </a:rPr>
              <a:t>写封信给玛丽，感谢她在你住院期间看望你，帮你复习功课，使你通过考试。</a:t>
            </a:r>
            <a:endParaRPr lang="en-US" altLang="zh-CN" dirty="0">
              <a:solidFill>
                <a:prstClr val="black"/>
              </a:solidFill>
            </a:endParaRPr>
          </a:p>
          <a:p>
            <a:endParaRPr lang="en-US" altLang="zh-CN" dirty="0">
              <a:solidFill>
                <a:prstClr val="black"/>
              </a:solidFill>
            </a:endParaRPr>
          </a:p>
          <a:p>
            <a:r>
              <a:rPr lang="en-US" altLang="zh-CN" dirty="0">
                <a:solidFill>
                  <a:prstClr val="black"/>
                </a:solidFill>
              </a:rPr>
              <a:t>                                                                                                                    June 1, 2016</a:t>
            </a:r>
          </a:p>
          <a:p>
            <a:r>
              <a:rPr lang="en-US" altLang="zh-CN" dirty="0">
                <a:solidFill>
                  <a:prstClr val="black"/>
                </a:solidFill>
              </a:rPr>
              <a:t>Dear Mary,</a:t>
            </a:r>
            <a:endParaRPr lang="zh-CN" altLang="zh-CN" dirty="0">
              <a:solidFill>
                <a:prstClr val="black"/>
              </a:solidFill>
            </a:endParaRPr>
          </a:p>
          <a:p>
            <a:r>
              <a:rPr lang="zh-CN" altLang="zh-CN" dirty="0">
                <a:solidFill>
                  <a:prstClr val="black"/>
                </a:solidFill>
              </a:rPr>
              <a:t>　　</a:t>
            </a:r>
            <a:r>
              <a:rPr lang="en-US" altLang="zh-CN" dirty="0">
                <a:solidFill>
                  <a:prstClr val="black"/>
                </a:solidFill>
              </a:rPr>
              <a:t>I am writing to express my thanks to you for the many kindnesses you showed me when I was in hospital.</a:t>
            </a:r>
            <a:endParaRPr lang="zh-CN" altLang="zh-CN" dirty="0">
              <a:solidFill>
                <a:prstClr val="black"/>
              </a:solidFill>
            </a:endParaRPr>
          </a:p>
          <a:p>
            <a:r>
              <a:rPr lang="zh-CN" altLang="zh-CN" dirty="0">
                <a:solidFill>
                  <a:prstClr val="black"/>
                </a:solidFill>
              </a:rPr>
              <a:t>　　</a:t>
            </a:r>
            <a:r>
              <a:rPr lang="en-US" altLang="zh-CN" dirty="0">
                <a:solidFill>
                  <a:prstClr val="black"/>
                </a:solidFill>
              </a:rPr>
              <a:t>If it had not been for your timely assistance, I am afraid that I would be still in hospital now. I got sick just a week before the exam. You treated me well and I recovered soon. Now I pass the exam. But for your kindness help, I would not have passed the exam.</a:t>
            </a:r>
            <a:endParaRPr lang="zh-CN" altLang="zh-CN" dirty="0">
              <a:solidFill>
                <a:prstClr val="black"/>
              </a:solidFill>
            </a:endParaRPr>
          </a:p>
          <a:p>
            <a:r>
              <a:rPr lang="zh-CN" altLang="zh-CN" dirty="0">
                <a:solidFill>
                  <a:prstClr val="black"/>
                </a:solidFill>
              </a:rPr>
              <a:t>　　</a:t>
            </a:r>
            <a:r>
              <a:rPr lang="en-US" altLang="zh-CN" dirty="0">
                <a:solidFill>
                  <a:prstClr val="black"/>
                </a:solidFill>
              </a:rPr>
              <a:t>Again, I would like to express my warm thanks to you. I shall be pleased to reciprocate your favor when the opportunity arises.</a:t>
            </a:r>
            <a:endParaRPr lang="zh-CN" altLang="zh-CN" dirty="0">
              <a:solidFill>
                <a:prstClr val="black"/>
              </a:solidFill>
            </a:endParaRPr>
          </a:p>
          <a:p>
            <a:r>
              <a:rPr lang="en-US" altLang="zh-CN" dirty="0">
                <a:solidFill>
                  <a:prstClr val="black"/>
                </a:solidFill>
              </a:rPr>
              <a:t> </a:t>
            </a:r>
            <a:endParaRPr lang="zh-CN" altLang="zh-CN" dirty="0">
              <a:solidFill>
                <a:prstClr val="black"/>
              </a:solidFill>
            </a:endParaRPr>
          </a:p>
          <a:p>
            <a:r>
              <a:rPr lang="en-US" altLang="zh-CN" dirty="0">
                <a:solidFill>
                  <a:prstClr val="black"/>
                </a:solidFill>
              </a:rPr>
              <a:t>                                                                             </a:t>
            </a:r>
            <a:r>
              <a:rPr lang="en-US" altLang="zh-CN" dirty="0" smtClean="0">
                <a:solidFill>
                  <a:prstClr val="black"/>
                </a:solidFill>
              </a:rPr>
              <a:t>                Yours </a:t>
            </a:r>
            <a:r>
              <a:rPr lang="en-US" altLang="zh-CN" dirty="0">
                <a:solidFill>
                  <a:prstClr val="black"/>
                </a:solidFill>
              </a:rPr>
              <a:t>sincerely,</a:t>
            </a:r>
            <a:endParaRPr lang="zh-CN" altLang="zh-CN" dirty="0">
              <a:solidFill>
                <a:prstClr val="black"/>
              </a:solidFill>
            </a:endParaRPr>
          </a:p>
          <a:p>
            <a:r>
              <a:rPr lang="en-US" altLang="zh-CN" dirty="0">
                <a:solidFill>
                  <a:prstClr val="black"/>
                </a:solidFill>
              </a:rPr>
              <a:t>                                                                                                 Li Ming</a:t>
            </a:r>
            <a:endParaRPr lang="zh-CN" altLang="zh-CN" dirty="0">
              <a:solidFill>
                <a:prstClr val="black"/>
              </a:solidFill>
            </a:endParaRPr>
          </a:p>
          <a:p>
            <a:endParaRPr lang="zh-CN" altLang="en-US" dirty="0">
              <a:solidFill>
                <a:prstClr val="black"/>
              </a:solidFill>
            </a:endParaRPr>
          </a:p>
        </p:txBody>
      </p:sp>
    </p:spTree>
    <p:extLst>
      <p:ext uri="{BB962C8B-B14F-4D97-AF65-F5344CB8AC3E}">
        <p14:creationId xmlns:p14="http://schemas.microsoft.com/office/powerpoint/2010/main" val="544779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0" y="404664"/>
            <a:ext cx="7543800" cy="5725680"/>
          </a:xfrm>
        </p:spPr>
        <p:txBody>
          <a:bodyPr>
            <a:normAutofit fontScale="77500" lnSpcReduction="20000"/>
          </a:bodyPr>
          <a:lstStyle/>
          <a:p>
            <a:pPr marL="0" indent="0">
              <a:buNone/>
            </a:pPr>
            <a:r>
              <a:rPr lang="en-US" altLang="zh-CN" dirty="0" smtClean="0"/>
              <a:t>2. A business thank-you letter</a:t>
            </a:r>
          </a:p>
          <a:p>
            <a:pPr marL="0" indent="0">
              <a:buNone/>
            </a:pPr>
            <a:r>
              <a:rPr lang="en-US" altLang="zh-CN" dirty="0"/>
              <a:t>Kevin </a:t>
            </a:r>
            <a:r>
              <a:rPr lang="en-US" altLang="zh-CN" dirty="0" smtClean="0"/>
              <a:t>Nash</a:t>
            </a:r>
            <a:r>
              <a:rPr lang="zh-CN" altLang="en-US" dirty="0" smtClean="0"/>
              <a:t>先生参加乐高公司公关部经理的面试后，写了封感谢信感谢面试官</a:t>
            </a:r>
            <a:r>
              <a:rPr lang="en-US" altLang="zh-CN" dirty="0" smtClean="0"/>
              <a:t>Ms</a:t>
            </a:r>
            <a:r>
              <a:rPr lang="en-US" altLang="zh-CN" dirty="0"/>
              <a:t>. Doe</a:t>
            </a:r>
            <a:endParaRPr lang="en-US" altLang="zh-CN" dirty="0" smtClean="0"/>
          </a:p>
          <a:p>
            <a:pPr marL="0" indent="0">
              <a:buNone/>
            </a:pPr>
            <a:r>
              <a:rPr lang="en-US" altLang="zh-CN" dirty="0" smtClean="0"/>
              <a:t>                                                                                                  Dec. 12, 2016</a:t>
            </a:r>
          </a:p>
          <a:p>
            <a:pPr marL="0" indent="0" algn="just">
              <a:buNone/>
            </a:pPr>
            <a:r>
              <a:rPr lang="en-US" altLang="zh-CN" dirty="0" smtClean="0"/>
              <a:t>Dear </a:t>
            </a:r>
            <a:r>
              <a:rPr lang="en-US" altLang="zh-CN" dirty="0"/>
              <a:t>Ms. Doe:</a:t>
            </a:r>
            <a:endParaRPr lang="zh-CN" altLang="zh-CN" dirty="0"/>
          </a:p>
          <a:p>
            <a:pPr marL="0" indent="0" algn="just">
              <a:buNone/>
            </a:pPr>
            <a:r>
              <a:rPr lang="en-US" altLang="zh-CN" dirty="0" smtClean="0"/>
              <a:t>    I </a:t>
            </a:r>
            <a:r>
              <a:rPr lang="en-US" altLang="zh-CN" dirty="0"/>
              <a:t>wanted to take this opportunity to thank you for interviewing me for the position of </a:t>
            </a:r>
            <a:r>
              <a:rPr lang="en-US" altLang="zh-CN" dirty="0" smtClean="0"/>
              <a:t>Public Relations </a:t>
            </a:r>
            <a:r>
              <a:rPr lang="en-US" altLang="zh-CN" dirty="0"/>
              <a:t>Manager. It was a nice experience for me and I had the opportunity to learn about Lego Toys to a certain extent.</a:t>
            </a:r>
            <a:endParaRPr lang="zh-CN" altLang="zh-CN" dirty="0"/>
          </a:p>
          <a:p>
            <a:pPr marL="0" indent="0" algn="just">
              <a:buNone/>
            </a:pPr>
            <a:r>
              <a:rPr lang="en-US" altLang="zh-CN" dirty="0" smtClean="0"/>
              <a:t>    The </a:t>
            </a:r>
            <a:r>
              <a:rPr lang="en-US" altLang="zh-CN" dirty="0"/>
              <a:t>position of </a:t>
            </a:r>
            <a:r>
              <a:rPr lang="en-US" altLang="zh-CN" dirty="0" smtClean="0"/>
              <a:t>Public Relations </a:t>
            </a:r>
            <a:r>
              <a:rPr lang="en-US" altLang="zh-CN" dirty="0"/>
              <a:t>Manager is not new to me as you would have seen through my Resume. I am basically a very Social Person which makes it easy for me to easily </a:t>
            </a:r>
            <a:r>
              <a:rPr lang="en-US" altLang="zh-CN" dirty="0" smtClean="0"/>
              <a:t>get along well </a:t>
            </a:r>
            <a:r>
              <a:rPr lang="en-US" altLang="zh-CN" dirty="0"/>
              <a:t>with the clients. The education and experience which I have gained over the years are valuable assets not only for me but for your firm also.</a:t>
            </a:r>
            <a:endParaRPr lang="zh-CN" altLang="zh-CN" dirty="0"/>
          </a:p>
          <a:p>
            <a:pPr marL="0" indent="0">
              <a:buNone/>
            </a:pPr>
            <a:r>
              <a:rPr lang="en-US" altLang="zh-CN" dirty="0" smtClean="0"/>
              <a:t>    I </a:t>
            </a:r>
            <a:r>
              <a:rPr lang="en-US" altLang="zh-CN" dirty="0"/>
              <a:t>had the opportunity to be interviewed for your firm. That alone is a quite an achievement of sorts. I feel upbeat about the prospect of being involved with a reputed firm as yours. I am at your disposal whenever you </a:t>
            </a:r>
            <a:r>
              <a:rPr lang="en-US" altLang="zh-CN" dirty="0" smtClean="0"/>
              <a:t>feel the </a:t>
            </a:r>
            <a:r>
              <a:rPr lang="en-US" altLang="zh-CN" dirty="0"/>
              <a:t>need to.</a:t>
            </a:r>
            <a:br>
              <a:rPr lang="en-US" altLang="zh-CN" dirty="0"/>
            </a:br>
            <a:r>
              <a:rPr lang="en-US" altLang="zh-CN" dirty="0" smtClean="0"/>
              <a:t>    Thank </a:t>
            </a:r>
            <a:r>
              <a:rPr lang="en-US" altLang="zh-CN" dirty="0"/>
              <a:t>you once again for your time and consideration and I am sure we will meet again.</a:t>
            </a:r>
            <a:endParaRPr lang="zh-CN" altLang="zh-CN" dirty="0"/>
          </a:p>
          <a:p>
            <a:pPr marL="0" indent="0">
              <a:buNone/>
            </a:pPr>
            <a:r>
              <a:rPr lang="en-US" altLang="zh-CN" dirty="0" smtClean="0"/>
              <a:t>                                                                   Sincerely</a:t>
            </a:r>
            <a:r>
              <a:rPr lang="en-US" altLang="zh-CN" dirty="0"/>
              <a:t>,</a:t>
            </a:r>
            <a:endParaRPr lang="zh-CN" altLang="zh-CN" dirty="0"/>
          </a:p>
          <a:p>
            <a:pPr marL="0" indent="0">
              <a:buNone/>
            </a:pPr>
            <a:r>
              <a:rPr lang="en-US" altLang="zh-CN" dirty="0" smtClean="0"/>
              <a:t>                                                                       Signature</a:t>
            </a:r>
            <a:endParaRPr lang="zh-CN" altLang="zh-CN" dirty="0"/>
          </a:p>
          <a:p>
            <a:pPr marL="0" indent="0">
              <a:buNone/>
            </a:pPr>
            <a:r>
              <a:rPr lang="en-US" altLang="zh-CN" dirty="0" smtClean="0"/>
              <a:t>                                                                           Kevin </a:t>
            </a:r>
            <a:r>
              <a:rPr lang="en-US" altLang="zh-CN" dirty="0"/>
              <a:t>Nash (typed name)</a:t>
            </a:r>
            <a:endParaRPr lang="zh-CN" altLang="zh-CN" dirty="0"/>
          </a:p>
        </p:txBody>
      </p:sp>
    </p:spTree>
    <p:extLst>
      <p:ext uri="{BB962C8B-B14F-4D97-AF65-F5344CB8AC3E}">
        <p14:creationId xmlns:p14="http://schemas.microsoft.com/office/powerpoint/2010/main" val="59233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79576" y="404664"/>
            <a:ext cx="6781800" cy="1008112"/>
          </a:xfrm>
        </p:spPr>
        <p:txBody>
          <a:bodyPr/>
          <a:lstStyle/>
          <a:p>
            <a:r>
              <a:rPr lang="en-US" altLang="zh-CN" dirty="0" smtClean="0"/>
              <a:t>Teaching Objectives</a:t>
            </a:r>
            <a:endParaRPr lang="zh-CN" altLang="en-US" dirty="0"/>
          </a:p>
        </p:txBody>
      </p:sp>
      <p:sp>
        <p:nvSpPr>
          <p:cNvPr id="3" name="文本框 2"/>
          <p:cNvSpPr txBox="1"/>
          <p:nvPr/>
        </p:nvSpPr>
        <p:spPr>
          <a:xfrm>
            <a:off x="2423592" y="1988841"/>
            <a:ext cx="7560840" cy="2246769"/>
          </a:xfrm>
          <a:prstGeom prst="rect">
            <a:avLst/>
          </a:prstGeom>
          <a:noFill/>
        </p:spPr>
        <p:txBody>
          <a:bodyPr wrap="square" rtlCol="0">
            <a:spAutoFit/>
          </a:bodyPr>
          <a:lstStyle/>
          <a:p>
            <a:pPr marL="274320" indent="-274320">
              <a:spcBef>
                <a:spcPts val="600"/>
              </a:spcBef>
              <a:buClr>
                <a:srgbClr val="FE8637"/>
              </a:buClr>
              <a:buSzPct val="70000"/>
              <a:buFont typeface="Wingdings"/>
              <a:buChar char=""/>
            </a:pPr>
            <a:r>
              <a:rPr lang="en-US" altLang="zh-CN" sz="2400" dirty="0">
                <a:solidFill>
                  <a:srgbClr val="00B050"/>
                </a:solidFill>
                <a:latin typeface="Century Schoolbook"/>
              </a:rPr>
              <a:t>Students will be able to:</a:t>
            </a:r>
          </a:p>
          <a:p>
            <a:pPr marL="274320" indent="-274320">
              <a:spcBef>
                <a:spcPts val="600"/>
              </a:spcBef>
              <a:buClr>
                <a:srgbClr val="FE8637"/>
              </a:buClr>
              <a:buSzPct val="70000"/>
              <a:buFont typeface="Wingdings"/>
              <a:buChar char=""/>
            </a:pPr>
            <a:endParaRPr lang="en-US" altLang="zh-CN" sz="2400" dirty="0">
              <a:solidFill>
                <a:srgbClr val="00B050"/>
              </a:solidFill>
              <a:latin typeface="Century Schoolbook"/>
            </a:endParaRPr>
          </a:p>
          <a:p>
            <a:pPr marL="274320" indent="-274320">
              <a:spcBef>
                <a:spcPts val="600"/>
              </a:spcBef>
              <a:buClr>
                <a:srgbClr val="FE8637"/>
              </a:buClr>
              <a:buSzPct val="70000"/>
            </a:pPr>
            <a:r>
              <a:rPr lang="en-US" altLang="zh-CN" sz="2400" dirty="0">
                <a:solidFill>
                  <a:srgbClr val="00B050"/>
                </a:solidFill>
                <a:latin typeface="Century Schoolbook"/>
              </a:rPr>
              <a:t>	</a:t>
            </a:r>
            <a:r>
              <a:rPr lang="en-US" altLang="zh-CN" sz="2400" dirty="0" smtClean="0">
                <a:solidFill>
                  <a:srgbClr val="00B050"/>
                </a:solidFill>
                <a:latin typeface="Century Schoolbook"/>
              </a:rPr>
              <a:t>grasp </a:t>
            </a:r>
            <a:r>
              <a:rPr lang="en-US" altLang="zh-CN" sz="2400" dirty="0">
                <a:solidFill>
                  <a:srgbClr val="00B050"/>
                </a:solidFill>
                <a:latin typeface="Century Schoolbook"/>
              </a:rPr>
              <a:t>the layout and conventions of </a:t>
            </a:r>
            <a:r>
              <a:rPr lang="en-US" altLang="zh-CN" sz="2400" b="1" i="1" dirty="0" smtClean="0">
                <a:solidFill>
                  <a:srgbClr val="FF0000"/>
                </a:solidFill>
                <a:latin typeface="Century Schoolbook"/>
              </a:rPr>
              <a:t>four</a:t>
            </a:r>
            <a:r>
              <a:rPr lang="en-US" altLang="zh-CN" sz="2400" dirty="0" smtClean="0">
                <a:solidFill>
                  <a:srgbClr val="00B050"/>
                </a:solidFill>
                <a:latin typeface="Century Schoolbook"/>
              </a:rPr>
              <a:t>  </a:t>
            </a:r>
          </a:p>
          <a:p>
            <a:pPr marL="274320" indent="-274320">
              <a:spcBef>
                <a:spcPts val="600"/>
              </a:spcBef>
              <a:buClr>
                <a:srgbClr val="FE8637"/>
              </a:buClr>
              <a:buSzPct val="70000"/>
            </a:pPr>
            <a:r>
              <a:rPr lang="en-US" altLang="zh-CN" sz="2400" dirty="0">
                <a:solidFill>
                  <a:srgbClr val="00B050"/>
                </a:solidFill>
                <a:latin typeface="Century Schoolbook"/>
              </a:rPr>
              <a:t> </a:t>
            </a:r>
            <a:r>
              <a:rPr lang="en-US" altLang="zh-CN" sz="2400" dirty="0" smtClean="0">
                <a:solidFill>
                  <a:srgbClr val="00B050"/>
                </a:solidFill>
                <a:latin typeface="Century Schoolbook"/>
              </a:rPr>
              <a:t>  kinds of letter writing</a:t>
            </a:r>
            <a:r>
              <a:rPr lang="en-US" altLang="zh-CN" sz="2400" dirty="0">
                <a:solidFill>
                  <a:srgbClr val="00B050"/>
                </a:solidFill>
                <a:latin typeface="Century Schoolbook"/>
              </a:rPr>
              <a:t>;</a:t>
            </a:r>
          </a:p>
          <a:p>
            <a:pPr marL="274320" indent="-274320">
              <a:spcBef>
                <a:spcPts val="600"/>
              </a:spcBef>
              <a:buClr>
                <a:srgbClr val="FE8637"/>
              </a:buClr>
              <a:buSzPct val="70000"/>
            </a:pPr>
            <a:r>
              <a:rPr lang="en-US" altLang="zh-CN" sz="2400" dirty="0">
                <a:solidFill>
                  <a:srgbClr val="00B050"/>
                </a:solidFill>
                <a:latin typeface="Century Schoolbook"/>
              </a:rPr>
              <a:t>	</a:t>
            </a:r>
            <a:endParaRPr lang="zh-CN" altLang="en-US" sz="2400" dirty="0">
              <a:solidFill>
                <a:srgbClr val="00B050"/>
              </a:solidFill>
              <a:latin typeface="Century Schoolbook"/>
            </a:endParaRPr>
          </a:p>
        </p:txBody>
      </p:sp>
    </p:spTree>
    <p:extLst>
      <p:ext uri="{BB962C8B-B14F-4D97-AF65-F5344CB8AC3E}">
        <p14:creationId xmlns:p14="http://schemas.microsoft.com/office/powerpoint/2010/main" val="3017469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266" y="1944780"/>
            <a:ext cx="548878" cy="6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665" y="2846256"/>
            <a:ext cx="548878" cy="6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1665" y="3726306"/>
            <a:ext cx="548878" cy="6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矩形 31"/>
          <p:cNvSpPr/>
          <p:nvPr/>
        </p:nvSpPr>
        <p:spPr>
          <a:xfrm>
            <a:off x="2745535" y="1995625"/>
            <a:ext cx="6666953" cy="461665"/>
          </a:xfrm>
          <a:prstGeom prst="rect">
            <a:avLst/>
          </a:prstGeom>
        </p:spPr>
        <p:txBody>
          <a:bodyPr wrap="none">
            <a:spAutoFit/>
          </a:bodyPr>
          <a:lstStyle/>
          <a:p>
            <a:pPr>
              <a:defRPr/>
            </a:pPr>
            <a:r>
              <a:rPr lang="en-GB" altLang="zh-CN" sz="2400" dirty="0">
                <a:solidFill>
                  <a:prstClr val="black"/>
                </a:solidFill>
                <a:cs typeface="Times New Roman" pitchFamily="18" charset="0"/>
              </a:rPr>
              <a:t>Write clearly and concisely, no more than 200 words</a:t>
            </a:r>
            <a:endParaRPr lang="zh-CN" altLang="en-US" sz="2400" dirty="0">
              <a:solidFill>
                <a:srgbClr val="0382CF"/>
              </a:solidFill>
              <a:ea typeface="Microsoft YaHei" charset="0"/>
              <a:cs typeface="Times New Roman" pitchFamily="18" charset="0"/>
            </a:endParaRPr>
          </a:p>
        </p:txBody>
      </p:sp>
      <p:sp>
        <p:nvSpPr>
          <p:cNvPr id="33" name="矩形 32"/>
          <p:cNvSpPr/>
          <p:nvPr/>
        </p:nvSpPr>
        <p:spPr>
          <a:xfrm>
            <a:off x="2755916" y="2914550"/>
            <a:ext cx="3967753" cy="461665"/>
          </a:xfrm>
          <a:prstGeom prst="rect">
            <a:avLst/>
          </a:prstGeom>
        </p:spPr>
        <p:txBody>
          <a:bodyPr wrap="none">
            <a:spAutoFit/>
          </a:bodyPr>
          <a:lstStyle/>
          <a:p>
            <a:pPr>
              <a:defRPr/>
            </a:pPr>
            <a:r>
              <a:rPr lang="en-GB" altLang="zh-CN" sz="2400" dirty="0">
                <a:solidFill>
                  <a:prstClr val="black"/>
                </a:solidFill>
                <a:cs typeface="Times New Roman" pitchFamily="18" charset="0"/>
              </a:rPr>
              <a:t>Be sincere and use proper tone</a:t>
            </a:r>
            <a:endParaRPr lang="zh-CN" altLang="zh-CN" sz="2400" dirty="0">
              <a:solidFill>
                <a:prstClr val="black"/>
              </a:solidFill>
              <a:cs typeface="Times New Roman" pitchFamily="18" charset="0"/>
            </a:endParaRPr>
          </a:p>
        </p:txBody>
      </p:sp>
      <p:sp>
        <p:nvSpPr>
          <p:cNvPr id="34" name="矩形 33"/>
          <p:cNvSpPr/>
          <p:nvPr/>
        </p:nvSpPr>
        <p:spPr>
          <a:xfrm>
            <a:off x="2738148" y="3792178"/>
            <a:ext cx="7599068" cy="461665"/>
          </a:xfrm>
          <a:prstGeom prst="rect">
            <a:avLst/>
          </a:prstGeom>
        </p:spPr>
        <p:txBody>
          <a:bodyPr wrap="none">
            <a:spAutoFit/>
          </a:bodyPr>
          <a:lstStyle/>
          <a:p>
            <a:pPr>
              <a:defRPr/>
            </a:pPr>
            <a:r>
              <a:rPr lang="en-GB" altLang="zh-CN" sz="2400" dirty="0">
                <a:solidFill>
                  <a:prstClr val="black"/>
                </a:solidFill>
                <a:cs typeface="Times New Roman" pitchFamily="18" charset="0"/>
              </a:rPr>
              <a:t>Write the thank-you letter as soon as possible after the event</a:t>
            </a:r>
          </a:p>
        </p:txBody>
      </p:sp>
      <p:sp>
        <p:nvSpPr>
          <p:cNvPr id="36" name="文本框 35"/>
          <p:cNvSpPr txBox="1"/>
          <p:nvPr/>
        </p:nvSpPr>
        <p:spPr>
          <a:xfrm>
            <a:off x="2647292" y="1048739"/>
            <a:ext cx="5984090" cy="523220"/>
          </a:xfrm>
          <a:prstGeom prst="rect">
            <a:avLst/>
          </a:prstGeom>
          <a:noFill/>
        </p:spPr>
        <p:txBody>
          <a:bodyPr wrap="square" rtlCol="0">
            <a:spAutoFit/>
          </a:bodyPr>
          <a:lstStyle/>
          <a:p>
            <a:r>
              <a:rPr lang="en-US" altLang="zh-CN" sz="2800" b="1" dirty="0">
                <a:solidFill>
                  <a:prstClr val="black"/>
                </a:solidFill>
              </a:rPr>
              <a:t>D) Language Features &amp; Reminders</a:t>
            </a:r>
          </a:p>
        </p:txBody>
      </p:sp>
    </p:spTree>
    <p:extLst>
      <p:ext uri="{BB962C8B-B14F-4D97-AF65-F5344CB8AC3E}">
        <p14:creationId xmlns:p14="http://schemas.microsoft.com/office/powerpoint/2010/main" val="2321182751"/>
      </p:ext>
    </p:extLst>
  </p:cSld>
  <p:clrMapOvr>
    <a:masterClrMapping/>
  </p:clrMapOvr>
  <mc:AlternateContent xmlns:mc="http://schemas.openxmlformats.org/markup-compatibility/2006" xmlns:p14="http://schemas.microsoft.com/office/powerpoint/2010/main">
    <mc:Choice Requires="p14">
      <p:transition spd="slow" p14:dur="900" advClick="0" advTm="11109">
        <p14:warp/>
      </p:transition>
    </mc:Choice>
    <mc:Fallback xmlns="">
      <p:transition spd="slow" advClick="0" advTm="111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250"/>
                                        <p:tgtEl>
                                          <p:spTgt spid="1026"/>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wipe(left)">
                                      <p:cBhvr>
                                        <p:cTn id="16" dur="250"/>
                                        <p:tgtEl>
                                          <p:spTgt spid="102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250"/>
                                        <p:tgtEl>
                                          <p:spTgt spid="1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2745534" y="2026798"/>
            <a:ext cx="5808000" cy="461665"/>
          </a:xfrm>
          <a:prstGeom prst="rect">
            <a:avLst/>
          </a:prstGeom>
        </p:spPr>
        <p:txBody>
          <a:bodyPr wrap="none">
            <a:spAutoFit/>
          </a:bodyPr>
          <a:lstStyle/>
          <a:p>
            <a:pPr>
              <a:defRPr/>
            </a:pPr>
            <a:r>
              <a:rPr lang="en-GB" altLang="zh-CN" sz="2400" dirty="0">
                <a:solidFill>
                  <a:prstClr val="black"/>
                </a:solidFill>
                <a:cs typeface="Times New Roman" pitchFamily="18" charset="0"/>
              </a:rPr>
              <a:t>Be specific and include details from the event</a:t>
            </a:r>
            <a:endParaRPr lang="zh-CN" altLang="en-US" sz="2400" dirty="0">
              <a:solidFill>
                <a:prstClr val="black"/>
              </a:solidFill>
              <a:cs typeface="Times New Roman" pitchFamily="18" charset="0"/>
            </a:endParaRPr>
          </a:p>
        </p:txBody>
      </p:sp>
      <p:sp>
        <p:nvSpPr>
          <p:cNvPr id="33" name="矩形 32"/>
          <p:cNvSpPr/>
          <p:nvPr/>
        </p:nvSpPr>
        <p:spPr>
          <a:xfrm>
            <a:off x="2755916" y="2945724"/>
            <a:ext cx="2353529" cy="461665"/>
          </a:xfrm>
          <a:prstGeom prst="rect">
            <a:avLst/>
          </a:prstGeom>
        </p:spPr>
        <p:txBody>
          <a:bodyPr wrap="none">
            <a:spAutoFit/>
          </a:bodyPr>
          <a:lstStyle/>
          <a:p>
            <a:pPr>
              <a:defRPr/>
            </a:pPr>
            <a:r>
              <a:rPr lang="en-GB" altLang="zh-CN" sz="2400" kern="100" dirty="0">
                <a:solidFill>
                  <a:prstClr val="black"/>
                </a:solidFill>
                <a:cs typeface="Times New Roman" pitchFamily="18" charset="0"/>
              </a:rPr>
              <a:t>Use quality paper</a:t>
            </a:r>
            <a:endParaRPr lang="zh-CN" altLang="zh-CN" sz="2400" dirty="0">
              <a:solidFill>
                <a:prstClr val="black"/>
              </a:solidFill>
              <a:cs typeface="Times New Roman" pitchFamily="18" charset="0"/>
            </a:endParaRPr>
          </a:p>
        </p:txBody>
      </p:sp>
      <p:sp>
        <p:nvSpPr>
          <p:cNvPr id="34" name="矩形 33"/>
          <p:cNvSpPr/>
          <p:nvPr/>
        </p:nvSpPr>
        <p:spPr>
          <a:xfrm>
            <a:off x="2738148" y="3844134"/>
            <a:ext cx="5001690" cy="461665"/>
          </a:xfrm>
          <a:prstGeom prst="rect">
            <a:avLst/>
          </a:prstGeom>
        </p:spPr>
        <p:txBody>
          <a:bodyPr wrap="none">
            <a:spAutoFit/>
          </a:bodyPr>
          <a:lstStyle/>
          <a:p>
            <a:pPr>
              <a:defRPr/>
            </a:pPr>
            <a:r>
              <a:rPr lang="en-GB" altLang="zh-CN" sz="2400" kern="100" dirty="0">
                <a:solidFill>
                  <a:prstClr val="black"/>
                </a:solidFill>
                <a:cs typeface="Times New Roman" pitchFamily="18" charset="0"/>
              </a:rPr>
              <a:t>Address your letter to a specific person</a:t>
            </a:r>
            <a:endParaRPr lang="en-GB" altLang="zh-CN" sz="2400" dirty="0">
              <a:solidFill>
                <a:prstClr val="black"/>
              </a:solidFill>
              <a:cs typeface="Times New Roman" pitchFamily="18"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664" y="1995624"/>
            <a:ext cx="548878" cy="6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组合 8"/>
          <p:cNvGrpSpPr/>
          <p:nvPr/>
        </p:nvGrpSpPr>
        <p:grpSpPr>
          <a:xfrm>
            <a:off x="2219584" y="2906446"/>
            <a:ext cx="391500" cy="507831"/>
            <a:chOff x="913590" y="2676839"/>
            <a:chExt cx="522000" cy="677107"/>
          </a:xfrm>
        </p:grpSpPr>
        <p:sp>
          <p:nvSpPr>
            <p:cNvPr id="6" name="矩形 5"/>
            <p:cNvSpPr/>
            <p:nvPr/>
          </p:nvSpPr>
          <p:spPr>
            <a:xfrm>
              <a:off x="913590" y="2743065"/>
              <a:ext cx="522000" cy="518400"/>
            </a:xfrm>
            <a:prstGeom prst="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endParaRPr lang="zh-CN" altLang="en-US" sz="1350">
                <a:solidFill>
                  <a:prstClr val="white"/>
                </a:solidFill>
              </a:endParaRPr>
            </a:p>
          </p:txBody>
        </p:sp>
        <p:sp>
          <p:nvSpPr>
            <p:cNvPr id="7" name="文本框 6"/>
            <p:cNvSpPr txBox="1"/>
            <p:nvPr/>
          </p:nvSpPr>
          <p:spPr>
            <a:xfrm>
              <a:off x="985406" y="2676839"/>
              <a:ext cx="408196" cy="677107"/>
            </a:xfrm>
            <a:prstGeom prst="rect">
              <a:avLst/>
            </a:prstGeom>
            <a:noFill/>
          </p:spPr>
          <p:txBody>
            <a:bodyPr wrap="square" rtlCol="0">
              <a:spAutoFit/>
            </a:bodyPr>
            <a:lstStyle/>
            <a:p>
              <a:pPr>
                <a:defRPr/>
              </a:pPr>
              <a:r>
                <a:rPr lang="en-US" altLang="zh-CN" sz="2700" dirty="0">
                  <a:solidFill>
                    <a:prstClr val="white"/>
                  </a:solidFill>
                  <a:cs typeface="Times New Roman" pitchFamily="18" charset="0"/>
                </a:rPr>
                <a:t>5</a:t>
              </a:r>
              <a:endParaRPr lang="zh-CN" altLang="en-US" sz="2700" dirty="0">
                <a:solidFill>
                  <a:prstClr val="white"/>
                </a:solidFill>
                <a:cs typeface="Times New Roman" pitchFamily="18" charset="0"/>
              </a:endParaRPr>
            </a:p>
          </p:txBody>
        </p:sp>
      </p:grpSp>
      <p:grpSp>
        <p:nvGrpSpPr>
          <p:cNvPr id="8" name="组合 7"/>
          <p:cNvGrpSpPr/>
          <p:nvPr/>
        </p:nvGrpSpPr>
        <p:grpSpPr>
          <a:xfrm>
            <a:off x="2214938" y="3801129"/>
            <a:ext cx="391500" cy="507831"/>
            <a:chOff x="2742651" y="3035452"/>
            <a:chExt cx="522000" cy="677107"/>
          </a:xfrm>
        </p:grpSpPr>
        <p:sp>
          <p:nvSpPr>
            <p:cNvPr id="17" name="矩形 16"/>
            <p:cNvSpPr/>
            <p:nvPr/>
          </p:nvSpPr>
          <p:spPr>
            <a:xfrm>
              <a:off x="2742651" y="3115946"/>
              <a:ext cx="522000" cy="518400"/>
            </a:xfrm>
            <a:prstGeom prst="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endParaRPr lang="zh-CN" altLang="en-US" sz="1350">
                <a:solidFill>
                  <a:prstClr val="white"/>
                </a:solidFill>
              </a:endParaRPr>
            </a:p>
          </p:txBody>
        </p:sp>
        <p:sp>
          <p:nvSpPr>
            <p:cNvPr id="18" name="文本框 17"/>
            <p:cNvSpPr txBox="1"/>
            <p:nvPr/>
          </p:nvSpPr>
          <p:spPr>
            <a:xfrm>
              <a:off x="2799756" y="3035452"/>
              <a:ext cx="408196" cy="677107"/>
            </a:xfrm>
            <a:prstGeom prst="rect">
              <a:avLst/>
            </a:prstGeom>
            <a:noFill/>
          </p:spPr>
          <p:txBody>
            <a:bodyPr wrap="square" rtlCol="0">
              <a:spAutoFit/>
            </a:bodyPr>
            <a:lstStyle/>
            <a:p>
              <a:pPr>
                <a:defRPr/>
              </a:pPr>
              <a:r>
                <a:rPr lang="en-US" altLang="zh-CN" sz="2700">
                  <a:solidFill>
                    <a:prstClr val="white"/>
                  </a:solidFill>
                  <a:cs typeface="Times New Roman" pitchFamily="18" charset="0"/>
                </a:rPr>
                <a:t>6</a:t>
              </a:r>
              <a:endParaRPr lang="zh-CN" altLang="en-US" sz="2700" dirty="0">
                <a:solidFill>
                  <a:prstClr val="white"/>
                </a:solidFill>
                <a:cs typeface="Times New Roman" pitchFamily="18" charset="0"/>
              </a:endParaRPr>
            </a:p>
          </p:txBody>
        </p:sp>
      </p:grpSp>
    </p:spTree>
    <p:extLst>
      <p:ext uri="{BB962C8B-B14F-4D97-AF65-F5344CB8AC3E}">
        <p14:creationId xmlns:p14="http://schemas.microsoft.com/office/powerpoint/2010/main" val="2007614639"/>
      </p:ext>
    </p:extLst>
  </p:cSld>
  <p:clrMapOvr>
    <a:masterClrMapping/>
  </p:clrMapOvr>
  <mc:AlternateContent xmlns:mc="http://schemas.openxmlformats.org/markup-compatibility/2006" xmlns:p14="http://schemas.microsoft.com/office/powerpoint/2010/main">
    <mc:Choice Requires="p14">
      <p:transition spd="slow" p14:dur="900" advClick="0" advTm="11109">
        <p14:warp/>
      </p:transition>
    </mc:Choice>
    <mc:Fallback xmlns="">
      <p:transition spd="slow" advClick="0" advTm="111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25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250"/>
                                        <p:tgtEl>
                                          <p:spTgt spid="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375632" y="1112339"/>
            <a:ext cx="184731" cy="657164"/>
            <a:chOff x="1135505" y="340118"/>
            <a:chExt cx="246308" cy="876218"/>
          </a:xfrm>
        </p:grpSpPr>
        <p:sp>
          <p:nvSpPr>
            <p:cNvPr id="8" name="矩形 7"/>
            <p:cNvSpPr/>
            <p:nvPr/>
          </p:nvSpPr>
          <p:spPr>
            <a:xfrm>
              <a:off x="1135505" y="340118"/>
              <a:ext cx="246308" cy="615553"/>
            </a:xfrm>
            <a:prstGeom prst="rect">
              <a:avLst/>
            </a:prstGeom>
          </p:spPr>
          <p:txBody>
            <a:bodyPr wrap="none">
              <a:spAutoFit/>
            </a:bodyPr>
            <a:lstStyle/>
            <a:p>
              <a:endParaRPr lang="zh-CN" altLang="en-US" sz="2400" dirty="0">
                <a:solidFill>
                  <a:srgbClr val="1A7ABC"/>
                </a:solidFill>
                <a:latin typeface="微软雅黑" pitchFamily="34" charset="-122"/>
                <a:ea typeface="微软雅黑" pitchFamily="34" charset="-122"/>
              </a:endParaRPr>
            </a:p>
          </p:txBody>
        </p:sp>
        <p:sp>
          <p:nvSpPr>
            <p:cNvPr id="9" name="文本框 8"/>
            <p:cNvSpPr txBox="1"/>
            <p:nvPr/>
          </p:nvSpPr>
          <p:spPr>
            <a:xfrm>
              <a:off x="1135505" y="785449"/>
              <a:ext cx="246308" cy="430887"/>
            </a:xfrm>
            <a:prstGeom prst="rect">
              <a:avLst/>
            </a:prstGeom>
            <a:noFill/>
          </p:spPr>
          <p:txBody>
            <a:bodyPr wrap="none" rtlCol="0">
              <a:spAutoFit/>
            </a:bodyPr>
            <a:lstStyle/>
            <a:p>
              <a:endParaRPr lang="zh-CN" altLang="en-US" sz="1500" dirty="0">
                <a:solidFill>
                  <a:srgbClr val="E7E6E6">
                    <a:lumMod val="25000"/>
                  </a:srgbClr>
                </a:solidFill>
                <a:latin typeface="微软雅黑" pitchFamily="34" charset="-122"/>
                <a:ea typeface="微软雅黑" pitchFamily="34" charset="-122"/>
              </a:endParaRPr>
            </a:p>
          </p:txBody>
        </p:sp>
      </p:grpSp>
      <p:sp>
        <p:nvSpPr>
          <p:cNvPr id="6" name="文本框 5"/>
          <p:cNvSpPr txBox="1"/>
          <p:nvPr/>
        </p:nvSpPr>
        <p:spPr>
          <a:xfrm>
            <a:off x="2672003" y="620688"/>
            <a:ext cx="7096405" cy="600164"/>
          </a:xfrm>
          <a:prstGeom prst="rect">
            <a:avLst/>
          </a:prstGeom>
          <a:noFill/>
        </p:spPr>
        <p:txBody>
          <a:bodyPr wrap="square" rtlCol="0">
            <a:spAutoFit/>
          </a:bodyPr>
          <a:lstStyle/>
          <a:p>
            <a:r>
              <a:rPr lang="en-US" altLang="zh-CN" sz="3300" b="1" dirty="0">
                <a:solidFill>
                  <a:srgbClr val="1A7ABC"/>
                </a:solidFill>
                <a:ea typeface="微软雅黑" pitchFamily="34" charset="-122"/>
                <a:cs typeface="Times New Roman" pitchFamily="18" charset="0"/>
              </a:rPr>
              <a:t>E)Useful Expressions</a:t>
            </a:r>
            <a:endParaRPr lang="zh-CN" altLang="en-US" sz="3300" b="1" dirty="0">
              <a:solidFill>
                <a:srgbClr val="1A7ABC"/>
              </a:solidFill>
              <a:ea typeface="微软雅黑" pitchFamily="34" charset="-122"/>
              <a:cs typeface="Times New Roman" pitchFamily="18" charset="0"/>
            </a:endParaRPr>
          </a:p>
        </p:txBody>
      </p:sp>
      <p:sp>
        <p:nvSpPr>
          <p:cNvPr id="15" name="矩形 14"/>
          <p:cNvSpPr/>
          <p:nvPr/>
        </p:nvSpPr>
        <p:spPr>
          <a:xfrm>
            <a:off x="2672004" y="1340768"/>
            <a:ext cx="7393324" cy="4832092"/>
          </a:xfrm>
          <a:prstGeom prst="rect">
            <a:avLst/>
          </a:prstGeom>
        </p:spPr>
        <p:txBody>
          <a:bodyPr wrap="square">
            <a:spAutoFit/>
          </a:bodyPr>
          <a:lstStyle/>
          <a:p>
            <a:pPr marL="214313" indent="-214313">
              <a:buFont typeface="Arial" pitchFamily="34" charset="0"/>
              <a:buChar char="•"/>
            </a:pPr>
            <a:r>
              <a:rPr lang="en-GB" altLang="zh-CN" sz="2800" dirty="0">
                <a:solidFill>
                  <a:prstClr val="black"/>
                </a:solidFill>
                <a:cs typeface="Times New Roman" pitchFamily="18" charset="0"/>
              </a:rPr>
              <a:t>Appreciation/ hospitality/ gratitude/ assistant/ extend/ acknowledge/ reciprocate/ compliment/ generosity/ be indebted to sb./ be obliged to sb. </a:t>
            </a:r>
            <a:endParaRPr lang="en-US" altLang="zh-CN" sz="2800" dirty="0">
              <a:solidFill>
                <a:prstClr val="black"/>
              </a:solidFill>
              <a:cs typeface="Times New Roman" pitchFamily="18" charset="0"/>
            </a:endParaRPr>
          </a:p>
          <a:p>
            <a:pPr marL="214313" indent="-214313">
              <a:buFont typeface="Arial" pitchFamily="34" charset="0"/>
              <a:buChar char="•"/>
            </a:pPr>
            <a:r>
              <a:rPr lang="en-US" altLang="zh-CN" sz="2800" dirty="0">
                <a:solidFill>
                  <a:prstClr val="black"/>
                </a:solidFill>
                <a:cs typeface="Times New Roman" pitchFamily="18" charset="0"/>
              </a:rPr>
              <a:t>I am very sincerely(</a:t>
            </a:r>
            <a:r>
              <a:rPr lang="en-US" altLang="zh-CN" sz="2800" dirty="0" err="1">
                <a:solidFill>
                  <a:prstClr val="black"/>
                </a:solidFill>
                <a:cs typeface="Times New Roman" pitchFamily="18" charset="0"/>
              </a:rPr>
              <a:t>most;truly</a:t>
            </a:r>
            <a:r>
              <a:rPr lang="en-US" altLang="zh-CN" sz="2800" dirty="0">
                <a:solidFill>
                  <a:prstClr val="black"/>
                </a:solidFill>
                <a:cs typeface="Times New Roman" pitchFamily="18" charset="0"/>
              </a:rPr>
              <a:t>) grateful to you for</a:t>
            </a:r>
            <a:r>
              <a:rPr lang="zh-CN" altLang="zh-CN" sz="2800" dirty="0">
                <a:solidFill>
                  <a:prstClr val="black"/>
                </a:solidFill>
                <a:cs typeface="Times New Roman" pitchFamily="18" charset="0"/>
              </a:rPr>
              <a:t>…</a:t>
            </a:r>
            <a:endParaRPr lang="en-US" altLang="zh-CN" sz="2800" dirty="0">
              <a:solidFill>
                <a:prstClr val="black"/>
              </a:solidFill>
              <a:cs typeface="Times New Roman" pitchFamily="18" charset="0"/>
            </a:endParaRPr>
          </a:p>
          <a:p>
            <a:pPr marL="214313" indent="-214313">
              <a:buFont typeface="Arial" pitchFamily="34" charset="0"/>
              <a:buChar char="•"/>
            </a:pPr>
            <a:r>
              <a:rPr lang="en-US" altLang="zh-CN" sz="2800" dirty="0">
                <a:solidFill>
                  <a:prstClr val="black"/>
                </a:solidFill>
                <a:cs typeface="Times New Roman" pitchFamily="18" charset="0"/>
              </a:rPr>
              <a:t>I regret very much that I did not have an opportunity to thank you personally for...</a:t>
            </a:r>
            <a:endParaRPr lang="zh-CN" altLang="zh-CN" sz="2800" dirty="0">
              <a:solidFill>
                <a:prstClr val="black"/>
              </a:solidFill>
              <a:cs typeface="Times New Roman" pitchFamily="18" charset="0"/>
            </a:endParaRPr>
          </a:p>
          <a:p>
            <a:pPr marL="214313" indent="-214313">
              <a:buFont typeface="Arial" pitchFamily="34" charset="0"/>
              <a:buChar char="•"/>
            </a:pPr>
            <a:r>
              <a:rPr lang="en-GB" altLang="zh-CN" sz="2800" dirty="0">
                <a:solidFill>
                  <a:prstClr val="black"/>
                </a:solidFill>
                <a:cs typeface="Times New Roman" pitchFamily="18" charset="0"/>
              </a:rPr>
              <a:t>I'm now writing to express our heart-felt thanks for your close cooperation and assistance.</a:t>
            </a:r>
          </a:p>
          <a:p>
            <a:pPr marL="214313" indent="-214313">
              <a:buFont typeface="Arial" pitchFamily="34" charset="0"/>
              <a:buChar char="•"/>
            </a:pPr>
            <a:r>
              <a:rPr lang="zh-CN" altLang="zh-CN" sz="2800" dirty="0">
                <a:solidFill>
                  <a:prstClr val="black"/>
                </a:solidFill>
                <a:cs typeface="Times New Roman" pitchFamily="18" charset="0"/>
              </a:rPr>
              <a:t> </a:t>
            </a:r>
            <a:r>
              <a:rPr lang="en-GB" altLang="zh-CN" sz="2800" dirty="0">
                <a:solidFill>
                  <a:prstClr val="black"/>
                </a:solidFill>
                <a:cs typeface="Times New Roman" pitchFamily="18" charset="0"/>
              </a:rPr>
              <a:t>At the outset, </a:t>
            </a:r>
            <a:r>
              <a:rPr lang="en-US" altLang="zh-CN" sz="2800" dirty="0">
                <a:solidFill>
                  <a:prstClr val="black"/>
                </a:solidFill>
                <a:cs typeface="Times New Roman" pitchFamily="18" charset="0"/>
              </a:rPr>
              <a:t>I </a:t>
            </a:r>
            <a:r>
              <a:rPr lang="en-GB" altLang="zh-CN" sz="2800" dirty="0">
                <a:solidFill>
                  <a:prstClr val="black"/>
                </a:solidFill>
                <a:cs typeface="Times New Roman" pitchFamily="18" charset="0"/>
              </a:rPr>
              <a:t>want to thank you for your kindness to me and for your compliments.</a:t>
            </a:r>
          </a:p>
        </p:txBody>
      </p:sp>
    </p:spTree>
    <p:extLst>
      <p:ext uri="{BB962C8B-B14F-4D97-AF65-F5344CB8AC3E}">
        <p14:creationId xmlns:p14="http://schemas.microsoft.com/office/powerpoint/2010/main" val="3365004782"/>
      </p:ext>
    </p:extLst>
  </p:cSld>
  <p:clrMapOvr>
    <a:masterClrMapping/>
  </p:clrMapOvr>
  <mc:AlternateContent xmlns:mc="http://schemas.openxmlformats.org/markup-compatibility/2006" xmlns:p14="http://schemas.microsoft.com/office/powerpoint/2010/main">
    <mc:Choice Requires="p14">
      <p:transition spd="slow" p14:dur="900" advClick="0" advTm="20608">
        <p14:warp/>
      </p:transition>
    </mc:Choice>
    <mc:Fallback xmlns="">
      <p:transition spd="slow" advClick="0" advTm="206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par>
                                <p:cTn id="9" presetID="9"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423592" y="476672"/>
            <a:ext cx="7488832" cy="5693866"/>
          </a:xfrm>
          <a:prstGeom prst="rect">
            <a:avLst/>
          </a:prstGeom>
          <a:noFill/>
        </p:spPr>
        <p:txBody>
          <a:bodyPr wrap="square" rtlCol="0">
            <a:spAutoFit/>
          </a:bodyPr>
          <a:lstStyle/>
          <a:p>
            <a:pPr marL="214313" indent="-214313">
              <a:buFont typeface="Arial" pitchFamily="34" charset="0"/>
              <a:buChar char="•"/>
            </a:pPr>
            <a:r>
              <a:rPr lang="en-GB" altLang="zh-CN" sz="2800" dirty="0">
                <a:solidFill>
                  <a:prstClr val="black"/>
                </a:solidFill>
                <a:cs typeface="Times New Roman" pitchFamily="18" charset="0"/>
              </a:rPr>
              <a:t>Words cannot express how grateful/touched I feel at the moment.</a:t>
            </a:r>
            <a:endParaRPr lang="zh-CN" altLang="zh-CN" sz="2800" dirty="0">
              <a:solidFill>
                <a:prstClr val="black"/>
              </a:solidFill>
              <a:cs typeface="Times New Roman" pitchFamily="18" charset="0"/>
            </a:endParaRPr>
          </a:p>
          <a:p>
            <a:pPr marL="214313" indent="-214313">
              <a:buFont typeface="Arial" pitchFamily="34" charset="0"/>
              <a:buChar char="•"/>
            </a:pPr>
            <a:r>
              <a:rPr lang="en-US" altLang="zh-CN" sz="2800" dirty="0">
                <a:solidFill>
                  <a:prstClr val="black"/>
                </a:solidFill>
                <a:cs typeface="Times New Roman" pitchFamily="18" charset="0"/>
              </a:rPr>
              <a:t>I</a:t>
            </a:r>
            <a:r>
              <a:rPr lang="en-GB" altLang="zh-CN" sz="2800" dirty="0">
                <a:solidFill>
                  <a:prstClr val="black"/>
                </a:solidFill>
                <a:cs typeface="Times New Roman" pitchFamily="18" charset="0"/>
              </a:rPr>
              <a:t>'m much obliged to you for your hospitality/advice/invitation</a:t>
            </a:r>
          </a:p>
          <a:p>
            <a:pPr marL="214313" indent="-214313">
              <a:buFont typeface="Arial" pitchFamily="34" charset="0"/>
              <a:buChar char="•"/>
            </a:pPr>
            <a:r>
              <a:rPr lang="zh-CN" altLang="zh-CN" sz="2800" dirty="0">
                <a:solidFill>
                  <a:prstClr val="black"/>
                </a:solidFill>
                <a:cs typeface="Times New Roman" pitchFamily="18" charset="0"/>
              </a:rPr>
              <a:t> </a:t>
            </a:r>
            <a:r>
              <a:rPr lang="en-GB" altLang="zh-CN" sz="2800" dirty="0">
                <a:solidFill>
                  <a:prstClr val="black"/>
                </a:solidFill>
                <a:cs typeface="Times New Roman" pitchFamily="18" charset="0"/>
              </a:rPr>
              <a:t>We do appreciate your interest in our products and wish you success in your </a:t>
            </a:r>
            <a:r>
              <a:rPr lang="en-GB" altLang="zh-CN" sz="2800" dirty="0" err="1">
                <a:solidFill>
                  <a:prstClr val="black"/>
                </a:solidFill>
                <a:cs typeface="Times New Roman" pitchFamily="18" charset="0"/>
              </a:rPr>
              <a:t>unde</a:t>
            </a:r>
            <a:r>
              <a:rPr lang="en-US" altLang="zh-CN" sz="2800" dirty="0">
                <a:solidFill>
                  <a:prstClr val="black"/>
                </a:solidFill>
                <a:cs typeface="Times New Roman" pitchFamily="18" charset="0"/>
              </a:rPr>
              <a:t>r</a:t>
            </a:r>
            <a:r>
              <a:rPr lang="en-GB" altLang="zh-CN" sz="2800" dirty="0">
                <a:solidFill>
                  <a:prstClr val="black"/>
                </a:solidFill>
                <a:cs typeface="Times New Roman" pitchFamily="18" charset="0"/>
              </a:rPr>
              <a:t>taking.</a:t>
            </a:r>
          </a:p>
          <a:p>
            <a:pPr marL="214313" indent="-214313">
              <a:buFont typeface="Arial" pitchFamily="34" charset="0"/>
              <a:buChar char="•"/>
            </a:pPr>
            <a:r>
              <a:rPr lang="en-GB" altLang="zh-CN" sz="2800" dirty="0">
                <a:solidFill>
                  <a:prstClr val="black"/>
                </a:solidFill>
                <a:cs typeface="Times New Roman" pitchFamily="18" charset="0"/>
              </a:rPr>
              <a:t> I hope that you will visit Tianjin soon so that I shall have the opportunity to repay your kindness</a:t>
            </a:r>
            <a:r>
              <a:rPr lang="zh-CN" altLang="zh-CN" sz="2800" dirty="0">
                <a:solidFill>
                  <a:prstClr val="black"/>
                </a:solidFill>
                <a:cs typeface="Times New Roman" pitchFamily="18" charset="0"/>
              </a:rPr>
              <a:t>．</a:t>
            </a:r>
            <a:endParaRPr lang="en-US" altLang="zh-CN" sz="2800" dirty="0">
              <a:solidFill>
                <a:prstClr val="black"/>
              </a:solidFill>
              <a:cs typeface="Times New Roman" pitchFamily="18" charset="0"/>
            </a:endParaRPr>
          </a:p>
          <a:p>
            <a:pPr marL="214313" indent="-214313">
              <a:buFont typeface="Arial" pitchFamily="34" charset="0"/>
              <a:buChar char="•"/>
            </a:pPr>
            <a:r>
              <a:rPr lang="en-GB" altLang="zh-CN" sz="2800" dirty="0">
                <a:solidFill>
                  <a:prstClr val="black"/>
                </a:solidFill>
                <a:cs typeface="Times New Roman" pitchFamily="18" charset="0"/>
              </a:rPr>
              <a:t>If I can in any way return the </a:t>
            </a:r>
            <a:r>
              <a:rPr lang="en-GB" altLang="zh-CN" sz="2800" dirty="0" err="1">
                <a:solidFill>
                  <a:prstClr val="black"/>
                </a:solidFill>
                <a:cs typeface="Times New Roman" pitchFamily="18" charset="0"/>
              </a:rPr>
              <a:t>favor,it</a:t>
            </a:r>
            <a:r>
              <a:rPr lang="en-GB" altLang="zh-CN" sz="2800" dirty="0">
                <a:solidFill>
                  <a:prstClr val="black"/>
                </a:solidFill>
                <a:cs typeface="Times New Roman" pitchFamily="18" charset="0"/>
              </a:rPr>
              <a:t> will give me great pleasure to do so.</a:t>
            </a:r>
            <a:endParaRPr lang="zh-CN" altLang="zh-CN" sz="2800" dirty="0">
              <a:solidFill>
                <a:prstClr val="black"/>
              </a:solidFill>
              <a:cs typeface="Times New Roman" pitchFamily="18" charset="0"/>
            </a:endParaRPr>
          </a:p>
          <a:p>
            <a:pPr marL="214313" indent="-214313">
              <a:buFont typeface="Arial" pitchFamily="34" charset="0"/>
              <a:buChar char="•"/>
            </a:pPr>
            <a:r>
              <a:rPr lang="en-US" altLang="zh-CN" sz="2800" dirty="0">
                <a:solidFill>
                  <a:prstClr val="black"/>
                </a:solidFill>
                <a:cs typeface="Times New Roman" pitchFamily="18" charset="0"/>
              </a:rPr>
              <a:t>It was good/characteristically thoughtful/more than kind of you</a:t>
            </a:r>
            <a:r>
              <a:rPr lang="zh-CN" altLang="zh-CN" sz="2800" dirty="0">
                <a:solidFill>
                  <a:prstClr val="black"/>
                </a:solidFill>
              </a:rPr>
              <a:t>…</a:t>
            </a:r>
            <a:endParaRPr lang="zh-CN" altLang="zh-CN" sz="2800" dirty="0">
              <a:solidFill>
                <a:prstClr val="black"/>
              </a:solidFill>
              <a:cs typeface="Times New Roman" pitchFamily="18" charset="0"/>
            </a:endParaRPr>
          </a:p>
        </p:txBody>
      </p:sp>
    </p:spTree>
    <p:extLst>
      <p:ext uri="{BB962C8B-B14F-4D97-AF65-F5344CB8AC3E}">
        <p14:creationId xmlns:p14="http://schemas.microsoft.com/office/powerpoint/2010/main" val="2492647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2307778" y="444724"/>
            <a:ext cx="6380510" cy="752029"/>
          </a:xfrm>
        </p:spPr>
        <p:txBody>
          <a:bodyPr>
            <a:noAutofit/>
          </a:bodyPr>
          <a:lstStyle/>
          <a:p>
            <a:r>
              <a:rPr lang="en-US" altLang="zh-CN" sz="3600" b="1" dirty="0">
                <a:latin typeface="+mn-lt"/>
              </a:rPr>
              <a:t>F) Class practice </a:t>
            </a:r>
          </a:p>
        </p:txBody>
      </p:sp>
      <p:sp>
        <p:nvSpPr>
          <p:cNvPr id="3" name="TextBox 2"/>
          <p:cNvSpPr txBox="1"/>
          <p:nvPr/>
        </p:nvSpPr>
        <p:spPr>
          <a:xfrm>
            <a:off x="2063552" y="1556793"/>
            <a:ext cx="7704856" cy="1754326"/>
          </a:xfrm>
          <a:prstGeom prst="rect">
            <a:avLst/>
          </a:prstGeom>
          <a:noFill/>
        </p:spPr>
        <p:txBody>
          <a:bodyPr wrap="square" rtlCol="0">
            <a:spAutoFit/>
          </a:bodyPr>
          <a:lstStyle/>
          <a:p>
            <a:r>
              <a:rPr lang="zh-CN" altLang="en-US" sz="3600" dirty="0">
                <a:solidFill>
                  <a:prstClr val="black"/>
                </a:solidFill>
              </a:rPr>
              <a:t>你在饭店吃午饭时丢失皮夹子，写信给你下榻的宾馆经理，感谢饭店员工王小姐拾金不昧</a:t>
            </a:r>
            <a:r>
              <a:rPr lang="zh-CN" altLang="en-US" sz="3600" dirty="0" smtClean="0">
                <a:solidFill>
                  <a:prstClr val="black"/>
                </a:solidFill>
              </a:rPr>
              <a:t>。</a:t>
            </a:r>
            <a:endParaRPr lang="en-US" altLang="zh-CN" sz="3600" dirty="0">
              <a:solidFill>
                <a:prstClr val="black"/>
              </a:solidFill>
            </a:endParaRPr>
          </a:p>
        </p:txBody>
      </p:sp>
    </p:spTree>
    <p:extLst>
      <p:ext uri="{BB962C8B-B14F-4D97-AF65-F5344CB8AC3E}">
        <p14:creationId xmlns:p14="http://schemas.microsoft.com/office/powerpoint/2010/main" val="3193916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36372" y="875763"/>
            <a:ext cx="9684913" cy="5262979"/>
          </a:xfrm>
          <a:prstGeom prst="rect">
            <a:avLst/>
          </a:prstGeom>
          <a:noFill/>
        </p:spPr>
        <p:txBody>
          <a:bodyPr wrap="square" rtlCol="0">
            <a:spAutoFit/>
          </a:bodyPr>
          <a:lstStyle/>
          <a:p>
            <a:pPr lvl="0"/>
            <a:r>
              <a:rPr lang="en-US" altLang="zh-CN" sz="2400" dirty="0" smtClean="0">
                <a:solidFill>
                  <a:prstClr val="black"/>
                </a:solidFill>
              </a:rPr>
              <a:t>Reference key</a:t>
            </a:r>
            <a:r>
              <a:rPr lang="zh-CN" altLang="en-US" sz="2400" dirty="0" smtClean="0">
                <a:solidFill>
                  <a:prstClr val="black"/>
                </a:solidFill>
              </a:rPr>
              <a:t>：</a:t>
            </a:r>
            <a:endParaRPr lang="en-US" altLang="zh-CN" sz="2400" dirty="0" smtClean="0">
              <a:solidFill>
                <a:prstClr val="black"/>
              </a:solidFill>
            </a:endParaRPr>
          </a:p>
          <a:p>
            <a:pPr lvl="0"/>
            <a:r>
              <a:rPr lang="en-US" altLang="zh-CN" sz="2400" dirty="0" smtClean="0">
                <a:solidFill>
                  <a:prstClr val="black"/>
                </a:solidFill>
              </a:rPr>
              <a:t>                                                                                                May 1, 2016</a:t>
            </a:r>
          </a:p>
          <a:p>
            <a:pPr lvl="0"/>
            <a:r>
              <a:rPr lang="en-US" altLang="zh-CN" sz="2400" dirty="0" smtClean="0">
                <a:solidFill>
                  <a:prstClr val="black"/>
                </a:solidFill>
              </a:rPr>
              <a:t>Dear </a:t>
            </a:r>
            <a:r>
              <a:rPr lang="en-US" altLang="zh-CN" sz="2400" dirty="0">
                <a:solidFill>
                  <a:prstClr val="black"/>
                </a:solidFill>
              </a:rPr>
              <a:t>Mr. Manager,</a:t>
            </a:r>
            <a:endParaRPr lang="zh-CN" altLang="zh-CN" sz="2400" dirty="0">
              <a:solidFill>
                <a:prstClr val="black"/>
              </a:solidFill>
            </a:endParaRPr>
          </a:p>
          <a:p>
            <a:pPr lvl="0"/>
            <a:r>
              <a:rPr lang="en-US" altLang="zh-CN" sz="2400" dirty="0">
                <a:solidFill>
                  <a:prstClr val="black"/>
                </a:solidFill>
              </a:rPr>
              <a:t>    I’m writing to express my thanks to you and your employee Miss Wang, who helped me find my wallet while I was staying in your hotel. </a:t>
            </a:r>
            <a:endParaRPr lang="zh-CN" altLang="zh-CN" sz="2400" dirty="0">
              <a:solidFill>
                <a:prstClr val="black"/>
              </a:solidFill>
            </a:endParaRPr>
          </a:p>
          <a:p>
            <a:pPr lvl="0"/>
            <a:r>
              <a:rPr lang="en-US" altLang="zh-CN" sz="2400" dirty="0">
                <a:solidFill>
                  <a:prstClr val="black"/>
                </a:solidFill>
              </a:rPr>
              <a:t>    The other day I was really careless when I was having lunch in the restaurant. I paid the bill and somehow l left my wallet on the table. I had already walked out of the hall when Miss Wang came up with my wallet. And she didn’t even accept a reward. I’m sure Miss Wang is just one of the Chinese workers who are honest and reliable. Your good qualities are something I’II always keep in mind. </a:t>
            </a:r>
            <a:endParaRPr lang="zh-CN" altLang="zh-CN" sz="2400" dirty="0">
              <a:solidFill>
                <a:prstClr val="black"/>
              </a:solidFill>
            </a:endParaRPr>
          </a:p>
          <a:p>
            <a:pPr lvl="0"/>
            <a:r>
              <a:rPr lang="en-US" altLang="zh-CN" sz="2400" dirty="0">
                <a:solidFill>
                  <a:prstClr val="black"/>
                </a:solidFill>
              </a:rPr>
              <a:t>    Please send my best wishes to Miss Wang. I can’t thank her too much.</a:t>
            </a:r>
            <a:endParaRPr lang="zh-CN" altLang="zh-CN" sz="2400" dirty="0">
              <a:solidFill>
                <a:prstClr val="black"/>
              </a:solidFill>
            </a:endParaRPr>
          </a:p>
          <a:p>
            <a:pPr lvl="0"/>
            <a:r>
              <a:rPr lang="en-US" altLang="zh-CN" sz="2400" dirty="0">
                <a:solidFill>
                  <a:prstClr val="black"/>
                </a:solidFill>
              </a:rPr>
              <a:t>                                                                                                  Truly yours,</a:t>
            </a:r>
            <a:endParaRPr lang="zh-CN" altLang="zh-CN" sz="2400" dirty="0">
              <a:solidFill>
                <a:prstClr val="black"/>
              </a:solidFill>
            </a:endParaRPr>
          </a:p>
          <a:p>
            <a:pPr lvl="0"/>
            <a:r>
              <a:rPr lang="en-US" altLang="zh-CN" sz="2400" dirty="0">
                <a:solidFill>
                  <a:prstClr val="black"/>
                </a:solidFill>
              </a:rPr>
              <a:t>                                                                                                    Zhang Ying</a:t>
            </a:r>
            <a:endParaRPr lang="zh-CN" altLang="en-US" sz="2400" dirty="0">
              <a:solidFill>
                <a:srgbClr val="FF0000"/>
              </a:solidFill>
            </a:endParaRPr>
          </a:p>
        </p:txBody>
      </p:sp>
    </p:spTree>
    <p:extLst>
      <p:ext uri="{BB962C8B-B14F-4D97-AF65-F5344CB8AC3E}">
        <p14:creationId xmlns:p14="http://schemas.microsoft.com/office/powerpoint/2010/main" val="3279847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2307778" y="444724"/>
            <a:ext cx="7532638" cy="752029"/>
          </a:xfrm>
        </p:spPr>
        <p:txBody>
          <a:bodyPr>
            <a:noAutofit/>
          </a:bodyPr>
          <a:lstStyle/>
          <a:p>
            <a:r>
              <a:rPr lang="en-US" altLang="zh-CN" sz="3200" b="1" dirty="0">
                <a:latin typeface="+mn-lt"/>
              </a:rPr>
              <a:t>G) After-Class Assignment</a:t>
            </a:r>
            <a:endParaRPr lang="en-US" altLang="zh-CN" sz="3200" b="1" dirty="0">
              <a:solidFill>
                <a:srgbClr val="C00000"/>
              </a:solidFill>
              <a:latin typeface="+mn-lt"/>
            </a:endParaRPr>
          </a:p>
        </p:txBody>
      </p:sp>
      <p:sp>
        <p:nvSpPr>
          <p:cNvPr id="2" name="TextBox 1"/>
          <p:cNvSpPr txBox="1"/>
          <p:nvPr/>
        </p:nvSpPr>
        <p:spPr>
          <a:xfrm>
            <a:off x="2371077" y="1628800"/>
            <a:ext cx="7704856" cy="1077218"/>
          </a:xfrm>
          <a:prstGeom prst="rect">
            <a:avLst/>
          </a:prstGeom>
          <a:noFill/>
        </p:spPr>
        <p:txBody>
          <a:bodyPr wrap="square" rtlCol="0">
            <a:spAutoFit/>
          </a:bodyPr>
          <a:lstStyle/>
          <a:p>
            <a:pPr algn="just"/>
            <a:r>
              <a:rPr lang="zh-CN" altLang="en-US" sz="3200" dirty="0">
                <a:solidFill>
                  <a:prstClr val="black"/>
                </a:solidFill>
              </a:rPr>
              <a:t>写封感谢信</a:t>
            </a:r>
            <a:r>
              <a:rPr lang="en-US" altLang="zh-CN" sz="3200" dirty="0">
                <a:solidFill>
                  <a:prstClr val="black"/>
                </a:solidFill>
              </a:rPr>
              <a:t>Wilson </a:t>
            </a:r>
            <a:r>
              <a:rPr lang="zh-CN" altLang="en-US" sz="3200" dirty="0">
                <a:solidFill>
                  <a:prstClr val="black"/>
                </a:solidFill>
              </a:rPr>
              <a:t>先生，感谢他介绍你去</a:t>
            </a:r>
            <a:r>
              <a:rPr lang="en-US" altLang="zh-CN" sz="3200" dirty="0" err="1">
                <a:solidFill>
                  <a:prstClr val="black"/>
                </a:solidFill>
              </a:rPr>
              <a:t>Nicrassa</a:t>
            </a:r>
            <a:r>
              <a:rPr lang="en-US" altLang="zh-CN" sz="3200" dirty="0">
                <a:solidFill>
                  <a:prstClr val="black"/>
                </a:solidFill>
              </a:rPr>
              <a:t> Inc. </a:t>
            </a:r>
            <a:r>
              <a:rPr lang="zh-CN" altLang="en-US" sz="3200" dirty="0">
                <a:solidFill>
                  <a:prstClr val="black"/>
                </a:solidFill>
              </a:rPr>
              <a:t>做实习</a:t>
            </a:r>
            <a:r>
              <a:rPr lang="zh-CN" altLang="en-US" sz="3200" dirty="0" smtClean="0">
                <a:solidFill>
                  <a:prstClr val="black"/>
                </a:solidFill>
              </a:rPr>
              <a:t>。</a:t>
            </a:r>
            <a:endParaRPr lang="en-US" altLang="zh-CN" sz="3200" dirty="0">
              <a:solidFill>
                <a:prstClr val="black"/>
              </a:solidFill>
            </a:endParaRPr>
          </a:p>
        </p:txBody>
      </p:sp>
    </p:spTree>
    <p:extLst>
      <p:ext uri="{BB962C8B-B14F-4D97-AF65-F5344CB8AC3E}">
        <p14:creationId xmlns:p14="http://schemas.microsoft.com/office/powerpoint/2010/main" val="1849492799"/>
      </p:ext>
    </p:extLst>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783632" y="980729"/>
            <a:ext cx="6480720" cy="2062103"/>
          </a:xfrm>
          <a:prstGeom prst="rect">
            <a:avLst/>
          </a:prstGeom>
          <a:noFill/>
        </p:spPr>
        <p:txBody>
          <a:bodyPr wrap="square" rtlCol="0">
            <a:spAutoFit/>
          </a:bodyPr>
          <a:lstStyle/>
          <a:p>
            <a:pPr algn="ctr"/>
            <a:endParaRPr lang="en-US" altLang="zh-CN" sz="4000" dirty="0">
              <a:solidFill>
                <a:prstClr val="black"/>
              </a:solidFill>
            </a:endParaRPr>
          </a:p>
          <a:p>
            <a:pPr algn="ctr"/>
            <a:endParaRPr lang="en-US" altLang="zh-CN" sz="4000" dirty="0">
              <a:solidFill>
                <a:prstClr val="black"/>
              </a:solidFill>
            </a:endParaRPr>
          </a:p>
          <a:p>
            <a:pPr algn="ctr"/>
            <a:r>
              <a:rPr lang="en-US" altLang="zh-CN" sz="4800" dirty="0">
                <a:solidFill>
                  <a:srgbClr val="4F81BD"/>
                </a:solidFill>
              </a:rPr>
              <a:t>Letter of Congratulations</a:t>
            </a:r>
          </a:p>
        </p:txBody>
      </p:sp>
    </p:spTree>
    <p:extLst>
      <p:ext uri="{BB962C8B-B14F-4D97-AF65-F5344CB8AC3E}">
        <p14:creationId xmlns:p14="http://schemas.microsoft.com/office/powerpoint/2010/main" val="3603924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95600" y="1052736"/>
            <a:ext cx="7272808" cy="3785652"/>
          </a:xfrm>
          <a:prstGeom prst="rect">
            <a:avLst/>
          </a:prstGeom>
          <a:noFill/>
        </p:spPr>
        <p:txBody>
          <a:bodyPr wrap="square" rtlCol="0">
            <a:spAutoFit/>
          </a:bodyPr>
          <a:lstStyle/>
          <a:p>
            <a:pPr marL="342900" indent="-342900">
              <a:buFontTx/>
              <a:buAutoNum type="alphaUcParenR"/>
            </a:pPr>
            <a:r>
              <a:rPr lang="en-US" altLang="zh-CN" sz="3600" dirty="0">
                <a:solidFill>
                  <a:prstClr val="black"/>
                </a:solidFill>
              </a:rPr>
              <a:t> A letter of congratulations</a:t>
            </a:r>
          </a:p>
          <a:p>
            <a:r>
              <a:rPr lang="en-US" altLang="zh-CN" sz="3600" dirty="0">
                <a:solidFill>
                  <a:prstClr val="black"/>
                </a:solidFill>
              </a:rPr>
              <a:t> </a:t>
            </a:r>
          </a:p>
          <a:p>
            <a:pPr>
              <a:lnSpc>
                <a:spcPct val="150000"/>
              </a:lnSpc>
            </a:pPr>
            <a:r>
              <a:rPr lang="en-US" altLang="zh-CN" sz="2800" dirty="0">
                <a:solidFill>
                  <a:prstClr val="black"/>
                </a:solidFill>
              </a:rPr>
              <a:t>is written to people to congratulate their happy events such as major  festivals (Christmas</a:t>
            </a:r>
            <a:r>
              <a:rPr lang="zh-CN" altLang="en-US" sz="2800" dirty="0">
                <a:solidFill>
                  <a:prstClr val="black"/>
                </a:solidFill>
              </a:rPr>
              <a:t>、</a:t>
            </a:r>
            <a:r>
              <a:rPr lang="en-US" altLang="zh-CN" sz="2800" dirty="0">
                <a:solidFill>
                  <a:prstClr val="black"/>
                </a:solidFill>
              </a:rPr>
              <a:t>The New Year</a:t>
            </a:r>
            <a:r>
              <a:rPr lang="zh-CN" altLang="en-US" sz="2800" dirty="0">
                <a:solidFill>
                  <a:prstClr val="black"/>
                </a:solidFill>
              </a:rPr>
              <a:t>、</a:t>
            </a:r>
            <a:r>
              <a:rPr lang="en-US" altLang="zh-CN" sz="2800" dirty="0">
                <a:solidFill>
                  <a:prstClr val="black"/>
                </a:solidFill>
              </a:rPr>
              <a:t>Wedding</a:t>
            </a:r>
            <a:r>
              <a:rPr lang="zh-CN" altLang="en-US" sz="2800" dirty="0">
                <a:solidFill>
                  <a:prstClr val="black"/>
                </a:solidFill>
              </a:rPr>
              <a:t>、</a:t>
            </a:r>
            <a:r>
              <a:rPr lang="en-US" altLang="zh-CN" sz="2800" dirty="0">
                <a:solidFill>
                  <a:prstClr val="black"/>
                </a:solidFill>
              </a:rPr>
              <a:t>Birthday ...) </a:t>
            </a:r>
            <a:r>
              <a:rPr lang="zh-CN" altLang="en-US" sz="2800" dirty="0">
                <a:solidFill>
                  <a:prstClr val="black"/>
                </a:solidFill>
              </a:rPr>
              <a:t>、</a:t>
            </a:r>
            <a:r>
              <a:rPr lang="en-US" altLang="zh-CN" sz="2800" dirty="0">
                <a:solidFill>
                  <a:prstClr val="black"/>
                </a:solidFill>
              </a:rPr>
              <a:t>promotion</a:t>
            </a:r>
            <a:r>
              <a:rPr lang="zh-CN" altLang="en-US" sz="2800" dirty="0">
                <a:solidFill>
                  <a:prstClr val="black"/>
                </a:solidFill>
              </a:rPr>
              <a:t>、</a:t>
            </a:r>
            <a:r>
              <a:rPr lang="en-US" altLang="zh-CN" sz="2800" dirty="0">
                <a:solidFill>
                  <a:prstClr val="black"/>
                </a:solidFill>
              </a:rPr>
              <a:t>graduation</a:t>
            </a:r>
            <a:r>
              <a:rPr lang="zh-CN" altLang="en-US" sz="2800" dirty="0">
                <a:solidFill>
                  <a:prstClr val="black"/>
                </a:solidFill>
              </a:rPr>
              <a:t>、</a:t>
            </a:r>
            <a:r>
              <a:rPr lang="en-US" altLang="zh-CN" sz="2800" dirty="0">
                <a:solidFill>
                  <a:prstClr val="black"/>
                </a:solidFill>
              </a:rPr>
              <a:t>prize winning and so </a:t>
            </a:r>
            <a:r>
              <a:rPr lang="en-US" altLang="zh-CN" sz="2800" dirty="0" smtClean="0">
                <a:solidFill>
                  <a:prstClr val="black"/>
                </a:solidFill>
              </a:rPr>
              <a:t>on.</a:t>
            </a:r>
            <a:endParaRPr lang="en-US" altLang="zh-CN" sz="2800" dirty="0">
              <a:solidFill>
                <a:prstClr val="black"/>
              </a:solidFill>
            </a:endParaRPr>
          </a:p>
        </p:txBody>
      </p:sp>
    </p:spTree>
    <p:extLst>
      <p:ext uri="{BB962C8B-B14F-4D97-AF65-F5344CB8AC3E}">
        <p14:creationId xmlns:p14="http://schemas.microsoft.com/office/powerpoint/2010/main" val="4018543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67608" y="1124744"/>
            <a:ext cx="7128792" cy="4832092"/>
          </a:xfrm>
          <a:prstGeom prst="rect">
            <a:avLst/>
          </a:prstGeom>
          <a:noFill/>
        </p:spPr>
        <p:txBody>
          <a:bodyPr wrap="square" rtlCol="0">
            <a:spAutoFit/>
          </a:bodyPr>
          <a:lstStyle/>
          <a:p>
            <a:pPr defTabSz="200025">
              <a:lnSpc>
                <a:spcPct val="140000"/>
              </a:lnSpc>
            </a:pPr>
            <a:r>
              <a:rPr lang="en-US" altLang="zh-CN" sz="4000" kern="0" dirty="0">
                <a:solidFill>
                  <a:sysClr val="windowText" lastClr="000000"/>
                </a:solidFill>
                <a:uFill>
                  <a:solidFill>
                    <a:srgbClr val="FFFFFF"/>
                  </a:solidFill>
                </a:uFill>
                <a:sym typeface="Calibri"/>
              </a:rPr>
              <a:t>B) Structure</a:t>
            </a:r>
          </a:p>
          <a:p>
            <a:pPr defTabSz="200025">
              <a:lnSpc>
                <a:spcPct val="150000"/>
              </a:lnSpc>
            </a:pPr>
            <a:r>
              <a:rPr lang="en-US" altLang="zh-CN" sz="2800" kern="0" dirty="0">
                <a:solidFill>
                  <a:sysClr val="windowText" lastClr="000000"/>
                </a:solidFill>
                <a:uFill>
                  <a:solidFill>
                    <a:srgbClr val="FFFFFF"/>
                  </a:solidFill>
                </a:uFill>
                <a:sym typeface="Calibri"/>
              </a:rPr>
              <a:t>Outline</a:t>
            </a:r>
          </a:p>
          <a:p>
            <a:pPr marL="42386" indent="-42386" defTabSz="200025">
              <a:lnSpc>
                <a:spcPct val="150000"/>
              </a:lnSpc>
              <a:buSzPct val="100000"/>
              <a:buFontTx/>
              <a:buAutoNum type="arabicPeriod"/>
            </a:pPr>
            <a:r>
              <a:rPr lang="en-US" altLang="zh-CN" sz="2800" kern="0" dirty="0">
                <a:solidFill>
                  <a:sysClr val="windowText" lastClr="000000"/>
                </a:solidFill>
                <a:uFill>
                  <a:solidFill>
                    <a:srgbClr val="FFFFFF"/>
                  </a:solidFill>
                </a:uFill>
                <a:sym typeface="Calibri"/>
              </a:rPr>
              <a:t>Explain the reason why you congratulate someone</a:t>
            </a:r>
          </a:p>
          <a:p>
            <a:pPr defTabSz="200025">
              <a:lnSpc>
                <a:spcPct val="150000"/>
              </a:lnSpc>
            </a:pPr>
            <a:r>
              <a:rPr lang="en-US" altLang="zh-CN" sz="2800" kern="0" dirty="0">
                <a:solidFill>
                  <a:sysClr val="windowText" lastClr="000000"/>
                </a:solidFill>
                <a:uFill>
                  <a:solidFill>
                    <a:srgbClr val="FFFFFF"/>
                  </a:solidFill>
                </a:uFill>
                <a:sym typeface="Calibri"/>
              </a:rPr>
              <a:t>   Express how happy, pleased, proud or impressed you are   when you hear the happy news</a:t>
            </a:r>
          </a:p>
        </p:txBody>
      </p:sp>
    </p:spTree>
    <p:extLst>
      <p:ext uri="{BB962C8B-B14F-4D97-AF65-F5344CB8AC3E}">
        <p14:creationId xmlns:p14="http://schemas.microsoft.com/office/powerpoint/2010/main" val="354739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95600" y="908721"/>
            <a:ext cx="7128792" cy="646331"/>
          </a:xfrm>
          <a:prstGeom prst="rect">
            <a:avLst/>
          </a:prstGeom>
          <a:noFill/>
        </p:spPr>
        <p:txBody>
          <a:bodyPr wrap="square" rtlCol="0">
            <a:spAutoFit/>
          </a:bodyPr>
          <a:lstStyle/>
          <a:p>
            <a:endParaRPr lang="en-US" altLang="zh-CN" b="1" dirty="0">
              <a:solidFill>
                <a:prstClr val="black"/>
              </a:solidFill>
            </a:endParaRPr>
          </a:p>
          <a:p>
            <a:endParaRPr lang="zh-CN" altLang="en-US" dirty="0">
              <a:solidFill>
                <a:prstClr val="black"/>
              </a:solidFill>
            </a:endParaRPr>
          </a:p>
        </p:txBody>
      </p:sp>
      <p:sp>
        <p:nvSpPr>
          <p:cNvPr id="5" name="文本框 4"/>
          <p:cNvSpPr txBox="1"/>
          <p:nvPr/>
        </p:nvSpPr>
        <p:spPr>
          <a:xfrm>
            <a:off x="1919536" y="1707211"/>
            <a:ext cx="8280920" cy="4401205"/>
          </a:xfrm>
          <a:prstGeom prst="rect">
            <a:avLst/>
          </a:prstGeom>
          <a:noFill/>
        </p:spPr>
        <p:txBody>
          <a:bodyPr wrap="square" rtlCol="0">
            <a:spAutoFit/>
          </a:bodyPr>
          <a:lstStyle/>
          <a:p>
            <a:r>
              <a:rPr lang="en-US" altLang="zh-CN" sz="4000" b="1" dirty="0" smtClean="0">
                <a:solidFill>
                  <a:prstClr val="black">
                    <a:lumMod val="85000"/>
                    <a:lumOff val="15000"/>
                  </a:prstClr>
                </a:solidFill>
                <a:ea typeface="微软雅黑" panose="020B0503020204020204" pitchFamily="34" charset="-122"/>
              </a:rPr>
              <a:t>Different </a:t>
            </a:r>
            <a:r>
              <a:rPr lang="en-US" altLang="zh-CN" sz="4000" b="1" dirty="0">
                <a:solidFill>
                  <a:prstClr val="black">
                    <a:lumMod val="85000"/>
                    <a:lumOff val="15000"/>
                  </a:prstClr>
                </a:solidFill>
                <a:ea typeface="微软雅黑" panose="020B0503020204020204" pitchFamily="34" charset="-122"/>
              </a:rPr>
              <a:t>Types of Letter Writing</a:t>
            </a:r>
          </a:p>
          <a:p>
            <a:endParaRPr lang="en-US" altLang="zh-CN" sz="4000" b="1" dirty="0">
              <a:solidFill>
                <a:prstClr val="black">
                  <a:lumMod val="85000"/>
                  <a:lumOff val="15000"/>
                </a:prstClr>
              </a:solidFill>
              <a:ea typeface="微软雅黑" panose="020B0503020204020204" pitchFamily="34" charset="-122"/>
            </a:endParaRPr>
          </a:p>
          <a:p>
            <a:pPr marL="571500" indent="-571500">
              <a:buFont typeface="Arial" panose="020B0604020202020204" pitchFamily="34" charset="0"/>
              <a:buChar char="•"/>
            </a:pPr>
            <a:r>
              <a:rPr lang="en-US" altLang="zh-CN" sz="4000" dirty="0">
                <a:solidFill>
                  <a:schemeClr val="accent5"/>
                </a:solidFill>
              </a:rPr>
              <a:t>Letter of Invitation</a:t>
            </a:r>
          </a:p>
          <a:p>
            <a:pPr marL="571500" indent="-571500">
              <a:buFont typeface="Arial" panose="020B0604020202020204" pitchFamily="34" charset="0"/>
              <a:buChar char="•"/>
            </a:pPr>
            <a:r>
              <a:rPr lang="en-US" altLang="zh-CN" sz="4000" dirty="0">
                <a:solidFill>
                  <a:srgbClr val="92D050"/>
                </a:solidFill>
              </a:rPr>
              <a:t>Letter of Thanks</a:t>
            </a:r>
          </a:p>
          <a:p>
            <a:pPr marL="571500" indent="-571500">
              <a:buFont typeface="Arial" panose="020B0604020202020204" pitchFamily="34" charset="0"/>
              <a:buChar char="•"/>
            </a:pPr>
            <a:r>
              <a:rPr lang="en-US" altLang="zh-CN" sz="4000" dirty="0">
                <a:solidFill>
                  <a:srgbClr val="FFC000"/>
                </a:solidFill>
              </a:rPr>
              <a:t>Letter of Congratulations</a:t>
            </a:r>
          </a:p>
          <a:p>
            <a:pPr marL="571500" indent="-571500">
              <a:buFont typeface="Arial" panose="020B0604020202020204" pitchFamily="34" charset="0"/>
              <a:buChar char="•"/>
            </a:pPr>
            <a:r>
              <a:rPr lang="en-US" altLang="zh-CN" sz="4000" dirty="0">
                <a:solidFill>
                  <a:srgbClr val="7030A0"/>
                </a:solidFill>
              </a:rPr>
              <a:t>Letter of Complaint</a:t>
            </a:r>
          </a:p>
          <a:p>
            <a:pPr marL="571500" indent="-571500">
              <a:buFont typeface="Arial" panose="020B0604020202020204" pitchFamily="34" charset="0"/>
              <a:buChar char="•"/>
            </a:pPr>
            <a:endParaRPr lang="zh-CN" altLang="en-US" sz="4000" dirty="0">
              <a:solidFill>
                <a:prstClr val="black"/>
              </a:solidFill>
            </a:endParaRPr>
          </a:p>
        </p:txBody>
      </p:sp>
      <p:sp>
        <p:nvSpPr>
          <p:cNvPr id="2" name="文本框 1"/>
          <p:cNvSpPr txBox="1"/>
          <p:nvPr/>
        </p:nvSpPr>
        <p:spPr>
          <a:xfrm>
            <a:off x="1493949" y="605307"/>
            <a:ext cx="9221274" cy="1200329"/>
          </a:xfrm>
          <a:prstGeom prst="rect">
            <a:avLst/>
          </a:prstGeom>
          <a:noFill/>
        </p:spPr>
        <p:txBody>
          <a:bodyPr wrap="square" rtlCol="0">
            <a:spAutoFit/>
          </a:bodyPr>
          <a:lstStyle/>
          <a:p>
            <a:pPr lvl="0"/>
            <a:r>
              <a:rPr lang="en-US" altLang="zh-CN" sz="5400">
                <a:solidFill>
                  <a:prstClr val="black"/>
                </a:solidFill>
                <a:latin typeface="Impact"/>
              </a:rPr>
              <a:t>Teaching Contents</a:t>
            </a:r>
          </a:p>
          <a:p>
            <a:pPr lvl="0"/>
            <a:endParaRPr lang="en-US" altLang="zh-CN" dirty="0">
              <a:solidFill>
                <a:prstClr val="black"/>
              </a:solidFill>
            </a:endParaRPr>
          </a:p>
        </p:txBody>
      </p:sp>
    </p:spTree>
    <p:extLst>
      <p:ext uri="{BB962C8B-B14F-4D97-AF65-F5344CB8AC3E}">
        <p14:creationId xmlns:p14="http://schemas.microsoft.com/office/powerpoint/2010/main" val="1653180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39616" y="1196752"/>
            <a:ext cx="7344816" cy="4711418"/>
          </a:xfrm>
          <a:prstGeom prst="rect">
            <a:avLst/>
          </a:prstGeom>
          <a:noFill/>
        </p:spPr>
        <p:txBody>
          <a:bodyPr wrap="square" rtlCol="0">
            <a:spAutoFit/>
          </a:bodyPr>
          <a:lstStyle/>
          <a:p>
            <a:pPr marL="42386" indent="-42386" defTabSz="200025">
              <a:lnSpc>
                <a:spcPct val="120000"/>
              </a:lnSpc>
              <a:buSzPct val="100000"/>
              <a:buFontTx/>
              <a:buAutoNum type="arabicPeriod" startAt="2"/>
            </a:pPr>
            <a:r>
              <a:rPr lang="en-US" altLang="zh-CN" sz="2800" kern="0" dirty="0">
                <a:solidFill>
                  <a:sysClr val="windowText" lastClr="000000"/>
                </a:solidFill>
                <a:uFill>
                  <a:solidFill>
                    <a:srgbClr val="FFFFFF"/>
                  </a:solidFill>
                </a:uFill>
                <a:sym typeface="Calibri"/>
              </a:rPr>
              <a:t>Detail the events of congratulations</a:t>
            </a:r>
          </a:p>
          <a:p>
            <a:pPr marL="42386" indent="-42386" defTabSz="200025">
              <a:lnSpc>
                <a:spcPct val="120000"/>
              </a:lnSpc>
              <a:buSzPct val="100000"/>
              <a:buFontTx/>
              <a:buAutoNum type="arabicParenBoth"/>
            </a:pPr>
            <a:r>
              <a:rPr lang="en-US" altLang="zh-CN" sz="2800" kern="0" dirty="0">
                <a:solidFill>
                  <a:sysClr val="windowText" lastClr="000000"/>
                </a:solidFill>
                <a:uFill>
                  <a:solidFill>
                    <a:srgbClr val="FFFFFF"/>
                  </a:solidFill>
                </a:uFill>
                <a:sym typeface="Calibri"/>
              </a:rPr>
              <a:t>Promotion</a:t>
            </a:r>
          </a:p>
          <a:p>
            <a:pPr defTabSz="200025">
              <a:lnSpc>
                <a:spcPct val="120000"/>
              </a:lnSpc>
            </a:pPr>
            <a:r>
              <a:rPr lang="en-US" altLang="zh-CN" sz="2800" kern="0" dirty="0">
                <a:solidFill>
                  <a:sysClr val="windowText" lastClr="000000"/>
                </a:solidFill>
                <a:uFill>
                  <a:solidFill>
                    <a:srgbClr val="FFFFFF"/>
                  </a:solidFill>
                </a:uFill>
                <a:sym typeface="Calibri"/>
              </a:rPr>
              <a:t>    Graduation</a:t>
            </a:r>
          </a:p>
          <a:p>
            <a:pPr defTabSz="200025">
              <a:lnSpc>
                <a:spcPct val="120000"/>
              </a:lnSpc>
            </a:pPr>
            <a:r>
              <a:rPr lang="en-US" altLang="zh-CN" sz="2800" kern="0" dirty="0">
                <a:solidFill>
                  <a:sysClr val="windowText" lastClr="000000"/>
                </a:solidFill>
                <a:uFill>
                  <a:solidFill>
                    <a:srgbClr val="FFFFFF"/>
                  </a:solidFill>
                </a:uFill>
                <a:sym typeface="Calibri"/>
              </a:rPr>
              <a:t>    Examination Pass</a:t>
            </a:r>
          </a:p>
          <a:p>
            <a:pPr defTabSz="200025">
              <a:lnSpc>
                <a:spcPct val="120000"/>
              </a:lnSpc>
            </a:pPr>
            <a:r>
              <a:rPr lang="en-US" altLang="zh-CN" sz="2800" kern="0" dirty="0">
                <a:solidFill>
                  <a:sysClr val="windowText" lastClr="000000"/>
                </a:solidFill>
                <a:uFill>
                  <a:solidFill>
                    <a:srgbClr val="FFFFFF"/>
                  </a:solidFill>
                </a:uFill>
                <a:sym typeface="Calibri"/>
              </a:rPr>
              <a:t>    Winning...</a:t>
            </a:r>
          </a:p>
          <a:p>
            <a:pPr marL="42386" indent="-42386" defTabSz="200025">
              <a:lnSpc>
                <a:spcPct val="120000"/>
              </a:lnSpc>
              <a:buSzPct val="100000"/>
              <a:buFontTx/>
              <a:buAutoNum type="arabicParenBoth" startAt="2"/>
            </a:pPr>
            <a:r>
              <a:rPr lang="en-US" altLang="zh-CN" sz="2800" kern="0" dirty="0">
                <a:solidFill>
                  <a:sysClr val="windowText" lastClr="000000"/>
                </a:solidFill>
                <a:uFill>
                  <a:solidFill>
                    <a:srgbClr val="FFFFFF"/>
                  </a:solidFill>
                </a:uFill>
                <a:sym typeface="Calibri"/>
              </a:rPr>
              <a:t>Festivals Congratulations</a:t>
            </a:r>
          </a:p>
          <a:p>
            <a:pPr marL="42386" indent="-42386" defTabSz="200025">
              <a:lnSpc>
                <a:spcPct val="120000"/>
              </a:lnSpc>
              <a:buSzPct val="100000"/>
              <a:buFontTx/>
              <a:buAutoNum type="arabicParenBoth" startAt="3"/>
            </a:pPr>
            <a:r>
              <a:rPr lang="en-US" altLang="zh-CN" sz="2800" kern="0" dirty="0">
                <a:solidFill>
                  <a:sysClr val="windowText" lastClr="000000"/>
                </a:solidFill>
                <a:uFill>
                  <a:solidFill>
                    <a:srgbClr val="FFFFFF"/>
                  </a:solidFill>
                </a:uFill>
                <a:sym typeface="Calibri"/>
              </a:rPr>
              <a:t>Wedding</a:t>
            </a:r>
          </a:p>
          <a:p>
            <a:pPr defTabSz="200025">
              <a:lnSpc>
                <a:spcPct val="120000"/>
              </a:lnSpc>
            </a:pPr>
            <a:r>
              <a:rPr lang="en-US" altLang="zh-CN" sz="2800" kern="0" dirty="0">
                <a:solidFill>
                  <a:sysClr val="windowText" lastClr="000000"/>
                </a:solidFill>
                <a:uFill>
                  <a:solidFill>
                    <a:srgbClr val="FFFFFF"/>
                  </a:solidFill>
                </a:uFill>
                <a:sym typeface="Calibri"/>
              </a:rPr>
              <a:t>    Housewarming</a:t>
            </a:r>
          </a:p>
          <a:p>
            <a:pPr defTabSz="200025">
              <a:lnSpc>
                <a:spcPct val="120000"/>
              </a:lnSpc>
            </a:pPr>
            <a:r>
              <a:rPr lang="en-US" altLang="zh-CN" sz="2800" kern="0" dirty="0">
                <a:solidFill>
                  <a:sysClr val="windowText" lastClr="000000"/>
                </a:solidFill>
                <a:uFill>
                  <a:solidFill>
                    <a:srgbClr val="FFFFFF"/>
                  </a:solidFill>
                </a:uFill>
                <a:sym typeface="Calibri"/>
              </a:rPr>
              <a:t>    Birthday</a:t>
            </a:r>
          </a:p>
        </p:txBody>
      </p:sp>
    </p:spTree>
    <p:extLst>
      <p:ext uri="{BB962C8B-B14F-4D97-AF65-F5344CB8AC3E}">
        <p14:creationId xmlns:p14="http://schemas.microsoft.com/office/powerpoint/2010/main" val="3091600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495600" y="980729"/>
            <a:ext cx="7272808" cy="954107"/>
          </a:xfrm>
          <a:prstGeom prst="rect">
            <a:avLst/>
          </a:prstGeom>
          <a:noFill/>
        </p:spPr>
        <p:txBody>
          <a:bodyPr wrap="square" rtlCol="0">
            <a:spAutoFit/>
          </a:bodyPr>
          <a:lstStyle/>
          <a:p>
            <a:pPr>
              <a:defRPr sz="1800">
                <a:uFillTx/>
              </a:defRPr>
            </a:pPr>
            <a:r>
              <a:rPr lang="en-US" altLang="zh-CN" sz="2800" kern="0" dirty="0">
                <a:solidFill>
                  <a:sysClr val="windowText" lastClr="000000"/>
                </a:solidFill>
                <a:latin typeface="Calibri"/>
                <a:sym typeface="Calibri"/>
              </a:rPr>
              <a:t>3. </a:t>
            </a:r>
            <a:r>
              <a:rPr lang="en-US" altLang="zh-CN" sz="2800" kern="0" dirty="0">
                <a:solidFill>
                  <a:sysClr val="windowText" lastClr="000000"/>
                </a:solidFill>
                <a:sym typeface="Calibri"/>
              </a:rPr>
              <a:t>Express your confidence in a bright future </a:t>
            </a:r>
            <a:r>
              <a:rPr lang="en-US" altLang="zh-CN" sz="2800" kern="0" dirty="0" smtClean="0">
                <a:solidFill>
                  <a:sysClr val="windowText" lastClr="000000"/>
                </a:solidFill>
                <a:sym typeface="Calibri"/>
              </a:rPr>
              <a:t>and</a:t>
            </a:r>
          </a:p>
          <a:p>
            <a:pPr>
              <a:defRPr sz="1800">
                <a:uFillTx/>
              </a:defRPr>
            </a:pPr>
            <a:r>
              <a:rPr lang="en-US" altLang="zh-CN" sz="2800" kern="0" dirty="0">
                <a:solidFill>
                  <a:sysClr val="windowText" lastClr="000000"/>
                </a:solidFill>
                <a:sym typeface="Calibri"/>
              </a:rPr>
              <a:t> </a:t>
            </a:r>
            <a:r>
              <a:rPr lang="en-US" altLang="zh-CN" sz="2800" kern="0" dirty="0" smtClean="0">
                <a:solidFill>
                  <a:sysClr val="windowText" lastClr="000000"/>
                </a:solidFill>
                <a:sym typeface="Calibri"/>
              </a:rPr>
              <a:t>   your </a:t>
            </a:r>
            <a:r>
              <a:rPr lang="en-US" altLang="zh-CN" sz="2800" kern="0" dirty="0">
                <a:solidFill>
                  <a:sysClr val="windowText" lastClr="000000"/>
                </a:solidFill>
                <a:sym typeface="Calibri"/>
              </a:rPr>
              <a:t>best wishes for the person</a:t>
            </a:r>
          </a:p>
        </p:txBody>
      </p:sp>
    </p:spTree>
    <p:extLst>
      <p:ext uri="{BB962C8B-B14F-4D97-AF65-F5344CB8AC3E}">
        <p14:creationId xmlns:p14="http://schemas.microsoft.com/office/powerpoint/2010/main" val="1362875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91544" y="522351"/>
            <a:ext cx="8136904" cy="5693866"/>
          </a:xfrm>
          <a:prstGeom prst="rect">
            <a:avLst/>
          </a:prstGeom>
          <a:noFill/>
        </p:spPr>
        <p:txBody>
          <a:bodyPr wrap="square" rtlCol="0">
            <a:spAutoFit/>
          </a:bodyPr>
          <a:lstStyle/>
          <a:p>
            <a:r>
              <a:rPr lang="en-US" altLang="zh-CN" sz="2800" dirty="0">
                <a:solidFill>
                  <a:prstClr val="black"/>
                </a:solidFill>
              </a:rPr>
              <a:t>C) </a:t>
            </a:r>
            <a:r>
              <a:rPr lang="en-US" altLang="zh-CN" sz="2800" dirty="0" smtClean="0">
                <a:solidFill>
                  <a:prstClr val="black"/>
                </a:solidFill>
              </a:rPr>
              <a:t>Samples</a:t>
            </a:r>
          </a:p>
          <a:p>
            <a:pPr marL="514350" indent="-514350">
              <a:buAutoNum type="arabicPeriod"/>
            </a:pPr>
            <a:r>
              <a:rPr lang="en-US" altLang="zh-CN" sz="2800" dirty="0" smtClean="0">
                <a:solidFill>
                  <a:srgbClr val="7030A0"/>
                </a:solidFill>
              </a:rPr>
              <a:t>congratulation </a:t>
            </a:r>
            <a:r>
              <a:rPr lang="en-US" altLang="zh-CN" sz="2800" dirty="0">
                <a:solidFill>
                  <a:srgbClr val="7030A0"/>
                </a:solidFill>
              </a:rPr>
              <a:t>on </a:t>
            </a:r>
            <a:r>
              <a:rPr lang="en-US" altLang="zh-CN" sz="2800" dirty="0" smtClean="0">
                <a:solidFill>
                  <a:srgbClr val="7030A0"/>
                </a:solidFill>
              </a:rPr>
              <a:t>marriage</a:t>
            </a:r>
          </a:p>
          <a:p>
            <a:r>
              <a:rPr lang="en-US" altLang="zh-CN" sz="2800" dirty="0" smtClean="0">
                <a:solidFill>
                  <a:srgbClr val="7030A0"/>
                </a:solidFill>
              </a:rPr>
              <a:t>                                                                        </a:t>
            </a:r>
            <a:r>
              <a:rPr lang="en-US" altLang="zh-CN" sz="2000" dirty="0" smtClean="0">
                <a:solidFill>
                  <a:srgbClr val="002060"/>
                </a:solidFill>
              </a:rPr>
              <a:t>Oct. 1, 2016</a:t>
            </a:r>
            <a:endParaRPr lang="en-US" altLang="zh-CN" sz="2000" dirty="0">
              <a:solidFill>
                <a:srgbClr val="002060"/>
              </a:solidFill>
            </a:endParaRPr>
          </a:p>
          <a:p>
            <a:r>
              <a:rPr lang="en-US" altLang="zh-CN" dirty="0">
                <a:solidFill>
                  <a:prstClr val="black"/>
                </a:solidFill>
              </a:rPr>
              <a:t>Dear Tom,</a:t>
            </a:r>
          </a:p>
          <a:p>
            <a:r>
              <a:rPr lang="en-US" altLang="zh-CN" dirty="0">
                <a:solidFill>
                  <a:prstClr val="black"/>
                </a:solidFill>
              </a:rPr>
              <a:t>I have just received your letter telling me your recent marriage. This happy event in your life prompts me to reply at once, and, in my own special way, to offer you my hearty congratulations and good wishes.</a:t>
            </a:r>
            <a:br>
              <a:rPr lang="en-US" altLang="zh-CN" dirty="0">
                <a:solidFill>
                  <a:prstClr val="black"/>
                </a:solidFill>
              </a:rPr>
            </a:br>
            <a:r>
              <a:rPr lang="en-US" altLang="zh-CN" dirty="0">
                <a:solidFill>
                  <a:prstClr val="black"/>
                </a:solidFill>
              </a:rPr>
              <a:t/>
            </a:r>
            <a:br>
              <a:rPr lang="en-US" altLang="zh-CN" dirty="0">
                <a:solidFill>
                  <a:prstClr val="black"/>
                </a:solidFill>
              </a:rPr>
            </a:br>
            <a:r>
              <a:rPr lang="en-US" altLang="zh-CN" dirty="0">
                <a:solidFill>
                  <a:prstClr val="black"/>
                </a:solidFill>
              </a:rPr>
              <a:t>Firstly, let me sincerely wish that Peace, Health and Happiness are with both you and your wife forever. Besides, please find a check of 100 dollars in the envelop as my wedding gift to you.  Try to buy something useful for yourself at the beginning of your new life. </a:t>
            </a:r>
            <a:r>
              <a:rPr lang="en-US" altLang="zh-CN" sz="2800" dirty="0">
                <a:solidFill>
                  <a:prstClr val="black"/>
                </a:solidFill>
              </a:rPr>
              <a:t/>
            </a:r>
            <a:br>
              <a:rPr lang="en-US" altLang="zh-CN" sz="2800" dirty="0">
                <a:solidFill>
                  <a:prstClr val="black"/>
                </a:solidFill>
              </a:rPr>
            </a:br>
            <a:r>
              <a:rPr lang="en-US" altLang="zh-CN" sz="2800" dirty="0">
                <a:solidFill>
                  <a:prstClr val="black"/>
                </a:solidFill>
              </a:rPr>
              <a:t> </a:t>
            </a:r>
            <a:r>
              <a:rPr lang="en-US" altLang="zh-CN" dirty="0">
                <a:solidFill>
                  <a:prstClr val="black"/>
                </a:solidFill>
              </a:rPr>
              <a:t>With good wishes, and kindest regards to you and your wife.</a:t>
            </a:r>
          </a:p>
          <a:p>
            <a:endParaRPr lang="en-US" altLang="zh-CN" dirty="0">
              <a:solidFill>
                <a:prstClr val="black"/>
              </a:solidFill>
            </a:endParaRPr>
          </a:p>
          <a:p>
            <a:r>
              <a:rPr lang="en-US" altLang="zh-CN" dirty="0">
                <a:solidFill>
                  <a:prstClr val="black"/>
                </a:solidFill>
              </a:rPr>
              <a:t>Encl. a check </a:t>
            </a:r>
          </a:p>
          <a:p>
            <a:endParaRPr lang="en-US" altLang="zh-CN" dirty="0">
              <a:solidFill>
                <a:prstClr val="black"/>
              </a:solidFill>
            </a:endParaRPr>
          </a:p>
          <a:p>
            <a:r>
              <a:rPr lang="en-US" altLang="zh-CN" dirty="0">
                <a:solidFill>
                  <a:prstClr val="black"/>
                </a:solidFill>
              </a:rPr>
              <a:t>Yours,</a:t>
            </a:r>
          </a:p>
          <a:p>
            <a:r>
              <a:rPr lang="en-US" altLang="zh-CN" dirty="0">
                <a:solidFill>
                  <a:prstClr val="black"/>
                </a:solidFill>
              </a:rPr>
              <a:t>Ted </a:t>
            </a:r>
          </a:p>
        </p:txBody>
      </p:sp>
    </p:spTree>
    <p:extLst>
      <p:ext uri="{BB962C8B-B14F-4D97-AF65-F5344CB8AC3E}">
        <p14:creationId xmlns:p14="http://schemas.microsoft.com/office/powerpoint/2010/main" val="1615815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0" y="332656"/>
            <a:ext cx="7543800" cy="5836324"/>
          </a:xfrm>
        </p:spPr>
        <p:txBody>
          <a:bodyPr>
            <a:normAutofit fontScale="70000" lnSpcReduction="20000"/>
          </a:bodyPr>
          <a:lstStyle/>
          <a:p>
            <a:pPr marL="0" indent="0">
              <a:buNone/>
            </a:pPr>
            <a:r>
              <a:rPr lang="en-US" altLang="zh-CN" dirty="0" smtClean="0"/>
              <a:t> </a:t>
            </a:r>
            <a:r>
              <a:rPr lang="en-US" altLang="zh-CN" sz="4600" dirty="0" smtClean="0">
                <a:solidFill>
                  <a:schemeClr val="tx2">
                    <a:lumMod val="60000"/>
                    <a:lumOff val="40000"/>
                  </a:schemeClr>
                </a:solidFill>
              </a:rPr>
              <a:t>2. </a:t>
            </a:r>
            <a:r>
              <a:rPr lang="en-US" altLang="zh-CN" sz="4600" dirty="0">
                <a:solidFill>
                  <a:schemeClr val="tx2">
                    <a:lumMod val="60000"/>
                    <a:lumOff val="40000"/>
                  </a:schemeClr>
                </a:solidFill>
              </a:rPr>
              <a:t>congratulation on job </a:t>
            </a:r>
            <a:r>
              <a:rPr lang="en-US" altLang="zh-CN" sz="4600" dirty="0" smtClean="0">
                <a:solidFill>
                  <a:schemeClr val="tx2">
                    <a:lumMod val="60000"/>
                    <a:lumOff val="40000"/>
                  </a:schemeClr>
                </a:solidFill>
              </a:rPr>
              <a:t>promotion</a:t>
            </a:r>
          </a:p>
          <a:p>
            <a:pPr marL="0" indent="0">
              <a:buNone/>
            </a:pPr>
            <a:endParaRPr lang="en-US" altLang="zh-CN" dirty="0" smtClean="0"/>
          </a:p>
          <a:p>
            <a:pPr marL="0" indent="0">
              <a:buNone/>
            </a:pPr>
            <a:r>
              <a:rPr lang="en-US" altLang="zh-CN" dirty="0"/>
              <a:t> </a:t>
            </a:r>
            <a:r>
              <a:rPr lang="en-US" altLang="zh-CN" dirty="0" smtClean="0"/>
              <a:t>                                                                                                         March 6, 2016</a:t>
            </a:r>
            <a:endParaRPr lang="en-US" altLang="zh-CN" dirty="0"/>
          </a:p>
          <a:p>
            <a:pPr marL="0" indent="0">
              <a:buNone/>
            </a:pPr>
            <a:r>
              <a:rPr lang="en-US" altLang="zh-CN" dirty="0" smtClean="0"/>
              <a:t>Dear</a:t>
            </a:r>
            <a:r>
              <a:rPr lang="en-US" altLang="zh-CN" dirty="0"/>
              <a:t> </a:t>
            </a:r>
            <a:r>
              <a:rPr lang="en-US" altLang="zh-CN" dirty="0" smtClean="0"/>
              <a:t>Ruth,</a:t>
            </a:r>
            <a:endParaRPr lang="en-US" altLang="zh-CN" dirty="0"/>
          </a:p>
          <a:p>
            <a:pPr marL="0" indent="0">
              <a:buNone/>
            </a:pPr>
            <a:endParaRPr lang="en-US" altLang="zh-CN" dirty="0"/>
          </a:p>
          <a:p>
            <a:pPr marL="0" indent="0">
              <a:buNone/>
            </a:pPr>
            <a:r>
              <a:rPr lang="en-US" altLang="zh-CN" dirty="0"/>
              <a:t>I offer my warmest congratulations on your promotion to Vice President of </a:t>
            </a:r>
            <a:r>
              <a:rPr lang="en-US" altLang="zh-CN" dirty="0" smtClean="0"/>
              <a:t>the company</a:t>
            </a:r>
            <a:r>
              <a:rPr lang="en-US" altLang="zh-CN" dirty="0"/>
              <a:t>. I know how talented you are and how hard you’ve worked to </a:t>
            </a:r>
            <a:r>
              <a:rPr lang="en-US" altLang="zh-CN" dirty="0" smtClean="0"/>
              <a:t>attain</a:t>
            </a:r>
            <a:r>
              <a:rPr lang="en-US" altLang="zh-CN" dirty="0"/>
              <a:t> </a:t>
            </a:r>
          </a:p>
          <a:p>
            <a:pPr marL="0" indent="0">
              <a:buNone/>
            </a:pPr>
            <a:r>
              <a:rPr lang="en-US" altLang="zh-CN" dirty="0" smtClean="0"/>
              <a:t>the goal</a:t>
            </a:r>
            <a:r>
              <a:rPr lang="en-US" altLang="zh-CN" dirty="0"/>
              <a:t>. No one could have been more deserving. How exciting it must be for </a:t>
            </a:r>
            <a:r>
              <a:rPr lang="en-US" altLang="zh-CN" dirty="0" smtClean="0"/>
              <a:t>you</a:t>
            </a:r>
            <a:endParaRPr lang="en-US" altLang="zh-CN" dirty="0"/>
          </a:p>
          <a:p>
            <a:pPr marL="0" indent="0">
              <a:buNone/>
            </a:pPr>
            <a:r>
              <a:rPr lang="en-US" altLang="zh-CN" dirty="0" smtClean="0"/>
              <a:t>to realize</a:t>
            </a:r>
            <a:r>
              <a:rPr lang="en-US" altLang="zh-CN" dirty="0"/>
              <a:t> your ambitions after all those years of hard working. It’s been a real </a:t>
            </a:r>
          </a:p>
          <a:p>
            <a:pPr marL="0" indent="0">
              <a:buNone/>
            </a:pPr>
            <a:r>
              <a:rPr lang="en-US" altLang="zh-CN" dirty="0"/>
              <a:t>encouragement to me to see your efforts rewarded. </a:t>
            </a:r>
          </a:p>
          <a:p>
            <a:pPr marL="0" indent="0">
              <a:buNone/>
            </a:pPr>
            <a:endParaRPr lang="en-US" altLang="zh-CN" dirty="0"/>
          </a:p>
          <a:p>
            <a:pPr marL="0" indent="0">
              <a:buNone/>
            </a:pPr>
            <a:r>
              <a:rPr lang="en-US" altLang="zh-CN" dirty="0" smtClean="0"/>
              <a:t>Sincere</a:t>
            </a:r>
            <a:r>
              <a:rPr lang="en-US" altLang="zh-CN" dirty="0"/>
              <a:t> congratulations to you. Your expertise and dedication will bring out </a:t>
            </a:r>
            <a:r>
              <a:rPr lang="en-US" altLang="zh-CN" dirty="0" smtClean="0"/>
              <a:t>the</a:t>
            </a:r>
            <a:endParaRPr lang="en-US" altLang="zh-CN" dirty="0"/>
          </a:p>
          <a:p>
            <a:pPr marL="0" indent="0">
              <a:buNone/>
            </a:pPr>
            <a:r>
              <a:rPr lang="en-US" altLang="zh-CN" dirty="0"/>
              <a:t>best of everyone on your staff. They’re learning from a real professional. </a:t>
            </a:r>
          </a:p>
          <a:p>
            <a:pPr marL="0" indent="0">
              <a:buNone/>
            </a:pPr>
            <a:r>
              <a:rPr lang="en-US" altLang="zh-CN" dirty="0"/>
              <a:t> </a:t>
            </a:r>
          </a:p>
          <a:p>
            <a:pPr marL="0" indent="0">
              <a:buNone/>
            </a:pPr>
            <a:r>
              <a:rPr lang="en-US" altLang="zh-CN" dirty="0"/>
              <a:t>I wish you still further success. </a:t>
            </a:r>
          </a:p>
          <a:p>
            <a:pPr marL="0" indent="0">
              <a:buNone/>
            </a:pPr>
            <a:endParaRPr lang="en-US" altLang="zh-CN" dirty="0" smtClean="0"/>
          </a:p>
          <a:p>
            <a:pPr marL="0" indent="0">
              <a:buNone/>
            </a:pPr>
            <a:r>
              <a:rPr lang="en-US" altLang="zh-CN" dirty="0" smtClean="0"/>
              <a:t>Sincerely</a:t>
            </a:r>
            <a:r>
              <a:rPr lang="en-US" altLang="zh-CN" dirty="0"/>
              <a:t> yours, </a:t>
            </a:r>
            <a:endParaRPr lang="en-US" altLang="zh-CN" dirty="0" smtClean="0"/>
          </a:p>
          <a:p>
            <a:pPr marL="0" indent="0">
              <a:buNone/>
            </a:pPr>
            <a:r>
              <a:rPr lang="en-US" altLang="zh-CN" dirty="0" smtClean="0"/>
              <a:t>Tom Smith</a:t>
            </a:r>
          </a:p>
          <a:p>
            <a:pPr marL="0" indent="0">
              <a:buNone/>
            </a:pPr>
            <a:endParaRPr lang="en-US" altLang="zh-CN" dirty="0" smtClean="0"/>
          </a:p>
          <a:p>
            <a:pPr marL="0" indent="0">
              <a:buNone/>
            </a:pPr>
            <a:endParaRPr lang="en-US" altLang="zh-CN" dirty="0"/>
          </a:p>
          <a:p>
            <a:endParaRPr lang="zh-CN" altLang="en-US" dirty="0"/>
          </a:p>
        </p:txBody>
      </p:sp>
    </p:spTree>
    <p:extLst>
      <p:ext uri="{BB962C8B-B14F-4D97-AF65-F5344CB8AC3E}">
        <p14:creationId xmlns:p14="http://schemas.microsoft.com/office/powerpoint/2010/main" val="2630602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圆角矩形 3"/>
          <p:cNvSpPr/>
          <p:nvPr/>
        </p:nvSpPr>
        <p:spPr>
          <a:xfrm>
            <a:off x="2571751" y="1213485"/>
            <a:ext cx="6880622" cy="685800"/>
          </a:xfrm>
          <a:prstGeom prst="roundRect">
            <a:avLst>
              <a:gd name="adj" fmla="val 16667"/>
            </a:avLst>
          </a:prstGeom>
          <a:noFill/>
          <a:ln w="12700" cap="flat" cmpd="sng">
            <a:solidFill>
              <a:srgbClr val="FFFFFF">
                <a:alpha val="37999"/>
              </a:srgbClr>
            </a:solidFill>
            <a:prstDash val="solid"/>
            <a:headEnd type="none" w="med" len="med"/>
            <a:tailEnd type="none" w="med" len="med"/>
          </a:ln>
        </p:spPr>
        <p:txBody>
          <a:bodyPr anchor="ctr"/>
          <a:lstStyle/>
          <a:p>
            <a:pPr algn="ctr" fontAlgn="base">
              <a:spcBef>
                <a:spcPct val="0"/>
              </a:spcBef>
              <a:spcAft>
                <a:spcPct val="0"/>
              </a:spcAft>
              <a:buFont typeface="Arial" charset="0"/>
              <a:buNone/>
            </a:pPr>
            <a:endParaRPr lang="zh-CN" altLang="en-US" sz="1350" dirty="0">
              <a:solidFill>
                <a:srgbClr val="FFFFFF"/>
              </a:solidFill>
              <a:latin typeface="微软雅黑" pitchFamily="2" charset="-122"/>
              <a:ea typeface="微软雅黑" pitchFamily="2" charset="-122"/>
              <a:sym typeface="宋体" charset="-122"/>
            </a:endParaRPr>
          </a:p>
        </p:txBody>
      </p:sp>
      <p:sp>
        <p:nvSpPr>
          <p:cNvPr id="5125" name="圆角矩形 7"/>
          <p:cNvSpPr/>
          <p:nvPr/>
        </p:nvSpPr>
        <p:spPr>
          <a:xfrm>
            <a:off x="2594135" y="2409350"/>
            <a:ext cx="6978491" cy="858203"/>
          </a:xfrm>
          <a:prstGeom prst="roundRect">
            <a:avLst>
              <a:gd name="adj" fmla="val 6667"/>
            </a:avLst>
          </a:prstGeom>
          <a:solidFill>
            <a:srgbClr val="FFFFFF">
              <a:alpha val="20000"/>
            </a:srgbClr>
          </a:solidFill>
          <a:ln w="9525">
            <a:noFill/>
          </a:ln>
        </p:spPr>
        <p:txBody>
          <a:bodyPr anchor="ctr"/>
          <a:lstStyle/>
          <a:p>
            <a:pPr marL="342900" indent="-342900" algn="ctr" fontAlgn="base">
              <a:spcBef>
                <a:spcPct val="0"/>
              </a:spcBef>
              <a:spcAft>
                <a:spcPct val="0"/>
              </a:spcAft>
              <a:buFont typeface="Wingdings" panose="05000000000000000000" pitchFamily="2" charset="2"/>
              <a:buChar char="u"/>
            </a:pPr>
            <a:r>
              <a:rPr lang="en-US" altLang="zh-CN" sz="2250" dirty="0">
                <a:solidFill>
                  <a:prstClr val="black"/>
                </a:solidFill>
                <a:latin typeface="微软雅黑" pitchFamily="2" charset="-122"/>
                <a:ea typeface="微软雅黑" pitchFamily="2" charset="-122"/>
                <a:sym typeface="宋体" charset="-122"/>
              </a:rPr>
              <a:t> </a:t>
            </a:r>
            <a:r>
              <a:rPr lang="zh-CN" altLang="en-US" sz="2250" dirty="0">
                <a:solidFill>
                  <a:prstClr val="black"/>
                </a:solidFill>
                <a:latin typeface="微软雅黑" pitchFamily="2" charset="-122"/>
                <a:ea typeface="微软雅黑" pitchFamily="2" charset="-122"/>
                <a:sym typeface="宋体" charset="-122"/>
              </a:rPr>
              <a:t>Write a letter of congratulations to make a person feel good and create a connection</a:t>
            </a:r>
            <a:r>
              <a:rPr lang="zh-CN" altLang="en-US" sz="2250" dirty="0">
                <a:solidFill>
                  <a:srgbClr val="FFFFFF"/>
                </a:solidFill>
                <a:latin typeface="微软雅黑" pitchFamily="2" charset="-122"/>
                <a:ea typeface="微软雅黑" pitchFamily="2" charset="-122"/>
                <a:sym typeface="宋体" charset="-122"/>
              </a:rPr>
              <a:t>.</a:t>
            </a:r>
          </a:p>
        </p:txBody>
      </p:sp>
      <p:sp>
        <p:nvSpPr>
          <p:cNvPr id="4" name="圆角矩形 7"/>
          <p:cNvSpPr/>
          <p:nvPr/>
        </p:nvSpPr>
        <p:spPr>
          <a:xfrm>
            <a:off x="2783632" y="3424168"/>
            <a:ext cx="6766532" cy="834315"/>
          </a:xfrm>
          <a:prstGeom prst="roundRect">
            <a:avLst>
              <a:gd name="adj" fmla="val 6667"/>
            </a:avLst>
          </a:prstGeom>
          <a:solidFill>
            <a:srgbClr val="FFFFFF">
              <a:alpha val="20000"/>
            </a:srgbClr>
          </a:solidFill>
          <a:ln w="9525">
            <a:noFill/>
          </a:ln>
        </p:spPr>
        <p:txBody>
          <a:bodyPr anchor="ctr"/>
          <a:lstStyle/>
          <a:p>
            <a:pPr marL="342900" indent="-342900" fontAlgn="base">
              <a:spcBef>
                <a:spcPct val="0"/>
              </a:spcBef>
              <a:spcAft>
                <a:spcPct val="0"/>
              </a:spcAft>
              <a:buFont typeface="Wingdings" panose="05000000000000000000" pitchFamily="2" charset="2"/>
              <a:buChar char="u"/>
            </a:pPr>
            <a:r>
              <a:rPr lang="zh-CN" altLang="en-US" sz="2250" dirty="0">
                <a:solidFill>
                  <a:prstClr val="black"/>
                </a:solidFill>
                <a:latin typeface="微软雅黑" pitchFamily="2" charset="-122"/>
                <a:ea typeface="微软雅黑" pitchFamily="2" charset="-122"/>
                <a:sym typeface="宋体" charset="-122"/>
              </a:rPr>
              <a:t>Be prompt with your letter to make th</a:t>
            </a:r>
            <a:r>
              <a:rPr lang="en-US" altLang="zh-CN" sz="2250" dirty="0">
                <a:solidFill>
                  <a:prstClr val="black"/>
                </a:solidFill>
                <a:latin typeface="微软雅黑" pitchFamily="2" charset="-122"/>
                <a:ea typeface="微软雅黑" pitchFamily="2" charset="-122"/>
                <a:sym typeface="宋体" charset="-122"/>
              </a:rPr>
              <a:t>e </a:t>
            </a:r>
          </a:p>
          <a:p>
            <a:pPr fontAlgn="base">
              <a:spcBef>
                <a:spcPct val="0"/>
              </a:spcBef>
              <a:spcAft>
                <a:spcPct val="0"/>
              </a:spcAft>
            </a:pPr>
            <a:r>
              <a:rPr lang="en-US" altLang="zh-CN" sz="2250" dirty="0">
                <a:solidFill>
                  <a:prstClr val="black"/>
                </a:solidFill>
                <a:latin typeface="微软雅黑" pitchFamily="2" charset="-122"/>
                <a:ea typeface="微软雅黑" pitchFamily="2" charset="-122"/>
                <a:sym typeface="宋体" charset="-122"/>
              </a:rPr>
              <a:t>     </a:t>
            </a:r>
            <a:r>
              <a:rPr lang="zh-CN" altLang="en-US" sz="2250" dirty="0">
                <a:solidFill>
                  <a:prstClr val="black"/>
                </a:solidFill>
                <a:latin typeface="微软雅黑" pitchFamily="2" charset="-122"/>
                <a:ea typeface="微软雅黑" pitchFamily="2" charset="-122"/>
                <a:sym typeface="宋体" charset="-122"/>
              </a:rPr>
              <a:t>greatest impact.</a:t>
            </a:r>
          </a:p>
        </p:txBody>
      </p:sp>
      <p:sp>
        <p:nvSpPr>
          <p:cNvPr id="5" name="圆角矩形 7"/>
          <p:cNvSpPr/>
          <p:nvPr/>
        </p:nvSpPr>
        <p:spPr>
          <a:xfrm>
            <a:off x="2783633" y="4494371"/>
            <a:ext cx="6758037" cy="727710"/>
          </a:xfrm>
          <a:prstGeom prst="roundRect">
            <a:avLst>
              <a:gd name="adj" fmla="val 6667"/>
            </a:avLst>
          </a:prstGeom>
          <a:solidFill>
            <a:srgbClr val="FFFFFF">
              <a:alpha val="20000"/>
            </a:srgbClr>
          </a:solidFill>
          <a:ln w="9525">
            <a:noFill/>
          </a:ln>
        </p:spPr>
        <p:txBody>
          <a:bodyPr anchor="ctr"/>
          <a:lstStyle/>
          <a:p>
            <a:pPr marL="342900" indent="-342900" fontAlgn="base">
              <a:spcBef>
                <a:spcPct val="0"/>
              </a:spcBef>
              <a:spcAft>
                <a:spcPct val="0"/>
              </a:spcAft>
              <a:buFont typeface="Wingdings" panose="05000000000000000000" pitchFamily="2" charset="2"/>
              <a:buChar char="u"/>
            </a:pPr>
            <a:r>
              <a:rPr lang="zh-CN" altLang="en-US" sz="2250" dirty="0">
                <a:solidFill>
                  <a:prstClr val="black"/>
                </a:solidFill>
                <a:latin typeface="微软雅黑" pitchFamily="2" charset="-122"/>
                <a:ea typeface="微软雅黑" pitchFamily="2" charset="-122"/>
                <a:sym typeface="宋体" charset="-122"/>
              </a:rPr>
              <a:t>Keep your language simple and easy.</a:t>
            </a:r>
          </a:p>
        </p:txBody>
      </p:sp>
      <p:sp>
        <p:nvSpPr>
          <p:cNvPr id="3" name="文本框 2"/>
          <p:cNvSpPr txBox="1"/>
          <p:nvPr/>
        </p:nvSpPr>
        <p:spPr>
          <a:xfrm>
            <a:off x="2999657" y="908720"/>
            <a:ext cx="6452717" cy="523220"/>
          </a:xfrm>
          <a:prstGeom prst="rect">
            <a:avLst/>
          </a:prstGeom>
          <a:noFill/>
        </p:spPr>
        <p:txBody>
          <a:bodyPr wrap="square" rtlCol="0">
            <a:spAutoFit/>
          </a:bodyPr>
          <a:lstStyle/>
          <a:p>
            <a:r>
              <a:rPr lang="en-US" altLang="zh-CN" sz="2800" b="1" dirty="0">
                <a:solidFill>
                  <a:prstClr val="black"/>
                </a:solidFill>
              </a:rPr>
              <a:t>D) Language Features &amp; Reminders</a:t>
            </a:r>
          </a:p>
        </p:txBody>
      </p:sp>
    </p:spTree>
    <p:extLst>
      <p:ext uri="{BB962C8B-B14F-4D97-AF65-F5344CB8AC3E}">
        <p14:creationId xmlns:p14="http://schemas.microsoft.com/office/powerpoint/2010/main" val="340036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5" grpId="1" animBg="1"/>
      <p:bldP spid="4" grpId="0" animBg="1"/>
      <p:bldP spid="4" grpId="1"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圆角矩形 3"/>
          <p:cNvSpPr/>
          <p:nvPr/>
        </p:nvSpPr>
        <p:spPr>
          <a:xfrm>
            <a:off x="2596516" y="1442085"/>
            <a:ext cx="6880622" cy="685800"/>
          </a:xfrm>
          <a:prstGeom prst="roundRect">
            <a:avLst>
              <a:gd name="adj" fmla="val 16667"/>
            </a:avLst>
          </a:prstGeom>
          <a:noFill/>
          <a:ln w="12700" cap="flat" cmpd="sng">
            <a:solidFill>
              <a:srgbClr val="FFFFFF">
                <a:alpha val="37999"/>
              </a:srgbClr>
            </a:solidFill>
            <a:prstDash val="solid"/>
            <a:headEnd type="none" w="med" len="med"/>
            <a:tailEnd type="none" w="med" len="med"/>
          </a:ln>
        </p:spPr>
        <p:txBody>
          <a:bodyPr anchor="ctr"/>
          <a:lstStyle/>
          <a:p>
            <a:pPr algn="ctr" fontAlgn="base">
              <a:spcBef>
                <a:spcPct val="0"/>
              </a:spcBef>
              <a:spcAft>
                <a:spcPct val="0"/>
              </a:spcAft>
              <a:buFont typeface="Arial" charset="0"/>
              <a:buNone/>
            </a:pPr>
            <a:endParaRPr lang="zh-CN" altLang="en-US" sz="1350" dirty="0">
              <a:solidFill>
                <a:srgbClr val="FFFFFF"/>
              </a:solidFill>
              <a:latin typeface="微软雅黑" pitchFamily="2" charset="-122"/>
              <a:ea typeface="微软雅黑" pitchFamily="2" charset="-122"/>
              <a:sym typeface="宋体" charset="-122"/>
            </a:endParaRPr>
          </a:p>
        </p:txBody>
      </p:sp>
      <p:grpSp>
        <p:nvGrpSpPr>
          <p:cNvPr id="3" name="组合 2"/>
          <p:cNvGrpSpPr/>
          <p:nvPr/>
        </p:nvGrpSpPr>
        <p:grpSpPr>
          <a:xfrm>
            <a:off x="3059907" y="764706"/>
            <a:ext cx="5989796" cy="2232247"/>
            <a:chOff x="2975" y="4125"/>
            <a:chExt cx="3433" cy="5650"/>
          </a:xfrm>
        </p:grpSpPr>
        <p:sp>
          <p:nvSpPr>
            <p:cNvPr id="5124" name="圆角矩形 6"/>
            <p:cNvSpPr/>
            <p:nvPr/>
          </p:nvSpPr>
          <p:spPr>
            <a:xfrm>
              <a:off x="2975" y="4125"/>
              <a:ext cx="3433" cy="5650"/>
            </a:xfrm>
            <a:prstGeom prst="roundRect">
              <a:avLst>
                <a:gd name="adj" fmla="val 6667"/>
              </a:avLst>
            </a:prstGeom>
            <a:noFill/>
            <a:ln w="12700" cap="flat" cmpd="sng">
              <a:solidFill>
                <a:srgbClr val="FFFFFF">
                  <a:alpha val="34000"/>
                </a:srgbClr>
              </a:solidFill>
              <a:prstDash val="solid"/>
              <a:headEnd type="none" w="med" len="med"/>
              <a:tailEnd type="none" w="med" len="med"/>
            </a:ln>
          </p:spPr>
          <p:txBody>
            <a:bodyPr anchor="ctr"/>
            <a:lstStyle/>
            <a:p>
              <a:pPr algn="ctr" fontAlgn="base">
                <a:spcBef>
                  <a:spcPct val="0"/>
                </a:spcBef>
                <a:spcAft>
                  <a:spcPct val="0"/>
                </a:spcAft>
                <a:buFont typeface="Arial" charset="0"/>
                <a:buNone/>
              </a:pPr>
              <a:endParaRPr lang="zh-CN" altLang="en-US" sz="1350" dirty="0">
                <a:solidFill>
                  <a:srgbClr val="FFFFFF"/>
                </a:solidFill>
                <a:latin typeface="微软雅黑" pitchFamily="2" charset="-122"/>
                <a:ea typeface="微软雅黑" pitchFamily="2" charset="-122"/>
                <a:sym typeface="宋体" charset="-122"/>
              </a:endParaRPr>
            </a:p>
          </p:txBody>
        </p:sp>
        <p:sp>
          <p:nvSpPr>
            <p:cNvPr id="5125" name="圆角矩形 7"/>
            <p:cNvSpPr/>
            <p:nvPr/>
          </p:nvSpPr>
          <p:spPr>
            <a:xfrm>
              <a:off x="3032" y="4890"/>
              <a:ext cx="3321" cy="1548"/>
            </a:xfrm>
            <a:prstGeom prst="roundRect">
              <a:avLst>
                <a:gd name="adj" fmla="val 6667"/>
              </a:avLst>
            </a:prstGeom>
            <a:solidFill>
              <a:srgbClr val="FFFFFF">
                <a:alpha val="20000"/>
              </a:srgbClr>
            </a:solidFill>
            <a:ln w="9525">
              <a:noFill/>
            </a:ln>
          </p:spPr>
          <p:txBody>
            <a:bodyPr anchor="ctr"/>
            <a:lstStyle/>
            <a:p>
              <a:pPr marL="342900" indent="-342900" algn="ctr" fontAlgn="base">
                <a:spcBef>
                  <a:spcPct val="0"/>
                </a:spcBef>
                <a:spcAft>
                  <a:spcPct val="0"/>
                </a:spcAft>
                <a:buFont typeface="Wingdings" panose="05000000000000000000" pitchFamily="2" charset="2"/>
                <a:buChar char="u"/>
              </a:pPr>
              <a:r>
                <a:rPr lang="zh-CN" altLang="en-US" sz="2250" dirty="0">
                  <a:solidFill>
                    <a:prstClr val="black"/>
                  </a:solidFill>
                  <a:latin typeface="微软雅黑" pitchFamily="2" charset="-122"/>
                  <a:ea typeface="微软雅黑" pitchFamily="2" charset="-122"/>
                  <a:sym typeface="宋体" charset="-122"/>
                </a:rPr>
                <a:t>Keep your letter concise and positive</a:t>
              </a:r>
              <a:r>
                <a:rPr lang="zh-CN" altLang="en-US" sz="2250" dirty="0">
                  <a:solidFill>
                    <a:srgbClr val="FFFFFF"/>
                  </a:solidFill>
                  <a:latin typeface="微软雅黑" pitchFamily="2" charset="-122"/>
                  <a:ea typeface="微软雅黑" pitchFamily="2" charset="-122"/>
                  <a:sym typeface="宋体" charset="-122"/>
                </a:rPr>
                <a:t>.</a:t>
              </a:r>
            </a:p>
          </p:txBody>
        </p:sp>
      </p:grpSp>
      <p:sp>
        <p:nvSpPr>
          <p:cNvPr id="4" name="圆角矩形 7"/>
          <p:cNvSpPr/>
          <p:nvPr/>
        </p:nvSpPr>
        <p:spPr>
          <a:xfrm>
            <a:off x="3190876" y="1916832"/>
            <a:ext cx="5758339" cy="727710"/>
          </a:xfrm>
          <a:prstGeom prst="roundRect">
            <a:avLst>
              <a:gd name="adj" fmla="val 6667"/>
            </a:avLst>
          </a:prstGeom>
          <a:solidFill>
            <a:srgbClr val="FFFFFF">
              <a:alpha val="20000"/>
            </a:srgbClr>
          </a:solidFill>
          <a:ln w="9525">
            <a:noFill/>
          </a:ln>
        </p:spPr>
        <p:txBody>
          <a:bodyPr anchor="ctr"/>
          <a:lstStyle/>
          <a:p>
            <a:pPr marL="342900" indent="-342900" algn="ctr" fontAlgn="base">
              <a:spcBef>
                <a:spcPct val="0"/>
              </a:spcBef>
              <a:spcAft>
                <a:spcPct val="0"/>
              </a:spcAft>
              <a:buFont typeface="Wingdings" panose="05000000000000000000" pitchFamily="2" charset="2"/>
              <a:buChar char="u"/>
            </a:pPr>
            <a:r>
              <a:rPr lang="zh-CN" altLang="en-US" sz="2250" dirty="0">
                <a:solidFill>
                  <a:prstClr val="black"/>
                </a:solidFill>
                <a:latin typeface="微软雅黑" pitchFamily="2" charset="-122"/>
                <a:ea typeface="微软雅黑" pitchFamily="2" charset="-122"/>
                <a:sym typeface="宋体" charset="-122"/>
              </a:rPr>
              <a:t>Be genuine and don</a:t>
            </a:r>
            <a:r>
              <a:rPr lang="en-US" altLang="zh-CN" sz="2250" dirty="0">
                <a:solidFill>
                  <a:prstClr val="black"/>
                </a:solidFill>
                <a:latin typeface="微软雅黑" pitchFamily="2" charset="-122"/>
                <a:ea typeface="微软雅黑" pitchFamily="2" charset="-122"/>
                <a:sym typeface="宋体" charset="-122"/>
              </a:rPr>
              <a:t>'</a:t>
            </a:r>
            <a:r>
              <a:rPr lang="zh-CN" altLang="en-US" sz="2250" dirty="0">
                <a:solidFill>
                  <a:prstClr val="black"/>
                </a:solidFill>
                <a:latin typeface="微软雅黑" pitchFamily="2" charset="-122"/>
                <a:ea typeface="微软雅黑" pitchFamily="2" charset="-122"/>
                <a:sym typeface="宋体" charset="-122"/>
              </a:rPr>
              <a:t>t go overboard</a:t>
            </a:r>
            <a:r>
              <a:rPr lang="zh-CN" altLang="en-US" sz="2250" dirty="0">
                <a:solidFill>
                  <a:srgbClr val="FFFFFF"/>
                </a:solidFill>
                <a:latin typeface="微软雅黑" pitchFamily="2" charset="-122"/>
                <a:ea typeface="微软雅黑" pitchFamily="2" charset="-122"/>
                <a:sym typeface="宋体" charset="-122"/>
              </a:rPr>
              <a:t>.</a:t>
            </a:r>
          </a:p>
        </p:txBody>
      </p:sp>
    </p:spTree>
    <p:extLst>
      <p:ext uri="{BB962C8B-B14F-4D97-AF65-F5344CB8AC3E}">
        <p14:creationId xmlns:p14="http://schemas.microsoft.com/office/powerpoint/2010/main" val="14570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470002" y="1124745"/>
            <a:ext cx="7787537" cy="802759"/>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endParaRPr lang="en-US" altLang="zh-CN" sz="3000" cap="all" dirty="0">
              <a:solidFill>
                <a:prstClr val="black"/>
              </a:solidFill>
            </a:endParaRPr>
          </a:p>
        </p:txBody>
      </p:sp>
      <p:sp>
        <p:nvSpPr>
          <p:cNvPr id="5" name="文本框 4"/>
          <p:cNvSpPr txBox="1"/>
          <p:nvPr>
            <p:custDataLst>
              <p:tags r:id="rId3"/>
            </p:custDataLst>
          </p:nvPr>
        </p:nvSpPr>
        <p:spPr>
          <a:xfrm>
            <a:off x="2185035" y="2109788"/>
            <a:ext cx="8053388" cy="3589020"/>
          </a:xfrm>
          <a:prstGeom prst="rect">
            <a:avLst/>
          </a:prstGeom>
        </p:spPr>
        <p:txBody>
          <a:bodyPr>
            <a:normAutofit fontScale="97500" lnSpcReduction="10000"/>
          </a:bodyPr>
          <a:lstStyle>
            <a:defPPr>
              <a:defRPr lang="zh-CN"/>
            </a:defPPr>
            <a:lvl1pPr marL="228600" lvl="0" indent="-228600">
              <a:lnSpc>
                <a:spcPct val="90000"/>
              </a:lnSpc>
              <a:spcBef>
                <a:spcPts val="1000"/>
              </a:spcBef>
              <a:buFont typeface="Arial" pitchFamily="34" charset="0"/>
              <a:buChar char="•"/>
              <a:defRPr sz="2800"/>
            </a:lvl1pPr>
            <a:lvl2pPr marL="685800" lvl="1" indent="-228600">
              <a:lnSpc>
                <a:spcPct val="90000"/>
              </a:lnSpc>
              <a:spcBef>
                <a:spcPts val="500"/>
              </a:spcBef>
              <a:buFont typeface="Arial" pitchFamily="34" charset="0"/>
              <a:buChar char="•"/>
              <a:defRPr sz="2400"/>
            </a:lvl2pPr>
            <a:lvl3pPr marL="1143000" lvl="2" indent="-228600">
              <a:lnSpc>
                <a:spcPct val="90000"/>
              </a:lnSpc>
              <a:spcBef>
                <a:spcPts val="500"/>
              </a:spcBef>
              <a:buFont typeface="Arial" pitchFamily="34" charset="0"/>
              <a:buChar char="•"/>
              <a:defRPr sz="2000"/>
            </a:lvl3pPr>
            <a:lvl4pPr marL="1600200" lvl="3" indent="-228600">
              <a:lnSpc>
                <a:spcPct val="90000"/>
              </a:lnSpc>
              <a:spcBef>
                <a:spcPts val="500"/>
              </a:spcBef>
              <a:buFont typeface="Arial" pitchFamily="34" charset="0"/>
              <a:buChar char="•"/>
            </a:lvl4pPr>
            <a:lvl5pPr marL="2057400" lvl="4" indent="-228600">
              <a:lnSpc>
                <a:spcPct val="90000"/>
              </a:lnSpc>
              <a:spcBef>
                <a:spcPts val="500"/>
              </a:spcBef>
              <a:buFont typeface="Arial" pitchFamily="34" charset="0"/>
              <a:buChar char="•"/>
            </a:lvl5pPr>
            <a:lvl6pPr marL="2514600" indent="-228600">
              <a:lnSpc>
                <a:spcPct val="90000"/>
              </a:lnSpc>
              <a:spcBef>
                <a:spcPts val="500"/>
              </a:spcBef>
              <a:buFont typeface="Arial" pitchFamily="34" charset="0"/>
              <a:buChar char="•"/>
            </a:lvl6pPr>
            <a:lvl7pPr marL="2971800" indent="-228600">
              <a:lnSpc>
                <a:spcPct val="90000"/>
              </a:lnSpc>
              <a:spcBef>
                <a:spcPts val="500"/>
              </a:spcBef>
              <a:buFont typeface="Arial" pitchFamily="34" charset="0"/>
              <a:buChar char="•"/>
            </a:lvl7pPr>
            <a:lvl8pPr marL="3429000" indent="-228600">
              <a:lnSpc>
                <a:spcPct val="90000"/>
              </a:lnSpc>
              <a:spcBef>
                <a:spcPts val="500"/>
              </a:spcBef>
              <a:buFont typeface="Arial" pitchFamily="34" charset="0"/>
              <a:buChar char="•"/>
            </a:lvl8pPr>
            <a:lvl9pPr marL="3886200" indent="-228600">
              <a:lnSpc>
                <a:spcPct val="90000"/>
              </a:lnSpc>
              <a:spcBef>
                <a:spcPts val="500"/>
              </a:spcBef>
              <a:buFont typeface="Arial" pitchFamily="34" charset="0"/>
              <a:buChar char="•"/>
            </a:lvl9pPr>
          </a:lstStyle>
          <a:p>
            <a:pPr marL="385763" indent="-385763">
              <a:buFont typeface="+mj-lt"/>
              <a:buAutoNum type="arabicPeriod"/>
            </a:pPr>
            <a:r>
              <a:rPr lang="zh-CN" altLang="en-US" sz="2100" dirty="0">
                <a:solidFill>
                  <a:prstClr val="black"/>
                </a:solidFill>
              </a:rPr>
              <a:t>I want to congratulate you with all my heart.</a:t>
            </a:r>
          </a:p>
          <a:p>
            <a:pPr marL="385763" indent="-385763">
              <a:buFont typeface="+mj-lt"/>
              <a:buAutoNum type="arabicPeriod"/>
            </a:pPr>
            <a:r>
              <a:rPr lang="zh-CN" altLang="en-US" sz="2100" dirty="0">
                <a:solidFill>
                  <a:prstClr val="black"/>
                </a:solidFill>
              </a:rPr>
              <a:t>I warmly congratulate you on your having passed the exams.</a:t>
            </a:r>
          </a:p>
          <a:p>
            <a:pPr marL="385763" indent="-385763">
              <a:buFont typeface="+mj-lt"/>
              <a:buAutoNum type="arabicPeriod"/>
            </a:pPr>
            <a:r>
              <a:rPr lang="zh-CN" altLang="en-US" sz="2100" dirty="0">
                <a:solidFill>
                  <a:prstClr val="black"/>
                </a:solidFill>
              </a:rPr>
              <a:t>Sincere/hearty/heartfelt congratulations on</a:t>
            </a:r>
          </a:p>
          <a:p>
            <a:pPr marL="385763" indent="-385763">
              <a:buFont typeface="+mj-lt"/>
              <a:buAutoNum type="arabicPeriod"/>
            </a:pPr>
            <a:r>
              <a:rPr lang="zh-CN" altLang="en-US" sz="2100" dirty="0">
                <a:solidFill>
                  <a:prstClr val="black"/>
                </a:solidFill>
              </a:rPr>
              <a:t>I am delighted to learn of your success.  It’s the most joyful news I have heard.</a:t>
            </a:r>
          </a:p>
          <a:p>
            <a:pPr marL="385763" indent="-385763">
              <a:buFont typeface="+mj-lt"/>
              <a:buAutoNum type="arabicPeriod"/>
            </a:pPr>
            <a:r>
              <a:rPr lang="zh-CN" altLang="en-US" sz="2100" dirty="0">
                <a:solidFill>
                  <a:prstClr val="black"/>
                </a:solidFill>
              </a:rPr>
              <a:t>You don</a:t>
            </a:r>
            <a:r>
              <a:rPr lang="en-US" altLang="zh-CN" sz="2100" dirty="0">
                <a:solidFill>
                  <a:prstClr val="black"/>
                </a:solidFill>
              </a:rPr>
              <a:t>’ </a:t>
            </a:r>
            <a:r>
              <a:rPr lang="zh-CN" altLang="en-US" sz="2100" dirty="0">
                <a:solidFill>
                  <a:prstClr val="black"/>
                </a:solidFill>
              </a:rPr>
              <a:t>t know how thrilled/excited/happy we were at the news of your recent achievement. We are proud of having you among our friends.</a:t>
            </a:r>
          </a:p>
          <a:p>
            <a:pPr marL="385763" indent="-385763">
              <a:buFont typeface="+mj-lt"/>
              <a:buAutoNum type="arabicPeriod"/>
            </a:pPr>
            <a:r>
              <a:rPr lang="zh-CN" altLang="en-US" sz="2100" dirty="0">
                <a:solidFill>
                  <a:prstClr val="black"/>
                </a:solidFill>
              </a:rPr>
              <a:t>May all go beautifully in your new post!</a:t>
            </a:r>
          </a:p>
          <a:p>
            <a:pPr marL="385763" indent="-385763">
              <a:buFont typeface="+mj-lt"/>
              <a:buAutoNum type="arabicPeriod"/>
            </a:pPr>
            <a:r>
              <a:rPr lang="zh-CN" altLang="en-US" sz="2100" dirty="0">
                <a:solidFill>
                  <a:prstClr val="black"/>
                </a:solidFill>
              </a:rPr>
              <a:t>Congratulations and all best wishes for an even more prosperous future.</a:t>
            </a:r>
          </a:p>
          <a:p>
            <a:pPr marL="385763" indent="-385763">
              <a:buFont typeface="+mj-lt"/>
              <a:buAutoNum type="arabicPeriod"/>
            </a:pPr>
            <a:r>
              <a:rPr lang="zh-CN" altLang="en-US" sz="2100" dirty="0">
                <a:solidFill>
                  <a:prstClr val="black"/>
                </a:solidFill>
              </a:rPr>
              <a:t>May the years ahead fulfill all your hopes！</a:t>
            </a:r>
          </a:p>
          <a:p>
            <a:pPr marL="385763" indent="-385763">
              <a:buFont typeface="+mj-lt"/>
              <a:buAutoNum type="arabicPeriod"/>
            </a:pPr>
            <a:endParaRPr lang="zh-CN" altLang="en-US" sz="2100" dirty="0">
              <a:solidFill>
                <a:srgbClr val="FFFFFF"/>
              </a:solidFill>
            </a:endParaRPr>
          </a:p>
        </p:txBody>
      </p:sp>
      <p:sp>
        <p:nvSpPr>
          <p:cNvPr id="3" name="矩形 2"/>
          <p:cNvSpPr/>
          <p:nvPr/>
        </p:nvSpPr>
        <p:spPr>
          <a:xfrm>
            <a:off x="2279577" y="1268761"/>
            <a:ext cx="4912237" cy="584775"/>
          </a:xfrm>
          <a:prstGeom prst="rect">
            <a:avLst/>
          </a:prstGeom>
        </p:spPr>
        <p:txBody>
          <a:bodyPr wrap="square">
            <a:spAutoFit/>
          </a:bodyPr>
          <a:lstStyle/>
          <a:p>
            <a:r>
              <a:rPr lang="en-US" altLang="zh-CN" sz="3200" b="1" dirty="0">
                <a:solidFill>
                  <a:prstClr val="black"/>
                </a:solidFill>
              </a:rPr>
              <a:t>E)Useful Expressions</a:t>
            </a:r>
          </a:p>
        </p:txBody>
      </p:sp>
    </p:spTree>
    <p:custDataLst>
      <p:tags r:id="rId1"/>
    </p:custDataLst>
    <p:extLst>
      <p:ext uri="{BB962C8B-B14F-4D97-AF65-F5344CB8AC3E}">
        <p14:creationId xmlns:p14="http://schemas.microsoft.com/office/powerpoint/2010/main" val="426300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2253139" y="692696"/>
            <a:ext cx="8015764" cy="4998016"/>
          </a:xfrm>
          <a:prstGeom prst="rect">
            <a:avLst/>
          </a:prstGeom>
        </p:spPr>
        <p:txBody>
          <a:bodyPr>
            <a:normAutofit fontScale="67500" lnSpcReduction="20000"/>
          </a:bodyPr>
          <a:lstStyle>
            <a:defPPr>
              <a:defRPr lang="zh-CN"/>
            </a:defPPr>
            <a:lvl1pPr marL="228600" lvl="0" indent="-228600">
              <a:lnSpc>
                <a:spcPct val="90000"/>
              </a:lnSpc>
              <a:spcBef>
                <a:spcPts val="1000"/>
              </a:spcBef>
              <a:buFont typeface="Arial" pitchFamily="34" charset="0"/>
              <a:buChar char="•"/>
              <a:defRPr sz="2800"/>
            </a:lvl1pPr>
            <a:lvl2pPr marL="685800" lvl="1" indent="-228600">
              <a:lnSpc>
                <a:spcPct val="90000"/>
              </a:lnSpc>
              <a:spcBef>
                <a:spcPts val="500"/>
              </a:spcBef>
              <a:buFont typeface="Arial" pitchFamily="34" charset="0"/>
              <a:buChar char="•"/>
              <a:defRPr sz="2400"/>
            </a:lvl2pPr>
            <a:lvl3pPr marL="1143000" lvl="2" indent="-228600">
              <a:lnSpc>
                <a:spcPct val="90000"/>
              </a:lnSpc>
              <a:spcBef>
                <a:spcPts val="500"/>
              </a:spcBef>
              <a:buFont typeface="Arial" pitchFamily="34" charset="0"/>
              <a:buChar char="•"/>
              <a:defRPr sz="2000"/>
            </a:lvl3pPr>
            <a:lvl4pPr marL="1600200" lvl="3" indent="-228600">
              <a:lnSpc>
                <a:spcPct val="90000"/>
              </a:lnSpc>
              <a:spcBef>
                <a:spcPts val="500"/>
              </a:spcBef>
              <a:buFont typeface="Arial" pitchFamily="34" charset="0"/>
              <a:buChar char="•"/>
            </a:lvl4pPr>
            <a:lvl5pPr marL="2057400" lvl="4" indent="-228600">
              <a:lnSpc>
                <a:spcPct val="90000"/>
              </a:lnSpc>
              <a:spcBef>
                <a:spcPts val="500"/>
              </a:spcBef>
              <a:buFont typeface="Arial" pitchFamily="34" charset="0"/>
              <a:buChar char="•"/>
            </a:lvl5pPr>
            <a:lvl6pPr marL="2514600" indent="-228600">
              <a:lnSpc>
                <a:spcPct val="90000"/>
              </a:lnSpc>
              <a:spcBef>
                <a:spcPts val="500"/>
              </a:spcBef>
              <a:buFont typeface="Arial" pitchFamily="34" charset="0"/>
              <a:buChar char="•"/>
            </a:lvl6pPr>
            <a:lvl7pPr marL="2971800" indent="-228600">
              <a:lnSpc>
                <a:spcPct val="90000"/>
              </a:lnSpc>
              <a:spcBef>
                <a:spcPts val="500"/>
              </a:spcBef>
              <a:buFont typeface="Arial" pitchFamily="34" charset="0"/>
              <a:buChar char="•"/>
            </a:lvl7pPr>
            <a:lvl8pPr marL="3429000" indent="-228600">
              <a:lnSpc>
                <a:spcPct val="90000"/>
              </a:lnSpc>
              <a:spcBef>
                <a:spcPts val="500"/>
              </a:spcBef>
              <a:buFont typeface="Arial" pitchFamily="34" charset="0"/>
              <a:buChar char="•"/>
            </a:lvl8pPr>
            <a:lvl9pPr marL="3886200" indent="-228600">
              <a:lnSpc>
                <a:spcPct val="90000"/>
              </a:lnSpc>
              <a:spcBef>
                <a:spcPts val="500"/>
              </a:spcBef>
              <a:buFont typeface="Arial" pitchFamily="34" charset="0"/>
              <a:buChar char="•"/>
            </a:lvl9pPr>
          </a:lstStyle>
          <a:p>
            <a:pPr marL="557213" indent="-557213">
              <a:buFont typeface="+mj-lt"/>
              <a:buAutoNum type="arabicPeriod" startAt="9"/>
            </a:pPr>
            <a:r>
              <a:rPr lang="zh-CN" altLang="en-US" sz="3600" dirty="0">
                <a:solidFill>
                  <a:prstClr val="black"/>
                </a:solidFill>
                <a:sym typeface="+mn-ea"/>
              </a:rPr>
              <a:t>I offer you my warmest congratulations on your…</a:t>
            </a:r>
          </a:p>
          <a:p>
            <a:pPr marL="557213" indent="-557213">
              <a:buFont typeface="+mj-lt"/>
              <a:buAutoNum type="arabicPeriod" startAt="9"/>
            </a:pPr>
            <a:r>
              <a:rPr lang="zh-CN" altLang="en-US" sz="3600" dirty="0">
                <a:solidFill>
                  <a:prstClr val="black"/>
                </a:solidFill>
                <a:sym typeface="+mn-ea"/>
              </a:rPr>
              <a:t>I write to congratulate you upon…</a:t>
            </a:r>
          </a:p>
          <a:p>
            <a:pPr marL="557213" indent="-557213">
              <a:buFont typeface="+mj-lt"/>
              <a:buAutoNum type="arabicPeriod" startAt="9"/>
            </a:pPr>
            <a:r>
              <a:rPr lang="zh-CN" altLang="en-US" sz="3600" dirty="0">
                <a:solidFill>
                  <a:prstClr val="black"/>
                </a:solidFill>
                <a:sym typeface="+mn-ea"/>
              </a:rPr>
              <a:t>I am so happy to hear that…</a:t>
            </a:r>
          </a:p>
          <a:p>
            <a:pPr marL="557213" indent="-557213">
              <a:buFont typeface="+mj-lt"/>
              <a:buAutoNum type="arabicPeriod" startAt="9"/>
            </a:pPr>
            <a:r>
              <a:rPr lang="zh-CN" altLang="en-US" sz="3600" dirty="0">
                <a:solidFill>
                  <a:prstClr val="black"/>
                </a:solidFill>
                <a:sym typeface="+mn-ea"/>
              </a:rPr>
              <a:t>I wish you still further success!</a:t>
            </a:r>
          </a:p>
          <a:p>
            <a:pPr marL="557213" indent="-557213">
              <a:buFont typeface="+mj-lt"/>
              <a:buAutoNum type="arabicPeriod" startAt="9"/>
            </a:pPr>
            <a:r>
              <a:rPr lang="zh-CN" altLang="en-US" sz="3600" dirty="0">
                <a:solidFill>
                  <a:prstClr val="black"/>
                </a:solidFill>
                <a:sym typeface="+mn-ea"/>
              </a:rPr>
              <a:t>We look forward to bragging about you in the years ahead.</a:t>
            </a:r>
          </a:p>
          <a:p>
            <a:pPr marL="557213" indent="-557213">
              <a:buFont typeface="+mj-lt"/>
              <a:buAutoNum type="arabicPeriod" startAt="9"/>
            </a:pPr>
            <a:r>
              <a:rPr lang="zh-CN" altLang="en-US" sz="3600" dirty="0">
                <a:solidFill>
                  <a:prstClr val="black"/>
                </a:solidFill>
                <a:sym typeface="+mn-ea"/>
              </a:rPr>
              <a:t>Please accept our sincerest congratulations and very best wishes for all the good future.</a:t>
            </a:r>
          </a:p>
          <a:p>
            <a:pPr marL="557213" indent="-557213">
              <a:buFont typeface="+mj-lt"/>
              <a:buAutoNum type="arabicPeriod" startAt="9"/>
            </a:pPr>
            <a:r>
              <a:rPr lang="zh-CN" altLang="en-US" sz="3600" dirty="0">
                <a:solidFill>
                  <a:prstClr val="black"/>
                </a:solidFill>
                <a:sym typeface="+mn-ea"/>
              </a:rPr>
              <a:t>Congratulations to you on being awarded the prize/getting the scholarship.</a:t>
            </a:r>
          </a:p>
          <a:p>
            <a:pPr marL="557213" indent="-557213">
              <a:buFont typeface="+mj-lt"/>
              <a:buAutoNum type="arabicPeriod" startAt="9"/>
            </a:pPr>
            <a:r>
              <a:rPr lang="zh-CN" altLang="en-US" sz="3600" dirty="0">
                <a:solidFill>
                  <a:prstClr val="black"/>
                </a:solidFill>
                <a:sym typeface="+mn-ea"/>
              </a:rPr>
              <a:t>May lasting happiness and joy be yours/with you forever. </a:t>
            </a:r>
          </a:p>
          <a:p>
            <a:pPr marL="557213" indent="-557213">
              <a:buFont typeface="+mj-lt"/>
              <a:buAutoNum type="arabicPeriod" startAt="9"/>
            </a:pPr>
            <a:r>
              <a:rPr lang="zh-CN" altLang="en-US" sz="3600" dirty="0">
                <a:solidFill>
                  <a:prstClr val="black"/>
                </a:solidFill>
                <a:sym typeface="+mn-ea"/>
              </a:rPr>
              <a:t>I take pride in your achievements and would like to avail myself of this opportunity to extend my best wishes for your success.</a:t>
            </a:r>
          </a:p>
          <a:p>
            <a:pPr marL="385763" indent="-385763">
              <a:buFont typeface="+mj-lt"/>
              <a:buAutoNum type="arabicPeriod" startAt="9"/>
            </a:pPr>
            <a:endParaRPr lang="zh-CN" altLang="en-US" sz="2100" dirty="0">
              <a:solidFill>
                <a:srgbClr val="FFFFFF"/>
              </a:solidFill>
            </a:endParaRPr>
          </a:p>
        </p:txBody>
      </p:sp>
    </p:spTree>
    <p:custDataLst>
      <p:tags r:id="rId1"/>
    </p:custDataLst>
    <p:extLst>
      <p:ext uri="{BB962C8B-B14F-4D97-AF65-F5344CB8AC3E}">
        <p14:creationId xmlns:p14="http://schemas.microsoft.com/office/powerpoint/2010/main" val="3705866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2307778" y="444724"/>
            <a:ext cx="6380510" cy="752029"/>
          </a:xfrm>
        </p:spPr>
        <p:txBody>
          <a:bodyPr>
            <a:noAutofit/>
          </a:bodyPr>
          <a:lstStyle/>
          <a:p>
            <a:r>
              <a:rPr lang="en-US" altLang="zh-CN" sz="3600" b="1" dirty="0">
                <a:latin typeface="+mn-lt"/>
              </a:rPr>
              <a:t>F) Class P</a:t>
            </a:r>
            <a:r>
              <a:rPr lang="en-US" altLang="zh-CN" sz="3600" b="1" dirty="0" smtClean="0">
                <a:latin typeface="+mn-lt"/>
              </a:rPr>
              <a:t>ractice </a:t>
            </a:r>
            <a:endParaRPr lang="en-US" altLang="zh-CN" sz="3600" b="1" dirty="0">
              <a:latin typeface="+mn-lt"/>
            </a:endParaRPr>
          </a:p>
        </p:txBody>
      </p:sp>
      <p:sp>
        <p:nvSpPr>
          <p:cNvPr id="3" name="TextBox 2"/>
          <p:cNvSpPr txBox="1"/>
          <p:nvPr/>
        </p:nvSpPr>
        <p:spPr>
          <a:xfrm>
            <a:off x="2423592" y="1556793"/>
            <a:ext cx="7344816" cy="4339650"/>
          </a:xfrm>
          <a:prstGeom prst="rect">
            <a:avLst/>
          </a:prstGeom>
          <a:noFill/>
        </p:spPr>
        <p:txBody>
          <a:bodyPr wrap="square" rtlCol="0">
            <a:spAutoFit/>
          </a:bodyPr>
          <a:lstStyle/>
          <a:p>
            <a:r>
              <a:rPr lang="zh-CN" altLang="en-US" sz="3200" dirty="0">
                <a:solidFill>
                  <a:prstClr val="black"/>
                </a:solidFill>
              </a:rPr>
              <a:t>妈妈祝贺女儿生日快乐，同意带她去看电影和吃饭来庆生</a:t>
            </a:r>
            <a:r>
              <a:rPr lang="zh-CN" altLang="en-US" sz="3200" dirty="0" smtClean="0">
                <a:solidFill>
                  <a:prstClr val="black"/>
                </a:solidFill>
              </a:rPr>
              <a:t>。请以妈妈的身份给女儿写一封生日祝贺信。</a:t>
            </a:r>
            <a:endParaRPr lang="en-US" altLang="zh-CN" sz="3200" dirty="0" smtClean="0">
              <a:solidFill>
                <a:prstClr val="black"/>
              </a:solidFill>
            </a:endParaRPr>
          </a:p>
          <a:p>
            <a:endParaRPr lang="en-US" altLang="zh-CN" dirty="0">
              <a:solidFill>
                <a:prstClr val="black"/>
              </a:solidFill>
            </a:endParaRPr>
          </a:p>
          <a:p>
            <a:endParaRPr lang="en-US" altLang="zh-CN" dirty="0">
              <a:solidFill>
                <a:prstClr val="black"/>
              </a:solidFill>
            </a:endParaRPr>
          </a:p>
          <a:p>
            <a:endParaRPr lang="en-US" altLang="zh-CN" dirty="0">
              <a:solidFill>
                <a:prstClr val="black"/>
              </a:solidFill>
            </a:endParaRPr>
          </a:p>
          <a:p>
            <a:endParaRPr lang="en-US" altLang="zh-CN" dirty="0">
              <a:solidFill>
                <a:prstClr val="black"/>
              </a:solidFill>
            </a:endParaRPr>
          </a:p>
          <a:p>
            <a:endParaRPr lang="en-US" altLang="zh-CN" dirty="0">
              <a:solidFill>
                <a:prstClr val="black"/>
              </a:solidFill>
            </a:endParaRPr>
          </a:p>
          <a:p>
            <a:endParaRPr lang="en-US" altLang="zh-CN" dirty="0">
              <a:solidFill>
                <a:prstClr val="black"/>
              </a:solidFill>
            </a:endParaRPr>
          </a:p>
          <a:p>
            <a:endParaRPr lang="en-US" altLang="zh-CN" dirty="0">
              <a:solidFill>
                <a:prstClr val="black"/>
              </a:solidFill>
            </a:endParaRPr>
          </a:p>
          <a:p>
            <a:endParaRPr lang="en-US" altLang="zh-CN" dirty="0">
              <a:solidFill>
                <a:prstClr val="black"/>
              </a:solidFill>
            </a:endParaRPr>
          </a:p>
          <a:p>
            <a:endParaRPr lang="en-US" altLang="zh-CN" dirty="0">
              <a:solidFill>
                <a:prstClr val="black"/>
              </a:solidFill>
            </a:endParaRPr>
          </a:p>
          <a:p>
            <a:endParaRPr lang="zh-CN" altLang="en-US" dirty="0">
              <a:solidFill>
                <a:prstClr val="black"/>
              </a:solidFill>
            </a:endParaRPr>
          </a:p>
        </p:txBody>
      </p:sp>
    </p:spTree>
    <p:extLst>
      <p:ext uri="{BB962C8B-B14F-4D97-AF65-F5344CB8AC3E}">
        <p14:creationId xmlns:p14="http://schemas.microsoft.com/office/powerpoint/2010/main" val="26086751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20462" y="669701"/>
            <a:ext cx="9929611" cy="3416320"/>
          </a:xfrm>
          <a:prstGeom prst="rect">
            <a:avLst/>
          </a:prstGeom>
          <a:noFill/>
        </p:spPr>
        <p:txBody>
          <a:bodyPr wrap="square" rtlCol="0">
            <a:spAutoFit/>
          </a:bodyPr>
          <a:lstStyle/>
          <a:p>
            <a:r>
              <a:rPr lang="en-US" altLang="zh-CN" dirty="0" smtClean="0"/>
              <a:t>Reference Key</a:t>
            </a:r>
            <a:r>
              <a:rPr lang="zh-CN" altLang="en-US" dirty="0" smtClean="0"/>
              <a:t>：</a:t>
            </a:r>
            <a:endParaRPr lang="en-US" altLang="zh-CN" dirty="0" smtClean="0"/>
          </a:p>
          <a:p>
            <a:endParaRPr lang="en-US" altLang="zh-CN" dirty="0" smtClean="0"/>
          </a:p>
          <a:p>
            <a:r>
              <a:rPr lang="en-US" altLang="zh-CN" dirty="0"/>
              <a:t> </a:t>
            </a:r>
            <a:r>
              <a:rPr lang="en-US" altLang="zh-CN" dirty="0" smtClean="0"/>
              <a:t>                                                                                                                                                          April 8</a:t>
            </a:r>
          </a:p>
          <a:p>
            <a:endParaRPr lang="en-US" altLang="zh-CN" dirty="0"/>
          </a:p>
          <a:p>
            <a:pPr lvl="0" algn="just"/>
            <a:r>
              <a:rPr lang="en-US" altLang="zh-CN" dirty="0">
                <a:solidFill>
                  <a:prstClr val="black"/>
                </a:solidFill>
              </a:rPr>
              <a:t>Dear Sue</a:t>
            </a:r>
            <a:r>
              <a:rPr lang="en-US" altLang="zh-CN" dirty="0" smtClean="0">
                <a:solidFill>
                  <a:prstClr val="black"/>
                </a:solidFill>
              </a:rPr>
              <a:t>,</a:t>
            </a:r>
          </a:p>
          <a:p>
            <a:pPr lvl="0" algn="just"/>
            <a:endParaRPr lang="en-US" altLang="zh-CN" dirty="0">
              <a:solidFill>
                <a:prstClr val="black"/>
              </a:solidFill>
            </a:endParaRPr>
          </a:p>
          <a:p>
            <a:pPr lvl="0" algn="just"/>
            <a:r>
              <a:rPr lang="en-US" altLang="zh-CN" dirty="0">
                <a:solidFill>
                  <a:prstClr val="black"/>
                </a:solidFill>
              </a:rPr>
              <a:t>Today is your birthday. So you are one year older. Don’t you want to be reminded? If you feel like celebrating it, would you let Dad and I  take you out for dinner and the movie as a sort of birthday treat? You name the day. And in the meanwhile, congratulations and best wishes</a:t>
            </a:r>
            <a:r>
              <a:rPr lang="en-US" altLang="zh-CN" dirty="0" smtClean="0">
                <a:solidFill>
                  <a:prstClr val="black"/>
                </a:solidFill>
              </a:rPr>
              <a:t>.</a:t>
            </a:r>
          </a:p>
          <a:p>
            <a:pPr lvl="0" algn="just"/>
            <a:endParaRPr lang="en-US" altLang="zh-CN" dirty="0">
              <a:solidFill>
                <a:prstClr val="black"/>
              </a:solidFill>
            </a:endParaRPr>
          </a:p>
          <a:p>
            <a:pPr lvl="0" algn="just"/>
            <a:r>
              <a:rPr lang="en-US" altLang="zh-CN" dirty="0">
                <a:solidFill>
                  <a:prstClr val="black"/>
                </a:solidFill>
              </a:rPr>
              <a:t>                                                              </a:t>
            </a:r>
            <a:r>
              <a:rPr lang="en-US" altLang="zh-CN" dirty="0" smtClean="0">
                <a:solidFill>
                  <a:prstClr val="black"/>
                </a:solidFill>
              </a:rPr>
              <a:t>                                                                                                Mom</a:t>
            </a:r>
            <a:endParaRPr lang="en-US" altLang="zh-CN" dirty="0">
              <a:solidFill>
                <a:prstClr val="black"/>
              </a:solidFill>
            </a:endParaRPr>
          </a:p>
          <a:p>
            <a:endParaRPr lang="zh-CN" altLang="en-US" dirty="0"/>
          </a:p>
        </p:txBody>
      </p:sp>
    </p:spTree>
    <p:extLst>
      <p:ext uri="{BB962C8B-B14F-4D97-AF65-F5344CB8AC3E}">
        <p14:creationId xmlns:p14="http://schemas.microsoft.com/office/powerpoint/2010/main" val="302458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35560" y="1052736"/>
            <a:ext cx="7632848" cy="369332"/>
          </a:xfrm>
          <a:prstGeom prst="rect">
            <a:avLst/>
          </a:prstGeom>
          <a:noFill/>
        </p:spPr>
        <p:txBody>
          <a:bodyPr wrap="square" rtlCol="0">
            <a:spAutoFit/>
          </a:bodyPr>
          <a:lstStyle/>
          <a:p>
            <a:endParaRPr lang="zh-CN" altLang="en-US" dirty="0">
              <a:solidFill>
                <a:prstClr val="black"/>
              </a:solidFill>
            </a:endParaRPr>
          </a:p>
        </p:txBody>
      </p:sp>
      <p:sp>
        <p:nvSpPr>
          <p:cNvPr id="6" name="文本框 5"/>
          <p:cNvSpPr txBox="1"/>
          <p:nvPr/>
        </p:nvSpPr>
        <p:spPr>
          <a:xfrm>
            <a:off x="1554480" y="404665"/>
            <a:ext cx="9117874" cy="6370975"/>
          </a:xfrm>
          <a:prstGeom prst="rect">
            <a:avLst/>
          </a:prstGeom>
          <a:noFill/>
        </p:spPr>
        <p:txBody>
          <a:bodyPr wrap="square" rtlCol="0">
            <a:spAutoFit/>
          </a:bodyPr>
          <a:lstStyle/>
          <a:p>
            <a:pPr algn="ctr"/>
            <a:r>
              <a:rPr lang="en-US" altLang="zh-CN" sz="6000" dirty="0">
                <a:solidFill>
                  <a:srgbClr val="00B0F0"/>
                </a:solidFill>
              </a:rPr>
              <a:t>Letter of Invitation</a:t>
            </a:r>
          </a:p>
          <a:p>
            <a:pPr algn="ctr"/>
            <a:endParaRPr lang="en-US" altLang="zh-CN" sz="6000" dirty="0">
              <a:solidFill>
                <a:srgbClr val="FF0000"/>
              </a:solidFill>
            </a:endParaRPr>
          </a:p>
          <a:p>
            <a:pPr marL="514350" indent="-514350">
              <a:buFontTx/>
              <a:buAutoNum type="alphaUcParenR"/>
            </a:pPr>
            <a:r>
              <a:rPr lang="en-US" altLang="zh-CN" sz="3200" b="1" dirty="0">
                <a:solidFill>
                  <a:prstClr val="black"/>
                </a:solidFill>
              </a:rPr>
              <a:t>What is an letter of invitation?</a:t>
            </a:r>
          </a:p>
          <a:p>
            <a:r>
              <a:rPr lang="en-US" altLang="zh-CN" sz="2800" dirty="0" smtClean="0">
                <a:solidFill>
                  <a:prstClr val="black"/>
                </a:solidFill>
              </a:rPr>
              <a:t>      A </a:t>
            </a:r>
            <a:r>
              <a:rPr lang="en-US" altLang="zh-CN" sz="2800" dirty="0">
                <a:solidFill>
                  <a:prstClr val="black"/>
                </a:solidFill>
              </a:rPr>
              <a:t>letter of invitation is written to invite a person </a:t>
            </a:r>
            <a:r>
              <a:rPr lang="en-US" altLang="zh-CN" sz="2800" dirty="0" smtClean="0">
                <a:solidFill>
                  <a:prstClr val="black"/>
                </a:solidFill>
              </a:rPr>
              <a:t>for</a:t>
            </a:r>
          </a:p>
          <a:p>
            <a:r>
              <a:rPr lang="en-US" altLang="zh-CN" sz="2800" dirty="0">
                <a:solidFill>
                  <a:prstClr val="black"/>
                </a:solidFill>
              </a:rPr>
              <a:t> </a:t>
            </a:r>
            <a:r>
              <a:rPr lang="en-US" altLang="zh-CN" sz="2800" dirty="0" smtClean="0">
                <a:solidFill>
                  <a:prstClr val="black"/>
                </a:solidFill>
              </a:rPr>
              <a:t>     </a:t>
            </a:r>
            <a:r>
              <a:rPr lang="en-US" altLang="zh-CN" sz="2800" dirty="0">
                <a:solidFill>
                  <a:prstClr val="black"/>
                </a:solidFill>
              </a:rPr>
              <a:t>a professional or personal event. </a:t>
            </a:r>
          </a:p>
          <a:p>
            <a:endParaRPr lang="en-US" altLang="zh-CN" sz="2800" dirty="0">
              <a:solidFill>
                <a:prstClr val="black"/>
              </a:solidFill>
            </a:endParaRPr>
          </a:p>
          <a:p>
            <a:r>
              <a:rPr lang="en-US" altLang="zh-CN" sz="2800" dirty="0" smtClean="0">
                <a:solidFill>
                  <a:prstClr val="black"/>
                </a:solidFill>
              </a:rPr>
              <a:t>     personal </a:t>
            </a:r>
            <a:r>
              <a:rPr lang="en-US" altLang="zh-CN" sz="2800" dirty="0">
                <a:solidFill>
                  <a:prstClr val="black"/>
                </a:solidFill>
              </a:rPr>
              <a:t>occasions :family reunion, birthdays ,etc.</a:t>
            </a:r>
          </a:p>
          <a:p>
            <a:r>
              <a:rPr lang="en-US" altLang="zh-CN" sz="2800" dirty="0" smtClean="0">
                <a:solidFill>
                  <a:prstClr val="black"/>
                </a:solidFill>
              </a:rPr>
              <a:t>     business </a:t>
            </a:r>
            <a:r>
              <a:rPr lang="en-US" altLang="zh-CN" sz="2800" dirty="0">
                <a:solidFill>
                  <a:prstClr val="black"/>
                </a:solidFill>
              </a:rPr>
              <a:t>event : job </a:t>
            </a:r>
            <a:r>
              <a:rPr lang="en-US" altLang="zh-CN" sz="2800" dirty="0" smtClean="0">
                <a:solidFill>
                  <a:prstClr val="black"/>
                </a:solidFill>
              </a:rPr>
              <a:t>interviews, business </a:t>
            </a:r>
            <a:r>
              <a:rPr lang="en-US" altLang="zh-CN" sz="2800" dirty="0">
                <a:solidFill>
                  <a:prstClr val="black"/>
                </a:solidFill>
              </a:rPr>
              <a:t>conferences</a:t>
            </a:r>
            <a:r>
              <a:rPr lang="en-US" altLang="zh-CN" sz="2800" dirty="0" smtClean="0">
                <a:solidFill>
                  <a:prstClr val="black"/>
                </a:solidFill>
              </a:rPr>
              <a:t>, etc.</a:t>
            </a:r>
          </a:p>
          <a:p>
            <a:endParaRPr lang="en-US" altLang="zh-CN" sz="2800" dirty="0">
              <a:solidFill>
                <a:prstClr val="black"/>
              </a:solidFill>
            </a:endParaRPr>
          </a:p>
          <a:p>
            <a:r>
              <a:rPr lang="en-US" altLang="zh-CN" sz="2800" dirty="0" smtClean="0">
                <a:solidFill>
                  <a:prstClr val="black"/>
                </a:solidFill>
              </a:rPr>
              <a:t>     Invitation </a:t>
            </a:r>
            <a:r>
              <a:rPr lang="en-US" altLang="zh-CN" sz="2800" dirty="0">
                <a:solidFill>
                  <a:prstClr val="black"/>
                </a:solidFill>
              </a:rPr>
              <a:t>card &amp; Letter of </a:t>
            </a:r>
            <a:r>
              <a:rPr lang="en-US" altLang="zh-CN" sz="2800" dirty="0" smtClean="0">
                <a:solidFill>
                  <a:prstClr val="black"/>
                </a:solidFill>
              </a:rPr>
              <a:t>invitation</a:t>
            </a:r>
          </a:p>
          <a:p>
            <a:r>
              <a:rPr lang="en-US" altLang="zh-CN" sz="2800" dirty="0">
                <a:solidFill>
                  <a:prstClr val="black"/>
                </a:solidFill>
              </a:rPr>
              <a:t> </a:t>
            </a:r>
            <a:r>
              <a:rPr lang="en-US" altLang="zh-CN" sz="2800" dirty="0" smtClean="0">
                <a:solidFill>
                  <a:prstClr val="black"/>
                </a:solidFill>
              </a:rPr>
              <a:t>    formal </a:t>
            </a:r>
            <a:r>
              <a:rPr lang="en-US" altLang="zh-CN" sz="2800" dirty="0">
                <a:solidFill>
                  <a:prstClr val="black"/>
                </a:solidFill>
              </a:rPr>
              <a:t>&amp; less formal</a:t>
            </a:r>
          </a:p>
          <a:p>
            <a:endParaRPr lang="en-US" altLang="zh-CN" sz="3200" dirty="0">
              <a:solidFill>
                <a:prstClr val="black"/>
              </a:solidFill>
            </a:endParaRPr>
          </a:p>
        </p:txBody>
      </p:sp>
    </p:spTree>
    <p:extLst>
      <p:ext uri="{BB962C8B-B14F-4D97-AF65-F5344CB8AC3E}">
        <p14:creationId xmlns:p14="http://schemas.microsoft.com/office/powerpoint/2010/main" val="146027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2307778" y="444724"/>
            <a:ext cx="7532638" cy="752029"/>
          </a:xfrm>
        </p:spPr>
        <p:txBody>
          <a:bodyPr>
            <a:noAutofit/>
          </a:bodyPr>
          <a:lstStyle/>
          <a:p>
            <a:r>
              <a:rPr lang="en-US" altLang="zh-CN" sz="3200" b="1" dirty="0">
                <a:latin typeface="+mn-lt"/>
              </a:rPr>
              <a:t>G) After-Class Assignment</a:t>
            </a:r>
            <a:endParaRPr lang="en-US" altLang="zh-CN" sz="3200" b="1" dirty="0">
              <a:solidFill>
                <a:srgbClr val="C00000"/>
              </a:solidFill>
              <a:latin typeface="+mn-lt"/>
            </a:endParaRPr>
          </a:p>
        </p:txBody>
      </p:sp>
      <p:sp>
        <p:nvSpPr>
          <p:cNvPr id="2" name="TextBox 1"/>
          <p:cNvSpPr txBox="1"/>
          <p:nvPr/>
        </p:nvSpPr>
        <p:spPr>
          <a:xfrm>
            <a:off x="2423592" y="1628800"/>
            <a:ext cx="7704856" cy="1938992"/>
          </a:xfrm>
          <a:prstGeom prst="rect">
            <a:avLst/>
          </a:prstGeom>
          <a:noFill/>
        </p:spPr>
        <p:txBody>
          <a:bodyPr wrap="square" rtlCol="0">
            <a:spAutoFit/>
          </a:bodyPr>
          <a:lstStyle/>
          <a:p>
            <a:r>
              <a:rPr lang="zh-CN" altLang="en-US" sz="2800" dirty="0">
                <a:solidFill>
                  <a:prstClr val="black"/>
                </a:solidFill>
              </a:rPr>
              <a:t>新年即将来临，祝贺同学新年好，并祝贺他</a:t>
            </a:r>
            <a:r>
              <a:rPr lang="zh-CN" altLang="en-US" sz="2800" dirty="0" smtClean="0">
                <a:solidFill>
                  <a:prstClr val="black"/>
                </a:solidFill>
              </a:rPr>
              <a:t>获得</a:t>
            </a:r>
            <a:endParaRPr lang="en-US" altLang="zh-CN" sz="2800" dirty="0" smtClean="0">
              <a:solidFill>
                <a:prstClr val="black"/>
              </a:solidFill>
            </a:endParaRPr>
          </a:p>
          <a:p>
            <a:endParaRPr lang="en-US" altLang="zh-CN" sz="2800" dirty="0">
              <a:solidFill>
                <a:prstClr val="black"/>
              </a:solidFill>
            </a:endParaRPr>
          </a:p>
          <a:p>
            <a:r>
              <a:rPr lang="zh-CN" altLang="en-US" sz="2800" dirty="0" smtClean="0">
                <a:solidFill>
                  <a:prstClr val="black"/>
                </a:solidFill>
              </a:rPr>
              <a:t>了</a:t>
            </a:r>
            <a:r>
              <a:rPr lang="zh-CN" altLang="en-US" sz="2800" dirty="0">
                <a:solidFill>
                  <a:prstClr val="black"/>
                </a:solidFill>
              </a:rPr>
              <a:t>去美国交流一学期的机会。</a:t>
            </a:r>
            <a:endParaRPr lang="en-US" altLang="zh-CN" sz="2800" dirty="0">
              <a:solidFill>
                <a:prstClr val="black"/>
              </a:solidFill>
            </a:endParaRPr>
          </a:p>
          <a:p>
            <a:endParaRPr lang="zh-CN" altLang="en-US" sz="3600" dirty="0">
              <a:solidFill>
                <a:prstClr val="black"/>
              </a:solidFill>
            </a:endParaRPr>
          </a:p>
        </p:txBody>
      </p:sp>
    </p:spTree>
    <p:extLst>
      <p:ext uri="{BB962C8B-B14F-4D97-AF65-F5344CB8AC3E}">
        <p14:creationId xmlns:p14="http://schemas.microsoft.com/office/powerpoint/2010/main" val="2217832939"/>
      </p:ext>
    </p:extLst>
  </p:cSld>
  <p:clrMapOvr>
    <a:masterClrMapping/>
  </p:clrMapOvr>
  <p:transition spd="slow">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207568" y="1816753"/>
            <a:ext cx="7488832" cy="1323439"/>
          </a:xfrm>
          <a:prstGeom prst="rect">
            <a:avLst/>
          </a:prstGeom>
          <a:noFill/>
        </p:spPr>
        <p:txBody>
          <a:bodyPr wrap="square" rtlCol="0">
            <a:spAutoFit/>
          </a:bodyPr>
          <a:lstStyle/>
          <a:p>
            <a:pPr algn="ctr"/>
            <a:r>
              <a:rPr lang="en-US" altLang="zh-CN" sz="4000" dirty="0">
                <a:solidFill>
                  <a:srgbClr val="4F81BD"/>
                </a:solidFill>
              </a:rPr>
              <a:t>Letter of Complaint</a:t>
            </a:r>
          </a:p>
          <a:p>
            <a:endParaRPr lang="en-US" altLang="zh-CN" sz="4000" dirty="0">
              <a:solidFill>
                <a:srgbClr val="FF0000"/>
              </a:solidFill>
            </a:endParaRPr>
          </a:p>
        </p:txBody>
      </p:sp>
    </p:spTree>
    <p:extLst>
      <p:ext uri="{BB962C8B-B14F-4D97-AF65-F5344CB8AC3E}">
        <p14:creationId xmlns:p14="http://schemas.microsoft.com/office/powerpoint/2010/main" val="2328243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95600" y="908721"/>
            <a:ext cx="7416824" cy="2923877"/>
          </a:xfrm>
          <a:prstGeom prst="rect">
            <a:avLst/>
          </a:prstGeom>
          <a:noFill/>
        </p:spPr>
        <p:txBody>
          <a:bodyPr wrap="square" rtlCol="0">
            <a:spAutoFit/>
          </a:bodyPr>
          <a:lstStyle/>
          <a:p>
            <a:pPr marL="342900" indent="-342900">
              <a:buFontTx/>
              <a:buAutoNum type="alphaUcParenR"/>
            </a:pPr>
            <a:r>
              <a:rPr lang="en-US" altLang="zh-CN" sz="3200" b="1" dirty="0">
                <a:solidFill>
                  <a:prstClr val="black"/>
                </a:solidFill>
              </a:rPr>
              <a:t>Introduction of Letters of Complaint</a:t>
            </a:r>
          </a:p>
          <a:p>
            <a:endParaRPr lang="en-US" altLang="zh-CN" sz="3200" dirty="0">
              <a:solidFill>
                <a:prstClr val="black"/>
              </a:solidFill>
            </a:endParaRPr>
          </a:p>
          <a:p>
            <a:pPr marL="457200" indent="-457200">
              <a:buFont typeface="Arial" panose="020B0604020202020204" pitchFamily="34" charset="0"/>
              <a:buChar char="•"/>
            </a:pPr>
            <a:r>
              <a:rPr lang="en-US" altLang="zh-CN" sz="2800" dirty="0">
                <a:solidFill>
                  <a:prstClr val="black"/>
                </a:solidFill>
                <a:latin typeface="Calibri" panose="020F0502020204030204"/>
              </a:rPr>
              <a:t>To express one’s dissatisfaction or suggestions</a:t>
            </a:r>
          </a:p>
          <a:p>
            <a:endParaRPr lang="en-US" altLang="zh-CN" sz="2800" dirty="0">
              <a:solidFill>
                <a:prstClr val="black"/>
              </a:solidFill>
              <a:latin typeface="Calibri" panose="020F0502020204030204"/>
            </a:endParaRPr>
          </a:p>
          <a:p>
            <a:pPr marL="457200" indent="-457200">
              <a:buFont typeface="Arial" panose="020B0604020202020204" pitchFamily="34" charset="0"/>
              <a:buChar char="•"/>
            </a:pPr>
            <a:r>
              <a:rPr lang="en-US" altLang="zh-CN" sz="2800" dirty="0">
                <a:solidFill>
                  <a:prstClr val="black"/>
                </a:solidFill>
                <a:latin typeface="Calibri" panose="020F0502020204030204"/>
              </a:rPr>
              <a:t>Stand up for yourself</a:t>
            </a:r>
          </a:p>
          <a:p>
            <a:endParaRPr lang="en-US" altLang="zh-CN" dirty="0">
              <a:solidFill>
                <a:prstClr val="black"/>
              </a:solidFill>
            </a:endParaRPr>
          </a:p>
          <a:p>
            <a:endParaRPr lang="zh-CN" altLang="en-US" dirty="0">
              <a:solidFill>
                <a:prstClr val="black"/>
              </a:solidFill>
            </a:endParaRPr>
          </a:p>
        </p:txBody>
      </p:sp>
    </p:spTree>
    <p:extLst>
      <p:ext uri="{BB962C8B-B14F-4D97-AF65-F5344CB8AC3E}">
        <p14:creationId xmlns:p14="http://schemas.microsoft.com/office/powerpoint/2010/main" val="3949103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51584" y="1052737"/>
            <a:ext cx="7416824" cy="4001095"/>
          </a:xfrm>
          <a:prstGeom prst="rect">
            <a:avLst/>
          </a:prstGeom>
          <a:noFill/>
        </p:spPr>
        <p:txBody>
          <a:bodyPr wrap="square" rtlCol="0">
            <a:spAutoFit/>
          </a:bodyPr>
          <a:lstStyle/>
          <a:p>
            <a:r>
              <a:rPr lang="en-US" altLang="zh-CN" sz="3200" b="1" dirty="0">
                <a:solidFill>
                  <a:prstClr val="black"/>
                </a:solidFill>
              </a:rPr>
              <a:t>B) Structure</a:t>
            </a:r>
          </a:p>
          <a:p>
            <a:endParaRPr lang="en-US" altLang="zh-CN" sz="2400" dirty="0">
              <a:solidFill>
                <a:prstClr val="black"/>
              </a:solidFill>
            </a:endParaRPr>
          </a:p>
          <a:p>
            <a:pPr marL="274320" indent="-274320">
              <a:spcBef>
                <a:spcPct val="20000"/>
              </a:spcBef>
              <a:buClr>
                <a:srgbClr val="4F81BD"/>
              </a:buClr>
              <a:buFont typeface="Arial" pitchFamily="34" charset="0"/>
              <a:buChar char="•"/>
            </a:pPr>
            <a:r>
              <a:rPr lang="en-US" altLang="zh-CN" sz="2400" dirty="0">
                <a:solidFill>
                  <a:srgbClr val="1F497D"/>
                </a:solidFill>
                <a:hlinkClick r:id="rId2" action="ppaction://hlinksldjump"/>
              </a:rPr>
              <a:t>State your purpose</a:t>
            </a:r>
            <a:endParaRPr lang="en-US" altLang="zh-CN" sz="2400" dirty="0">
              <a:solidFill>
                <a:srgbClr val="1F497D"/>
              </a:solidFill>
            </a:endParaRPr>
          </a:p>
          <a:p>
            <a:pPr marL="274320" indent="-274320">
              <a:spcBef>
                <a:spcPct val="20000"/>
              </a:spcBef>
              <a:buClr>
                <a:srgbClr val="4F81BD"/>
              </a:buClr>
              <a:buFont typeface="Arial" pitchFamily="34" charset="0"/>
              <a:buChar char="•"/>
            </a:pPr>
            <a:r>
              <a:rPr lang="en-US" altLang="zh-CN" sz="2400" dirty="0">
                <a:solidFill>
                  <a:srgbClr val="1F497D"/>
                </a:solidFill>
                <a:hlinkClick r:id="rId3" action="ppaction://hlinksldjump"/>
              </a:rPr>
              <a:t>Explain the problem (cause and effect)</a:t>
            </a:r>
            <a:endParaRPr lang="en-US" altLang="zh-CN" sz="2400" dirty="0">
              <a:solidFill>
                <a:srgbClr val="1F497D"/>
              </a:solidFill>
            </a:endParaRPr>
          </a:p>
          <a:p>
            <a:pPr marL="274320" indent="-274320">
              <a:spcBef>
                <a:spcPct val="20000"/>
              </a:spcBef>
              <a:buClr>
                <a:srgbClr val="4F81BD"/>
              </a:buClr>
              <a:buFont typeface="Arial" pitchFamily="34" charset="0"/>
              <a:buChar char="•"/>
            </a:pPr>
            <a:r>
              <a:rPr lang="en-US" altLang="zh-CN" sz="2400" dirty="0">
                <a:solidFill>
                  <a:srgbClr val="1F497D"/>
                </a:solidFill>
                <a:hlinkClick r:id="rId4" action="ppaction://hlinksldjump"/>
              </a:rPr>
              <a:t>Provide a solution to the problem (expectation)</a:t>
            </a:r>
            <a:endParaRPr lang="en-US" altLang="zh-CN" sz="2400" dirty="0">
              <a:solidFill>
                <a:srgbClr val="1F497D"/>
              </a:solidFill>
            </a:endParaRPr>
          </a:p>
          <a:p>
            <a:pPr marL="274320" indent="-274320">
              <a:spcBef>
                <a:spcPct val="20000"/>
              </a:spcBef>
              <a:buClr>
                <a:srgbClr val="4F81BD"/>
              </a:buClr>
              <a:buFont typeface="Arial" pitchFamily="34" charset="0"/>
              <a:buChar char="•"/>
            </a:pPr>
            <a:r>
              <a:rPr lang="en-US" altLang="zh-CN" sz="2400" dirty="0">
                <a:solidFill>
                  <a:srgbClr val="1F497D"/>
                </a:solidFill>
                <a:hlinkClick r:id="rId5" action="ppaction://hlinksldjump"/>
              </a:rPr>
              <a:t>Give a warning (optional) </a:t>
            </a:r>
            <a:endParaRPr lang="en-US" altLang="zh-CN" sz="2400" dirty="0">
              <a:solidFill>
                <a:srgbClr val="1F497D"/>
              </a:solidFill>
            </a:endParaRPr>
          </a:p>
          <a:p>
            <a:pPr marL="274320" indent="-274320">
              <a:spcBef>
                <a:spcPct val="20000"/>
              </a:spcBef>
              <a:buClr>
                <a:srgbClr val="4F81BD"/>
              </a:buClr>
              <a:buFont typeface="Arial" pitchFamily="34" charset="0"/>
              <a:buChar char="•"/>
            </a:pPr>
            <a:r>
              <a:rPr lang="en-US" altLang="zh-CN" sz="2400" dirty="0">
                <a:solidFill>
                  <a:srgbClr val="1F497D"/>
                </a:solidFill>
                <a:hlinkClick r:id="rId6" action="ppaction://hlinksldjump"/>
              </a:rPr>
              <a:t>Closing</a:t>
            </a:r>
            <a:endParaRPr lang="en-US" altLang="zh-CN" sz="2400" dirty="0">
              <a:solidFill>
                <a:srgbClr val="1F497D"/>
              </a:solidFill>
            </a:endParaRPr>
          </a:p>
          <a:p>
            <a:endParaRPr lang="en-US" altLang="zh-CN" dirty="0">
              <a:solidFill>
                <a:prstClr val="black"/>
              </a:solidFill>
            </a:endParaRPr>
          </a:p>
          <a:p>
            <a:endParaRPr lang="en-US" altLang="zh-CN" dirty="0">
              <a:solidFill>
                <a:prstClr val="black"/>
              </a:solidFill>
            </a:endParaRPr>
          </a:p>
          <a:p>
            <a:endParaRPr lang="zh-CN" altLang="en-US" dirty="0">
              <a:solidFill>
                <a:prstClr val="black"/>
              </a:solidFill>
            </a:endParaRPr>
          </a:p>
        </p:txBody>
      </p:sp>
    </p:spTree>
    <p:extLst>
      <p:ext uri="{BB962C8B-B14F-4D97-AF65-F5344CB8AC3E}">
        <p14:creationId xmlns:p14="http://schemas.microsoft.com/office/powerpoint/2010/main" val="445780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1544" y="0"/>
            <a:ext cx="8229600" cy="1143000"/>
          </a:xfrm>
        </p:spPr>
        <p:txBody>
          <a:bodyPr>
            <a:normAutofit/>
          </a:bodyPr>
          <a:lstStyle/>
          <a:p>
            <a:pPr algn="l"/>
            <a:r>
              <a:rPr lang="en-US" altLang="zh-CN" sz="3600" dirty="0">
                <a:latin typeface="+mn-lt"/>
              </a:rPr>
              <a:t>1) State your purpose</a:t>
            </a:r>
            <a:endParaRPr lang="zh-CN" altLang="en-US" sz="3600" dirty="0">
              <a:latin typeface="+mn-lt"/>
            </a:endParaRPr>
          </a:p>
        </p:txBody>
      </p:sp>
      <p:sp>
        <p:nvSpPr>
          <p:cNvPr id="3" name="内容占位符 2"/>
          <p:cNvSpPr>
            <a:spLocks noGrp="1"/>
          </p:cNvSpPr>
          <p:nvPr>
            <p:ph idx="1"/>
          </p:nvPr>
        </p:nvSpPr>
        <p:spPr>
          <a:xfrm>
            <a:off x="1991544" y="1196752"/>
            <a:ext cx="8229600" cy="4968552"/>
          </a:xfrm>
        </p:spPr>
        <p:txBody>
          <a:bodyPr>
            <a:normAutofit/>
          </a:bodyPr>
          <a:lstStyle/>
          <a:p>
            <a:r>
              <a:rPr lang="en-US" altLang="zh-CN" dirty="0" smtClean="0"/>
              <a:t>I am writing to inform you that the goods we ordered from your company have not been supplied correctly.</a:t>
            </a:r>
          </a:p>
          <a:p>
            <a:r>
              <a:rPr lang="en-US" altLang="zh-CN" dirty="0" smtClean="0"/>
              <a:t>I am writing to inform you of my dissatisfaction with the food and drinks at the 'European Restaurant' on 18 January this year. </a:t>
            </a:r>
          </a:p>
          <a:p>
            <a:r>
              <a:rPr lang="en-US" altLang="zh-CN" dirty="0" smtClean="0"/>
              <a:t>We regret to inform you that one of the cases of your delivery arrived in a badly damaged condition.</a:t>
            </a:r>
            <a:endParaRPr lang="zh-CN" altLang="en-US" dirty="0" smtClean="0"/>
          </a:p>
          <a:p>
            <a:endParaRPr lang="zh-CN" altLang="en-US" dirty="0"/>
          </a:p>
        </p:txBody>
      </p:sp>
    </p:spTree>
    <p:extLst>
      <p:ext uri="{BB962C8B-B14F-4D97-AF65-F5344CB8AC3E}">
        <p14:creationId xmlns:p14="http://schemas.microsoft.com/office/powerpoint/2010/main" val="5776325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1544" y="0"/>
            <a:ext cx="8229600" cy="1143000"/>
          </a:xfrm>
        </p:spPr>
        <p:txBody>
          <a:bodyPr>
            <a:normAutofit/>
          </a:bodyPr>
          <a:lstStyle/>
          <a:p>
            <a:pPr algn="l"/>
            <a:r>
              <a:rPr lang="en-US" altLang="zh-CN" sz="3200" dirty="0">
                <a:latin typeface="+mn-lt"/>
              </a:rPr>
              <a:t>2) Explain the Problem</a:t>
            </a:r>
            <a:endParaRPr lang="zh-CN" altLang="en-US" sz="3200" dirty="0">
              <a:latin typeface="+mn-lt"/>
            </a:endParaRPr>
          </a:p>
        </p:txBody>
      </p:sp>
      <p:sp>
        <p:nvSpPr>
          <p:cNvPr id="3" name="内容占位符 2"/>
          <p:cNvSpPr>
            <a:spLocks noGrp="1"/>
          </p:cNvSpPr>
          <p:nvPr>
            <p:ph idx="1"/>
          </p:nvPr>
        </p:nvSpPr>
        <p:spPr>
          <a:xfrm>
            <a:off x="1981200" y="1340768"/>
            <a:ext cx="8229600" cy="5517232"/>
          </a:xfrm>
        </p:spPr>
        <p:txBody>
          <a:bodyPr>
            <a:normAutofit/>
          </a:bodyPr>
          <a:lstStyle/>
          <a:p>
            <a:r>
              <a:rPr lang="en-US" altLang="zh-CN" dirty="0" smtClean="0"/>
              <a:t>Cause</a:t>
            </a:r>
          </a:p>
          <a:p>
            <a:pPr>
              <a:buNone/>
            </a:pPr>
            <a:r>
              <a:rPr lang="en-US" altLang="zh-CN" dirty="0" smtClean="0"/>
              <a:t>	You sent us an invoice for $10,532, but did not deduct our usual 10% discount.</a:t>
            </a:r>
          </a:p>
          <a:p>
            <a:pPr>
              <a:buNone/>
            </a:pPr>
            <a:r>
              <a:rPr lang="en-US" altLang="zh-CN" dirty="0" smtClean="0"/>
              <a:t>	We have found 16 spelling errors and 2 </a:t>
            </a:r>
            <a:r>
              <a:rPr lang="en-US" altLang="zh-CN" dirty="0" err="1" smtClean="0"/>
              <a:t>mis</a:t>
            </a:r>
            <a:r>
              <a:rPr lang="en-US" altLang="zh-CN" dirty="0" smtClean="0"/>
              <a:t>-labeled diagrams in the sample book. </a:t>
            </a:r>
          </a:p>
          <a:p>
            <a:r>
              <a:rPr lang="en-US" altLang="zh-CN" dirty="0" smtClean="0"/>
              <a:t>Effect</a:t>
            </a:r>
          </a:p>
          <a:p>
            <a:pPr>
              <a:buNone/>
            </a:pPr>
            <a:r>
              <a:rPr lang="en-US" altLang="zh-CN" dirty="0" smtClean="0"/>
              <a:t>	I am therefore returning the invoice to you for correction.</a:t>
            </a:r>
          </a:p>
          <a:p>
            <a:pPr>
              <a:buNone/>
            </a:pPr>
            <a:r>
              <a:rPr lang="en-US" altLang="zh-CN" dirty="0" smtClean="0"/>
              <a:t>	This large number of errors is unacceptable to our customers, and we are therefore unable to sell these books.</a:t>
            </a:r>
            <a:endParaRPr lang="zh-CN" altLang="en-US" dirty="0"/>
          </a:p>
        </p:txBody>
      </p:sp>
    </p:spTree>
    <p:extLst>
      <p:ext uri="{BB962C8B-B14F-4D97-AF65-F5344CB8AC3E}">
        <p14:creationId xmlns:p14="http://schemas.microsoft.com/office/powerpoint/2010/main" val="4768901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0" y="-459432"/>
            <a:ext cx="6781800" cy="1600200"/>
          </a:xfrm>
        </p:spPr>
        <p:txBody>
          <a:bodyPr>
            <a:normAutofit/>
          </a:bodyPr>
          <a:lstStyle/>
          <a:p>
            <a:pPr algn="l"/>
            <a:r>
              <a:rPr lang="en-US" altLang="zh-CN" sz="3600" dirty="0">
                <a:latin typeface="+mn-lt"/>
              </a:rPr>
              <a:t>3) Solution</a:t>
            </a:r>
            <a:endParaRPr lang="zh-CN" altLang="en-US" sz="3600" dirty="0">
              <a:latin typeface="+mn-lt"/>
            </a:endParaRPr>
          </a:p>
        </p:txBody>
      </p:sp>
      <p:sp>
        <p:nvSpPr>
          <p:cNvPr id="3" name="内容占位符 2"/>
          <p:cNvSpPr>
            <a:spLocks noGrp="1"/>
          </p:cNvSpPr>
          <p:nvPr>
            <p:ph idx="1"/>
          </p:nvPr>
        </p:nvSpPr>
        <p:spPr>
          <a:xfrm>
            <a:off x="2286000" y="1340769"/>
            <a:ext cx="7554416" cy="3129211"/>
          </a:xfrm>
        </p:spPr>
        <p:txBody>
          <a:bodyPr/>
          <a:lstStyle/>
          <a:p>
            <a:r>
              <a:rPr lang="en-US" altLang="zh-CN" dirty="0" smtClean="0"/>
              <a:t>Please send us a corrected invoice for $9,479</a:t>
            </a:r>
          </a:p>
          <a:p>
            <a:r>
              <a:rPr lang="en-US" altLang="zh-CN" dirty="0" smtClean="0"/>
              <a:t>I enclose a copy of the book with the errors highlighted. Please re-print the book and send it to us by next Friday.</a:t>
            </a:r>
            <a:br>
              <a:rPr lang="en-US" altLang="zh-CN" dirty="0" smtClean="0"/>
            </a:br>
            <a:endParaRPr lang="zh-CN" altLang="en-US" dirty="0"/>
          </a:p>
        </p:txBody>
      </p:sp>
    </p:spTree>
    <p:extLst>
      <p:ext uri="{BB962C8B-B14F-4D97-AF65-F5344CB8AC3E}">
        <p14:creationId xmlns:p14="http://schemas.microsoft.com/office/powerpoint/2010/main" val="25633629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81200" y="1124745"/>
            <a:ext cx="8229600" cy="5001419"/>
          </a:xfrm>
        </p:spPr>
        <p:txBody>
          <a:bodyPr/>
          <a:lstStyle/>
          <a:p>
            <a:r>
              <a:rPr lang="en-US" altLang="zh-CN" sz="2800" dirty="0"/>
              <a:t>State</a:t>
            </a:r>
            <a:r>
              <a:rPr lang="zh-CN" altLang="en-US" sz="2800" dirty="0"/>
              <a:t> </a:t>
            </a:r>
            <a:r>
              <a:rPr lang="en-US" altLang="zh-CN" sz="2800" dirty="0"/>
              <a:t>clearly what you expect from the company or the person, such as refund, replacement, exchange or repair. If you want money back, state how much you expect. Anyway, you need to request a reasonable solution. </a:t>
            </a:r>
          </a:p>
          <a:p>
            <a:r>
              <a:rPr lang="en-US" altLang="zh-CN" sz="2800" dirty="0"/>
              <a:t>Suggest a deadline for the action, if necessary.</a:t>
            </a:r>
          </a:p>
          <a:p>
            <a:pPr>
              <a:buNone/>
            </a:pPr>
            <a:endParaRPr lang="zh-CN" altLang="en-US" dirty="0"/>
          </a:p>
        </p:txBody>
      </p:sp>
    </p:spTree>
    <p:extLst>
      <p:ext uri="{BB962C8B-B14F-4D97-AF65-F5344CB8AC3E}">
        <p14:creationId xmlns:p14="http://schemas.microsoft.com/office/powerpoint/2010/main" val="8654874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0" y="-459432"/>
            <a:ext cx="6781800" cy="1600200"/>
          </a:xfrm>
        </p:spPr>
        <p:txBody>
          <a:bodyPr>
            <a:normAutofit/>
          </a:bodyPr>
          <a:lstStyle/>
          <a:p>
            <a:pPr algn="l"/>
            <a:r>
              <a:rPr lang="en-US" altLang="zh-CN" sz="3200" dirty="0">
                <a:latin typeface="+mn-lt"/>
              </a:rPr>
              <a:t>4) Warning</a:t>
            </a:r>
            <a:endParaRPr lang="zh-CN" altLang="en-US" sz="3200" dirty="0">
              <a:latin typeface="+mn-lt"/>
            </a:endParaRPr>
          </a:p>
        </p:txBody>
      </p:sp>
      <p:sp>
        <p:nvSpPr>
          <p:cNvPr id="3" name="内容占位符 2"/>
          <p:cNvSpPr>
            <a:spLocks noGrp="1"/>
          </p:cNvSpPr>
          <p:nvPr>
            <p:ph idx="1"/>
          </p:nvPr>
        </p:nvSpPr>
        <p:spPr>
          <a:xfrm>
            <a:off x="2286000" y="1415008"/>
            <a:ext cx="7543800" cy="3886200"/>
          </a:xfrm>
        </p:spPr>
        <p:txBody>
          <a:bodyPr/>
          <a:lstStyle/>
          <a:p>
            <a:r>
              <a:rPr lang="en-US" altLang="zh-CN" dirty="0" smtClean="0"/>
              <a:t>Otherwise, we may have to look elsewhere for our supplies.</a:t>
            </a:r>
          </a:p>
          <a:p>
            <a:r>
              <a:rPr lang="en-US" altLang="zh-CN" dirty="0" smtClean="0"/>
              <a:t>I'm afraid that if these conditions are not met, we may be forced to take legal action.</a:t>
            </a:r>
          </a:p>
          <a:p>
            <a:r>
              <a:rPr lang="en-US" altLang="zh-CN" dirty="0" smtClean="0"/>
              <a:t>If the fees are not paid by Monday, 18 March 2013, you will incur a 10% late payment fee.</a:t>
            </a:r>
            <a:endParaRPr lang="zh-CN" altLang="en-US" dirty="0"/>
          </a:p>
        </p:txBody>
      </p:sp>
    </p:spTree>
    <p:extLst>
      <p:ext uri="{BB962C8B-B14F-4D97-AF65-F5344CB8AC3E}">
        <p14:creationId xmlns:p14="http://schemas.microsoft.com/office/powerpoint/2010/main" val="42822384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0" y="-315416"/>
            <a:ext cx="6781800" cy="1600200"/>
          </a:xfrm>
        </p:spPr>
        <p:txBody>
          <a:bodyPr>
            <a:normAutofit/>
          </a:bodyPr>
          <a:lstStyle/>
          <a:p>
            <a:pPr algn="l"/>
            <a:r>
              <a:rPr lang="en-US" altLang="zh-CN" sz="3200" dirty="0">
                <a:latin typeface="+mn-lt"/>
              </a:rPr>
              <a:t>5) Closing</a:t>
            </a:r>
            <a:endParaRPr lang="zh-CN" altLang="en-US" sz="3200" dirty="0">
              <a:latin typeface="+mn-lt"/>
            </a:endParaRPr>
          </a:p>
        </p:txBody>
      </p:sp>
      <p:sp>
        <p:nvSpPr>
          <p:cNvPr id="3" name="内容占位符 2"/>
          <p:cNvSpPr>
            <a:spLocks noGrp="1"/>
          </p:cNvSpPr>
          <p:nvPr>
            <p:ph idx="1"/>
          </p:nvPr>
        </p:nvSpPr>
        <p:spPr>
          <a:xfrm>
            <a:off x="1991544" y="1284785"/>
            <a:ext cx="8229600" cy="4016424"/>
          </a:xfrm>
        </p:spPr>
        <p:txBody>
          <a:bodyPr>
            <a:normAutofit/>
          </a:bodyPr>
          <a:lstStyle/>
          <a:p>
            <a:r>
              <a:rPr lang="en-US" altLang="zh-CN" sz="3600" dirty="0"/>
              <a:t>I look forward to receiving your explanation of these matters.</a:t>
            </a:r>
          </a:p>
          <a:p>
            <a:r>
              <a:rPr lang="en-US" altLang="zh-CN" sz="3600" dirty="0"/>
              <a:t>I look forward to receiving your payment.</a:t>
            </a:r>
          </a:p>
          <a:p>
            <a:r>
              <a:rPr lang="en-US" altLang="zh-CN" sz="3600" dirty="0"/>
              <a:t>I look forward to hearing from you shortly.</a:t>
            </a:r>
            <a:endParaRPr lang="zh-CN" altLang="en-US" sz="3600" dirty="0"/>
          </a:p>
        </p:txBody>
      </p:sp>
    </p:spTree>
    <p:extLst>
      <p:ext uri="{BB962C8B-B14F-4D97-AF65-F5344CB8AC3E}">
        <p14:creationId xmlns:p14="http://schemas.microsoft.com/office/powerpoint/2010/main" val="3757982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724295" y="-171400"/>
            <a:ext cx="6781800" cy="1600200"/>
          </a:xfrm>
        </p:spPr>
        <p:txBody>
          <a:bodyPr>
            <a:normAutofit/>
          </a:bodyPr>
          <a:lstStyle/>
          <a:p>
            <a:r>
              <a:rPr lang="en-US" altLang="zh-CN" sz="3200" b="1" dirty="0">
                <a:latin typeface="+mn-lt"/>
              </a:rPr>
              <a:t>B) Structure</a:t>
            </a:r>
            <a:endParaRPr lang="zh-CN" altLang="en-US" sz="3200" b="1" dirty="0">
              <a:latin typeface="+mn-lt"/>
            </a:endParaRPr>
          </a:p>
        </p:txBody>
      </p:sp>
      <p:sp>
        <p:nvSpPr>
          <p:cNvPr id="2" name="内容占位符 1"/>
          <p:cNvSpPr>
            <a:spLocks noGrp="1"/>
          </p:cNvSpPr>
          <p:nvPr>
            <p:ph idx="1"/>
          </p:nvPr>
        </p:nvSpPr>
        <p:spPr>
          <a:xfrm>
            <a:off x="2207569" y="2060849"/>
            <a:ext cx="7745505" cy="3877815"/>
          </a:xfrm>
        </p:spPr>
        <p:txBody>
          <a:bodyPr>
            <a:normAutofit/>
          </a:bodyPr>
          <a:lstStyle/>
          <a:p>
            <a:pPr marL="514350" indent="-514350">
              <a:buAutoNum type="arabicPeriod"/>
            </a:pPr>
            <a:r>
              <a:rPr lang="en-US" altLang="zh-CN" sz="3200" dirty="0">
                <a:solidFill>
                  <a:schemeClr val="tx2">
                    <a:lumMod val="75000"/>
                  </a:schemeClr>
                </a:solidFill>
              </a:rPr>
              <a:t>Who are invited &amp; What event</a:t>
            </a:r>
          </a:p>
          <a:p>
            <a:pPr marL="514350" indent="-514350">
              <a:buAutoNum type="arabicPeriod"/>
            </a:pPr>
            <a:r>
              <a:rPr lang="en-US" altLang="zh-CN" sz="3200" dirty="0">
                <a:solidFill>
                  <a:schemeClr val="tx2">
                    <a:lumMod val="75000"/>
                  </a:schemeClr>
                </a:solidFill>
              </a:rPr>
              <a:t>Detail about the event (date, time, place; even reason, subject, schedule, other </a:t>
            </a:r>
            <a:r>
              <a:rPr lang="en-US" altLang="zh-CN" sz="3200" dirty="0" smtClean="0">
                <a:solidFill>
                  <a:schemeClr val="tx2">
                    <a:lumMod val="75000"/>
                  </a:schemeClr>
                </a:solidFill>
              </a:rPr>
              <a:t>guests)</a:t>
            </a:r>
          </a:p>
          <a:p>
            <a:pPr marL="514350" indent="-514350">
              <a:buAutoNum type="arabicPeriod"/>
            </a:pPr>
            <a:r>
              <a:rPr lang="en-US" altLang="zh-CN" sz="3200" dirty="0" smtClean="0">
                <a:solidFill>
                  <a:schemeClr val="tx2">
                    <a:lumMod val="75000"/>
                  </a:schemeClr>
                </a:solidFill>
              </a:rPr>
              <a:t>Hope </a:t>
            </a:r>
            <a:r>
              <a:rPr lang="en-US" altLang="zh-CN" sz="3200" dirty="0">
                <a:solidFill>
                  <a:schemeClr val="tx2">
                    <a:lumMod val="75000"/>
                  </a:schemeClr>
                </a:solidFill>
              </a:rPr>
              <a:t>guests to attend</a:t>
            </a:r>
          </a:p>
          <a:p>
            <a:pPr marL="514350" indent="-514350">
              <a:buAutoNum type="arabicPeriod"/>
            </a:pPr>
            <a:endParaRPr lang="en-US" altLang="zh-CN" sz="3200" dirty="0">
              <a:solidFill>
                <a:schemeClr val="tx2">
                  <a:lumMod val="75000"/>
                </a:schemeClr>
              </a:solidFill>
            </a:endParaRPr>
          </a:p>
        </p:txBody>
      </p:sp>
    </p:spTree>
    <p:extLst>
      <p:ext uri="{BB962C8B-B14F-4D97-AF65-F5344CB8AC3E}">
        <p14:creationId xmlns:p14="http://schemas.microsoft.com/office/powerpoint/2010/main" val="305067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0" y="-315416"/>
            <a:ext cx="6781800" cy="1600200"/>
          </a:xfrm>
        </p:spPr>
        <p:txBody>
          <a:bodyPr>
            <a:normAutofit/>
          </a:bodyPr>
          <a:lstStyle/>
          <a:p>
            <a:r>
              <a:rPr lang="en-US" altLang="zh-CN" sz="3200" dirty="0">
                <a:latin typeface="+mn-lt"/>
              </a:rPr>
              <a:t>6) Reminders</a:t>
            </a:r>
            <a:endParaRPr lang="zh-CN" altLang="en-US" sz="3200" dirty="0">
              <a:latin typeface="+mn-lt"/>
            </a:endParaRPr>
          </a:p>
        </p:txBody>
      </p:sp>
      <p:sp>
        <p:nvSpPr>
          <p:cNvPr id="3" name="内容占位符 2"/>
          <p:cNvSpPr>
            <a:spLocks noGrp="1"/>
          </p:cNvSpPr>
          <p:nvPr>
            <p:ph idx="1"/>
          </p:nvPr>
        </p:nvSpPr>
        <p:spPr>
          <a:xfrm>
            <a:off x="2286000" y="1268760"/>
            <a:ext cx="7543800" cy="4320480"/>
          </a:xfrm>
        </p:spPr>
        <p:txBody>
          <a:bodyPr>
            <a:normAutofit/>
          </a:bodyPr>
          <a:lstStyle/>
          <a:p>
            <a:pPr>
              <a:lnSpc>
                <a:spcPct val="150000"/>
              </a:lnSpc>
            </a:pPr>
            <a:r>
              <a:rPr lang="en-US" altLang="zh-CN" dirty="0" smtClean="0"/>
              <a:t>Be sure to include relevant documentation if there is, such as sales slip (receipt), warranty or guarantee, previous correspondence, picture of damaged item, repair or service order (</a:t>
            </a:r>
            <a:r>
              <a:rPr lang="zh-CN" altLang="en-US" dirty="0" smtClean="0"/>
              <a:t>服务订单</a:t>
            </a:r>
            <a:r>
              <a:rPr lang="en-US" altLang="zh-CN" dirty="0" smtClean="0"/>
              <a:t>), canceled check, contract or paid invoice</a:t>
            </a:r>
            <a:r>
              <a:rPr lang="zh-CN" altLang="en-US" dirty="0" smtClean="0"/>
              <a:t> </a:t>
            </a:r>
            <a:r>
              <a:rPr lang="en-US" altLang="zh-CN" dirty="0" smtClean="0"/>
              <a:t>(</a:t>
            </a:r>
            <a:r>
              <a:rPr lang="zh-CN" altLang="en-US" dirty="0" smtClean="0"/>
              <a:t>发票，发货单）</a:t>
            </a:r>
            <a:r>
              <a:rPr lang="en-US" altLang="zh-CN" dirty="0" smtClean="0"/>
              <a:t>.</a:t>
            </a:r>
            <a:endParaRPr lang="zh-CN" altLang="en-US" dirty="0"/>
          </a:p>
        </p:txBody>
      </p:sp>
    </p:spTree>
    <p:extLst>
      <p:ext uri="{BB962C8B-B14F-4D97-AF65-F5344CB8AC3E}">
        <p14:creationId xmlns:p14="http://schemas.microsoft.com/office/powerpoint/2010/main" val="3941428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88720" y="451519"/>
            <a:ext cx="9718766" cy="6432530"/>
          </a:xfrm>
          <a:prstGeom prst="rect">
            <a:avLst/>
          </a:prstGeom>
          <a:noFill/>
        </p:spPr>
        <p:txBody>
          <a:bodyPr wrap="square" rtlCol="0">
            <a:spAutoFit/>
          </a:bodyPr>
          <a:lstStyle/>
          <a:p>
            <a:r>
              <a:rPr lang="en-US" altLang="zh-CN" sz="2800" b="1" dirty="0">
                <a:solidFill>
                  <a:prstClr val="black"/>
                </a:solidFill>
              </a:rPr>
              <a:t>C) </a:t>
            </a:r>
            <a:r>
              <a:rPr lang="en-US" altLang="zh-CN" sz="2800" b="1" dirty="0" smtClean="0">
                <a:solidFill>
                  <a:prstClr val="black"/>
                </a:solidFill>
              </a:rPr>
              <a:t>Samples</a:t>
            </a:r>
          </a:p>
          <a:p>
            <a:endParaRPr lang="en-US" altLang="zh-CN" sz="2800" b="1" dirty="0">
              <a:solidFill>
                <a:prstClr val="black"/>
              </a:solidFill>
            </a:endParaRPr>
          </a:p>
          <a:p>
            <a:r>
              <a:rPr lang="en-US" altLang="zh-CN" dirty="0">
                <a:solidFill>
                  <a:prstClr val="black"/>
                </a:solidFill>
              </a:rPr>
              <a:t>Sample 1: Pool George</a:t>
            </a:r>
            <a:r>
              <a:rPr lang="zh-CN" altLang="en-US" dirty="0">
                <a:solidFill>
                  <a:prstClr val="black"/>
                </a:solidFill>
              </a:rPr>
              <a:t>买的</a:t>
            </a:r>
            <a:r>
              <a:rPr lang="en-US" altLang="zh-CN" dirty="0" err="1">
                <a:solidFill>
                  <a:prstClr val="black"/>
                </a:solidFill>
              </a:rPr>
              <a:t>Ipad</a:t>
            </a:r>
            <a:r>
              <a:rPr lang="zh-CN" altLang="en-US" dirty="0">
                <a:solidFill>
                  <a:prstClr val="black"/>
                </a:solidFill>
              </a:rPr>
              <a:t>到货后，发现不仅包装盒破了，</a:t>
            </a:r>
            <a:r>
              <a:rPr lang="en-US" altLang="zh-CN" dirty="0">
                <a:solidFill>
                  <a:prstClr val="black"/>
                </a:solidFill>
              </a:rPr>
              <a:t>home</a:t>
            </a:r>
            <a:r>
              <a:rPr lang="zh-CN" altLang="en-US" dirty="0">
                <a:solidFill>
                  <a:prstClr val="black"/>
                </a:solidFill>
              </a:rPr>
              <a:t>键无法正常工作，而且摄像头表面有刮痕，他向经理投诉，送货服务差劲，希望得知能否退款或替换，</a:t>
            </a:r>
            <a:r>
              <a:rPr lang="en-US" altLang="zh-CN" dirty="0">
                <a:solidFill>
                  <a:prstClr val="black"/>
                </a:solidFill>
              </a:rPr>
              <a:t>12</a:t>
            </a:r>
            <a:r>
              <a:rPr lang="zh-CN" altLang="en-US" dirty="0">
                <a:solidFill>
                  <a:prstClr val="black"/>
                </a:solidFill>
              </a:rPr>
              <a:t>月</a:t>
            </a:r>
            <a:r>
              <a:rPr lang="en-US" altLang="zh-CN" dirty="0">
                <a:solidFill>
                  <a:prstClr val="black"/>
                </a:solidFill>
              </a:rPr>
              <a:t>18</a:t>
            </a:r>
            <a:r>
              <a:rPr lang="zh-CN" altLang="en-US" dirty="0">
                <a:solidFill>
                  <a:prstClr val="black"/>
                </a:solidFill>
              </a:rPr>
              <a:t>日前不解决就向媒体申述。</a:t>
            </a:r>
            <a:endParaRPr lang="en-US" altLang="zh-CN" dirty="0">
              <a:solidFill>
                <a:prstClr val="black"/>
              </a:solidFill>
            </a:endParaRPr>
          </a:p>
          <a:p>
            <a:endParaRPr lang="en-US" altLang="zh-CN" dirty="0" smtClean="0">
              <a:solidFill>
                <a:prstClr val="black"/>
              </a:solidFill>
            </a:endParaRPr>
          </a:p>
          <a:p>
            <a:r>
              <a:rPr lang="en-US" altLang="zh-CN" dirty="0" smtClean="0">
                <a:solidFill>
                  <a:prstClr val="black"/>
                </a:solidFill>
              </a:rPr>
              <a:t>                                                                                                                                          Dec. 10, 2016</a:t>
            </a:r>
            <a:endParaRPr lang="en-US" altLang="zh-CN" dirty="0">
              <a:solidFill>
                <a:prstClr val="black"/>
              </a:solidFill>
            </a:endParaRPr>
          </a:p>
          <a:p>
            <a:r>
              <a:rPr lang="en-US" altLang="zh-CN" dirty="0">
                <a:solidFill>
                  <a:prstClr val="black"/>
                </a:solidFill>
              </a:rPr>
              <a:t>Dear Manager,</a:t>
            </a:r>
            <a:endParaRPr lang="zh-CN" altLang="zh-CN" dirty="0">
              <a:solidFill>
                <a:prstClr val="black"/>
              </a:solidFill>
            </a:endParaRPr>
          </a:p>
          <a:p>
            <a:pPr algn="just"/>
            <a:r>
              <a:rPr lang="en-US" altLang="zh-CN" dirty="0">
                <a:solidFill>
                  <a:prstClr val="black"/>
                </a:solidFill>
              </a:rPr>
              <a:t>    I write this letter to place a complaint against the bad delivery service of your company. The Apple </a:t>
            </a:r>
            <a:r>
              <a:rPr lang="en-US" altLang="zh-CN" dirty="0" smtClean="0">
                <a:solidFill>
                  <a:prstClr val="black"/>
                </a:solidFill>
              </a:rPr>
              <a:t>I pad </a:t>
            </a:r>
            <a:r>
              <a:rPr lang="en-US" altLang="zh-CN" dirty="0">
                <a:solidFill>
                  <a:prstClr val="black"/>
                </a:solidFill>
              </a:rPr>
              <a:t>I ordered from your company arrived yesterday. I am sorry to find that the packing case was broken and that the home button of the device was struck and could not work. What’s more, there were some scratches on the surface of the camera. Since there was such damage to the goods, I decided to file a complaint against the delivery service. </a:t>
            </a:r>
            <a:endParaRPr lang="zh-CN" altLang="zh-CN" dirty="0">
              <a:solidFill>
                <a:prstClr val="black"/>
              </a:solidFill>
            </a:endParaRPr>
          </a:p>
          <a:p>
            <a:pPr algn="just"/>
            <a:r>
              <a:rPr lang="en-US" altLang="zh-CN" dirty="0">
                <a:solidFill>
                  <a:prstClr val="black"/>
                </a:solidFill>
              </a:rPr>
              <a:t>    Would you let me know whether I should return the </a:t>
            </a:r>
            <a:r>
              <a:rPr lang="en-US" altLang="zh-CN" dirty="0" err="1">
                <a:solidFill>
                  <a:prstClr val="black"/>
                </a:solidFill>
              </a:rPr>
              <a:t>Ipad</a:t>
            </a:r>
            <a:r>
              <a:rPr lang="en-US" altLang="zh-CN" dirty="0">
                <a:solidFill>
                  <a:prstClr val="black"/>
                </a:solidFill>
              </a:rPr>
              <a:t> for a replacement or if I can get refunded? I will hold on to this </a:t>
            </a:r>
            <a:r>
              <a:rPr lang="en-US" altLang="zh-CN" dirty="0" err="1">
                <a:solidFill>
                  <a:prstClr val="black"/>
                </a:solidFill>
              </a:rPr>
              <a:t>Ipad</a:t>
            </a:r>
            <a:r>
              <a:rPr lang="en-US" altLang="zh-CN" dirty="0">
                <a:solidFill>
                  <a:prstClr val="black"/>
                </a:solidFill>
              </a:rPr>
              <a:t> until I hear from you. I would like to have this matter settled by December 18, or I will appeal to the press.</a:t>
            </a:r>
            <a:endParaRPr lang="zh-CN" altLang="zh-CN" dirty="0">
              <a:solidFill>
                <a:prstClr val="black"/>
              </a:solidFill>
            </a:endParaRPr>
          </a:p>
          <a:p>
            <a:r>
              <a:rPr lang="en-US" altLang="zh-CN" dirty="0">
                <a:solidFill>
                  <a:prstClr val="black"/>
                </a:solidFill>
              </a:rPr>
              <a:t>                                                                                            </a:t>
            </a:r>
            <a:r>
              <a:rPr lang="en-US" altLang="zh-CN" dirty="0" smtClean="0">
                <a:solidFill>
                  <a:prstClr val="black"/>
                </a:solidFill>
              </a:rPr>
              <a:t>                      Sincerely </a:t>
            </a:r>
            <a:r>
              <a:rPr lang="en-US" altLang="zh-CN" dirty="0">
                <a:solidFill>
                  <a:prstClr val="black"/>
                </a:solidFill>
              </a:rPr>
              <a:t>Yours,</a:t>
            </a:r>
            <a:endParaRPr lang="zh-CN" altLang="zh-CN" dirty="0">
              <a:solidFill>
                <a:prstClr val="black"/>
              </a:solidFill>
            </a:endParaRPr>
          </a:p>
          <a:p>
            <a:r>
              <a:rPr lang="en-US" altLang="zh-CN" dirty="0">
                <a:solidFill>
                  <a:prstClr val="black"/>
                </a:solidFill>
              </a:rPr>
              <a:t>                                                                                            </a:t>
            </a:r>
            <a:r>
              <a:rPr lang="en-US" altLang="zh-CN" dirty="0" smtClean="0">
                <a:solidFill>
                  <a:prstClr val="black"/>
                </a:solidFill>
              </a:rPr>
              <a:t>                         Pool </a:t>
            </a:r>
            <a:r>
              <a:rPr lang="en-US" altLang="zh-CN" dirty="0">
                <a:solidFill>
                  <a:prstClr val="black"/>
                </a:solidFill>
              </a:rPr>
              <a:t>George</a:t>
            </a:r>
          </a:p>
          <a:p>
            <a:endParaRPr lang="en-US" altLang="zh-CN" dirty="0">
              <a:solidFill>
                <a:prstClr val="black"/>
              </a:solidFill>
            </a:endParaRPr>
          </a:p>
          <a:p>
            <a:endParaRPr lang="en-US" altLang="zh-CN" sz="3200" dirty="0">
              <a:solidFill>
                <a:prstClr val="black"/>
              </a:solidFill>
            </a:endParaRPr>
          </a:p>
          <a:p>
            <a:endParaRPr lang="zh-CN" altLang="en-US" dirty="0">
              <a:solidFill>
                <a:prstClr val="black"/>
              </a:solidFill>
            </a:endParaRPr>
          </a:p>
        </p:txBody>
      </p:sp>
    </p:spTree>
    <p:extLst>
      <p:ext uri="{BB962C8B-B14F-4D97-AF65-F5344CB8AC3E}">
        <p14:creationId xmlns:p14="http://schemas.microsoft.com/office/powerpoint/2010/main" val="1507350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0" y="476672"/>
            <a:ext cx="7543800" cy="5472608"/>
          </a:xfrm>
        </p:spPr>
        <p:txBody>
          <a:bodyPr>
            <a:normAutofit fontScale="77500" lnSpcReduction="20000"/>
          </a:bodyPr>
          <a:lstStyle/>
          <a:p>
            <a:pPr marL="0" indent="0">
              <a:buNone/>
            </a:pPr>
            <a:r>
              <a:rPr lang="en-US" altLang="zh-CN" dirty="0"/>
              <a:t>Sample </a:t>
            </a:r>
            <a:r>
              <a:rPr lang="en-US" altLang="zh-CN" dirty="0" smtClean="0"/>
              <a:t>2: </a:t>
            </a:r>
            <a:r>
              <a:rPr lang="en-US" altLang="zh-CN" dirty="0"/>
              <a:t>Raymond </a:t>
            </a:r>
            <a:r>
              <a:rPr lang="en-US" altLang="zh-CN" dirty="0" smtClean="0"/>
              <a:t>11</a:t>
            </a:r>
            <a:r>
              <a:rPr lang="zh-CN" altLang="en-US" dirty="0" smtClean="0"/>
              <a:t>月</a:t>
            </a:r>
            <a:r>
              <a:rPr lang="en-US" altLang="zh-CN" dirty="0" smtClean="0"/>
              <a:t>26</a:t>
            </a:r>
            <a:r>
              <a:rPr lang="zh-CN" altLang="en-US" dirty="0" smtClean="0"/>
              <a:t>日在饭店和朋友一起吃饭，服务员怠慢，互相聊天，听说只点套餐而非推荐的复活节火鸡就态度傲慢，他就此投诉。</a:t>
            </a:r>
            <a:endParaRPr lang="zh-CN" altLang="zh-CN" dirty="0"/>
          </a:p>
          <a:p>
            <a:pPr marL="0" indent="0">
              <a:buNone/>
            </a:pPr>
            <a:endParaRPr lang="en-US" altLang="zh-CN" dirty="0" smtClean="0"/>
          </a:p>
          <a:p>
            <a:pPr marL="0" indent="0">
              <a:buNone/>
            </a:pPr>
            <a:r>
              <a:rPr lang="en-US" altLang="zh-CN" dirty="0"/>
              <a:t> </a:t>
            </a:r>
            <a:r>
              <a:rPr lang="en-US" altLang="zh-CN" dirty="0" smtClean="0"/>
              <a:t>                                                                                             Nov. 27, 2016</a:t>
            </a:r>
          </a:p>
          <a:p>
            <a:pPr marL="0" indent="0">
              <a:buNone/>
            </a:pPr>
            <a:endParaRPr lang="en-US" altLang="zh-CN" dirty="0"/>
          </a:p>
          <a:p>
            <a:pPr marL="0" indent="0">
              <a:buNone/>
            </a:pPr>
            <a:r>
              <a:rPr lang="en-US" altLang="zh-CN" dirty="0" smtClean="0"/>
              <a:t>To </a:t>
            </a:r>
            <a:r>
              <a:rPr lang="en-US" altLang="zh-CN" dirty="0"/>
              <a:t>whom it may concern, </a:t>
            </a:r>
            <a:endParaRPr lang="zh-CN" altLang="zh-CN" dirty="0"/>
          </a:p>
          <a:p>
            <a:pPr marL="0" indent="0" algn="just">
              <a:buNone/>
            </a:pPr>
            <a:r>
              <a:rPr lang="en-US" altLang="zh-CN" dirty="0"/>
              <a:t> </a:t>
            </a:r>
            <a:r>
              <a:rPr lang="en-US" altLang="zh-CN" dirty="0" smtClean="0"/>
              <a:t>   I </a:t>
            </a:r>
            <a:r>
              <a:rPr lang="en-US" altLang="zh-CN" dirty="0"/>
              <a:t>am writing to express my dissatisfaction with the service in your restaurant</a:t>
            </a:r>
            <a:r>
              <a:rPr lang="en-US" altLang="zh-CN" dirty="0" smtClean="0"/>
              <a:t>. On </a:t>
            </a:r>
            <a:r>
              <a:rPr lang="en-US" altLang="zh-CN" dirty="0"/>
              <a:t>November 26th, I dined with some friends at your restaurant. When we were there, no waitress or waiter actively served us. When we were about to order, they again ignored us, having small talk. When knowing we only ordered some set dinners, not the Thanksgiving turkey, the waitress called Jessie was rather arrogant and aggressive. </a:t>
            </a:r>
            <a:endParaRPr lang="zh-CN" altLang="zh-CN" dirty="0"/>
          </a:p>
          <a:p>
            <a:pPr marL="0" indent="0" algn="just">
              <a:buNone/>
            </a:pPr>
            <a:r>
              <a:rPr lang="en-US" altLang="zh-CN" dirty="0" smtClean="0"/>
              <a:t>    So </a:t>
            </a:r>
            <a:r>
              <a:rPr lang="en-US" altLang="zh-CN" dirty="0"/>
              <a:t>I really wish that you could pay more attention to your staff training and would never allow such a thing to happen again. Thank you for your time and consideration.</a:t>
            </a:r>
            <a:endParaRPr lang="zh-CN" altLang="zh-CN" dirty="0"/>
          </a:p>
          <a:p>
            <a:pPr marL="0" indent="0">
              <a:buNone/>
            </a:pPr>
            <a:endParaRPr lang="zh-CN" altLang="zh-CN" dirty="0"/>
          </a:p>
          <a:p>
            <a:pPr marL="0" indent="0">
              <a:buNone/>
            </a:pPr>
            <a:r>
              <a:rPr lang="en-US" altLang="zh-CN" dirty="0"/>
              <a:t> </a:t>
            </a:r>
            <a:endParaRPr lang="zh-CN" altLang="zh-CN" dirty="0"/>
          </a:p>
          <a:p>
            <a:pPr marL="0" indent="0">
              <a:buNone/>
            </a:pPr>
            <a:r>
              <a:rPr lang="en-US" altLang="zh-CN" dirty="0" smtClean="0"/>
              <a:t>                                                                        Yours </a:t>
            </a:r>
            <a:r>
              <a:rPr lang="en-US" altLang="zh-CN" dirty="0"/>
              <a:t>Sincerely,</a:t>
            </a:r>
            <a:endParaRPr lang="zh-CN" altLang="zh-CN" dirty="0"/>
          </a:p>
          <a:p>
            <a:pPr marL="0" indent="0">
              <a:buNone/>
            </a:pPr>
            <a:r>
              <a:rPr lang="en-US" altLang="zh-CN" dirty="0" smtClean="0"/>
              <a:t>                                                                            Raymond </a:t>
            </a:r>
            <a:endParaRPr lang="zh-CN" altLang="zh-CN" dirty="0"/>
          </a:p>
          <a:p>
            <a:endParaRPr lang="zh-CN" altLang="en-US" dirty="0"/>
          </a:p>
        </p:txBody>
      </p:sp>
    </p:spTree>
    <p:extLst>
      <p:ext uri="{BB962C8B-B14F-4D97-AF65-F5344CB8AC3E}">
        <p14:creationId xmlns:p14="http://schemas.microsoft.com/office/powerpoint/2010/main" val="3311078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0" y="2060848"/>
            <a:ext cx="7543800" cy="3528392"/>
          </a:xfrm>
        </p:spPr>
        <p:txBody>
          <a:bodyPr>
            <a:normAutofit/>
          </a:bodyPr>
          <a:lstStyle/>
          <a:p>
            <a:pPr>
              <a:lnSpc>
                <a:spcPct val="150000"/>
              </a:lnSpc>
            </a:pPr>
            <a:r>
              <a:rPr lang="en-US" altLang="zh-CN" sz="2800" dirty="0"/>
              <a:t>Politeness—the tone of complaint letters should not be aggressive or insulting, as this would annoy the reader and not encourage them to solve the problem. In addition, questions such as “Why can't you get this right?” should not be included.</a:t>
            </a:r>
            <a:endParaRPr lang="zh-CN" altLang="en-US" sz="2800" dirty="0"/>
          </a:p>
        </p:txBody>
      </p:sp>
      <p:sp>
        <p:nvSpPr>
          <p:cNvPr id="4" name="文本框 3"/>
          <p:cNvSpPr txBox="1"/>
          <p:nvPr/>
        </p:nvSpPr>
        <p:spPr>
          <a:xfrm>
            <a:off x="2286000" y="692696"/>
            <a:ext cx="7543800" cy="523220"/>
          </a:xfrm>
          <a:prstGeom prst="rect">
            <a:avLst/>
          </a:prstGeom>
          <a:noFill/>
        </p:spPr>
        <p:txBody>
          <a:bodyPr wrap="square" rtlCol="0">
            <a:spAutoFit/>
          </a:bodyPr>
          <a:lstStyle/>
          <a:p>
            <a:r>
              <a:rPr lang="en-US" altLang="zh-CN" sz="2800" b="1">
                <a:solidFill>
                  <a:prstClr val="black"/>
                </a:solidFill>
              </a:rPr>
              <a:t>D) Language Features &amp; Reminders</a:t>
            </a:r>
            <a:endParaRPr lang="en-US" altLang="zh-CN" sz="2800" b="1" dirty="0">
              <a:solidFill>
                <a:prstClr val="black"/>
              </a:solidFill>
            </a:endParaRPr>
          </a:p>
        </p:txBody>
      </p:sp>
    </p:spTree>
    <p:extLst>
      <p:ext uri="{BB962C8B-B14F-4D97-AF65-F5344CB8AC3E}">
        <p14:creationId xmlns:p14="http://schemas.microsoft.com/office/powerpoint/2010/main" val="41636904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0" y="685800"/>
            <a:ext cx="7543800" cy="5047456"/>
          </a:xfrm>
        </p:spPr>
        <p:txBody>
          <a:bodyPr/>
          <a:lstStyle/>
          <a:p>
            <a:pPr>
              <a:lnSpc>
                <a:spcPct val="150000"/>
              </a:lnSpc>
            </a:pPr>
            <a:r>
              <a:rPr lang="en-US" altLang="zh-CN" b="1" dirty="0" smtClean="0"/>
              <a:t>The content </a:t>
            </a:r>
            <a:r>
              <a:rPr lang="en-US" altLang="zh-CN" dirty="0" smtClean="0"/>
              <a:t>should contain enough details so that the receiver does not have to write back requesting more. </a:t>
            </a:r>
          </a:p>
          <a:p>
            <a:pPr>
              <a:lnSpc>
                <a:spcPct val="150000"/>
              </a:lnSpc>
            </a:pPr>
            <a:r>
              <a:rPr lang="en-US" altLang="zh-CN" dirty="0" smtClean="0"/>
              <a:t>Legal action is not normally threatened in the first letter of complaint, unless the situation is very serious.</a:t>
            </a:r>
            <a:endParaRPr lang="zh-CN" altLang="en-US" dirty="0"/>
          </a:p>
        </p:txBody>
      </p:sp>
    </p:spTree>
    <p:extLst>
      <p:ext uri="{BB962C8B-B14F-4D97-AF65-F5344CB8AC3E}">
        <p14:creationId xmlns:p14="http://schemas.microsoft.com/office/powerpoint/2010/main" val="19163932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0" y="620688"/>
            <a:ext cx="7122368" cy="720080"/>
          </a:xfrm>
        </p:spPr>
        <p:txBody>
          <a:bodyPr>
            <a:normAutofit/>
          </a:bodyPr>
          <a:lstStyle/>
          <a:p>
            <a:r>
              <a:rPr lang="en-US" altLang="zh-CN" sz="3200" b="1" dirty="0">
                <a:latin typeface="+mn-lt"/>
              </a:rPr>
              <a:t>E) Useful </a:t>
            </a:r>
            <a:r>
              <a:rPr lang="en-US" altLang="zh-CN" sz="3200" b="1" dirty="0" smtClean="0">
                <a:latin typeface="+mn-lt"/>
              </a:rPr>
              <a:t>Expressions</a:t>
            </a:r>
            <a:endParaRPr lang="zh-CN" altLang="en-US" sz="3200" b="1" dirty="0">
              <a:latin typeface="+mn-lt"/>
            </a:endParaRPr>
          </a:p>
        </p:txBody>
      </p:sp>
      <p:sp>
        <p:nvSpPr>
          <p:cNvPr id="3" name="内容占位符 2"/>
          <p:cNvSpPr>
            <a:spLocks noGrp="1"/>
          </p:cNvSpPr>
          <p:nvPr>
            <p:ph idx="1"/>
          </p:nvPr>
        </p:nvSpPr>
        <p:spPr>
          <a:xfrm>
            <a:off x="2286000" y="1340768"/>
            <a:ext cx="7543800" cy="4608512"/>
          </a:xfrm>
        </p:spPr>
        <p:txBody>
          <a:bodyPr>
            <a:normAutofit fontScale="85000" lnSpcReduction="10000"/>
          </a:bodyPr>
          <a:lstStyle/>
          <a:p>
            <a:pPr marL="0" indent="0">
              <a:buNone/>
              <a:defRPr/>
            </a:pPr>
            <a:endParaRPr lang="en-US" altLang="zh-CN" sz="3200" b="1" dirty="0"/>
          </a:p>
          <a:p>
            <a:pPr marL="0" indent="0">
              <a:buNone/>
              <a:defRPr/>
            </a:pPr>
            <a:r>
              <a:rPr lang="en-US" altLang="zh-CN" sz="3200" b="1" dirty="0"/>
              <a:t>Beginning</a:t>
            </a:r>
            <a:endParaRPr lang="zh-CN" altLang="zh-CN" sz="3200" b="1" dirty="0"/>
          </a:p>
          <a:p>
            <a:pPr>
              <a:buFont typeface="Arial" pitchFamily="34" charset="0"/>
              <a:buChar char="•"/>
              <a:defRPr/>
            </a:pPr>
            <a:r>
              <a:rPr lang="en-US" altLang="zh-CN" dirty="0"/>
              <a:t>I am writing this letter to apologize to you for …</a:t>
            </a:r>
            <a:endParaRPr lang="zh-CN" altLang="zh-CN" dirty="0"/>
          </a:p>
          <a:p>
            <a:pPr>
              <a:buFont typeface="Arial" pitchFamily="34" charset="0"/>
              <a:buChar char="•"/>
              <a:defRPr/>
            </a:pPr>
            <a:r>
              <a:rPr lang="en-US" altLang="zh-CN" dirty="0"/>
              <a:t>I would like to express my deepest apology for not being able to …</a:t>
            </a:r>
            <a:endParaRPr lang="zh-CN" altLang="zh-CN" dirty="0"/>
          </a:p>
          <a:p>
            <a:pPr>
              <a:buFont typeface="Arial" pitchFamily="34" charset="0"/>
              <a:buChar char="•"/>
              <a:defRPr/>
            </a:pPr>
            <a:r>
              <a:rPr lang="en-US" altLang="zh-CN" dirty="0"/>
              <a:t>I am writing this letter to apologize to you for my failing to…</a:t>
            </a:r>
            <a:endParaRPr lang="zh-CN" altLang="zh-CN" dirty="0"/>
          </a:p>
          <a:p>
            <a:pPr>
              <a:buFont typeface="Arial" pitchFamily="34" charset="0"/>
              <a:buChar char="•"/>
              <a:defRPr/>
            </a:pPr>
            <a:r>
              <a:rPr lang="en-US" altLang="zh-CN" dirty="0"/>
              <a:t>I am writing this letter to express my regret …</a:t>
            </a:r>
            <a:endParaRPr lang="zh-CN" altLang="zh-CN" dirty="0"/>
          </a:p>
          <a:p>
            <a:pPr>
              <a:buFont typeface="Arial" pitchFamily="34" charset="0"/>
              <a:buChar char="•"/>
              <a:defRPr/>
            </a:pPr>
            <a:r>
              <a:rPr lang="en-US" altLang="zh-CN" dirty="0"/>
              <a:t>I feel dreadful about …</a:t>
            </a:r>
            <a:endParaRPr lang="zh-CN" altLang="zh-CN" dirty="0"/>
          </a:p>
          <a:p>
            <a:pPr>
              <a:buFont typeface="Arial" pitchFamily="34" charset="0"/>
              <a:buChar char="•"/>
              <a:defRPr/>
            </a:pPr>
            <a:r>
              <a:rPr lang="en-US" altLang="zh-CN" dirty="0"/>
              <a:t>I must beg your forgiveness for …</a:t>
            </a:r>
            <a:endParaRPr lang="zh-CN" altLang="zh-CN" dirty="0"/>
          </a:p>
          <a:p>
            <a:pPr>
              <a:buFont typeface="Arial" pitchFamily="34" charset="0"/>
              <a:buChar char="•"/>
              <a:defRPr/>
            </a:pPr>
            <a:r>
              <a:rPr lang="en-US" altLang="zh-CN" dirty="0"/>
              <a:t>I am very sorry to say that …</a:t>
            </a:r>
            <a:endParaRPr lang="zh-CN" altLang="zh-CN" dirty="0"/>
          </a:p>
          <a:p>
            <a:pPr>
              <a:buFont typeface="Arial" pitchFamily="34" charset="0"/>
              <a:buChar char="•"/>
              <a:defRPr/>
            </a:pPr>
            <a:r>
              <a:rPr lang="en-US" altLang="zh-CN" dirty="0"/>
              <a:t>I am writing to apologize for …</a:t>
            </a:r>
            <a:endParaRPr lang="zh-CN" altLang="zh-CN" dirty="0"/>
          </a:p>
          <a:p>
            <a:pPr>
              <a:buFont typeface="Arial" pitchFamily="34" charset="0"/>
              <a:buChar char="•"/>
              <a:defRPr/>
            </a:pPr>
            <a:r>
              <a:rPr lang="en-US" altLang="zh-CN" dirty="0"/>
              <a:t>Please accept my sincere apology for …</a:t>
            </a:r>
            <a:endParaRPr lang="zh-CN" altLang="zh-CN" dirty="0"/>
          </a:p>
          <a:p>
            <a:pPr>
              <a:buFont typeface="Arial" pitchFamily="34" charset="0"/>
              <a:buChar char="•"/>
              <a:defRPr/>
            </a:pPr>
            <a:r>
              <a:rPr lang="en-US" altLang="zh-CN" dirty="0"/>
              <a:t>Here is my deepest apology for…</a:t>
            </a:r>
            <a:endParaRPr lang="zh-CN" altLang="zh-CN" dirty="0"/>
          </a:p>
          <a:p>
            <a:pPr>
              <a:buFont typeface="Arial" pitchFamily="34" charset="0"/>
              <a:buChar char="•"/>
              <a:defRPr/>
            </a:pPr>
            <a:r>
              <a:rPr lang="en-US" altLang="zh-CN" dirty="0"/>
              <a:t>I am terrible sorry, but…</a:t>
            </a:r>
            <a:endParaRPr lang="zh-CN" altLang="zh-CN" dirty="0"/>
          </a:p>
          <a:p>
            <a:pPr>
              <a:buFont typeface="Arial" pitchFamily="34" charset="0"/>
              <a:buChar char="•"/>
              <a:defRPr/>
            </a:pPr>
            <a:endParaRPr lang="zh-CN" altLang="en-US" dirty="0"/>
          </a:p>
          <a:p>
            <a:endParaRPr lang="zh-CN" altLang="en-US" dirty="0"/>
          </a:p>
        </p:txBody>
      </p:sp>
    </p:spTree>
    <p:extLst>
      <p:ext uri="{BB962C8B-B14F-4D97-AF65-F5344CB8AC3E}">
        <p14:creationId xmlns:p14="http://schemas.microsoft.com/office/powerpoint/2010/main" val="2798884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a:bodyPr>
          <a:lstStyle/>
          <a:p>
            <a:pPr marL="0" indent="0">
              <a:buNone/>
              <a:defRPr/>
            </a:pPr>
            <a:r>
              <a:rPr lang="en-US" altLang="zh-CN" sz="3000" b="1" dirty="0"/>
              <a:t>Conclusion </a:t>
            </a:r>
          </a:p>
          <a:p>
            <a:pPr>
              <a:buFont typeface="Arial" pitchFamily="34" charset="0"/>
              <a:buChar char="•"/>
              <a:defRPr/>
            </a:pPr>
            <a:r>
              <a:rPr lang="en-US" altLang="zh-CN" dirty="0"/>
              <a:t>Please allow me to say sorry again.</a:t>
            </a:r>
            <a:endParaRPr lang="zh-CN" altLang="zh-CN" dirty="0"/>
          </a:p>
          <a:p>
            <a:pPr>
              <a:buFont typeface="Arial" pitchFamily="34" charset="0"/>
              <a:buChar char="•"/>
              <a:defRPr/>
            </a:pPr>
            <a:r>
              <a:rPr lang="en-US" altLang="zh-CN" dirty="0"/>
              <a:t>Will you please accept my apology?</a:t>
            </a:r>
            <a:endParaRPr lang="zh-CN" altLang="zh-CN" dirty="0"/>
          </a:p>
          <a:p>
            <a:pPr>
              <a:buFont typeface="Arial" pitchFamily="34" charset="0"/>
              <a:buChar char="•"/>
              <a:defRPr/>
            </a:pPr>
            <a:r>
              <a:rPr lang="en-US" altLang="zh-CN" dirty="0"/>
              <a:t>I am sorry for any convenience caused.</a:t>
            </a:r>
            <a:endParaRPr lang="zh-CN" altLang="zh-CN" dirty="0"/>
          </a:p>
          <a:p>
            <a:pPr>
              <a:buFont typeface="Arial" pitchFamily="34" charset="0"/>
              <a:buChar char="•"/>
              <a:defRPr/>
            </a:pPr>
            <a:r>
              <a:rPr lang="en-US" altLang="zh-CN" dirty="0"/>
              <a:t>I hope you can accept my apologies.</a:t>
            </a:r>
            <a:endParaRPr lang="zh-CN" altLang="zh-CN" dirty="0"/>
          </a:p>
          <a:p>
            <a:pPr>
              <a:buFont typeface="Arial" pitchFamily="34" charset="0"/>
              <a:buChar char="•"/>
              <a:defRPr/>
            </a:pPr>
            <a:r>
              <a:rPr lang="en-US" altLang="zh-CN" dirty="0"/>
              <a:t>Will you accept my apology?</a:t>
            </a:r>
            <a:endParaRPr lang="zh-CN" altLang="zh-CN" dirty="0"/>
          </a:p>
          <a:p>
            <a:pPr>
              <a:buFont typeface="Arial" pitchFamily="34" charset="0"/>
              <a:buChar char="•"/>
              <a:defRPr/>
            </a:pPr>
            <a:r>
              <a:rPr lang="en-US" altLang="zh-CN" dirty="0"/>
              <a:t>Once again, I am sorry for any inconvenience caused.</a:t>
            </a:r>
            <a:endParaRPr lang="zh-CN" altLang="zh-CN" dirty="0"/>
          </a:p>
          <a:p>
            <a:pPr>
              <a:buFont typeface="Arial" pitchFamily="34" charset="0"/>
              <a:buChar char="•"/>
              <a:defRPr/>
            </a:pPr>
            <a:r>
              <a:rPr lang="en-US" altLang="zh-CN" dirty="0"/>
              <a:t>Please allow me to say sorry again.</a:t>
            </a:r>
            <a:endParaRPr lang="zh-CN" altLang="zh-CN" dirty="0"/>
          </a:p>
          <a:p>
            <a:pPr>
              <a:buFont typeface="Arial" pitchFamily="34" charset="0"/>
              <a:buChar char="•"/>
              <a:defRPr/>
            </a:pPr>
            <a:r>
              <a:rPr lang="en-US" altLang="zh-CN" dirty="0"/>
              <a:t>I sincerely hope that you will be able to think in my position and accept my apologies.</a:t>
            </a:r>
            <a:endParaRPr lang="zh-CN" altLang="zh-CN" dirty="0"/>
          </a:p>
          <a:p>
            <a:endParaRPr lang="zh-CN" altLang="en-US" dirty="0"/>
          </a:p>
        </p:txBody>
      </p:sp>
    </p:spTree>
    <p:extLst>
      <p:ext uri="{BB962C8B-B14F-4D97-AF65-F5344CB8AC3E}">
        <p14:creationId xmlns:p14="http://schemas.microsoft.com/office/powerpoint/2010/main" val="1316638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buNone/>
              <a:defRPr/>
            </a:pPr>
            <a:r>
              <a:rPr lang="en-US" altLang="zh-CN" sz="3000" b="1" dirty="0"/>
              <a:t>Others </a:t>
            </a:r>
          </a:p>
          <a:p>
            <a:pPr>
              <a:buFont typeface="Arial" pitchFamily="34" charset="0"/>
              <a:buChar char="•"/>
              <a:defRPr/>
            </a:pPr>
            <a:r>
              <a:rPr lang="en-US" altLang="zh-CN" dirty="0"/>
              <a:t>Would you mind if I change the appointment time?</a:t>
            </a:r>
            <a:endParaRPr lang="zh-CN" altLang="zh-CN" dirty="0"/>
          </a:p>
          <a:p>
            <a:pPr>
              <a:buFont typeface="Arial" pitchFamily="34" charset="0"/>
              <a:buChar char="•"/>
              <a:defRPr/>
            </a:pPr>
            <a:r>
              <a:rPr lang="en-US" altLang="zh-CN" dirty="0"/>
              <a:t>Would it be convenient for you…?</a:t>
            </a:r>
            <a:endParaRPr lang="zh-CN" altLang="zh-CN" dirty="0"/>
          </a:p>
          <a:p>
            <a:pPr>
              <a:buFont typeface="Arial" pitchFamily="34" charset="0"/>
              <a:buChar char="•"/>
              <a:defRPr/>
            </a:pPr>
            <a:r>
              <a:rPr lang="en-US" altLang="zh-CN" dirty="0"/>
              <a:t>I am really sorry for the trouble.</a:t>
            </a:r>
            <a:endParaRPr lang="zh-CN" altLang="zh-CN" dirty="0"/>
          </a:p>
          <a:p>
            <a:pPr>
              <a:buFont typeface="Arial" pitchFamily="34" charset="0"/>
              <a:buChar char="•"/>
              <a:defRPr/>
            </a:pPr>
            <a:r>
              <a:rPr lang="en-US" altLang="zh-CN" dirty="0"/>
              <a:t>It is very kind of you to ask us to … But, to  our regret, we cannot accept it.</a:t>
            </a:r>
            <a:endParaRPr lang="zh-CN" altLang="zh-CN" dirty="0"/>
          </a:p>
          <a:p>
            <a:pPr>
              <a:buFont typeface="Arial" pitchFamily="34" charset="0"/>
              <a:buChar char="•"/>
              <a:defRPr/>
            </a:pPr>
            <a:r>
              <a:rPr lang="en-US" altLang="zh-CN" dirty="0"/>
              <a:t>I am sorry I cannot … and I trust that you will be able to understand.</a:t>
            </a:r>
            <a:endParaRPr lang="zh-CN" altLang="zh-CN" dirty="0"/>
          </a:p>
          <a:p>
            <a:pPr>
              <a:buFont typeface="Arial" pitchFamily="34" charset="0"/>
              <a:buChar char="•"/>
              <a:defRPr/>
            </a:pPr>
            <a:r>
              <a:rPr lang="en-US" altLang="zh-CN" dirty="0"/>
              <a:t>I want to let you know how regretful I am feeling now.</a:t>
            </a:r>
            <a:endParaRPr lang="zh-CN" altLang="zh-CN" dirty="0"/>
          </a:p>
          <a:p>
            <a:endParaRPr lang="zh-CN" altLang="en-US" dirty="0"/>
          </a:p>
        </p:txBody>
      </p:sp>
    </p:spTree>
    <p:extLst>
      <p:ext uri="{BB962C8B-B14F-4D97-AF65-F5344CB8AC3E}">
        <p14:creationId xmlns:p14="http://schemas.microsoft.com/office/powerpoint/2010/main" val="14274944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2307778" y="444724"/>
            <a:ext cx="6380510" cy="752029"/>
          </a:xfrm>
        </p:spPr>
        <p:txBody>
          <a:bodyPr>
            <a:noAutofit/>
          </a:bodyPr>
          <a:lstStyle/>
          <a:p>
            <a:r>
              <a:rPr lang="en-US" altLang="zh-CN" sz="3600" b="1" dirty="0">
                <a:latin typeface="+mn-lt"/>
              </a:rPr>
              <a:t>F) Class P</a:t>
            </a:r>
            <a:r>
              <a:rPr lang="en-US" altLang="zh-CN" sz="3600" b="1" dirty="0" smtClean="0">
                <a:latin typeface="+mn-lt"/>
              </a:rPr>
              <a:t>ractice </a:t>
            </a:r>
            <a:endParaRPr lang="en-US" altLang="zh-CN" sz="3600" b="1" dirty="0">
              <a:latin typeface="+mn-lt"/>
            </a:endParaRPr>
          </a:p>
        </p:txBody>
      </p:sp>
      <p:sp>
        <p:nvSpPr>
          <p:cNvPr id="3" name="TextBox 2"/>
          <p:cNvSpPr txBox="1"/>
          <p:nvPr/>
        </p:nvSpPr>
        <p:spPr>
          <a:xfrm>
            <a:off x="1489166" y="1504540"/>
            <a:ext cx="9548948" cy="4955203"/>
          </a:xfrm>
          <a:prstGeom prst="rect">
            <a:avLst/>
          </a:prstGeom>
          <a:noFill/>
        </p:spPr>
        <p:txBody>
          <a:bodyPr wrap="square" rtlCol="0">
            <a:spAutoFit/>
          </a:bodyPr>
          <a:lstStyle/>
          <a:p>
            <a:r>
              <a:rPr lang="zh-CN" altLang="en-US" dirty="0">
                <a:solidFill>
                  <a:prstClr val="black"/>
                </a:solidFill>
              </a:rPr>
              <a:t>找出下列投诉信的</a:t>
            </a:r>
            <a:r>
              <a:rPr lang="zh-CN" altLang="en-US" dirty="0" smtClean="0">
                <a:solidFill>
                  <a:prstClr val="black"/>
                </a:solidFill>
              </a:rPr>
              <a:t>问题</a:t>
            </a:r>
            <a:endParaRPr lang="en-US" altLang="zh-CN" dirty="0" smtClean="0">
              <a:solidFill>
                <a:prstClr val="black"/>
              </a:solidFill>
            </a:endParaRPr>
          </a:p>
          <a:p>
            <a:r>
              <a:rPr lang="en-US" altLang="zh-CN" dirty="0" smtClean="0">
                <a:solidFill>
                  <a:prstClr val="black"/>
                </a:solidFill>
              </a:rPr>
              <a:t>                                                                                                                                   May 1, 2016</a:t>
            </a:r>
          </a:p>
          <a:p>
            <a:r>
              <a:rPr lang="en-US" altLang="zh-CN" dirty="0" smtClean="0">
                <a:solidFill>
                  <a:prstClr val="black"/>
                </a:solidFill>
              </a:rPr>
              <a:t>Hi</a:t>
            </a:r>
            <a:r>
              <a:rPr lang="en-US" altLang="zh-CN" dirty="0">
                <a:solidFill>
                  <a:prstClr val="black"/>
                </a:solidFill>
              </a:rPr>
              <a:t>, buddy, </a:t>
            </a:r>
            <a:endParaRPr lang="zh-CN" altLang="zh-CN" dirty="0">
              <a:solidFill>
                <a:prstClr val="black"/>
              </a:solidFill>
            </a:endParaRPr>
          </a:p>
          <a:p>
            <a:r>
              <a:rPr lang="en-US" altLang="zh-CN" dirty="0">
                <a:solidFill>
                  <a:prstClr val="black"/>
                </a:solidFill>
              </a:rPr>
              <a:t> </a:t>
            </a:r>
            <a:endParaRPr lang="zh-CN" altLang="zh-CN" dirty="0">
              <a:solidFill>
                <a:prstClr val="black"/>
              </a:solidFill>
            </a:endParaRPr>
          </a:p>
          <a:p>
            <a:r>
              <a:rPr lang="en-US" altLang="zh-CN" dirty="0">
                <a:solidFill>
                  <a:prstClr val="black"/>
                </a:solidFill>
              </a:rPr>
              <a:t>Because of the very </a:t>
            </a:r>
            <a:r>
              <a:rPr lang="en-US" altLang="zh-CN" dirty="0" err="1">
                <a:solidFill>
                  <a:prstClr val="black"/>
                </a:solidFill>
              </a:rPr>
              <a:t>very</a:t>
            </a:r>
            <a:r>
              <a:rPr lang="en-US" altLang="zh-CN" dirty="0">
                <a:solidFill>
                  <a:prstClr val="black"/>
                </a:solidFill>
              </a:rPr>
              <a:t> wet floor, I slipped like a stupid turtle. But  </a:t>
            </a:r>
            <a:r>
              <a:rPr lang="en-US" altLang="zh-CN" dirty="0" smtClean="0">
                <a:solidFill>
                  <a:prstClr val="black"/>
                </a:solidFill>
              </a:rPr>
              <a:t>the </a:t>
            </a:r>
            <a:r>
              <a:rPr lang="en-US" altLang="zh-CN" dirty="0">
                <a:solidFill>
                  <a:prstClr val="black"/>
                </a:solidFill>
              </a:rPr>
              <a:t>staff laughed at me, doing nothing at all and walked away.</a:t>
            </a:r>
            <a:endParaRPr lang="zh-CN" altLang="zh-CN" dirty="0">
              <a:solidFill>
                <a:prstClr val="black"/>
              </a:solidFill>
            </a:endParaRPr>
          </a:p>
          <a:p>
            <a:r>
              <a:rPr lang="en-US" altLang="zh-CN" dirty="0">
                <a:solidFill>
                  <a:prstClr val="black"/>
                </a:solidFill>
              </a:rPr>
              <a:t> </a:t>
            </a:r>
            <a:endParaRPr lang="zh-CN" altLang="zh-CN" dirty="0">
              <a:solidFill>
                <a:prstClr val="black"/>
              </a:solidFill>
            </a:endParaRPr>
          </a:p>
          <a:p>
            <a:r>
              <a:rPr lang="en-US" altLang="zh-CN" dirty="0">
                <a:solidFill>
                  <a:prstClr val="black"/>
                </a:solidFill>
              </a:rPr>
              <a:t>So now I write the letter with my heart broken to tell a story about a </a:t>
            </a:r>
            <a:r>
              <a:rPr lang="en-US" altLang="zh-CN" dirty="0" smtClean="0">
                <a:solidFill>
                  <a:prstClr val="black"/>
                </a:solidFill>
              </a:rPr>
              <a:t>sad </a:t>
            </a:r>
            <a:r>
              <a:rPr lang="en-US" altLang="zh-CN" dirty="0">
                <a:solidFill>
                  <a:prstClr val="black"/>
                </a:solidFill>
              </a:rPr>
              <a:t>thing that many </a:t>
            </a:r>
            <a:r>
              <a:rPr lang="en-US" altLang="zh-CN" dirty="0" err="1">
                <a:solidFill>
                  <a:prstClr val="black"/>
                </a:solidFill>
              </a:rPr>
              <a:t>many</a:t>
            </a:r>
            <a:r>
              <a:rPr lang="en-US" altLang="zh-CN" dirty="0">
                <a:solidFill>
                  <a:prstClr val="black"/>
                </a:solidFill>
              </a:rPr>
              <a:t> people saw last Friday, which made me a </a:t>
            </a:r>
            <a:r>
              <a:rPr lang="en-US" altLang="zh-CN" dirty="0" smtClean="0">
                <a:solidFill>
                  <a:prstClr val="black"/>
                </a:solidFill>
              </a:rPr>
              <a:t>fool</a:t>
            </a:r>
            <a:r>
              <a:rPr lang="en-US" altLang="zh-CN" dirty="0">
                <a:solidFill>
                  <a:prstClr val="black"/>
                </a:solidFill>
              </a:rPr>
              <a:t>.</a:t>
            </a:r>
            <a:endParaRPr lang="zh-CN" altLang="zh-CN" dirty="0">
              <a:solidFill>
                <a:prstClr val="black"/>
              </a:solidFill>
            </a:endParaRPr>
          </a:p>
          <a:p>
            <a:r>
              <a:rPr lang="en-US" altLang="zh-CN" dirty="0">
                <a:solidFill>
                  <a:prstClr val="black"/>
                </a:solidFill>
              </a:rPr>
              <a:t> </a:t>
            </a:r>
            <a:endParaRPr lang="zh-CN" altLang="zh-CN" dirty="0">
              <a:solidFill>
                <a:prstClr val="black"/>
              </a:solidFill>
            </a:endParaRPr>
          </a:p>
          <a:p>
            <a:r>
              <a:rPr lang="en-US" altLang="zh-CN" dirty="0">
                <a:solidFill>
                  <a:prstClr val="black"/>
                </a:solidFill>
              </a:rPr>
              <a:t>I promise I would never allow my friends to shop at your place but </a:t>
            </a:r>
            <a:r>
              <a:rPr lang="en-US" altLang="zh-CN" dirty="0" smtClean="0">
                <a:solidFill>
                  <a:prstClr val="black"/>
                </a:solidFill>
              </a:rPr>
              <a:t>I </a:t>
            </a:r>
            <a:r>
              <a:rPr lang="en-US" altLang="zh-CN" dirty="0">
                <a:solidFill>
                  <a:prstClr val="black"/>
                </a:solidFill>
              </a:rPr>
              <a:t>hope you can improve the sense of responsibility to prevent the </a:t>
            </a:r>
            <a:r>
              <a:rPr lang="en-US" altLang="zh-CN" dirty="0" smtClean="0">
                <a:solidFill>
                  <a:prstClr val="black"/>
                </a:solidFill>
              </a:rPr>
              <a:t>recurrence </a:t>
            </a:r>
            <a:r>
              <a:rPr lang="en-US" altLang="zh-CN" dirty="0">
                <a:solidFill>
                  <a:prstClr val="black"/>
                </a:solidFill>
              </a:rPr>
              <a:t>of similar accidents. Besides, I need an apology, or else.</a:t>
            </a:r>
            <a:endParaRPr lang="zh-CN" altLang="zh-CN" dirty="0">
              <a:solidFill>
                <a:prstClr val="black"/>
              </a:solidFill>
            </a:endParaRPr>
          </a:p>
          <a:p>
            <a:r>
              <a:rPr lang="en-US" altLang="zh-CN" sz="3200" dirty="0">
                <a:solidFill>
                  <a:prstClr val="black"/>
                </a:solidFill>
              </a:rPr>
              <a:t> </a:t>
            </a:r>
            <a:endParaRPr lang="zh-CN" altLang="zh-CN" sz="3200" dirty="0">
              <a:solidFill>
                <a:prstClr val="black"/>
              </a:solidFill>
            </a:endParaRPr>
          </a:p>
          <a:p>
            <a:r>
              <a:rPr lang="en-US" altLang="zh-CN" dirty="0">
                <a:solidFill>
                  <a:prstClr val="black"/>
                </a:solidFill>
              </a:rPr>
              <a:t>Yours poorly,</a:t>
            </a:r>
            <a:endParaRPr lang="zh-CN" altLang="zh-CN" dirty="0">
              <a:solidFill>
                <a:prstClr val="black"/>
              </a:solidFill>
            </a:endParaRPr>
          </a:p>
          <a:p>
            <a:r>
              <a:rPr lang="en-US" altLang="zh-CN" dirty="0">
                <a:solidFill>
                  <a:prstClr val="black"/>
                </a:solidFill>
              </a:rPr>
              <a:t>Jinx</a:t>
            </a:r>
            <a:endParaRPr lang="zh-CN" altLang="zh-CN" dirty="0">
              <a:solidFill>
                <a:prstClr val="black"/>
              </a:solidFill>
            </a:endParaRPr>
          </a:p>
          <a:p>
            <a:r>
              <a:rPr lang="en-US" altLang="zh-CN" sz="3200" dirty="0">
                <a:solidFill>
                  <a:prstClr val="black"/>
                </a:solidFill>
              </a:rPr>
              <a:t> </a:t>
            </a:r>
            <a:endParaRPr lang="zh-CN" altLang="en-US" sz="3200" dirty="0">
              <a:solidFill>
                <a:srgbClr val="FF0000"/>
              </a:solidFill>
            </a:endParaRPr>
          </a:p>
        </p:txBody>
      </p:sp>
    </p:spTree>
    <p:extLst>
      <p:ext uri="{BB962C8B-B14F-4D97-AF65-F5344CB8AC3E}">
        <p14:creationId xmlns:p14="http://schemas.microsoft.com/office/powerpoint/2010/main" val="10040981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16000" y="257577"/>
            <a:ext cx="10058400" cy="4314423"/>
          </a:xfrm>
        </p:spPr>
        <p:txBody>
          <a:bodyPr/>
          <a:lstStyle/>
          <a:p>
            <a:r>
              <a:rPr lang="en-US" altLang="zh-CN" dirty="0" smtClean="0"/>
              <a:t>Reference Key:</a:t>
            </a:r>
          </a:p>
          <a:p>
            <a:endParaRPr lang="en-US" altLang="zh-CN" dirty="0"/>
          </a:p>
          <a:p>
            <a:r>
              <a:rPr lang="zh-CN" altLang="en-US" dirty="0" smtClean="0"/>
              <a:t>问题：</a:t>
            </a:r>
            <a:endParaRPr lang="en-US" altLang="zh-CN" dirty="0" smtClean="0"/>
          </a:p>
          <a:p>
            <a:pPr marL="0" indent="0">
              <a:buNone/>
            </a:pPr>
            <a:r>
              <a:rPr lang="en-US" altLang="zh-CN" dirty="0" smtClean="0"/>
              <a:t>1.</a:t>
            </a:r>
            <a:r>
              <a:rPr lang="zh-CN" altLang="en-US" dirty="0" smtClean="0"/>
              <a:t>投诉谁，称呼不明，</a:t>
            </a:r>
            <a:r>
              <a:rPr lang="en-US" altLang="zh-CN" dirty="0" smtClean="0"/>
              <a:t>Hi</a:t>
            </a:r>
            <a:r>
              <a:rPr lang="en-US" altLang="zh-CN" dirty="0"/>
              <a:t>, buddy, </a:t>
            </a:r>
            <a:r>
              <a:rPr lang="zh-CN" altLang="en-US" dirty="0" smtClean="0"/>
              <a:t>用于关系亲密朋友间</a:t>
            </a:r>
            <a:endParaRPr lang="zh-CN" altLang="zh-CN" dirty="0"/>
          </a:p>
          <a:p>
            <a:pPr marL="0" indent="0">
              <a:buNone/>
            </a:pPr>
            <a:endParaRPr lang="en-US" altLang="zh-CN" dirty="0" smtClean="0"/>
          </a:p>
          <a:p>
            <a:pPr marL="0" indent="0">
              <a:buNone/>
            </a:pPr>
            <a:r>
              <a:rPr lang="en-US" altLang="zh-CN" dirty="0" smtClean="0"/>
              <a:t>2.</a:t>
            </a:r>
            <a:r>
              <a:rPr lang="zh-CN" altLang="en-US" dirty="0" smtClean="0"/>
              <a:t>用词情绪化，啰嗦：</a:t>
            </a:r>
            <a:r>
              <a:rPr lang="en-US" altLang="zh-CN" dirty="0"/>
              <a:t> very </a:t>
            </a:r>
            <a:r>
              <a:rPr lang="en-US" altLang="zh-CN" dirty="0" err="1"/>
              <a:t>very</a:t>
            </a:r>
            <a:r>
              <a:rPr lang="en-US" altLang="zh-CN" dirty="0"/>
              <a:t> </a:t>
            </a:r>
            <a:r>
              <a:rPr lang="en-US" altLang="zh-CN" dirty="0" smtClean="0"/>
              <a:t>wet</a:t>
            </a:r>
            <a:r>
              <a:rPr lang="zh-CN" altLang="en-US" dirty="0" smtClean="0"/>
              <a:t>，</a:t>
            </a:r>
            <a:r>
              <a:rPr lang="en-US" altLang="zh-CN" dirty="0"/>
              <a:t> like a stupid </a:t>
            </a:r>
            <a:r>
              <a:rPr lang="en-US" altLang="zh-CN" dirty="0" smtClean="0"/>
              <a:t>turtle</a:t>
            </a:r>
            <a:r>
              <a:rPr lang="zh-CN" altLang="en-US" dirty="0" smtClean="0"/>
              <a:t>，</a:t>
            </a:r>
            <a:r>
              <a:rPr lang="en-US" altLang="zh-CN" dirty="0"/>
              <a:t> with my heart </a:t>
            </a:r>
            <a:r>
              <a:rPr lang="en-US" altLang="zh-CN" dirty="0" smtClean="0"/>
              <a:t>broken</a:t>
            </a:r>
            <a:r>
              <a:rPr lang="zh-CN" altLang="en-US" dirty="0" smtClean="0"/>
              <a:t>，</a:t>
            </a:r>
            <a:r>
              <a:rPr lang="en-US" altLang="zh-CN" dirty="0"/>
              <a:t> sad thing that many </a:t>
            </a:r>
            <a:r>
              <a:rPr lang="en-US" altLang="zh-CN" dirty="0" err="1"/>
              <a:t>many</a:t>
            </a:r>
            <a:r>
              <a:rPr lang="en-US" altLang="zh-CN" dirty="0"/>
              <a:t> people</a:t>
            </a:r>
            <a:r>
              <a:rPr lang="en-US" altLang="zh-CN" dirty="0" smtClean="0"/>
              <a:t> </a:t>
            </a:r>
          </a:p>
          <a:p>
            <a:pPr marL="0" indent="0">
              <a:buNone/>
            </a:pPr>
            <a:endParaRPr lang="en-US" altLang="zh-CN" dirty="0" smtClean="0"/>
          </a:p>
          <a:p>
            <a:pPr marL="0" indent="0">
              <a:buNone/>
            </a:pPr>
            <a:r>
              <a:rPr lang="en-US" altLang="zh-CN" dirty="0" smtClean="0"/>
              <a:t>3. </a:t>
            </a:r>
            <a:r>
              <a:rPr lang="zh-CN" altLang="en-US" dirty="0" smtClean="0"/>
              <a:t>结束语不当：</a:t>
            </a:r>
            <a:r>
              <a:rPr lang="en-US" altLang="zh-CN" dirty="0" smtClean="0"/>
              <a:t>Yours </a:t>
            </a:r>
            <a:r>
              <a:rPr lang="en-US" altLang="zh-CN" dirty="0"/>
              <a:t>poorly</a:t>
            </a:r>
            <a:endParaRPr lang="zh-CN" altLang="en-US" dirty="0"/>
          </a:p>
        </p:txBody>
      </p:sp>
    </p:spTree>
    <p:extLst>
      <p:ext uri="{BB962C8B-B14F-4D97-AF65-F5344CB8AC3E}">
        <p14:creationId xmlns:p14="http://schemas.microsoft.com/office/powerpoint/2010/main" val="59350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91544" y="692697"/>
            <a:ext cx="8136904" cy="923330"/>
          </a:xfrm>
          <a:prstGeom prst="rect">
            <a:avLst/>
          </a:prstGeom>
          <a:noFill/>
        </p:spPr>
        <p:txBody>
          <a:bodyPr wrap="square" rtlCol="0">
            <a:spAutoFit/>
          </a:bodyPr>
          <a:lstStyle/>
          <a:p>
            <a:r>
              <a:rPr lang="en-US" altLang="zh-CN" sz="5400" b="1" dirty="0">
                <a:solidFill>
                  <a:prstClr val="black"/>
                </a:solidFill>
              </a:rPr>
              <a:t>C) </a:t>
            </a:r>
            <a:r>
              <a:rPr lang="en-US" altLang="zh-CN" sz="5400" b="1" dirty="0" smtClean="0">
                <a:solidFill>
                  <a:prstClr val="black"/>
                </a:solidFill>
              </a:rPr>
              <a:t>Samples</a:t>
            </a:r>
            <a:endParaRPr lang="en-US" altLang="zh-CN" sz="5400" b="1" dirty="0">
              <a:solidFill>
                <a:prstClr val="black"/>
              </a:solidFill>
            </a:endParaRPr>
          </a:p>
        </p:txBody>
      </p:sp>
    </p:spTree>
    <p:extLst>
      <p:ext uri="{BB962C8B-B14F-4D97-AF65-F5344CB8AC3E}">
        <p14:creationId xmlns:p14="http://schemas.microsoft.com/office/powerpoint/2010/main" val="19476591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0" y="-403448"/>
            <a:ext cx="6781800" cy="1600200"/>
          </a:xfrm>
        </p:spPr>
        <p:txBody>
          <a:bodyPr/>
          <a:lstStyle/>
          <a:p>
            <a:r>
              <a:rPr lang="en-US" altLang="zh-CN" sz="3200" b="1" dirty="0">
                <a:solidFill>
                  <a:prstClr val="black">
                    <a:lumMod val="85000"/>
                    <a:lumOff val="15000"/>
                  </a:prstClr>
                </a:solidFill>
                <a:latin typeface="Times New Roman"/>
              </a:rPr>
              <a:t>G) After-Class Assignment</a:t>
            </a:r>
            <a:endParaRPr lang="zh-CN" altLang="en-US" b="1" dirty="0"/>
          </a:p>
        </p:txBody>
      </p:sp>
      <p:sp>
        <p:nvSpPr>
          <p:cNvPr id="3" name="内容占位符 2"/>
          <p:cNvSpPr>
            <a:spLocks noGrp="1"/>
          </p:cNvSpPr>
          <p:nvPr>
            <p:ph idx="1"/>
          </p:nvPr>
        </p:nvSpPr>
        <p:spPr>
          <a:xfrm>
            <a:off x="2286000" y="1775048"/>
            <a:ext cx="7543800" cy="3886200"/>
          </a:xfrm>
        </p:spPr>
        <p:txBody>
          <a:bodyPr/>
          <a:lstStyle/>
          <a:p>
            <a:r>
              <a:rPr lang="en-US" altLang="zh-CN" b="1" dirty="0" smtClean="0"/>
              <a:t>You travelled by plane last week and your suitcase was lost. You have still heard nothing from the airline company.</a:t>
            </a:r>
            <a:br>
              <a:rPr lang="en-US" altLang="zh-CN" b="1" dirty="0" smtClean="0"/>
            </a:br>
            <a:r>
              <a:rPr lang="en-US" altLang="zh-CN" b="1" dirty="0" smtClean="0"/>
              <a:t/>
            </a:r>
            <a:br>
              <a:rPr lang="en-US" altLang="zh-CN" b="1" dirty="0" smtClean="0"/>
            </a:br>
            <a:r>
              <a:rPr lang="en-US" altLang="zh-CN" b="1" dirty="0" smtClean="0"/>
              <a:t>Write to the airline in 120 words and explain what happened. Describe your suitcase and tell them what was in it. Tell them what you expect them to do for you.</a:t>
            </a:r>
            <a:r>
              <a:rPr lang="en-US" altLang="zh-CN" dirty="0" smtClean="0"/>
              <a:t/>
            </a:r>
            <a:br>
              <a:rPr lang="en-US" altLang="zh-CN" dirty="0" smtClean="0"/>
            </a:br>
            <a:endParaRPr lang="zh-CN" altLang="en-US" dirty="0"/>
          </a:p>
        </p:txBody>
      </p:sp>
    </p:spTree>
    <p:extLst>
      <p:ext uri="{BB962C8B-B14F-4D97-AF65-F5344CB8AC3E}">
        <p14:creationId xmlns:p14="http://schemas.microsoft.com/office/powerpoint/2010/main" val="3108286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rgbClr val="FFFBEF"/>
        </a:solidFill>
        <a:effectLst/>
      </p:bgPr>
    </p:bg>
    <p:spTree>
      <p:nvGrpSpPr>
        <p:cNvPr id="1" name=""/>
        <p:cNvGrpSpPr/>
        <p:nvPr/>
      </p:nvGrpSpPr>
      <p:grpSpPr>
        <a:xfrm>
          <a:off x="0" y="0"/>
          <a:ext cx="0" cy="0"/>
          <a:chOff x="0" y="0"/>
          <a:chExt cx="0" cy="0"/>
        </a:xfrm>
      </p:grpSpPr>
      <p:sp>
        <p:nvSpPr>
          <p:cNvPr id="20482" name="矩形 101"/>
          <p:cNvSpPr>
            <a:spLocks noChangeArrowheads="1"/>
          </p:cNvSpPr>
          <p:nvPr/>
        </p:nvSpPr>
        <p:spPr bwMode="auto">
          <a:xfrm>
            <a:off x="0" y="314325"/>
            <a:ext cx="228600" cy="685800"/>
          </a:xfrm>
          <a:prstGeom prst="rect">
            <a:avLst/>
          </a:prstGeom>
          <a:solidFill>
            <a:srgbClr val="59595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483" name="文本框 102"/>
          <p:cNvSpPr>
            <a:spLocks noChangeArrowheads="1"/>
          </p:cNvSpPr>
          <p:nvPr/>
        </p:nvSpPr>
        <p:spPr bwMode="auto">
          <a:xfrm>
            <a:off x="320675" y="235221"/>
            <a:ext cx="2318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600" b="1"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Sample 1</a:t>
            </a:r>
            <a:endParaRPr lang="zh-CN" altLang="en-US" sz="3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4" name="TextBox 23"/>
          <p:cNvSpPr txBox="1">
            <a:spLocks noChangeArrowheads="1"/>
          </p:cNvSpPr>
          <p:nvPr/>
        </p:nvSpPr>
        <p:spPr bwMode="auto">
          <a:xfrm>
            <a:off x="482600" y="833438"/>
            <a:ext cx="10860088"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it-IT" altLang="zh-CN" dirty="0">
                <a:solidFill>
                  <a:srgbClr val="000000"/>
                </a:solidFill>
              </a:rPr>
              <a:t> </a:t>
            </a:r>
            <a:r>
              <a:rPr lang="it-IT" altLang="zh-CN" dirty="0" smtClean="0">
                <a:solidFill>
                  <a:srgbClr val="000000"/>
                </a:solidFill>
              </a:rPr>
              <a:t>                                                                                                                                              March 26, 2017</a:t>
            </a:r>
            <a:endParaRPr lang="zh-CN" altLang="en-US" dirty="0">
              <a:solidFill>
                <a:srgbClr val="000000"/>
              </a:solidFill>
            </a:endParaRPr>
          </a:p>
          <a:p>
            <a:pPr eaLnBrk="1" fontAlgn="base" hangingPunct="1">
              <a:spcBef>
                <a:spcPct val="0"/>
              </a:spcBef>
              <a:spcAft>
                <a:spcPct val="0"/>
              </a:spcAft>
            </a:pPr>
            <a:r>
              <a:rPr lang="en-US" altLang="zh-CN" dirty="0">
                <a:solidFill>
                  <a:srgbClr val="000000"/>
                </a:solidFill>
              </a:rPr>
              <a:t>Dear Professor Zeng,</a:t>
            </a:r>
          </a:p>
          <a:p>
            <a:pPr eaLnBrk="1" fontAlgn="base" hangingPunct="1">
              <a:spcBef>
                <a:spcPct val="0"/>
              </a:spcBef>
              <a:spcAft>
                <a:spcPct val="0"/>
              </a:spcAft>
            </a:pPr>
            <a:r>
              <a:rPr lang="it-IT" altLang="zh-CN" dirty="0">
                <a:solidFill>
                  <a:srgbClr val="000000"/>
                </a:solidFill>
              </a:rPr>
              <a:t> </a:t>
            </a:r>
            <a:endParaRPr lang="zh-CN" altLang="en-US" dirty="0">
              <a:solidFill>
                <a:srgbClr val="000000"/>
              </a:solidFill>
            </a:endParaRPr>
          </a:p>
          <a:p>
            <a:pPr eaLnBrk="1" fontAlgn="base" hangingPunct="1">
              <a:spcBef>
                <a:spcPct val="0"/>
              </a:spcBef>
              <a:spcAft>
                <a:spcPct val="0"/>
              </a:spcAft>
            </a:pPr>
            <a:r>
              <a:rPr lang="en-US" altLang="zh-CN" dirty="0">
                <a:solidFill>
                  <a:srgbClr val="000000"/>
                </a:solidFill>
              </a:rPr>
              <a:t>On behalf of the Ohio State University and the IEEE Computer Society, I would be very pleased to invite you to attend and chair a session of the forthcoming </a:t>
            </a:r>
            <a:r>
              <a:rPr lang="en-US" altLang="zh-CN" dirty="0" smtClean="0">
                <a:solidFill>
                  <a:srgbClr val="000000"/>
                </a:solidFill>
              </a:rPr>
              <a:t>2017 </a:t>
            </a:r>
            <a:r>
              <a:rPr lang="en-US" altLang="zh-CN" dirty="0">
                <a:solidFill>
                  <a:srgbClr val="000000"/>
                </a:solidFill>
              </a:rPr>
              <a:t>International Conference on Parallel Data Processing to be held in Bellaire, Michigan, from August 25 to August 28, </a:t>
            </a:r>
            <a:r>
              <a:rPr lang="en-US" altLang="zh-CN" dirty="0" smtClean="0">
                <a:solidFill>
                  <a:srgbClr val="000000"/>
                </a:solidFill>
              </a:rPr>
              <a:t>2017</a:t>
            </a:r>
            <a:r>
              <a:rPr lang="en-US" altLang="zh-CN" dirty="0">
                <a:solidFill>
                  <a:srgbClr val="000000"/>
                </a:solidFill>
              </a:rPr>
              <a:t>.</a:t>
            </a:r>
          </a:p>
          <a:p>
            <a:pPr eaLnBrk="1" fontAlgn="base" hangingPunct="1">
              <a:spcBef>
                <a:spcPct val="0"/>
              </a:spcBef>
              <a:spcAft>
                <a:spcPct val="0"/>
              </a:spcAft>
            </a:pPr>
            <a:r>
              <a:rPr lang="it-IT" altLang="zh-CN" dirty="0">
                <a:solidFill>
                  <a:srgbClr val="000000"/>
                </a:solidFill>
              </a:rPr>
              <a:t> </a:t>
            </a:r>
            <a:endParaRPr lang="zh-CN" altLang="en-US" dirty="0">
              <a:solidFill>
                <a:srgbClr val="000000"/>
              </a:solidFill>
            </a:endParaRPr>
          </a:p>
          <a:p>
            <a:pPr eaLnBrk="1" fontAlgn="base" hangingPunct="1">
              <a:spcBef>
                <a:spcPct val="0"/>
              </a:spcBef>
              <a:spcAft>
                <a:spcPct val="0"/>
              </a:spcAft>
            </a:pPr>
            <a:r>
              <a:rPr lang="en-US" altLang="zh-CN" dirty="0">
                <a:solidFill>
                  <a:srgbClr val="000000"/>
                </a:solidFill>
              </a:rPr>
              <a:t>You are an internationally acclaimed scholar and educator. Your participation will be among the highlights of the Conference.</a:t>
            </a:r>
          </a:p>
          <a:p>
            <a:pPr eaLnBrk="1" fontAlgn="base" hangingPunct="1">
              <a:spcBef>
                <a:spcPct val="0"/>
              </a:spcBef>
              <a:spcAft>
                <a:spcPct val="0"/>
              </a:spcAft>
            </a:pPr>
            <a:r>
              <a:rPr lang="it-IT" altLang="zh-CN" dirty="0">
                <a:solidFill>
                  <a:srgbClr val="000000"/>
                </a:solidFill>
              </a:rPr>
              <a:t> </a:t>
            </a:r>
            <a:endParaRPr lang="zh-CN" altLang="en-US" dirty="0">
              <a:solidFill>
                <a:srgbClr val="000000"/>
              </a:solidFill>
            </a:endParaRPr>
          </a:p>
          <a:p>
            <a:pPr eaLnBrk="1" fontAlgn="base" hangingPunct="1">
              <a:spcBef>
                <a:spcPct val="0"/>
              </a:spcBef>
              <a:spcAft>
                <a:spcPct val="0"/>
              </a:spcAft>
            </a:pPr>
            <a:r>
              <a:rPr lang="en-US" altLang="zh-CN" dirty="0">
                <a:solidFill>
                  <a:srgbClr val="000000"/>
                </a:solidFill>
              </a:rPr>
              <a:t>We sincerely hope that you could accept our invitation. As you know, this is the 30th anniversary of the Conference and we plan to make it a truly international meeting. We have accepted many papers from several foreign countries, including two from your country.</a:t>
            </a:r>
          </a:p>
          <a:p>
            <a:pPr eaLnBrk="1" fontAlgn="base" hangingPunct="1">
              <a:spcBef>
                <a:spcPct val="0"/>
              </a:spcBef>
              <a:spcAft>
                <a:spcPct val="0"/>
              </a:spcAft>
            </a:pPr>
            <a:r>
              <a:rPr lang="it-IT" altLang="zh-CN" dirty="0">
                <a:solidFill>
                  <a:srgbClr val="000000"/>
                </a:solidFill>
              </a:rPr>
              <a:t> </a:t>
            </a:r>
            <a:endParaRPr lang="zh-CN" altLang="en-US" dirty="0">
              <a:solidFill>
                <a:srgbClr val="000000"/>
              </a:solidFill>
            </a:endParaRPr>
          </a:p>
          <a:p>
            <a:pPr eaLnBrk="1" fontAlgn="base" hangingPunct="1">
              <a:spcBef>
                <a:spcPct val="0"/>
              </a:spcBef>
              <a:spcAft>
                <a:spcPct val="0"/>
              </a:spcAft>
            </a:pPr>
            <a:r>
              <a:rPr lang="en-US" altLang="zh-CN" dirty="0">
                <a:solidFill>
                  <a:srgbClr val="000000"/>
                </a:solidFill>
              </a:rPr>
              <a:t>We enclose a copy of the advance program. If you can come, please let us know as soon as possible, since we have to prepare this final program soon. We are looking forward to your acceptance.</a:t>
            </a:r>
          </a:p>
          <a:p>
            <a:pPr eaLnBrk="1" fontAlgn="base" hangingPunct="1">
              <a:spcBef>
                <a:spcPct val="0"/>
              </a:spcBef>
              <a:spcAft>
                <a:spcPct val="0"/>
              </a:spcAft>
            </a:pPr>
            <a:r>
              <a:rPr lang="it-IT" altLang="zh-CN" dirty="0">
                <a:solidFill>
                  <a:srgbClr val="000000"/>
                </a:solidFill>
              </a:rPr>
              <a:t> </a:t>
            </a:r>
            <a:endParaRPr lang="zh-CN" altLang="en-US" dirty="0">
              <a:solidFill>
                <a:srgbClr val="000000"/>
              </a:solidFill>
            </a:endParaRPr>
          </a:p>
          <a:p>
            <a:pPr eaLnBrk="1" fontAlgn="base" hangingPunct="1">
              <a:spcBef>
                <a:spcPct val="0"/>
              </a:spcBef>
              <a:spcAft>
                <a:spcPct val="0"/>
              </a:spcAft>
            </a:pPr>
            <a:r>
              <a:rPr lang="it-IT" altLang="zh-CN" dirty="0">
                <a:solidFill>
                  <a:srgbClr val="000000"/>
                </a:solidFill>
              </a:rPr>
              <a:t> </a:t>
            </a:r>
            <a:endParaRPr lang="zh-CN" altLang="en-US" dirty="0">
              <a:solidFill>
                <a:srgbClr val="000000"/>
              </a:solidFill>
            </a:endParaRPr>
          </a:p>
          <a:p>
            <a:pPr eaLnBrk="1" fontAlgn="base" hangingPunct="1">
              <a:spcBef>
                <a:spcPct val="0"/>
              </a:spcBef>
              <a:spcAft>
                <a:spcPct val="0"/>
              </a:spcAft>
            </a:pPr>
            <a:r>
              <a:rPr lang="en-US" altLang="zh-CN" dirty="0">
                <a:solidFill>
                  <a:srgbClr val="000000"/>
                </a:solidFill>
              </a:rPr>
              <a:t>Sincerely yours,</a:t>
            </a:r>
          </a:p>
          <a:p>
            <a:pPr eaLnBrk="1" fontAlgn="base" hangingPunct="1">
              <a:spcBef>
                <a:spcPct val="0"/>
              </a:spcBef>
              <a:spcAft>
                <a:spcPct val="0"/>
              </a:spcAft>
            </a:pPr>
            <a:r>
              <a:rPr lang="en-US" altLang="zh-CN" dirty="0">
                <a:solidFill>
                  <a:srgbClr val="000000"/>
                </a:solidFill>
              </a:rPr>
              <a:t>Peter</a:t>
            </a:r>
          </a:p>
          <a:p>
            <a:pPr eaLnBrk="1" fontAlgn="base" hangingPunct="1">
              <a:spcBef>
                <a:spcPct val="0"/>
              </a:spcBef>
              <a:spcAft>
                <a:spcPct val="0"/>
              </a:spcAft>
            </a:pPr>
            <a:r>
              <a:rPr lang="en-US" altLang="zh-CN" dirty="0">
                <a:solidFill>
                  <a:srgbClr val="000000"/>
                </a:solidFill>
              </a:rPr>
              <a:t>(signature)</a:t>
            </a:r>
          </a:p>
          <a:p>
            <a:pPr fontAlgn="base">
              <a:spcBef>
                <a:spcPct val="0"/>
              </a:spcBef>
              <a:spcAft>
                <a:spcPct val="0"/>
              </a:spcAft>
            </a:pPr>
            <a:endParaRPr lang="en-US" altLang="zh-CN" dirty="0">
              <a:solidFill>
                <a:srgbClr val="000000"/>
              </a:solidFill>
            </a:endParaRPr>
          </a:p>
          <a:p>
            <a:pPr fontAlgn="base">
              <a:spcBef>
                <a:spcPct val="0"/>
              </a:spcBef>
              <a:spcAft>
                <a:spcPct val="0"/>
              </a:spcAft>
            </a:pPr>
            <a:endParaRPr lang="zh-CN" altLang="en-US" dirty="0">
              <a:solidFill>
                <a:srgbClr val="000000"/>
              </a:solidFill>
            </a:endParaRPr>
          </a:p>
        </p:txBody>
      </p:sp>
    </p:spTree>
    <p:extLst>
      <p:ext uri="{BB962C8B-B14F-4D97-AF65-F5344CB8AC3E}">
        <p14:creationId xmlns:p14="http://schemas.microsoft.com/office/powerpoint/2010/main" val="270546066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FFFBEF"/>
        </a:solidFill>
        <a:effectLst/>
      </p:bgPr>
    </p:bg>
    <p:spTree>
      <p:nvGrpSpPr>
        <p:cNvPr id="1" name=""/>
        <p:cNvGrpSpPr/>
        <p:nvPr/>
      </p:nvGrpSpPr>
      <p:grpSpPr>
        <a:xfrm>
          <a:off x="0" y="0"/>
          <a:ext cx="0" cy="0"/>
          <a:chOff x="0" y="0"/>
          <a:chExt cx="0" cy="0"/>
        </a:xfrm>
      </p:grpSpPr>
      <p:sp>
        <p:nvSpPr>
          <p:cNvPr id="21506" name="矩形 101"/>
          <p:cNvSpPr>
            <a:spLocks noChangeArrowheads="1"/>
          </p:cNvSpPr>
          <p:nvPr/>
        </p:nvSpPr>
        <p:spPr bwMode="auto">
          <a:xfrm>
            <a:off x="0" y="314325"/>
            <a:ext cx="228600" cy="685800"/>
          </a:xfrm>
          <a:prstGeom prst="rect">
            <a:avLst/>
          </a:prstGeom>
          <a:solidFill>
            <a:srgbClr val="59595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1507" name="文本框 102"/>
          <p:cNvSpPr>
            <a:spLocks noChangeArrowheads="1"/>
          </p:cNvSpPr>
          <p:nvPr/>
        </p:nvSpPr>
        <p:spPr bwMode="auto">
          <a:xfrm>
            <a:off x="320675" y="339725"/>
            <a:ext cx="2318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600" b="1"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Sample 2</a:t>
            </a:r>
            <a:endParaRPr lang="zh-CN" altLang="en-US" sz="3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08" name="TextBox 23"/>
          <p:cNvSpPr txBox="1">
            <a:spLocks noChangeArrowheads="1"/>
          </p:cNvSpPr>
          <p:nvPr/>
        </p:nvSpPr>
        <p:spPr bwMode="auto">
          <a:xfrm>
            <a:off x="1314450" y="1644650"/>
            <a:ext cx="852805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dirty="0" smtClean="0">
                <a:solidFill>
                  <a:srgbClr val="000000"/>
                </a:solidFill>
              </a:rPr>
              <a:t>                                                                                                                    Dec</a:t>
            </a:r>
            <a:r>
              <a:rPr lang="en-US" altLang="zh-CN" dirty="0">
                <a:solidFill>
                  <a:srgbClr val="000000"/>
                </a:solidFill>
              </a:rPr>
              <a:t>. </a:t>
            </a:r>
            <a:r>
              <a:rPr lang="en-US" altLang="zh-CN" dirty="0" smtClean="0">
                <a:solidFill>
                  <a:srgbClr val="000000"/>
                </a:solidFill>
              </a:rPr>
              <a:t>15</a:t>
            </a:r>
            <a:r>
              <a:rPr lang="en-US" altLang="zh-CN" baseline="30000" dirty="0" smtClean="0">
                <a:solidFill>
                  <a:srgbClr val="000000"/>
                </a:solidFill>
              </a:rPr>
              <a:t>th</a:t>
            </a:r>
          </a:p>
          <a:p>
            <a:pPr fontAlgn="base">
              <a:spcBef>
                <a:spcPct val="0"/>
              </a:spcBef>
              <a:spcAft>
                <a:spcPct val="0"/>
              </a:spcAft>
            </a:pPr>
            <a:endParaRPr lang="zh-CN" altLang="en-US" dirty="0">
              <a:solidFill>
                <a:srgbClr val="000000"/>
              </a:solidFill>
            </a:endParaRPr>
          </a:p>
          <a:p>
            <a:pPr fontAlgn="base">
              <a:spcBef>
                <a:spcPct val="0"/>
              </a:spcBef>
              <a:spcAft>
                <a:spcPct val="0"/>
              </a:spcAft>
            </a:pPr>
            <a:r>
              <a:rPr lang="it-IT" altLang="zh-CN" dirty="0">
                <a:solidFill>
                  <a:srgbClr val="000000"/>
                </a:solidFill>
              </a:rPr>
              <a:t> </a:t>
            </a:r>
            <a:r>
              <a:rPr lang="en-US" altLang="zh-CN" dirty="0">
                <a:solidFill>
                  <a:srgbClr val="000000"/>
                </a:solidFill>
              </a:rPr>
              <a:t>Dear Tom,</a:t>
            </a:r>
          </a:p>
          <a:p>
            <a:pPr fontAlgn="base">
              <a:spcBef>
                <a:spcPct val="0"/>
              </a:spcBef>
              <a:spcAft>
                <a:spcPct val="0"/>
              </a:spcAft>
            </a:pPr>
            <a:r>
              <a:rPr lang="it-IT" altLang="zh-CN" dirty="0">
                <a:solidFill>
                  <a:srgbClr val="000000"/>
                </a:solidFill>
              </a:rPr>
              <a:t> </a:t>
            </a:r>
            <a:endParaRPr lang="zh-CN" altLang="en-US" dirty="0">
              <a:solidFill>
                <a:srgbClr val="000000"/>
              </a:solidFill>
            </a:endParaRPr>
          </a:p>
          <a:p>
            <a:pPr fontAlgn="base">
              <a:spcBef>
                <a:spcPct val="0"/>
              </a:spcBef>
              <a:spcAft>
                <a:spcPct val="0"/>
              </a:spcAft>
            </a:pPr>
            <a:r>
              <a:rPr lang="en-US" altLang="zh-CN" dirty="0">
                <a:solidFill>
                  <a:srgbClr val="000000"/>
                </a:solidFill>
              </a:rPr>
              <a:t>We are planning a dinner party to celebrate the thirtieth anniversary of Prof. Ming Li’s teaching at </a:t>
            </a:r>
            <a:r>
              <a:rPr lang="en-US" altLang="zh-CN" dirty="0" err="1">
                <a:solidFill>
                  <a:srgbClr val="000000"/>
                </a:solidFill>
              </a:rPr>
              <a:t>Luojia</a:t>
            </a:r>
            <a:r>
              <a:rPr lang="en-US" altLang="zh-CN" dirty="0">
                <a:solidFill>
                  <a:srgbClr val="000000"/>
                </a:solidFill>
              </a:rPr>
              <a:t> Hotel and we want you to come. It is next Sunday, </a:t>
            </a:r>
            <a:r>
              <a:rPr lang="en-US" altLang="zh-CN" dirty="0" smtClean="0">
                <a:solidFill>
                  <a:srgbClr val="000000"/>
                </a:solidFill>
              </a:rPr>
              <a:t>January </a:t>
            </a:r>
            <a:r>
              <a:rPr lang="en-US" altLang="zh-CN" dirty="0">
                <a:solidFill>
                  <a:srgbClr val="000000"/>
                </a:solidFill>
              </a:rPr>
              <a:t>the seventh, 6</a:t>
            </a:r>
            <a:r>
              <a:rPr lang="en-US" altLang="zh-CN" dirty="0" smtClean="0">
                <a:solidFill>
                  <a:srgbClr val="000000"/>
                </a:solidFill>
              </a:rPr>
              <a:t> </a:t>
            </a:r>
            <a:r>
              <a:rPr lang="en-US" altLang="zh-CN" dirty="0">
                <a:solidFill>
                  <a:srgbClr val="000000"/>
                </a:solidFill>
              </a:rPr>
              <a:t>p.m. We do hope you can make it, as we are looking forward with great pleasure to seeing you.</a:t>
            </a:r>
          </a:p>
          <a:p>
            <a:pPr fontAlgn="base">
              <a:spcBef>
                <a:spcPct val="0"/>
              </a:spcBef>
              <a:spcAft>
                <a:spcPct val="0"/>
              </a:spcAft>
            </a:pPr>
            <a:r>
              <a:rPr lang="it-IT" altLang="zh-CN" dirty="0">
                <a:solidFill>
                  <a:srgbClr val="000000"/>
                </a:solidFill>
              </a:rPr>
              <a:t> </a:t>
            </a:r>
            <a:endParaRPr lang="en-US" altLang="zh-CN" dirty="0">
              <a:solidFill>
                <a:srgbClr val="000000"/>
              </a:solidFill>
            </a:endParaRPr>
          </a:p>
          <a:p>
            <a:pPr fontAlgn="base">
              <a:spcBef>
                <a:spcPct val="0"/>
              </a:spcBef>
              <a:spcAft>
                <a:spcPct val="0"/>
              </a:spcAft>
            </a:pPr>
            <a:r>
              <a:rPr lang="en-US" altLang="zh-CN" dirty="0">
                <a:solidFill>
                  <a:srgbClr val="000000"/>
                </a:solidFill>
              </a:rPr>
              <a:t>Affectionately yours,</a:t>
            </a:r>
          </a:p>
          <a:p>
            <a:pPr fontAlgn="base">
              <a:spcBef>
                <a:spcPct val="0"/>
              </a:spcBef>
              <a:spcAft>
                <a:spcPct val="0"/>
              </a:spcAft>
            </a:pPr>
            <a:endParaRPr lang="en-US" altLang="zh-CN" dirty="0">
              <a:solidFill>
                <a:srgbClr val="000000"/>
              </a:solidFill>
            </a:endParaRPr>
          </a:p>
          <a:p>
            <a:pPr fontAlgn="base">
              <a:spcBef>
                <a:spcPct val="0"/>
              </a:spcBef>
              <a:spcAft>
                <a:spcPct val="0"/>
              </a:spcAft>
            </a:pPr>
            <a:r>
              <a:rPr lang="en-US" altLang="zh-CN" dirty="0">
                <a:solidFill>
                  <a:srgbClr val="000000"/>
                </a:solidFill>
              </a:rPr>
              <a:t>Larry</a:t>
            </a:r>
          </a:p>
          <a:p>
            <a:pPr fontAlgn="base">
              <a:spcBef>
                <a:spcPct val="0"/>
              </a:spcBef>
              <a:spcAft>
                <a:spcPct val="0"/>
              </a:spcAft>
            </a:pPr>
            <a:endParaRPr lang="zh-CN" altLang="en-US" dirty="0">
              <a:solidFill>
                <a:srgbClr val="000000"/>
              </a:solidFill>
            </a:endParaRPr>
          </a:p>
        </p:txBody>
      </p:sp>
    </p:spTree>
    <p:extLst>
      <p:ext uri="{BB962C8B-B14F-4D97-AF65-F5344CB8AC3E}">
        <p14:creationId xmlns:p14="http://schemas.microsoft.com/office/powerpoint/2010/main" val="384573908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520" y="548680"/>
            <a:ext cx="8640960" cy="6309420"/>
          </a:xfrm>
          <a:prstGeom prst="rect">
            <a:avLst/>
          </a:prstGeom>
          <a:noFill/>
        </p:spPr>
        <p:txBody>
          <a:bodyPr wrap="square" rtlCol="0">
            <a:spAutoFit/>
          </a:bodyPr>
          <a:lstStyle/>
          <a:p>
            <a:r>
              <a:rPr lang="en-US" altLang="zh-CN" sz="3200" b="1" dirty="0">
                <a:solidFill>
                  <a:prstClr val="black"/>
                </a:solidFill>
              </a:rPr>
              <a:t>D) Language Features &amp; Reminders</a:t>
            </a:r>
          </a:p>
          <a:p>
            <a:endParaRPr lang="en-US" altLang="zh-CN" sz="3200" b="1" dirty="0">
              <a:solidFill>
                <a:prstClr val="black"/>
              </a:solidFill>
            </a:endParaRPr>
          </a:p>
          <a:p>
            <a:pPr marL="457200" indent="-457200">
              <a:buFont typeface="Wingdings" panose="05000000000000000000" pitchFamily="2" charset="2"/>
              <a:buChar char="u"/>
            </a:pPr>
            <a:r>
              <a:rPr lang="en-US" altLang="zh-CN" sz="2800" dirty="0">
                <a:solidFill>
                  <a:prstClr val="black"/>
                </a:solidFill>
              </a:rPr>
              <a:t>A soft and polite tone should be used in the letter. Begin on a welcome note and give out the purpose in the very first paragraph. This helps in clearly conveying the message.</a:t>
            </a:r>
          </a:p>
          <a:p>
            <a:pPr marL="457200" indent="-457200">
              <a:buFont typeface="Wingdings" panose="05000000000000000000" pitchFamily="2" charset="2"/>
              <a:buChar char="u"/>
            </a:pPr>
            <a:r>
              <a:rPr lang="en-US" altLang="zh-CN" sz="2800" dirty="0">
                <a:solidFill>
                  <a:prstClr val="black"/>
                </a:solidFill>
              </a:rPr>
              <a:t>2.The letter has to give relevant facts like date, time and venue of the event. This helps the reader in planning his schedule accordingly.</a:t>
            </a:r>
          </a:p>
          <a:p>
            <a:pPr marL="457200" indent="-457200">
              <a:buFont typeface="Wingdings" panose="05000000000000000000" pitchFamily="2" charset="2"/>
              <a:buChar char="u"/>
            </a:pPr>
            <a:r>
              <a:rPr lang="en-US" altLang="zh-CN" sz="2800" dirty="0">
                <a:solidFill>
                  <a:prstClr val="black"/>
                </a:solidFill>
              </a:rPr>
              <a:t>3.Sometimes it is important to give a contact number for RSVP in order to know who are and who are not coming.</a:t>
            </a:r>
          </a:p>
          <a:p>
            <a:endParaRPr lang="en-US" altLang="zh-CN" sz="2800" dirty="0">
              <a:solidFill>
                <a:prstClr val="black"/>
              </a:solidFill>
            </a:endParaRPr>
          </a:p>
          <a:p>
            <a:endParaRPr lang="zh-CN" altLang="en-US" sz="3200" dirty="0">
              <a:solidFill>
                <a:prstClr val="black"/>
              </a:solidFill>
            </a:endParaRPr>
          </a:p>
        </p:txBody>
      </p:sp>
    </p:spTree>
    <p:extLst>
      <p:ext uri="{BB962C8B-B14F-4D97-AF65-F5344CB8AC3E}">
        <p14:creationId xmlns:p14="http://schemas.microsoft.com/office/powerpoint/2010/main" val="4325663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243"/>
  <p:tag name="KSO_WM_TAG_VERSION" val="1.0"/>
  <p:tag name="KSO_WM_SLIDE_ID" val="custom160243_2"/>
  <p:tag name="KSO_WM_SLIDE_INDEX" val="2"/>
  <p:tag name="KSO_WM_SLIDE_ITEM_CNT" val="1"/>
  <p:tag name="KSO_WM_SLIDE_LAYOUT" val="a_f"/>
  <p:tag name="KSO_WM_SLIDE_LAYOUT_CNT" val="1_1"/>
  <p:tag name="KSO_WM_SLIDE_TYPE" val="text"/>
  <p:tag name="KSO_WM_BEAUTIFY_FLAG" val="#wm#"/>
  <p:tag name="KSO_WM_SLIDE_POSITION" val="71*157"/>
  <p:tag name="KSO_WM_SLIDE_SIZE" val="818*34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43"/>
  <p:tag name="KSO_WM_UNIT_TYPE" val="a"/>
  <p:tag name="KSO_WM_UNIT_INDEX" val="1"/>
  <p:tag name="KSO_WM_UNIT_ID" val="custom160243_2*a*1"/>
  <p:tag name="KSO_WM_UNIT_CLEAR" val="1"/>
  <p:tag name="KSO_WM_UNIT_LAYERLEVEL" val="1"/>
  <p:tag name="KSO_WM_UNIT_VALUE" val="56"/>
  <p:tag name="KSO_WM_UNIT_ISCONTENTSTITLE" val="0"/>
  <p:tag name="KSO_WM_UNIT_HIGHLIGHT" val="0"/>
  <p:tag name="KSO_WM_UNIT_COMPATIBLE" val="0"/>
  <p:tag name="KSO_WM_UNIT_PRESET_TEXT_INDEX" val="3"/>
  <p:tag name="KSO_WM_UNIT_PRESET_TEXT_LEN" val="17"/>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43"/>
  <p:tag name="KSO_WM_UNIT_TYPE" val="f"/>
  <p:tag name="KSO_WM_UNIT_INDEX" val="1"/>
  <p:tag name="KSO_WM_UNIT_ID" val="custom160243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243"/>
  <p:tag name="KSO_WM_TAG_VERSION" val="1.0"/>
  <p:tag name="KSO_WM_SLIDE_ID" val="custom160243_2"/>
  <p:tag name="KSO_WM_SLIDE_INDEX" val="2"/>
  <p:tag name="KSO_WM_SLIDE_ITEM_CNT" val="1"/>
  <p:tag name="KSO_WM_SLIDE_LAYOUT" val="a_f"/>
  <p:tag name="KSO_WM_SLIDE_LAYOUT_CNT" val="1_1"/>
  <p:tag name="KSO_WM_SLIDE_TYPE" val="text"/>
  <p:tag name="KSO_WM_BEAUTIFY_FLAG" val="#wm#"/>
  <p:tag name="KSO_WM_SLIDE_POSITION" val="71*157"/>
  <p:tag name="KSO_WM_SLIDE_SIZE" val="818*343"/>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43"/>
  <p:tag name="KSO_WM_UNIT_TYPE" val="f"/>
  <p:tag name="KSO_WM_UNIT_INDEX" val="1"/>
  <p:tag name="KSO_WM_UNIT_ID" val="custom160243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1_NewsPrint">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1194</TotalTime>
  <Words>2981</Words>
  <Application>Microsoft Office PowerPoint</Application>
  <PresentationFormat>宽屏</PresentationFormat>
  <Paragraphs>377</Paragraphs>
  <Slides>60</Slides>
  <Notes>3</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60</vt:i4>
      </vt:variant>
    </vt:vector>
  </HeadingPairs>
  <TitlesOfParts>
    <vt:vector size="71" baseType="lpstr">
      <vt:lpstr>宋体</vt:lpstr>
      <vt:lpstr>微软雅黑</vt:lpstr>
      <vt:lpstr>微软雅黑</vt:lpstr>
      <vt:lpstr>Arial</vt:lpstr>
      <vt:lpstr>Calibri</vt:lpstr>
      <vt:lpstr>Century Schoolbook</vt:lpstr>
      <vt:lpstr>Impact</vt:lpstr>
      <vt:lpstr>Times New Roman</vt:lpstr>
      <vt:lpstr>Wingdings</vt:lpstr>
      <vt:lpstr>NewsPrint</vt:lpstr>
      <vt:lpstr>1_NewsPrint</vt:lpstr>
      <vt:lpstr>PowerPoint 演示文稿</vt:lpstr>
      <vt:lpstr>Teaching Objectives</vt:lpstr>
      <vt:lpstr>PowerPoint 演示文稿</vt:lpstr>
      <vt:lpstr>PowerPoint 演示文稿</vt:lpstr>
      <vt:lpstr>B) Structure</vt:lpstr>
      <vt:lpstr>PowerPoint 演示文稿</vt:lpstr>
      <vt:lpstr>PowerPoint 演示文稿</vt:lpstr>
      <vt:lpstr>PowerPoint 演示文稿</vt:lpstr>
      <vt:lpstr>PowerPoint 演示文稿</vt:lpstr>
      <vt:lpstr> E) Useful Expressions  </vt:lpstr>
      <vt:lpstr>PowerPoint 演示文稿</vt:lpstr>
      <vt:lpstr>PowerPoint 演示文稿</vt:lpstr>
      <vt:lpstr>F) Class Practices </vt:lpstr>
      <vt:lpstr>G) After-Class Assignment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 Class practice </vt:lpstr>
      <vt:lpstr>PowerPoint 演示文稿</vt:lpstr>
      <vt:lpstr>G) After-Class Assignment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 Class Practice </vt:lpstr>
      <vt:lpstr>PowerPoint 演示文稿</vt:lpstr>
      <vt:lpstr>G) After-Class Assignment</vt:lpstr>
      <vt:lpstr>PowerPoint 演示文稿</vt:lpstr>
      <vt:lpstr>PowerPoint 演示文稿</vt:lpstr>
      <vt:lpstr>PowerPoint 演示文稿</vt:lpstr>
      <vt:lpstr>1) State your purpose</vt:lpstr>
      <vt:lpstr>2) Explain the Problem</vt:lpstr>
      <vt:lpstr>3) Solution</vt:lpstr>
      <vt:lpstr>PowerPoint 演示文稿</vt:lpstr>
      <vt:lpstr>4) Warning</vt:lpstr>
      <vt:lpstr>5) Closing</vt:lpstr>
      <vt:lpstr>6) Reminders</vt:lpstr>
      <vt:lpstr>PowerPoint 演示文稿</vt:lpstr>
      <vt:lpstr>PowerPoint 演示文稿</vt:lpstr>
      <vt:lpstr>PowerPoint 演示文稿</vt:lpstr>
      <vt:lpstr>PowerPoint 演示文稿</vt:lpstr>
      <vt:lpstr>E) Useful Expressions</vt:lpstr>
      <vt:lpstr>PowerPoint 演示文稿</vt:lpstr>
      <vt:lpstr>PowerPoint 演示文稿</vt:lpstr>
      <vt:lpstr>F) Class Practice </vt:lpstr>
      <vt:lpstr>PowerPoint 演示文稿</vt:lpstr>
      <vt:lpstr>G) After-Class Assignment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Liu</cp:lastModifiedBy>
  <cp:revision>30</cp:revision>
  <dcterms:created xsi:type="dcterms:W3CDTF">2016-08-07T08:18:12Z</dcterms:created>
  <dcterms:modified xsi:type="dcterms:W3CDTF">2017-02-10T03:13:05Z</dcterms:modified>
</cp:coreProperties>
</file>