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58" r:id="rId2"/>
    <p:sldId id="704" r:id="rId3"/>
    <p:sldId id="643" r:id="rId4"/>
    <p:sldId id="739" r:id="rId5"/>
    <p:sldId id="536" r:id="rId6"/>
    <p:sldId id="740" r:id="rId7"/>
    <p:sldId id="561" r:id="rId8"/>
    <p:sldId id="562" r:id="rId9"/>
    <p:sldId id="563" r:id="rId10"/>
    <p:sldId id="564" r:id="rId11"/>
    <p:sldId id="566"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82" r:id="rId25"/>
    <p:sldId id="583" r:id="rId26"/>
    <p:sldId id="625" r:id="rId27"/>
    <p:sldId id="587" r:id="rId28"/>
    <p:sldId id="588" r:id="rId29"/>
    <p:sldId id="589" r:id="rId30"/>
    <p:sldId id="766"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3E9EA-9D88-432F-BAE8-F1C85BEBA281}" type="datetimeFigureOut">
              <a:rPr lang="zh-CN" altLang="en-US" smtClean="0"/>
              <a:t>2017/3/9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B73B1-3803-448F-935B-5A93A0A57255}" type="slidenum">
              <a:rPr lang="zh-CN" altLang="en-US" smtClean="0"/>
              <a:t>‹#›</a:t>
            </a:fld>
            <a:endParaRPr lang="zh-CN" altLang="en-US"/>
          </a:p>
        </p:txBody>
      </p:sp>
    </p:spTree>
    <p:extLst>
      <p:ext uri="{BB962C8B-B14F-4D97-AF65-F5344CB8AC3E}">
        <p14:creationId xmlns:p14="http://schemas.microsoft.com/office/powerpoint/2010/main" val="286506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3E01DA43-A9A6-40DA-A961-882EC8EA7026}" type="slidenum">
              <a:rPr lang="en-US" altLang="zh-CN" smtClean="0"/>
              <a:pPr eaLnBrk="1" hangingPunct="1"/>
              <a:t>1</a:t>
            </a:fld>
            <a:endParaRPr lang="en-US" altLang="zh-CN"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29393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C51225B-3845-45E4-B56F-A23BE6A7E0D0}" type="slidenum">
              <a:rPr lang="en-US" altLang="zh-CN" smtClean="0"/>
              <a:pPr eaLnBrk="1" hangingPunct="1"/>
              <a:t>12</a:t>
            </a:fld>
            <a:endParaRPr lang="en-US" altLang="zh-CN"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411337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65985EF-4933-41BF-92CE-B43168398AB1}" type="slidenum">
              <a:rPr lang="en-US" altLang="zh-CN" smtClean="0"/>
              <a:pPr eaLnBrk="1" hangingPunct="1"/>
              <a:t>14</a:t>
            </a:fld>
            <a:endParaRPr lang="en-US" altLang="zh-CN"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299773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FFD8BB0-C01A-40DE-8D8D-9E22141618C9}" type="slidenum">
              <a:rPr lang="en-US" altLang="zh-CN" smtClean="0"/>
              <a:pPr eaLnBrk="1" hangingPunct="1"/>
              <a:t>15</a:t>
            </a:fld>
            <a:endParaRPr lang="en-US" altLang="zh-CN"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40264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49C2B71-45DE-40C1-8F62-8B98494ABB5A}" type="slidenum">
              <a:rPr lang="en-US" altLang="zh-CN" smtClean="0"/>
              <a:pPr eaLnBrk="1" hangingPunct="1"/>
              <a:t>16</a:t>
            </a:fld>
            <a:endParaRPr lang="en-US" altLang="zh-CN"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200717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EA61845-202E-477C-B33D-9889C3EAC8B7}" type="slidenum">
              <a:rPr lang="en-US" altLang="zh-CN" smtClean="0"/>
              <a:pPr eaLnBrk="1" hangingPunct="1"/>
              <a:t>19</a:t>
            </a:fld>
            <a:endParaRPr lang="en-US" altLang="zh-CN"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3274021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E85ED15-F7BC-499A-BF38-8C5618E1398D}" type="slidenum">
              <a:rPr lang="en-US" altLang="zh-CN" smtClean="0"/>
              <a:pPr eaLnBrk="1" hangingPunct="1"/>
              <a:t>21</a:t>
            </a:fld>
            <a:endParaRPr lang="en-US" altLang="zh-CN"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93332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A312334-005D-43BD-9BD2-53EA93C6BED0}" type="slidenum">
              <a:rPr lang="en-US" altLang="zh-CN" smtClean="0"/>
              <a:pPr eaLnBrk="1" hangingPunct="1"/>
              <a:t>23</a:t>
            </a:fld>
            <a:endParaRPr lang="en-US" altLang="zh-CN"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8855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4FD667F-7B83-4BEE-960E-1B4FF698AB81}" type="slidenum">
              <a:rPr lang="en-US" altLang="zh-CN" smtClean="0"/>
              <a:pPr eaLnBrk="1" hangingPunct="1"/>
              <a:t>24</a:t>
            </a:fld>
            <a:endParaRPr lang="en-US" altLang="zh-CN"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194620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5C582E7-79A8-46B3-A879-23F05CAA0528}" type="slidenum">
              <a:rPr lang="en-US" altLang="zh-CN" smtClean="0"/>
              <a:pPr eaLnBrk="1" hangingPunct="1"/>
              <a:t>26</a:t>
            </a:fld>
            <a:endParaRPr lang="en-US" altLang="zh-CN"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228398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FCB4756A-0A21-4AA9-8404-D5D439A66360}" type="slidenum">
              <a:rPr lang="en-US" altLang="zh-CN" smtClean="0"/>
              <a:pPr eaLnBrk="1" hangingPunct="1"/>
              <a:t>30</a:t>
            </a:fld>
            <a:endParaRPr lang="en-US" altLang="zh-CN"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5486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F939A6EB-4A1A-42EC-A446-E0DAACC94687}" type="slidenum">
              <a:rPr lang="en-US" altLang="zh-CN" smtClean="0"/>
              <a:pPr eaLnBrk="1" hangingPunct="1"/>
              <a:t>2</a:t>
            </a:fld>
            <a:endParaRPr lang="en-US" altLang="zh-CN"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88131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E73FB-C297-4FB0-AF55-70DB1462C855}" type="slidenum">
              <a:rPr lang="en-US" altLang="zh-CN"/>
              <a:pPr/>
              <a:t>3</a:t>
            </a:fld>
            <a:endParaRPr lang="en-US" altLang="zh-CN"/>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5123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EACD6BF-6AAE-4F3C-9651-911998E74711}" type="slidenum">
              <a:rPr lang="en-US" altLang="zh-CN" smtClean="0"/>
              <a:pPr eaLnBrk="1" hangingPunct="1"/>
              <a:t>5</a:t>
            </a:fld>
            <a:endParaRPr lang="en-US" altLang="zh-CN"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55657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14421A1-16DD-4140-A39A-CE9F7E7DCED4}" type="slidenum">
              <a:rPr lang="en-US" altLang="zh-CN" smtClean="0"/>
              <a:pPr eaLnBrk="1" hangingPunct="1"/>
              <a:t>6</a:t>
            </a:fld>
            <a:endParaRPr lang="en-US" altLang="zh-CN"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7944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2A021E8-F3B4-44D1-BCC0-9082414D640E}" type="slidenum">
              <a:rPr lang="en-US" altLang="zh-CN" smtClean="0"/>
              <a:pPr eaLnBrk="1" hangingPunct="1"/>
              <a:t>7</a:t>
            </a:fld>
            <a:endParaRPr lang="en-US" altLang="zh-CN"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78505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D3BF571-4A38-4D99-8D99-69A9E45D2377}" type="slidenum">
              <a:rPr lang="en-US" altLang="zh-CN" smtClean="0"/>
              <a:pPr eaLnBrk="1" hangingPunct="1"/>
              <a:t>8</a:t>
            </a:fld>
            <a:endParaRPr lang="en-US" altLang="zh-CN"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4242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8F82B39-AEFC-43FF-A994-4F71640AE630}" type="slidenum">
              <a:rPr lang="en-US" altLang="zh-CN" smtClean="0"/>
              <a:pPr eaLnBrk="1" hangingPunct="1"/>
              <a:t>10</a:t>
            </a:fld>
            <a:endParaRPr lang="en-US" altLang="zh-CN"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126943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6AA721D-49B8-4026-86EE-26B0DD9614E9}" type="slidenum">
              <a:rPr lang="en-US" altLang="zh-CN" smtClean="0"/>
              <a:pPr eaLnBrk="1" hangingPunct="1"/>
              <a:t>11</a:t>
            </a:fld>
            <a:endParaRPr lang="en-US" altLang="zh-CN"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161714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256166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359924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69624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23850" y="1314450"/>
            <a:ext cx="4171950" cy="48577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14450"/>
            <a:ext cx="4171950" cy="48577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宋体" charset="-122"/>
              </a:defRPr>
            </a:lvl1pPr>
          </a:lstStyle>
          <a:p>
            <a:pPr>
              <a:defRPr/>
            </a:pPr>
            <a:endParaRPr lang="en-US" altLang="zh-CN"/>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宋体" charset="-122"/>
              </a:defRPr>
            </a:lvl1pPr>
          </a:lstStyle>
          <a:p>
            <a:pPr>
              <a:defRPr/>
            </a:pPr>
            <a:endParaRPr lang="en-US" altLang="zh-CN"/>
          </a:p>
        </p:txBody>
      </p:sp>
      <p:sp>
        <p:nvSpPr>
          <p:cNvPr id="7" name="Rectangle 7"/>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ea typeface="宋体" charset="-122"/>
              </a:defRPr>
            </a:lvl1pPr>
          </a:lstStyle>
          <a:p>
            <a:pPr>
              <a:defRPr/>
            </a:pPr>
            <a:fld id="{75627FB6-529A-4EE5-ADFC-2235EAF81D4A}" type="slidenum">
              <a:rPr lang="en-US" altLang="zh-CN"/>
              <a:pPr>
                <a:defRPr/>
              </a:pPr>
              <a:t>‹#›</a:t>
            </a:fld>
            <a:endParaRPr lang="en-US" altLang="zh-CN"/>
          </a:p>
        </p:txBody>
      </p:sp>
    </p:spTree>
    <p:extLst>
      <p:ext uri="{BB962C8B-B14F-4D97-AF65-F5344CB8AC3E}">
        <p14:creationId xmlns:p14="http://schemas.microsoft.com/office/powerpoint/2010/main" val="315114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5730D79-0522-4917-9EA7-F2BDC7D1CB6C}" type="slidenum">
              <a:rPr lang="en-US" altLang="zh-CN"/>
              <a:pPr>
                <a:defRPr/>
              </a:pPr>
              <a:t>‹#›</a:t>
            </a:fld>
            <a:endParaRPr lang="en-US" altLang="zh-CN"/>
          </a:p>
        </p:txBody>
      </p:sp>
    </p:spTree>
    <p:extLst>
      <p:ext uri="{BB962C8B-B14F-4D97-AF65-F5344CB8AC3E}">
        <p14:creationId xmlns:p14="http://schemas.microsoft.com/office/powerpoint/2010/main" val="110950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24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2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69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611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08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32946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50996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122641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115047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243381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120225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224201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22B228-56A6-4088-B896-26892DCD328B}" type="datetimeFigureOut">
              <a:rPr lang="zh-CN" altLang="en-US" smtClean="0"/>
              <a:t>2017/3/9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243426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2B228-56A6-4088-B896-26892DCD328B}" type="datetimeFigureOut">
              <a:rPr lang="zh-CN" altLang="en-US" smtClean="0"/>
              <a:t>2017/3/9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D3A10-963B-4D9D-AB3B-5E5653AFBF0F}" type="slidenum">
              <a:rPr lang="zh-CN" altLang="en-US" smtClean="0"/>
              <a:t>‹#›</a:t>
            </a:fld>
            <a:endParaRPr lang="zh-CN" altLang="en-US"/>
          </a:p>
        </p:txBody>
      </p:sp>
    </p:spTree>
    <p:extLst>
      <p:ext uri="{BB962C8B-B14F-4D97-AF65-F5344CB8AC3E}">
        <p14:creationId xmlns:p14="http://schemas.microsoft.com/office/powerpoint/2010/main" val="1505596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3" r:id="rId13"/>
    <p:sldLayoutId id="2147483676" r:id="rId14"/>
    <p:sldLayoutId id="2147483681" r:id="rId15"/>
    <p:sldLayoutId id="2147483684" r:id="rId16"/>
    <p:sldLayoutId id="2147483705" r:id="rId17"/>
    <p:sldLayoutId id="2147483707"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baike.baidu.com/pic/7/11460587945115337.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ecool.com/photo/show/862/112642.ht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http://www.iecool.com/uppic/renwu/shenghuoxiezhen/jiating/jiating2_066.jpg"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107950" y="762000"/>
            <a:ext cx="90360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lnSpc>
                <a:spcPct val="140000"/>
              </a:lnSpc>
              <a:defRPr/>
            </a:pPr>
            <a:endParaRPr kumimoji="1" lang="en-US" altLang="zh-CN" sz="6000" b="1">
              <a:effectLst>
                <a:outerShdw blurRad="38100" dist="38100" dir="2700000" algn="tl">
                  <a:srgbClr val="C0C0C0"/>
                </a:outerShdw>
              </a:effectLst>
              <a:latin typeface="幼圆" pitchFamily="49" charset="-122"/>
              <a:ea typeface="幼圆" pitchFamily="49" charset="-122"/>
            </a:endParaRPr>
          </a:p>
          <a:p>
            <a:pPr algn="ctr">
              <a:lnSpc>
                <a:spcPct val="140000"/>
              </a:lnSpc>
              <a:defRPr/>
            </a:pPr>
            <a:endParaRPr kumimoji="1" lang="en-US" altLang="zh-CN" sz="6000" b="1">
              <a:effectLst>
                <a:outerShdw blurRad="38100" dist="38100" dir="2700000" algn="tl">
                  <a:srgbClr val="C0C0C0"/>
                </a:outerShdw>
              </a:effectLst>
              <a:latin typeface="幼圆" pitchFamily="49" charset="-122"/>
              <a:ea typeface="幼圆" pitchFamily="49" charset="-122"/>
            </a:endParaRPr>
          </a:p>
        </p:txBody>
      </p:sp>
      <p:sp>
        <p:nvSpPr>
          <p:cNvPr id="2051" name="Rectangle 4"/>
          <p:cNvSpPr>
            <a:spLocks noChangeArrowheads="1"/>
          </p:cNvSpPr>
          <p:nvPr/>
        </p:nvSpPr>
        <p:spPr bwMode="auto">
          <a:xfrm>
            <a:off x="339622" y="980728"/>
            <a:ext cx="8153400"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8000"/>
              </a:lnSpc>
            </a:pPr>
            <a:r>
              <a:rPr lang="zh-CN" altLang="en-US" sz="4000" b="1" dirty="0" smtClean="0">
                <a:latin typeface="微软雅黑" pitchFamily="34" charset="-122"/>
                <a:ea typeface="微软雅黑" pitchFamily="34" charset="-122"/>
              </a:rPr>
              <a:t>第十三讲 </a:t>
            </a:r>
            <a:r>
              <a:rPr lang="zh-CN" altLang="en-US" sz="4000" b="1" dirty="0" smtClean="0">
                <a:latin typeface="微软雅黑" pitchFamily="34" charset="-122"/>
                <a:ea typeface="微软雅黑" pitchFamily="34" charset="-122"/>
              </a:rPr>
              <a:t>幸福与</a:t>
            </a:r>
            <a:r>
              <a:rPr lang="zh-CN" altLang="en-US" sz="4800" b="1" dirty="0" smtClean="0">
                <a:solidFill>
                  <a:srgbClr val="FF0000"/>
                </a:solidFill>
                <a:latin typeface="微软雅黑" pitchFamily="34" charset="-122"/>
                <a:ea typeface="微软雅黑" pitchFamily="34" charset="-122"/>
              </a:rPr>
              <a:t>性别</a:t>
            </a:r>
            <a:r>
              <a:rPr lang="zh-CN" altLang="en-US" sz="4000" b="1" dirty="0">
                <a:latin typeface="微软雅黑" pitchFamily="34" charset="-122"/>
                <a:ea typeface="微软雅黑" pitchFamily="34" charset="-122"/>
              </a:rPr>
              <a:t>解码</a:t>
            </a:r>
            <a:endParaRPr lang="en-US" altLang="zh-CN" sz="4000" b="1" dirty="0">
              <a:latin typeface="微软雅黑" pitchFamily="34" charset="-122"/>
              <a:ea typeface="微软雅黑" pitchFamily="34" charset="-122"/>
            </a:endParaRPr>
          </a:p>
        </p:txBody>
      </p:sp>
      <p:sp>
        <p:nvSpPr>
          <p:cNvPr id="2052" name="Rectangle 5"/>
          <p:cNvSpPr>
            <a:spLocks noChangeArrowheads="1"/>
          </p:cNvSpPr>
          <p:nvPr/>
        </p:nvSpPr>
        <p:spPr bwMode="auto">
          <a:xfrm>
            <a:off x="1616075" y="4958644"/>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dirty="0" smtClean="0">
                <a:ea typeface="黑体" pitchFamily="2" charset="-122"/>
              </a:rPr>
              <a:t>复旦大学     曹</a:t>
            </a:r>
            <a:r>
              <a:rPr lang="zh-CN" altLang="en-US" sz="2400" b="1" dirty="0">
                <a:ea typeface="黑体" pitchFamily="2" charset="-122"/>
              </a:rPr>
              <a:t>高举</a:t>
            </a:r>
          </a:p>
        </p:txBody>
      </p:sp>
      <p:pic>
        <p:nvPicPr>
          <p:cNvPr id="6" name="Picture 3" descr="renstar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13" y="2336516"/>
            <a:ext cx="1933723" cy="234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144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ChangeArrowheads="1"/>
          </p:cNvSpPr>
          <p:nvPr/>
        </p:nvSpPr>
        <p:spPr bwMode="auto">
          <a:xfrm>
            <a:off x="395536" y="620688"/>
            <a:ext cx="8065144" cy="547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50000"/>
              </a:lnSpc>
              <a:spcAft>
                <a:spcPts val="1200"/>
              </a:spcAft>
              <a:buClr>
                <a:schemeClr val="tx1"/>
              </a:buClr>
              <a:buSzPct val="75000"/>
            </a:pPr>
            <a:r>
              <a:rPr lang="zh-CN" altLang="en-US" sz="3600" b="1" dirty="0">
                <a:latin typeface="微软雅黑" pitchFamily="34" charset="-122"/>
                <a:ea typeface="微软雅黑" pitchFamily="34" charset="-122"/>
              </a:rPr>
              <a:t>男性的情感需求</a:t>
            </a:r>
          </a:p>
          <a:p>
            <a:pPr marL="800100" lvl="1" indent="-342900">
              <a:lnSpc>
                <a:spcPct val="150000"/>
              </a:lnSpc>
              <a:buClr>
                <a:schemeClr val="tx1"/>
              </a:buClr>
              <a:buSzPct val="75000"/>
              <a:buFont typeface="Wingdings" pitchFamily="2" charset="2"/>
              <a:buChar char="ü"/>
            </a:pPr>
            <a:r>
              <a:rPr lang="zh-CN" altLang="en-US" sz="2400" b="1" dirty="0">
                <a:solidFill>
                  <a:srgbClr val="002060"/>
                </a:solidFill>
                <a:latin typeface="黑体" pitchFamily="2" charset="-122"/>
                <a:ea typeface="黑体" pitchFamily="2" charset="-122"/>
              </a:rPr>
              <a:t>能力被肯定：</a:t>
            </a:r>
            <a:r>
              <a:rPr lang="zh-CN" altLang="en-US" sz="2400" b="1" dirty="0" smtClean="0">
                <a:latin typeface="楷体_GB2312" pitchFamily="49" charset="-122"/>
                <a:ea typeface="楷体_GB2312" pitchFamily="49" charset="-122"/>
              </a:rPr>
              <a:t>（</a:t>
            </a:r>
            <a:r>
              <a:rPr lang="zh-CN" altLang="en-US" sz="2400" b="1" dirty="0">
                <a:latin typeface="楷体_GB2312" pitchFamily="49" charset="-122"/>
                <a:ea typeface="楷体_GB2312" pitchFamily="49" charset="-122"/>
              </a:rPr>
              <a:t>大王饶命，开车迷路；</a:t>
            </a:r>
            <a:r>
              <a:rPr lang="zh-CN" altLang="en-US" sz="2000" b="1" dirty="0">
                <a:solidFill>
                  <a:srgbClr val="FF0000"/>
                </a:solidFill>
                <a:latin typeface="微软雅黑" pitchFamily="34" charset="-122"/>
                <a:ea typeface="微软雅黑" pitchFamily="34" charset="-122"/>
              </a:rPr>
              <a:t>女不可下嫁，男不能高娶</a:t>
            </a:r>
            <a:r>
              <a:rPr lang="zh-CN" altLang="en-US" sz="20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男人</a:t>
            </a:r>
            <a:r>
              <a:rPr lang="zh-CN" altLang="en-US" sz="2400" b="1" dirty="0">
                <a:latin typeface="楷体_GB2312" pitchFamily="49" charset="-122"/>
                <a:ea typeface="楷体_GB2312" pitchFamily="49" charset="-122"/>
              </a:rPr>
              <a:t>找不到老婆；女人不聪明；成功男人背后的女人很有面子）</a:t>
            </a:r>
          </a:p>
          <a:p>
            <a:pPr marL="800100" lvl="1" indent="-342900">
              <a:lnSpc>
                <a:spcPct val="150000"/>
              </a:lnSpc>
              <a:buClr>
                <a:schemeClr val="tx1"/>
              </a:buClr>
              <a:buSzPct val="75000"/>
              <a:buFont typeface="Wingdings" pitchFamily="2" charset="2"/>
              <a:buChar char="ü"/>
            </a:pPr>
            <a:r>
              <a:rPr lang="zh-CN" altLang="en-US" sz="2400" b="1" dirty="0">
                <a:solidFill>
                  <a:srgbClr val="002060"/>
                </a:solidFill>
                <a:latin typeface="黑体" pitchFamily="2" charset="-122"/>
                <a:ea typeface="黑体" pitchFamily="2" charset="-122"/>
              </a:rPr>
              <a:t>才华被欣赏：</a:t>
            </a:r>
            <a:r>
              <a:rPr lang="zh-CN" altLang="en-US" sz="2400" b="1" dirty="0">
                <a:latin typeface="楷体_GB2312" pitchFamily="49" charset="-122"/>
                <a:ea typeface="楷体_GB2312" pitchFamily="49" charset="-122"/>
              </a:rPr>
              <a:t>这次职称考核，我准上去；</a:t>
            </a:r>
          </a:p>
          <a:p>
            <a:pPr marL="800100" lvl="1" indent="-342900">
              <a:lnSpc>
                <a:spcPct val="150000"/>
              </a:lnSpc>
              <a:buClr>
                <a:schemeClr val="tx1"/>
              </a:buClr>
              <a:buSzPct val="75000"/>
              <a:buFont typeface="Wingdings" pitchFamily="2" charset="2"/>
              <a:buChar char="ü"/>
            </a:pPr>
            <a:r>
              <a:rPr lang="zh-CN" altLang="en-US" sz="2400" b="1" dirty="0">
                <a:solidFill>
                  <a:srgbClr val="002060"/>
                </a:solidFill>
                <a:latin typeface="黑体" pitchFamily="2" charset="-122"/>
                <a:ea typeface="黑体" pitchFamily="2" charset="-122"/>
              </a:rPr>
              <a:t>努力被感激：</a:t>
            </a:r>
            <a:r>
              <a:rPr lang="zh-CN" altLang="en-US" sz="2400" b="1" dirty="0">
                <a:latin typeface="楷体_GB2312" pitchFamily="49" charset="-122"/>
                <a:ea typeface="楷体_GB2312" pitchFamily="49" charset="-122"/>
              </a:rPr>
              <a:t>弱势沟通，展示</a:t>
            </a:r>
            <a:r>
              <a:rPr lang="zh-CN" altLang="en-US" sz="2400" b="1" dirty="0" smtClean="0">
                <a:latin typeface="楷体_GB2312" pitchFamily="49" charset="-122"/>
                <a:ea typeface="楷体_GB2312" pitchFamily="49" charset="-122"/>
              </a:rPr>
              <a:t>依赖；</a:t>
            </a:r>
            <a:endParaRPr lang="zh-CN" altLang="en-US" sz="2400" b="1" dirty="0">
              <a:latin typeface="楷体_GB2312" pitchFamily="49" charset="-122"/>
              <a:ea typeface="楷体_GB2312" pitchFamily="49" charset="-122"/>
            </a:endParaRPr>
          </a:p>
          <a:p>
            <a:pPr marL="800100" lvl="1" indent="-34290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男性需要：</a:t>
            </a:r>
            <a:r>
              <a:rPr lang="zh-CN" altLang="en-US" sz="2000" b="1" dirty="0">
                <a:solidFill>
                  <a:srgbClr val="002060"/>
                </a:solidFill>
                <a:latin typeface="微软雅黑" pitchFamily="34" charset="-122"/>
                <a:ea typeface="微软雅黑" pitchFamily="34" charset="-122"/>
              </a:rPr>
              <a:t>信任、接受、感激、崇拜、赞许、鼓励</a:t>
            </a:r>
            <a:r>
              <a:rPr lang="zh-CN" altLang="en-US" sz="2400" b="1" dirty="0">
                <a:latin typeface="楷体_GB2312" pitchFamily="49" charset="-122"/>
                <a:ea typeface="楷体_GB2312" pitchFamily="49" charset="-122"/>
              </a:rPr>
              <a:t>；</a:t>
            </a:r>
          </a:p>
          <a:p>
            <a:pPr marL="800100" lvl="1" indent="-34290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男人最不想听到的四句话：你看人家；你去那了？都怪你；谁的电话？</a:t>
            </a:r>
          </a:p>
        </p:txBody>
      </p:sp>
    </p:spTree>
    <p:extLst>
      <p:ext uri="{BB962C8B-B14F-4D97-AF65-F5344CB8AC3E}">
        <p14:creationId xmlns:p14="http://schemas.microsoft.com/office/powerpoint/2010/main" val="2740046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8258">
                                            <p:txEl>
                                              <p:pRg st="0" end="0"/>
                                            </p:txEl>
                                          </p:spTgt>
                                        </p:tgtEl>
                                        <p:attrNameLst>
                                          <p:attrName>style.visibility</p:attrName>
                                        </p:attrNameLst>
                                      </p:cBhvr>
                                      <p:to>
                                        <p:strVal val="visible"/>
                                      </p:to>
                                    </p:set>
                                    <p:anim calcmode="lin" valueType="num">
                                      <p:cBhvr additive="base">
                                        <p:cTn id="7" dur="500" fill="hold"/>
                                        <p:tgtEl>
                                          <p:spTgt spid="608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8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8258">
                                            <p:txEl>
                                              <p:pRg st="1" end="1"/>
                                            </p:txEl>
                                          </p:spTgt>
                                        </p:tgtEl>
                                        <p:attrNameLst>
                                          <p:attrName>style.visibility</p:attrName>
                                        </p:attrNameLst>
                                      </p:cBhvr>
                                      <p:to>
                                        <p:strVal val="visible"/>
                                      </p:to>
                                    </p:set>
                                    <p:anim calcmode="lin" valueType="num">
                                      <p:cBhvr additive="base">
                                        <p:cTn id="13" dur="500" fill="hold"/>
                                        <p:tgtEl>
                                          <p:spTgt spid="6082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82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8258">
                                            <p:txEl>
                                              <p:pRg st="2" end="2"/>
                                            </p:txEl>
                                          </p:spTgt>
                                        </p:tgtEl>
                                        <p:attrNameLst>
                                          <p:attrName>style.visibility</p:attrName>
                                        </p:attrNameLst>
                                      </p:cBhvr>
                                      <p:to>
                                        <p:strVal val="visible"/>
                                      </p:to>
                                    </p:set>
                                    <p:anim calcmode="lin" valueType="num">
                                      <p:cBhvr additive="base">
                                        <p:cTn id="19" dur="500" fill="hold"/>
                                        <p:tgtEl>
                                          <p:spTgt spid="6082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82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608258">
                                            <p:txEl>
                                              <p:pRg st="3" end="3"/>
                                            </p:txEl>
                                          </p:spTgt>
                                        </p:tgtEl>
                                        <p:attrNameLst>
                                          <p:attrName>style.visibility</p:attrName>
                                        </p:attrNameLst>
                                      </p:cBhvr>
                                      <p:to>
                                        <p:strVal val="visible"/>
                                      </p:to>
                                    </p:set>
                                    <p:animEffect transition="in" filter="diamond(in)">
                                      <p:cBhvr>
                                        <p:cTn id="25" dur="2000"/>
                                        <p:tgtEl>
                                          <p:spTgt spid="608258">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608258">
                                            <p:txEl>
                                              <p:pRg st="4" end="4"/>
                                            </p:txEl>
                                          </p:spTgt>
                                        </p:tgtEl>
                                        <p:attrNameLst>
                                          <p:attrName>style.visibility</p:attrName>
                                        </p:attrNameLst>
                                      </p:cBhvr>
                                      <p:to>
                                        <p:strVal val="visible"/>
                                      </p:to>
                                    </p:set>
                                    <p:animEffect transition="in" filter="diamond(in)">
                                      <p:cBhvr>
                                        <p:cTn id="30" dur="2000"/>
                                        <p:tgtEl>
                                          <p:spTgt spid="608258">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608258">
                                            <p:txEl>
                                              <p:pRg st="5" end="5"/>
                                            </p:txEl>
                                          </p:spTgt>
                                        </p:tgtEl>
                                        <p:attrNameLst>
                                          <p:attrName>style.visibility</p:attrName>
                                        </p:attrNameLst>
                                      </p:cBhvr>
                                      <p:to>
                                        <p:strVal val="visible"/>
                                      </p:to>
                                    </p:set>
                                    <p:animEffect transition="in" filter="diamond(in)">
                                      <p:cBhvr>
                                        <p:cTn id="35" dur="2000"/>
                                        <p:tgtEl>
                                          <p:spTgt spid="6082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body" sz="half" idx="1"/>
          </p:nvPr>
        </p:nvSpPr>
        <p:spPr bwMode="auto">
          <a:xfrm>
            <a:off x="467544" y="1487885"/>
            <a:ext cx="4968552" cy="475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50000"/>
              </a:lnSpc>
              <a:spcBef>
                <a:spcPts val="0"/>
              </a:spcBef>
              <a:buClr>
                <a:schemeClr val="tx1"/>
              </a:buClr>
              <a:buSzPct val="75000"/>
              <a:buFont typeface="Wingdings" pitchFamily="2" charset="2"/>
              <a:buChar char="ü"/>
            </a:pPr>
            <a:r>
              <a:rPr lang="zh-CN" altLang="en-US" sz="2400" b="1" dirty="0" smtClean="0">
                <a:latin typeface="黑体" pitchFamily="2" charset="-122"/>
                <a:ea typeface="黑体" pitchFamily="2" charset="-122"/>
              </a:rPr>
              <a:t>时常被关怀：</a:t>
            </a:r>
            <a:r>
              <a:rPr lang="zh-CN" altLang="en-US" sz="2400" b="1" dirty="0" smtClean="0">
                <a:latin typeface="楷体_GB2312" pitchFamily="49" charset="-122"/>
                <a:ea typeface="楷体_GB2312" pitchFamily="49" charset="-122"/>
              </a:rPr>
              <a:t>给老公的信；花花公子的秘笈；车祸围观的反应；关心与信任；</a:t>
            </a:r>
          </a:p>
          <a:p>
            <a:pPr>
              <a:lnSpc>
                <a:spcPct val="150000"/>
              </a:lnSpc>
              <a:spcBef>
                <a:spcPts val="0"/>
              </a:spcBef>
              <a:buClr>
                <a:schemeClr val="tx1"/>
              </a:buClr>
              <a:buSzPct val="75000"/>
              <a:buFont typeface="Wingdings" pitchFamily="2" charset="2"/>
              <a:buChar char="ü"/>
            </a:pPr>
            <a:r>
              <a:rPr lang="zh-CN" altLang="en-US" sz="2400" b="1" dirty="0" smtClean="0">
                <a:latin typeface="黑体" pitchFamily="2" charset="-122"/>
                <a:ea typeface="黑体" pitchFamily="2" charset="-122"/>
              </a:rPr>
              <a:t>再三的被肯定：</a:t>
            </a:r>
            <a:r>
              <a:rPr lang="zh-CN" altLang="en-US" sz="2400" b="1" dirty="0" smtClean="0">
                <a:latin typeface="楷体_GB2312" pitchFamily="49" charset="-122"/>
                <a:ea typeface="楷体_GB2312" pitchFamily="49" charset="-122"/>
              </a:rPr>
              <a:t>你爱不爱我？男人永远不懂：女人说分手是为了挽留；  </a:t>
            </a:r>
          </a:p>
          <a:p>
            <a:pPr>
              <a:lnSpc>
                <a:spcPct val="150000"/>
              </a:lnSpc>
              <a:spcBef>
                <a:spcPts val="0"/>
              </a:spcBef>
              <a:buClr>
                <a:schemeClr val="tx1"/>
              </a:buClr>
              <a:buSzPct val="75000"/>
              <a:buFont typeface="Wingdings" pitchFamily="2" charset="2"/>
              <a:buChar char="ü"/>
            </a:pPr>
            <a:r>
              <a:rPr lang="zh-CN" altLang="en-US" sz="2400" b="1" dirty="0" smtClean="0">
                <a:latin typeface="黑体" pitchFamily="2" charset="-122"/>
                <a:ea typeface="黑体" pitchFamily="2" charset="-122"/>
              </a:rPr>
              <a:t>想法被尊重：</a:t>
            </a:r>
            <a:r>
              <a:rPr lang="zh-CN" altLang="en-US" sz="2400" b="1" dirty="0" smtClean="0">
                <a:latin typeface="楷体_GB2312" pitchFamily="49" charset="-122"/>
                <a:ea typeface="楷体_GB2312" pitchFamily="49" charset="-122"/>
              </a:rPr>
              <a:t>一天的遭遇；</a:t>
            </a:r>
          </a:p>
          <a:p>
            <a:pPr>
              <a:lnSpc>
                <a:spcPct val="150000"/>
              </a:lnSpc>
              <a:spcBef>
                <a:spcPts val="0"/>
              </a:spcBef>
              <a:buClr>
                <a:schemeClr val="tx1"/>
              </a:buClr>
              <a:buSzPct val="75000"/>
              <a:buFont typeface="Wingdings" pitchFamily="2" charset="2"/>
              <a:buChar char="ü"/>
            </a:pPr>
            <a:r>
              <a:rPr lang="zh-CN" altLang="en-US" sz="2400" b="1" dirty="0">
                <a:latin typeface="楷体_GB2312" pitchFamily="49" charset="-122"/>
                <a:ea typeface="楷体_GB2312" pitchFamily="49" charset="-122"/>
              </a:rPr>
              <a:t>女人需要：</a:t>
            </a:r>
            <a:r>
              <a:rPr lang="zh-CN" altLang="en-US" sz="2000" b="1" dirty="0">
                <a:solidFill>
                  <a:srgbClr val="002060"/>
                </a:solidFill>
                <a:latin typeface="微软雅黑" pitchFamily="34" charset="-122"/>
                <a:ea typeface="微软雅黑" pitchFamily="34" charset="-122"/>
              </a:rPr>
              <a:t>关心、理解、尊重、专一、认同、许诺</a:t>
            </a:r>
            <a:r>
              <a:rPr lang="zh-CN" altLang="en-US" sz="2400" b="1" dirty="0">
                <a:latin typeface="楷体_GB2312" pitchFamily="49" charset="-122"/>
                <a:ea typeface="楷体_GB2312" pitchFamily="49" charset="-122"/>
              </a:rPr>
              <a:t>； </a:t>
            </a:r>
          </a:p>
        </p:txBody>
      </p:sp>
      <p:sp>
        <p:nvSpPr>
          <p:cNvPr id="47108" name="Text Box 4" descr="纸袋"/>
          <p:cNvSpPr txBox="1">
            <a:spLocks noChangeArrowheads="1"/>
          </p:cNvSpPr>
          <p:nvPr/>
        </p:nvSpPr>
        <p:spPr bwMode="auto">
          <a:xfrm>
            <a:off x="179388" y="404813"/>
            <a:ext cx="8388350" cy="84414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50000"/>
              </a:lnSpc>
              <a:spcBef>
                <a:spcPct val="50000"/>
              </a:spcBef>
              <a:spcAft>
                <a:spcPts val="1200"/>
              </a:spcAft>
              <a:buClr>
                <a:schemeClr val="tx1"/>
              </a:buClr>
              <a:buSzPct val="75000"/>
            </a:pPr>
            <a:r>
              <a:rPr lang="en-US" altLang="zh-CN" sz="3600" b="1" dirty="0">
                <a:latin typeface="华文新魏" pitchFamily="2" charset="-122"/>
                <a:ea typeface="华文新魏" pitchFamily="2" charset="-122"/>
              </a:rPr>
              <a:t> </a:t>
            </a:r>
            <a:r>
              <a:rPr lang="zh-CN" altLang="en-US" sz="3600" b="1" dirty="0">
                <a:latin typeface="微软雅黑" pitchFamily="34" charset="-122"/>
                <a:ea typeface="微软雅黑" pitchFamily="34" charset="-122"/>
              </a:rPr>
              <a:t>女性的情感需求</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988840"/>
            <a:ext cx="3305943" cy="425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912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1330">
                                            <p:txEl>
                                              <p:pRg st="0" end="0"/>
                                            </p:txEl>
                                          </p:spTgt>
                                        </p:tgtEl>
                                        <p:attrNameLst>
                                          <p:attrName>style.visibility</p:attrName>
                                        </p:attrNameLst>
                                      </p:cBhvr>
                                      <p:to>
                                        <p:strVal val="visible"/>
                                      </p:to>
                                    </p:set>
                                    <p:anim calcmode="lin" valueType="num">
                                      <p:cBhvr additive="base">
                                        <p:cTn id="7" dur="500" fill="hold"/>
                                        <p:tgtEl>
                                          <p:spTgt spid="6113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13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1330">
                                            <p:txEl>
                                              <p:pRg st="1" end="1"/>
                                            </p:txEl>
                                          </p:spTgt>
                                        </p:tgtEl>
                                        <p:attrNameLst>
                                          <p:attrName>style.visibility</p:attrName>
                                        </p:attrNameLst>
                                      </p:cBhvr>
                                      <p:to>
                                        <p:strVal val="visible"/>
                                      </p:to>
                                    </p:set>
                                    <p:anim calcmode="lin" valueType="num">
                                      <p:cBhvr additive="base">
                                        <p:cTn id="13" dur="500" fill="hold"/>
                                        <p:tgtEl>
                                          <p:spTgt spid="6113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13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1330">
                                            <p:txEl>
                                              <p:pRg st="2" end="2"/>
                                            </p:txEl>
                                          </p:spTgt>
                                        </p:tgtEl>
                                        <p:attrNameLst>
                                          <p:attrName>style.visibility</p:attrName>
                                        </p:attrNameLst>
                                      </p:cBhvr>
                                      <p:to>
                                        <p:strVal val="visible"/>
                                      </p:to>
                                    </p:set>
                                    <p:anim calcmode="lin" valueType="num">
                                      <p:cBhvr additive="base">
                                        <p:cTn id="19" dur="500" fill="hold"/>
                                        <p:tgtEl>
                                          <p:spTgt spid="6113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13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1330">
                                            <p:txEl>
                                              <p:pRg st="3" end="3"/>
                                            </p:txEl>
                                          </p:spTgt>
                                        </p:tgtEl>
                                        <p:attrNameLst>
                                          <p:attrName>style.visibility</p:attrName>
                                        </p:attrNameLst>
                                      </p:cBhvr>
                                      <p:to>
                                        <p:strVal val="visible"/>
                                      </p:to>
                                    </p:set>
                                    <p:anim calcmode="lin" valueType="num">
                                      <p:cBhvr additive="base">
                                        <p:cTn id="25" dur="500" fill="hold"/>
                                        <p:tgtEl>
                                          <p:spTgt spid="6113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13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descr="纸袋"/>
          <p:cNvSpPr txBox="1">
            <a:spLocks noChangeArrowheads="1"/>
          </p:cNvSpPr>
          <p:nvPr/>
        </p:nvSpPr>
        <p:spPr bwMode="auto">
          <a:xfrm>
            <a:off x="396875" y="692150"/>
            <a:ext cx="9144000" cy="6413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600" b="1" dirty="0">
                <a:latin typeface="微软雅黑" pitchFamily="34" charset="-122"/>
                <a:ea typeface="微软雅黑" pitchFamily="34" charset="-122"/>
              </a:rPr>
              <a:t>2</a:t>
            </a:r>
            <a:r>
              <a:rPr lang="zh-CN" altLang="en-US" sz="3600" b="1" dirty="0">
                <a:latin typeface="微软雅黑" pitchFamily="34" charset="-122"/>
                <a:ea typeface="微软雅黑" pitchFamily="34" charset="-122"/>
              </a:rPr>
              <a:t>、女人返祖行为与男人柯立芝效应</a:t>
            </a:r>
          </a:p>
        </p:txBody>
      </p:sp>
      <p:sp>
        <p:nvSpPr>
          <p:cNvPr id="615427" name="Rectangle 3"/>
          <p:cNvSpPr>
            <a:spLocks noChangeArrowheads="1"/>
          </p:cNvSpPr>
          <p:nvPr/>
        </p:nvSpPr>
        <p:spPr bwMode="auto">
          <a:xfrm>
            <a:off x="396875" y="1484784"/>
            <a:ext cx="784956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1" indent="-457200">
              <a:lnSpc>
                <a:spcPct val="150000"/>
              </a:lnSpc>
              <a:buClr>
                <a:schemeClr val="tx1"/>
              </a:buClr>
              <a:buSzPct val="75000"/>
              <a:buFont typeface="Wingdings" pitchFamily="2" charset="2"/>
              <a:buChar char="ü"/>
            </a:pPr>
            <a:r>
              <a:rPr lang="zh-CN" altLang="en-US" sz="2800" b="1" dirty="0">
                <a:latin typeface="楷体_GB2312" pitchFamily="49" charset="-122"/>
                <a:ea typeface="楷体_GB2312" pitchFamily="49" charset="-122"/>
              </a:rPr>
              <a:t>男人花心的表现：</a:t>
            </a:r>
            <a:r>
              <a:rPr lang="zh-CN" altLang="en-US" sz="2400" b="1" dirty="0">
                <a:latin typeface="楷体_GB2312" pitchFamily="49" charset="-122"/>
                <a:ea typeface="楷体_GB2312" pitchFamily="49" charset="-122"/>
              </a:rPr>
              <a:t>女人对男人朝思暮想</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男人对女人朝秦暮楚；女人渴望对方裸露心灵；男人总是</a:t>
            </a:r>
            <a:r>
              <a:rPr lang="zh-CN" altLang="en-US" sz="2400" b="1" dirty="0">
                <a:ea typeface="楷体_GB2312" pitchFamily="49" charset="-122"/>
              </a:rPr>
              <a:t>“</a:t>
            </a:r>
            <a:r>
              <a:rPr lang="zh-CN" altLang="en-US" sz="2400" b="1" dirty="0">
                <a:latin typeface="楷体_GB2312" pitchFamily="49" charset="-122"/>
                <a:ea typeface="楷体_GB2312" pitchFamily="49" charset="-122"/>
              </a:rPr>
              <a:t>性</a:t>
            </a:r>
            <a:r>
              <a:rPr lang="zh-CN" altLang="en-US" sz="2400" b="1" dirty="0">
                <a:ea typeface="楷体_GB2312" pitchFamily="49" charset="-122"/>
              </a:rPr>
              <a:t>”</a:t>
            </a:r>
            <a:r>
              <a:rPr lang="zh-CN" altLang="en-US" sz="2400" b="1" dirty="0">
                <a:latin typeface="楷体_GB2312" pitchFamily="49" charset="-122"/>
                <a:ea typeface="楷体_GB2312" pitchFamily="49" charset="-122"/>
              </a:rPr>
              <a:t>致勃勃；女人需要安全感；爱我就给我</a:t>
            </a:r>
            <a:r>
              <a:rPr lang="en-US" altLang="zh-CN" sz="2400" b="1" dirty="0">
                <a:latin typeface="楷体_GB2312" pitchFamily="49" charset="-122"/>
                <a:ea typeface="楷体_GB2312" pitchFamily="49" charset="-122"/>
              </a:rPr>
              <a:t>; </a:t>
            </a:r>
          </a:p>
          <a:p>
            <a:pPr marL="914400" lvl="1" indent="-457200">
              <a:lnSpc>
                <a:spcPct val="150000"/>
              </a:lnSpc>
              <a:buClr>
                <a:schemeClr val="tx1"/>
              </a:buClr>
              <a:buSzPct val="75000"/>
              <a:buFont typeface="Wingdings" pitchFamily="2" charset="2"/>
              <a:buChar char="ü"/>
            </a:pPr>
            <a:r>
              <a:rPr lang="zh-CN" altLang="en-US" sz="2800" b="1" dirty="0">
                <a:latin typeface="楷体_GB2312" pitchFamily="49" charset="-122"/>
                <a:ea typeface="楷体_GB2312" pitchFamily="49" charset="-122"/>
              </a:rPr>
              <a:t>花心的生理原因：</a:t>
            </a:r>
            <a:r>
              <a:rPr lang="zh-CN" altLang="en-US" sz="2400" b="1" dirty="0">
                <a:latin typeface="楷体_GB2312" pitchFamily="49" charset="-122"/>
                <a:ea typeface="楷体_GB2312" pitchFamily="49" charset="-122"/>
              </a:rPr>
              <a:t>男人婚外恋的比例是女人的</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倍：你今晚愿和我一起过夜么？</a:t>
            </a:r>
          </a:p>
          <a:p>
            <a:pPr marL="914400" lvl="1" indent="-457200">
              <a:lnSpc>
                <a:spcPct val="150000"/>
              </a:lnSpc>
              <a:buClr>
                <a:schemeClr val="tx1"/>
              </a:buClr>
              <a:buSzPct val="75000"/>
              <a:buFont typeface="Wingdings" pitchFamily="2" charset="2"/>
              <a:buChar char="ü"/>
            </a:pPr>
            <a:r>
              <a:rPr lang="zh-CN" altLang="en-US" sz="2800" b="1" dirty="0">
                <a:latin typeface="楷体_GB2312" pitchFamily="49" charset="-122"/>
                <a:ea typeface="楷体_GB2312" pitchFamily="49" charset="-122"/>
              </a:rPr>
              <a:t>女人对男人喜好出外寻找性刺激行为疑惑不解；</a:t>
            </a:r>
          </a:p>
        </p:txBody>
      </p:sp>
    </p:spTree>
    <p:extLst>
      <p:ext uri="{BB962C8B-B14F-4D97-AF65-F5344CB8AC3E}">
        <p14:creationId xmlns:p14="http://schemas.microsoft.com/office/powerpoint/2010/main" val="1285257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 calcmode="lin" valueType="num">
                                      <p:cBhvr additive="base">
                                        <p:cTn id="7" dur="500" fill="hold"/>
                                        <p:tgtEl>
                                          <p:spTgt spid="615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5427">
                                            <p:txEl>
                                              <p:pRg st="1" end="1"/>
                                            </p:txEl>
                                          </p:spTgt>
                                        </p:tgtEl>
                                        <p:attrNameLst>
                                          <p:attrName>style.visibility</p:attrName>
                                        </p:attrNameLst>
                                      </p:cBhvr>
                                      <p:to>
                                        <p:strVal val="visible"/>
                                      </p:to>
                                    </p:set>
                                    <p:anim calcmode="lin" valueType="num">
                                      <p:cBhvr additive="base">
                                        <p:cTn id="13" dur="500" fill="hold"/>
                                        <p:tgtEl>
                                          <p:spTgt spid="615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5427">
                                            <p:txEl>
                                              <p:pRg st="2" end="2"/>
                                            </p:txEl>
                                          </p:spTgt>
                                        </p:tgtEl>
                                        <p:attrNameLst>
                                          <p:attrName>style.visibility</p:attrName>
                                        </p:attrNameLst>
                                      </p:cBhvr>
                                      <p:to>
                                        <p:strVal val="visible"/>
                                      </p:to>
                                    </p:set>
                                    <p:anim calcmode="lin" valueType="num">
                                      <p:cBhvr additive="base">
                                        <p:cTn id="19" dur="500" fill="hold"/>
                                        <p:tgtEl>
                                          <p:spTgt spid="615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54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body" idx="1"/>
          </p:nvPr>
        </p:nvSpPr>
        <p:spPr bwMode="auto">
          <a:xfrm>
            <a:off x="539750" y="476250"/>
            <a:ext cx="8229600"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buClr>
                <a:schemeClr val="tx1"/>
              </a:buClr>
              <a:buSzPct val="75000"/>
              <a:buFont typeface="Wingdings" pitchFamily="2" charset="2"/>
              <a:buChar char="u"/>
            </a:pPr>
            <a:r>
              <a:rPr lang="zh-CN" altLang="en-US" sz="2800" b="1" smtClean="0">
                <a:latin typeface="楷体_GB2312" pitchFamily="49" charset="-122"/>
                <a:ea typeface="楷体_GB2312" pitchFamily="49" charset="-122"/>
              </a:rPr>
              <a:t>男人的柯立芝效应</a:t>
            </a:r>
          </a:p>
          <a:p>
            <a:pPr lvl="1">
              <a:lnSpc>
                <a:spcPct val="120000"/>
              </a:lnSpc>
              <a:buClr>
                <a:schemeClr val="tx1"/>
              </a:buClr>
              <a:buSzPct val="75000"/>
              <a:buFont typeface="Wingdings" pitchFamily="2" charset="2"/>
              <a:buChar char="Ø"/>
            </a:pPr>
            <a:r>
              <a:rPr lang="zh-CN" altLang="en-US" sz="2400" b="1" smtClean="0">
                <a:latin typeface="楷体_GB2312" pitchFamily="49" charset="-122"/>
                <a:ea typeface="楷体_GB2312" pitchFamily="49" charset="-122"/>
              </a:rPr>
              <a:t>假如有</a:t>
            </a:r>
            <a:r>
              <a:rPr lang="en-US" altLang="zh-CN" sz="2400" b="1" smtClean="0">
                <a:latin typeface="楷体_GB2312" pitchFamily="49" charset="-122"/>
                <a:ea typeface="楷体_GB2312" pitchFamily="49" charset="-122"/>
              </a:rPr>
              <a:t>100</a:t>
            </a:r>
            <a:r>
              <a:rPr lang="zh-CN" altLang="en-US" sz="2400" b="1" smtClean="0">
                <a:latin typeface="楷体_GB2312" pitchFamily="49" charset="-122"/>
                <a:ea typeface="楷体_GB2312" pitchFamily="49" charset="-122"/>
              </a:rPr>
              <a:t>个女人，男人做如何选择？</a:t>
            </a:r>
          </a:p>
          <a:p>
            <a:pPr lvl="1">
              <a:lnSpc>
                <a:spcPct val="120000"/>
              </a:lnSpc>
              <a:buClr>
                <a:schemeClr val="tx1"/>
              </a:buClr>
              <a:buSzPct val="75000"/>
              <a:buFont typeface="Wingdings" pitchFamily="2" charset="2"/>
              <a:buChar char="Ø"/>
            </a:pPr>
            <a:r>
              <a:rPr lang="zh-CN" altLang="en-US" sz="2400" b="1" smtClean="0">
                <a:latin typeface="楷体_GB2312" pitchFamily="49" charset="-122"/>
                <a:ea typeface="楷体_GB2312" pitchFamily="49" charset="-122"/>
              </a:rPr>
              <a:t>卡尔</a:t>
            </a:r>
            <a:r>
              <a:rPr lang="zh-CN" altLang="zh-CN" sz="2400" b="1" smtClean="0">
                <a:ea typeface="楷体_GB2312" pitchFamily="49" charset="-122"/>
              </a:rPr>
              <a:t>·</a:t>
            </a:r>
            <a:r>
              <a:rPr lang="zh-CN" altLang="en-US" sz="2400" b="1" smtClean="0">
                <a:latin typeface="楷体_GB2312" pitchFamily="49" charset="-122"/>
                <a:ea typeface="楷体_GB2312" pitchFamily="49" charset="-122"/>
              </a:rPr>
              <a:t>马克思、伯特兰</a:t>
            </a:r>
            <a:r>
              <a:rPr lang="zh-CN" altLang="zh-CN" sz="2400" b="1" smtClean="0">
                <a:ea typeface="楷体_GB2312" pitchFamily="49" charset="-122"/>
              </a:rPr>
              <a:t>·</a:t>
            </a:r>
            <a:r>
              <a:rPr lang="zh-CN" altLang="en-US" sz="2400" b="1" smtClean="0">
                <a:latin typeface="楷体_GB2312" pitchFamily="49" charset="-122"/>
                <a:ea typeface="楷体_GB2312" pitchFamily="49" charset="-122"/>
              </a:rPr>
              <a:t>罗素、列夫</a:t>
            </a:r>
            <a:r>
              <a:rPr lang="zh-CN" altLang="zh-CN" sz="2400" b="1" smtClean="0">
                <a:ea typeface="楷体_GB2312" pitchFamily="49" charset="-122"/>
              </a:rPr>
              <a:t>·</a:t>
            </a:r>
            <a:r>
              <a:rPr lang="zh-CN" altLang="en-US" sz="2400" b="1" smtClean="0">
                <a:latin typeface="楷体_GB2312" pitchFamily="49" charset="-122"/>
                <a:ea typeface="楷体_GB2312" pitchFamily="49" charset="-122"/>
              </a:rPr>
              <a:t>托尔斯泰、让</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雅克</a:t>
            </a:r>
            <a:r>
              <a:rPr lang="zh-CN" altLang="zh-CN" sz="2400" b="1" smtClean="0">
                <a:ea typeface="楷体_GB2312" pitchFamily="49" charset="-122"/>
              </a:rPr>
              <a:t>·</a:t>
            </a:r>
            <a:r>
              <a:rPr lang="zh-CN" altLang="en-US" sz="2400" b="1" smtClean="0">
                <a:latin typeface="楷体_GB2312" pitchFamily="49" charset="-122"/>
                <a:ea typeface="楷体_GB2312" pitchFamily="49" charset="-122"/>
              </a:rPr>
              <a:t>卢梭、亨利克．易卜生、</a:t>
            </a:r>
            <a:r>
              <a:rPr lang="en-US" altLang="zh-CN" sz="2400" b="1" smtClean="0">
                <a:latin typeface="楷体_GB2312" pitchFamily="49" charset="-122"/>
                <a:ea typeface="楷体_GB2312" pitchFamily="49" charset="-122"/>
              </a:rPr>
              <a:t>P</a:t>
            </a:r>
            <a:r>
              <a:rPr lang="zh-CN" altLang="en-US" sz="2400" b="1" smtClean="0">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B</a:t>
            </a:r>
            <a:r>
              <a:rPr lang="zh-CN" altLang="en-US" sz="2400" b="1" smtClean="0">
                <a:latin typeface="楷体_GB2312" pitchFamily="49" charset="-122"/>
                <a:ea typeface="楷体_GB2312" pitchFamily="49" charset="-122"/>
              </a:rPr>
              <a:t>．雪莱</a:t>
            </a:r>
            <a:r>
              <a:rPr lang="en-US" altLang="zh-CN" sz="2400" b="1" smtClean="0">
                <a:ea typeface="楷体_GB2312" pitchFamily="49" charset="-122"/>
              </a:rPr>
              <a:t>……</a:t>
            </a:r>
            <a:r>
              <a:rPr lang="zh-CN" altLang="en-US" sz="2400" b="1" smtClean="0">
                <a:latin typeface="楷体_GB2312" pitchFamily="49" charset="-122"/>
                <a:ea typeface="楷体_GB2312" pitchFamily="49" charset="-122"/>
              </a:rPr>
              <a:t>著名传记作家詹姆斯</a:t>
            </a:r>
            <a:r>
              <a:rPr lang="zh-CN" altLang="zh-CN" sz="2400" b="1" smtClean="0">
                <a:ea typeface="楷体_GB2312" pitchFamily="49" charset="-122"/>
              </a:rPr>
              <a:t>·</a:t>
            </a:r>
            <a:r>
              <a:rPr lang="zh-CN" altLang="en-US" sz="2400" b="1" smtClean="0">
                <a:latin typeface="楷体_GB2312" pitchFamily="49" charset="-122"/>
                <a:ea typeface="楷体_GB2312" pitchFamily="49" charset="-122"/>
              </a:rPr>
              <a:t>鲍斯韦尔 </a:t>
            </a:r>
          </a:p>
          <a:p>
            <a:pPr>
              <a:lnSpc>
                <a:spcPct val="120000"/>
              </a:lnSpc>
              <a:buClr>
                <a:schemeClr val="tx1"/>
              </a:buClr>
              <a:buSzPct val="75000"/>
              <a:buFont typeface="Wingdings" pitchFamily="2" charset="2"/>
              <a:buChar char="u"/>
            </a:pPr>
            <a:r>
              <a:rPr lang="zh-CN" altLang="en-US" sz="2800" b="1" smtClean="0">
                <a:latin typeface="楷体_GB2312" pitchFamily="49" charset="-122"/>
                <a:ea typeface="楷体_GB2312" pitchFamily="49" charset="-122"/>
              </a:rPr>
              <a:t>柯立芝效应产生的原因</a:t>
            </a:r>
            <a:r>
              <a:rPr lang="zh-CN" altLang="en-US" sz="2000" b="1" smtClean="0">
                <a:latin typeface="楷体_GB2312" pitchFamily="49" charset="-122"/>
                <a:ea typeface="楷体_GB2312" pitchFamily="49" charset="-122"/>
              </a:rPr>
              <a:t> </a:t>
            </a:r>
          </a:p>
        </p:txBody>
      </p:sp>
      <p:pic>
        <p:nvPicPr>
          <p:cNvPr id="52227" name="Picture 3" descr="11460587945115337_sma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213100"/>
            <a:ext cx="2300288"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252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7474">
                                            <p:txEl>
                                              <p:pRg st="0" end="0"/>
                                            </p:txEl>
                                          </p:spTgt>
                                        </p:tgtEl>
                                        <p:attrNameLst>
                                          <p:attrName>style.visibility</p:attrName>
                                        </p:attrNameLst>
                                      </p:cBhvr>
                                      <p:to>
                                        <p:strVal val="visible"/>
                                      </p:to>
                                    </p:set>
                                    <p:anim calcmode="lin" valueType="num">
                                      <p:cBhvr additive="base">
                                        <p:cTn id="7" dur="500" fill="hold"/>
                                        <p:tgtEl>
                                          <p:spTgt spid="617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74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7474">
                                            <p:txEl>
                                              <p:pRg st="1" end="1"/>
                                            </p:txEl>
                                          </p:spTgt>
                                        </p:tgtEl>
                                        <p:attrNameLst>
                                          <p:attrName>style.visibility</p:attrName>
                                        </p:attrNameLst>
                                      </p:cBhvr>
                                      <p:to>
                                        <p:strVal val="visible"/>
                                      </p:to>
                                    </p:set>
                                    <p:anim calcmode="lin" valueType="num">
                                      <p:cBhvr additive="base">
                                        <p:cTn id="13" dur="500" fill="hold"/>
                                        <p:tgtEl>
                                          <p:spTgt spid="6174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74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7474">
                                            <p:txEl>
                                              <p:pRg st="2" end="2"/>
                                            </p:txEl>
                                          </p:spTgt>
                                        </p:tgtEl>
                                        <p:attrNameLst>
                                          <p:attrName>style.visibility</p:attrName>
                                        </p:attrNameLst>
                                      </p:cBhvr>
                                      <p:to>
                                        <p:strVal val="visible"/>
                                      </p:to>
                                    </p:set>
                                    <p:anim calcmode="lin" valueType="num">
                                      <p:cBhvr additive="base">
                                        <p:cTn id="19" dur="500" fill="hold"/>
                                        <p:tgtEl>
                                          <p:spTgt spid="6174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74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7474">
                                            <p:txEl>
                                              <p:pRg st="3" end="3"/>
                                            </p:txEl>
                                          </p:spTgt>
                                        </p:tgtEl>
                                        <p:attrNameLst>
                                          <p:attrName>style.visibility</p:attrName>
                                        </p:attrNameLst>
                                      </p:cBhvr>
                                      <p:to>
                                        <p:strVal val="visible"/>
                                      </p:to>
                                    </p:set>
                                    <p:anim calcmode="lin" valueType="num">
                                      <p:cBhvr additive="base">
                                        <p:cTn id="25" dur="500" fill="hold"/>
                                        <p:tgtEl>
                                          <p:spTgt spid="6174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74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ChangeArrowheads="1"/>
          </p:cNvSpPr>
          <p:nvPr/>
        </p:nvSpPr>
        <p:spPr bwMode="auto">
          <a:xfrm>
            <a:off x="704053" y="950468"/>
            <a:ext cx="82073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40000"/>
              </a:spcBef>
              <a:buClr>
                <a:schemeClr val="tx1"/>
              </a:buClr>
              <a:buSzPct val="75000"/>
              <a:buFont typeface="Wingdings" pitchFamily="2" charset="2"/>
              <a:buChar char="u"/>
            </a:pPr>
            <a:r>
              <a:rPr lang="zh-CN" altLang="en-US" sz="3600" b="1" dirty="0">
                <a:latin typeface="华文新魏" pitchFamily="2" charset="-122"/>
                <a:ea typeface="华文新魏" pitchFamily="2" charset="-122"/>
              </a:rPr>
              <a:t>女性的返祖行为</a:t>
            </a:r>
          </a:p>
          <a:p>
            <a:pPr marL="914400" lvl="1" indent="-457200">
              <a:spcBef>
                <a:spcPct val="40000"/>
              </a:spcBef>
              <a:buClr>
                <a:schemeClr val="tx1"/>
              </a:buClr>
              <a:buSzPct val="75000"/>
              <a:buFont typeface="Wingdings" pitchFamily="2" charset="2"/>
              <a:buChar char="ü"/>
            </a:pPr>
            <a:r>
              <a:rPr lang="zh-CN" altLang="en-US" sz="2800" b="1" dirty="0">
                <a:latin typeface="楷体_GB2312" pitchFamily="49" charset="-122"/>
                <a:ea typeface="楷体_GB2312" pitchFamily="49" charset="-122"/>
              </a:rPr>
              <a:t>燕子的实验</a:t>
            </a:r>
          </a:p>
        </p:txBody>
      </p:sp>
      <p:pic>
        <p:nvPicPr>
          <p:cNvPr id="53251" name="Picture 3" descr="家庭生活图片">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434247" y="2742072"/>
            <a:ext cx="4413137" cy="291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361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8498">
                                            <p:txEl>
                                              <p:pRg st="0" end="0"/>
                                            </p:txEl>
                                          </p:spTgt>
                                        </p:tgtEl>
                                        <p:attrNameLst>
                                          <p:attrName>style.visibility</p:attrName>
                                        </p:attrNameLst>
                                      </p:cBhvr>
                                      <p:to>
                                        <p:strVal val="visible"/>
                                      </p:to>
                                    </p:set>
                                    <p:anim calcmode="lin" valueType="num">
                                      <p:cBhvr additive="base">
                                        <p:cTn id="7" dur="500" fill="hold"/>
                                        <p:tgtEl>
                                          <p:spTgt spid="618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84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8498">
                                            <p:txEl>
                                              <p:pRg st="1" end="1"/>
                                            </p:txEl>
                                          </p:spTgt>
                                        </p:tgtEl>
                                        <p:attrNameLst>
                                          <p:attrName>style.visibility</p:attrName>
                                        </p:attrNameLst>
                                      </p:cBhvr>
                                      <p:to>
                                        <p:strVal val="visible"/>
                                      </p:to>
                                    </p:set>
                                    <p:anim calcmode="lin" valueType="num">
                                      <p:cBhvr additive="base">
                                        <p:cTn id="13" dur="500" fill="hold"/>
                                        <p:tgtEl>
                                          <p:spTgt spid="6184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84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ChangeArrowheads="1"/>
          </p:cNvSpPr>
          <p:nvPr/>
        </p:nvSpPr>
        <p:spPr bwMode="auto">
          <a:xfrm>
            <a:off x="683568" y="764704"/>
            <a:ext cx="7993384"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spcAft>
                <a:spcPts val="1200"/>
              </a:spcAft>
              <a:buClr>
                <a:schemeClr val="tx1"/>
              </a:buClr>
              <a:buSzPct val="75000"/>
              <a:buFont typeface="Wingdings" pitchFamily="2" charset="2"/>
              <a:buChar char="u"/>
            </a:pPr>
            <a:r>
              <a:rPr lang="zh-CN" altLang="en-US" sz="3200" b="1" dirty="0">
                <a:latin typeface="微软雅黑" pitchFamily="34" charset="-122"/>
                <a:ea typeface="微软雅黑" pitchFamily="34" charset="-122"/>
              </a:rPr>
              <a:t>男人外遇玩伴，女人外遇知己</a:t>
            </a: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如何赢得女人心？</a:t>
            </a: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女性外遇由亲密的沟通互动开始，进展成以身相许的恋情；</a:t>
            </a: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男人出轨多半始于强烈的生理吸引，再有可能演出情感交流的感情。</a:t>
            </a: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心理学家伯思</a:t>
            </a:r>
            <a:r>
              <a:rPr lang="en-US" altLang="zh-CN" sz="2400" b="1" dirty="0">
                <a:latin typeface="楷体_GB2312" pitchFamily="49" charset="-122"/>
                <a:ea typeface="楷体_GB2312" pitchFamily="49" charset="-122"/>
              </a:rPr>
              <a:t>(D. Buss)</a:t>
            </a:r>
            <a:r>
              <a:rPr lang="zh-CN" altLang="en-US" sz="2400" b="1" dirty="0">
                <a:latin typeface="楷体_GB2312" pitchFamily="49" charset="-122"/>
                <a:ea typeface="楷体_GB2312" pitchFamily="49" charset="-122"/>
              </a:rPr>
              <a:t>的实验：面对另一半不忠两性的反思；</a:t>
            </a: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男人的肉欲与女人的</a:t>
            </a:r>
            <a:r>
              <a:rPr lang="zh-CN" altLang="en-US" sz="2400" b="1" dirty="0" smtClean="0">
                <a:latin typeface="楷体_GB2312" pitchFamily="49" charset="-122"/>
                <a:ea typeface="楷体_GB2312" pitchFamily="49" charset="-122"/>
              </a:rPr>
              <a:t>情欲；</a:t>
            </a:r>
            <a:endParaRPr lang="zh-CN" altLang="en-US" sz="2400" b="1" dirty="0">
              <a:latin typeface="楷体_GB2312" pitchFamily="49" charset="-122"/>
              <a:ea typeface="楷体_GB2312" pitchFamily="49" charset="-122"/>
            </a:endParaRPr>
          </a:p>
        </p:txBody>
      </p:sp>
    </p:spTree>
    <p:extLst>
      <p:ext uri="{BB962C8B-B14F-4D97-AF65-F5344CB8AC3E}">
        <p14:creationId xmlns:p14="http://schemas.microsoft.com/office/powerpoint/2010/main" val="2017668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0546">
                                            <p:txEl>
                                              <p:pRg st="0" end="0"/>
                                            </p:txEl>
                                          </p:spTgt>
                                        </p:tgtEl>
                                        <p:attrNameLst>
                                          <p:attrName>style.visibility</p:attrName>
                                        </p:attrNameLst>
                                      </p:cBhvr>
                                      <p:to>
                                        <p:strVal val="visible"/>
                                      </p:to>
                                    </p:set>
                                    <p:anim calcmode="lin" valueType="num">
                                      <p:cBhvr additive="base">
                                        <p:cTn id="7" dur="500" fill="hold"/>
                                        <p:tgtEl>
                                          <p:spTgt spid="620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05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0546">
                                            <p:txEl>
                                              <p:pRg st="1" end="1"/>
                                            </p:txEl>
                                          </p:spTgt>
                                        </p:tgtEl>
                                        <p:attrNameLst>
                                          <p:attrName>style.visibility</p:attrName>
                                        </p:attrNameLst>
                                      </p:cBhvr>
                                      <p:to>
                                        <p:strVal val="visible"/>
                                      </p:to>
                                    </p:set>
                                    <p:anim calcmode="lin" valueType="num">
                                      <p:cBhvr additive="base">
                                        <p:cTn id="13" dur="500" fill="hold"/>
                                        <p:tgtEl>
                                          <p:spTgt spid="620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05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0546">
                                            <p:txEl>
                                              <p:pRg st="2" end="2"/>
                                            </p:txEl>
                                          </p:spTgt>
                                        </p:tgtEl>
                                        <p:attrNameLst>
                                          <p:attrName>style.visibility</p:attrName>
                                        </p:attrNameLst>
                                      </p:cBhvr>
                                      <p:to>
                                        <p:strVal val="visible"/>
                                      </p:to>
                                    </p:set>
                                    <p:anim calcmode="lin" valueType="num">
                                      <p:cBhvr additive="base">
                                        <p:cTn id="19" dur="500" fill="hold"/>
                                        <p:tgtEl>
                                          <p:spTgt spid="6205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05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0546">
                                            <p:txEl>
                                              <p:pRg st="3" end="3"/>
                                            </p:txEl>
                                          </p:spTgt>
                                        </p:tgtEl>
                                        <p:attrNameLst>
                                          <p:attrName>style.visibility</p:attrName>
                                        </p:attrNameLst>
                                      </p:cBhvr>
                                      <p:to>
                                        <p:strVal val="visible"/>
                                      </p:to>
                                    </p:set>
                                    <p:anim calcmode="lin" valueType="num">
                                      <p:cBhvr additive="base">
                                        <p:cTn id="25" dur="500" fill="hold"/>
                                        <p:tgtEl>
                                          <p:spTgt spid="6205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05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20546">
                                            <p:txEl>
                                              <p:pRg st="4" end="4"/>
                                            </p:txEl>
                                          </p:spTgt>
                                        </p:tgtEl>
                                        <p:attrNameLst>
                                          <p:attrName>style.visibility</p:attrName>
                                        </p:attrNameLst>
                                      </p:cBhvr>
                                      <p:to>
                                        <p:strVal val="visible"/>
                                      </p:to>
                                    </p:set>
                                    <p:anim calcmode="lin" valueType="num">
                                      <p:cBhvr additive="base">
                                        <p:cTn id="31" dur="500" fill="hold"/>
                                        <p:tgtEl>
                                          <p:spTgt spid="6205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05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20546">
                                            <p:txEl>
                                              <p:pRg st="5" end="5"/>
                                            </p:txEl>
                                          </p:spTgt>
                                        </p:tgtEl>
                                        <p:attrNameLst>
                                          <p:attrName>style.visibility</p:attrName>
                                        </p:attrNameLst>
                                      </p:cBhvr>
                                      <p:to>
                                        <p:strVal val="visible"/>
                                      </p:to>
                                    </p:set>
                                    <p:anim calcmode="lin" valueType="num">
                                      <p:cBhvr additive="base">
                                        <p:cTn id="37" dur="500" fill="hold"/>
                                        <p:tgtEl>
                                          <p:spTgt spid="62054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05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descr="纸袋"/>
          <p:cNvSpPr txBox="1">
            <a:spLocks noChangeArrowheads="1"/>
          </p:cNvSpPr>
          <p:nvPr/>
        </p:nvSpPr>
        <p:spPr bwMode="auto">
          <a:xfrm>
            <a:off x="396875" y="692150"/>
            <a:ext cx="9144000" cy="6461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600" b="1" dirty="0">
                <a:latin typeface="微软雅黑" pitchFamily="34" charset="-122"/>
                <a:ea typeface="微软雅黑" pitchFamily="34" charset="-122"/>
              </a:rPr>
              <a:t>3</a:t>
            </a:r>
            <a:r>
              <a:rPr lang="zh-CN" altLang="en-US" sz="3600" b="1" dirty="0">
                <a:latin typeface="微软雅黑" pitchFamily="34" charset="-122"/>
                <a:ea typeface="微软雅黑" pitchFamily="34" charset="-122"/>
              </a:rPr>
              <a:t>、女人爱唠叨，男人爱撒谎</a:t>
            </a:r>
          </a:p>
        </p:txBody>
      </p:sp>
      <p:sp>
        <p:nvSpPr>
          <p:cNvPr id="622595" name="Rectangle 3"/>
          <p:cNvSpPr>
            <a:spLocks noChangeArrowheads="1"/>
          </p:cNvSpPr>
          <p:nvPr/>
        </p:nvSpPr>
        <p:spPr bwMode="auto">
          <a:xfrm>
            <a:off x="899592" y="1556792"/>
            <a:ext cx="734020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buClr>
                <a:schemeClr val="tx1"/>
              </a:buClr>
              <a:buSzPct val="75000"/>
              <a:buFont typeface="Wingdings" pitchFamily="2" charset="2"/>
              <a:buChar char="u"/>
            </a:pPr>
            <a:r>
              <a:rPr lang="zh-CN" altLang="en-US" sz="2800" b="1" dirty="0">
                <a:latin typeface="微软雅黑" pitchFamily="34" charset="-122"/>
                <a:ea typeface="微软雅黑" pitchFamily="34" charset="-122"/>
              </a:rPr>
              <a:t>女人的</a:t>
            </a:r>
            <a:r>
              <a:rPr lang="zh-CN" altLang="en-US" sz="2800" b="1" dirty="0" smtClean="0">
                <a:latin typeface="微软雅黑" pitchFamily="34" charset="-122"/>
                <a:ea typeface="微软雅黑" pitchFamily="34" charset="-122"/>
              </a:rPr>
              <a:t>唠叨</a:t>
            </a:r>
            <a:endParaRPr lang="zh-CN" altLang="en-US" sz="2000" b="1" dirty="0">
              <a:latin typeface="微软雅黑" pitchFamily="34" charset="-122"/>
              <a:ea typeface="微软雅黑" pitchFamily="34" charset="-122"/>
            </a:endParaRPr>
          </a:p>
          <a:p>
            <a:pPr marL="742950" lvl="1" indent="-28575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进化的结果</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女人拥有更善于说话、更善于唠叨的大脑</a:t>
            </a:r>
            <a:r>
              <a:rPr lang="zh-CN" altLang="en-US" sz="2400" b="1" dirty="0">
                <a:ea typeface="楷体_GB2312" pitchFamily="49" charset="-122"/>
              </a:rPr>
              <a:t>“</a:t>
            </a:r>
            <a:r>
              <a:rPr lang="zh-CN" altLang="en-US" sz="2400" b="1" dirty="0">
                <a:latin typeface="楷体_GB2312" pitchFamily="49" charset="-122"/>
                <a:ea typeface="楷体_GB2312" pitchFamily="49" charset="-122"/>
              </a:rPr>
              <a:t>硬件</a:t>
            </a:r>
            <a:r>
              <a:rPr lang="zh-CN" altLang="en-US" sz="2400" b="1" dirty="0">
                <a:ea typeface="楷体_GB2312" pitchFamily="49" charset="-122"/>
              </a:rPr>
              <a:t>”</a:t>
            </a:r>
            <a:r>
              <a:rPr lang="zh-CN" altLang="en-US" sz="2400" b="1" dirty="0">
                <a:latin typeface="楷体_GB2312" pitchFamily="49" charset="-122"/>
                <a:ea typeface="楷体_GB2312" pitchFamily="49" charset="-122"/>
              </a:rPr>
              <a:t>。</a:t>
            </a:r>
          </a:p>
          <a:p>
            <a:pPr marL="742950" lvl="1" indent="-28575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唠叨是为了获得别人的认可；</a:t>
            </a:r>
          </a:p>
          <a:p>
            <a:pPr marL="742950" lvl="1" indent="-28575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女人一定要记住：太多琐碎的细节会把男人逼疯或烦死。</a:t>
            </a:r>
          </a:p>
          <a:p>
            <a:pPr marL="742950" lvl="1" indent="-28575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母亲情结；</a:t>
            </a:r>
          </a:p>
        </p:txBody>
      </p:sp>
    </p:spTree>
    <p:extLst>
      <p:ext uri="{BB962C8B-B14F-4D97-AF65-F5344CB8AC3E}">
        <p14:creationId xmlns:p14="http://schemas.microsoft.com/office/powerpoint/2010/main" val="15285191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2595">
                                            <p:txEl>
                                              <p:pRg st="0" end="0"/>
                                            </p:txEl>
                                          </p:spTgt>
                                        </p:tgtEl>
                                        <p:attrNameLst>
                                          <p:attrName>style.visibility</p:attrName>
                                        </p:attrNameLst>
                                      </p:cBhvr>
                                      <p:to>
                                        <p:strVal val="visible"/>
                                      </p:to>
                                    </p:set>
                                    <p:anim calcmode="lin" valueType="num">
                                      <p:cBhvr additive="base">
                                        <p:cTn id="7" dur="500" fill="hold"/>
                                        <p:tgtEl>
                                          <p:spTgt spid="622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2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2595">
                                            <p:txEl>
                                              <p:pRg st="1" end="1"/>
                                            </p:txEl>
                                          </p:spTgt>
                                        </p:tgtEl>
                                        <p:attrNameLst>
                                          <p:attrName>style.visibility</p:attrName>
                                        </p:attrNameLst>
                                      </p:cBhvr>
                                      <p:to>
                                        <p:strVal val="visible"/>
                                      </p:to>
                                    </p:set>
                                    <p:anim calcmode="lin" valueType="num">
                                      <p:cBhvr additive="base">
                                        <p:cTn id="13" dur="500" fill="hold"/>
                                        <p:tgtEl>
                                          <p:spTgt spid="622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2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2595">
                                            <p:txEl>
                                              <p:pRg st="2" end="2"/>
                                            </p:txEl>
                                          </p:spTgt>
                                        </p:tgtEl>
                                        <p:attrNameLst>
                                          <p:attrName>style.visibility</p:attrName>
                                        </p:attrNameLst>
                                      </p:cBhvr>
                                      <p:to>
                                        <p:strVal val="visible"/>
                                      </p:to>
                                    </p:set>
                                    <p:anim calcmode="lin" valueType="num">
                                      <p:cBhvr additive="base">
                                        <p:cTn id="19" dur="500" fill="hold"/>
                                        <p:tgtEl>
                                          <p:spTgt spid="622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2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2595">
                                            <p:txEl>
                                              <p:pRg st="3" end="3"/>
                                            </p:txEl>
                                          </p:spTgt>
                                        </p:tgtEl>
                                        <p:attrNameLst>
                                          <p:attrName>style.visibility</p:attrName>
                                        </p:attrNameLst>
                                      </p:cBhvr>
                                      <p:to>
                                        <p:strVal val="visible"/>
                                      </p:to>
                                    </p:set>
                                    <p:anim calcmode="lin" valueType="num">
                                      <p:cBhvr additive="base">
                                        <p:cTn id="25" dur="500" fill="hold"/>
                                        <p:tgtEl>
                                          <p:spTgt spid="6225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2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22595">
                                            <p:txEl>
                                              <p:pRg st="4" end="4"/>
                                            </p:txEl>
                                          </p:spTgt>
                                        </p:tgtEl>
                                        <p:attrNameLst>
                                          <p:attrName>style.visibility</p:attrName>
                                        </p:attrNameLst>
                                      </p:cBhvr>
                                      <p:to>
                                        <p:strVal val="visible"/>
                                      </p:to>
                                    </p:set>
                                    <p:anim calcmode="lin" valueType="num">
                                      <p:cBhvr additive="base">
                                        <p:cTn id="31" dur="500" fill="hold"/>
                                        <p:tgtEl>
                                          <p:spTgt spid="6225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25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bwMode="auto">
          <a:xfrm>
            <a:off x="611560" y="908720"/>
            <a:ext cx="7992888" cy="5141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spcBef>
                <a:spcPts val="0"/>
              </a:spcBef>
              <a:spcAft>
                <a:spcPts val="1200"/>
              </a:spcAft>
              <a:buClr>
                <a:schemeClr val="tx1"/>
              </a:buClr>
              <a:buSzPct val="75000"/>
              <a:buFont typeface="Wingdings" pitchFamily="2" charset="2"/>
              <a:buChar char="u"/>
            </a:pPr>
            <a:r>
              <a:rPr lang="zh-CN" altLang="en-US" sz="3600" b="1" dirty="0" smtClean="0">
                <a:latin typeface="微软雅黑" pitchFamily="34" charset="-122"/>
                <a:ea typeface="微软雅黑" pitchFamily="34" charset="-122"/>
              </a:rPr>
              <a:t>女性消除唠叨的办法</a:t>
            </a:r>
          </a:p>
          <a:p>
            <a:pPr lvl="1">
              <a:lnSpc>
                <a:spcPct val="150000"/>
              </a:lnSpc>
              <a:spcBef>
                <a:spcPts val="0"/>
              </a:spcBef>
              <a:buClr>
                <a:schemeClr val="tx1"/>
              </a:buClr>
              <a:buSzPct val="75000"/>
              <a:buFont typeface="Wingdings" pitchFamily="2" charset="2"/>
              <a:buChar char="Ø"/>
            </a:pPr>
            <a:r>
              <a:rPr lang="zh-CN" altLang="en-US" sz="2000" b="1" dirty="0" smtClean="0">
                <a:latin typeface="华文中宋" pitchFamily="2" charset="-122"/>
                <a:ea typeface="华文中宋" pitchFamily="2" charset="-122"/>
              </a:rPr>
              <a:t>把你的意思直接表达出来 </a:t>
            </a:r>
          </a:p>
          <a:p>
            <a:pPr lvl="2">
              <a:lnSpc>
                <a:spcPct val="150000"/>
              </a:lnSpc>
              <a:spcBef>
                <a:spcPts val="0"/>
              </a:spcBef>
              <a:buClr>
                <a:schemeClr val="tx1"/>
              </a:buClr>
              <a:buSzPct val="75000"/>
              <a:buFont typeface="Wingdings" pitchFamily="2" charset="2"/>
              <a:buChar char="Ø"/>
            </a:pPr>
            <a:r>
              <a:rPr lang="zh-CN" altLang="en-US" sz="2000" b="1" dirty="0" smtClean="0">
                <a:latin typeface="楷体_GB2312" pitchFamily="49" charset="-122"/>
                <a:ea typeface="楷体_GB2312" pitchFamily="49" charset="-122"/>
              </a:rPr>
              <a:t>我累了，我想去睡觉了</a:t>
            </a:r>
          </a:p>
          <a:p>
            <a:pPr lvl="1">
              <a:lnSpc>
                <a:spcPct val="150000"/>
              </a:lnSpc>
              <a:spcBef>
                <a:spcPts val="0"/>
              </a:spcBef>
              <a:buClr>
                <a:schemeClr val="tx1"/>
              </a:buClr>
              <a:buSzPct val="75000"/>
              <a:buFont typeface="Wingdings" pitchFamily="2" charset="2"/>
              <a:buChar char="Ø"/>
            </a:pPr>
            <a:r>
              <a:rPr lang="zh-CN" altLang="en-US" sz="2000" b="1" dirty="0" smtClean="0">
                <a:latin typeface="华文中宋" pitchFamily="2" charset="-122"/>
                <a:ea typeface="华文中宋" pitchFamily="2" charset="-122"/>
              </a:rPr>
              <a:t>说出你的感受</a:t>
            </a:r>
          </a:p>
          <a:p>
            <a:pPr lvl="2">
              <a:lnSpc>
                <a:spcPct val="150000"/>
              </a:lnSpc>
              <a:spcBef>
                <a:spcPts val="0"/>
              </a:spcBef>
              <a:buClr>
                <a:schemeClr val="tx1"/>
              </a:buClr>
              <a:buSzPct val="75000"/>
              <a:buFont typeface="Wingdings" pitchFamily="2" charset="2"/>
              <a:buChar char="Ø"/>
            </a:pPr>
            <a:r>
              <a:rPr lang="zh-CN" altLang="en-US" sz="2000" b="1" dirty="0" smtClean="0">
                <a:latin typeface="楷体_GB2312" pitchFamily="49" charset="-122"/>
                <a:ea typeface="楷体_GB2312" pitchFamily="49" charset="-122"/>
              </a:rPr>
              <a:t>对对方行为的描述＋对行为的理解＋你的感受＋该行为对你产生的后果。</a:t>
            </a:r>
          </a:p>
          <a:p>
            <a:pPr lvl="2">
              <a:lnSpc>
                <a:spcPct val="150000"/>
              </a:lnSpc>
              <a:spcBef>
                <a:spcPts val="0"/>
              </a:spcBef>
              <a:buClr>
                <a:schemeClr val="tx1"/>
              </a:buClr>
              <a:buSzPct val="75000"/>
              <a:buFont typeface="Wingdings" pitchFamily="2" charset="2"/>
              <a:buChar char="Ø"/>
            </a:pPr>
            <a:r>
              <a:rPr lang="zh-CN" altLang="en-US" sz="2000" b="1" dirty="0" smtClean="0">
                <a:latin typeface="楷体_GB2312" pitchFamily="49" charset="-122"/>
                <a:ea typeface="楷体_GB2312" pitchFamily="49" charset="-122"/>
              </a:rPr>
              <a:t>你这周每天晚上都很晚回家，还不给我打电话。你是在逃避我呢，还是去见别人了？我，我觉得自己好像失去吸引力了，没人疼了。我很伤心。如果事情一直这样下去，我想我会发疯的。</a:t>
            </a:r>
            <a:r>
              <a:rPr lang="zh-CN" altLang="en-US" sz="1600" dirty="0" smtClean="0"/>
              <a:t> </a:t>
            </a:r>
          </a:p>
        </p:txBody>
      </p:sp>
    </p:spTree>
    <p:extLst>
      <p:ext uri="{BB962C8B-B14F-4D97-AF65-F5344CB8AC3E}">
        <p14:creationId xmlns:p14="http://schemas.microsoft.com/office/powerpoint/2010/main" val="28985384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body" idx="1"/>
          </p:nvPr>
        </p:nvSpPr>
        <p:spPr bwMode="auto">
          <a:xfrm>
            <a:off x="395288" y="620713"/>
            <a:ext cx="8497887" cy="5688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50000"/>
              </a:lnSpc>
              <a:spcBef>
                <a:spcPts val="0"/>
              </a:spcBef>
              <a:buClr>
                <a:schemeClr val="tx1"/>
              </a:buClr>
              <a:buSzPct val="75000"/>
              <a:buFont typeface="Wingdings" pitchFamily="2" charset="2"/>
              <a:buChar char="n"/>
            </a:pPr>
            <a:r>
              <a:rPr lang="zh-CN" altLang="en-US" sz="2800" b="1" dirty="0">
                <a:latin typeface="微软雅黑" pitchFamily="34" charset="-122"/>
                <a:ea typeface="微软雅黑" pitchFamily="34" charset="-122"/>
              </a:rPr>
              <a:t>男人谎言</a:t>
            </a:r>
          </a:p>
          <a:p>
            <a:pPr lvl="1">
              <a:lnSpc>
                <a:spcPct val="150000"/>
              </a:lnSpc>
              <a:spcBef>
                <a:spcPts val="0"/>
              </a:spcBef>
              <a:buClr>
                <a:schemeClr val="tx1"/>
              </a:buClr>
              <a:buSzPct val="75000"/>
              <a:buFont typeface="Wingdings" pitchFamily="2" charset="2"/>
              <a:buChar char="ü"/>
            </a:pPr>
            <a:r>
              <a:rPr lang="zh-CN" altLang="en-US" sz="2400" b="1" dirty="0" smtClean="0">
                <a:latin typeface="楷体_GB2312" pitchFamily="49" charset="-122"/>
                <a:ea typeface="楷体_GB2312" pitchFamily="49" charset="-122"/>
              </a:rPr>
              <a:t>女人说谎是为了取悦听众，让别人感觉好受些；男人说谎是为了抬高自己，让自己看上去更好；</a:t>
            </a:r>
          </a:p>
          <a:p>
            <a:pPr lvl="1">
              <a:lnSpc>
                <a:spcPct val="150000"/>
              </a:lnSpc>
              <a:spcBef>
                <a:spcPts val="0"/>
              </a:spcBef>
              <a:buClr>
                <a:schemeClr val="tx1"/>
              </a:buClr>
              <a:buSzPct val="75000"/>
              <a:buFont typeface="Wingdings" pitchFamily="2" charset="2"/>
              <a:buChar char="ü"/>
            </a:pPr>
            <a:r>
              <a:rPr lang="zh-CN" altLang="en-US" sz="2400" b="1" dirty="0" smtClean="0">
                <a:latin typeface="楷体_GB2312" pitchFamily="49" charset="-122"/>
                <a:ea typeface="楷体_GB2312" pitchFamily="49" charset="-122"/>
              </a:rPr>
              <a:t>我压根儿跟那个女人一点关系都没有；和前女友做爱真是糟透了；我们只是普通朋友；我没喝醉；</a:t>
            </a:r>
          </a:p>
          <a:p>
            <a:pPr>
              <a:lnSpc>
                <a:spcPct val="160000"/>
              </a:lnSpc>
              <a:spcBef>
                <a:spcPts val="0"/>
              </a:spcBef>
              <a:buClr>
                <a:schemeClr val="tx1"/>
              </a:buClr>
              <a:buSzPct val="75000"/>
              <a:buFont typeface="Wingdings" pitchFamily="2" charset="2"/>
              <a:buChar char="n"/>
            </a:pPr>
            <a:r>
              <a:rPr lang="zh-CN" altLang="en-US" sz="2800" b="1" dirty="0">
                <a:latin typeface="微软雅黑" pitchFamily="34" charset="-122"/>
                <a:ea typeface="微软雅黑" pitchFamily="34" charset="-122"/>
              </a:rPr>
              <a:t>给男人的</a:t>
            </a:r>
            <a:r>
              <a:rPr lang="zh-CN" altLang="en-US" sz="2800" b="1" dirty="0" smtClean="0">
                <a:latin typeface="微软雅黑" pitchFamily="34" charset="-122"/>
                <a:ea typeface="微软雅黑" pitchFamily="34" charset="-122"/>
              </a:rPr>
              <a:t>建议</a:t>
            </a:r>
            <a:endParaRPr lang="zh-CN" altLang="en-US" sz="2800" b="1" dirty="0">
              <a:latin typeface="微软雅黑" pitchFamily="34" charset="-122"/>
              <a:ea typeface="微软雅黑" pitchFamily="34" charset="-122"/>
            </a:endParaRPr>
          </a:p>
          <a:p>
            <a:pPr lvl="1">
              <a:lnSpc>
                <a:spcPct val="150000"/>
              </a:lnSpc>
              <a:spcBef>
                <a:spcPts val="0"/>
              </a:spcBef>
              <a:buClr>
                <a:schemeClr val="tx1"/>
              </a:buClr>
              <a:buSzPct val="75000"/>
              <a:buFont typeface="Wingdings" pitchFamily="2" charset="2"/>
              <a:buChar char="ü"/>
            </a:pPr>
            <a:r>
              <a:rPr lang="zh-CN" altLang="en-US" sz="2400" b="1" dirty="0" smtClean="0">
                <a:latin typeface="楷体_GB2312" pitchFamily="49" charset="-122"/>
                <a:ea typeface="楷体_GB2312" pitchFamily="49" charset="-122"/>
              </a:rPr>
              <a:t>女人不仅有很强的谎言识别能力，还有本领记住这些谎话，作为日后吵架的弹药来还击你；</a:t>
            </a:r>
          </a:p>
          <a:p>
            <a:pPr lvl="1">
              <a:lnSpc>
                <a:spcPct val="150000"/>
              </a:lnSpc>
              <a:spcBef>
                <a:spcPts val="0"/>
              </a:spcBef>
              <a:buClr>
                <a:schemeClr val="tx1"/>
              </a:buClr>
              <a:buSzPct val="75000"/>
              <a:buFont typeface="Wingdings" pitchFamily="2" charset="2"/>
              <a:buChar char="ü"/>
            </a:pPr>
            <a:r>
              <a:rPr lang="zh-CN" altLang="en-US" sz="2400" b="1" dirty="0" smtClean="0">
                <a:latin typeface="楷体_GB2312" pitchFamily="49" charset="-122"/>
                <a:ea typeface="楷体_GB2312" pitchFamily="49" charset="-122"/>
              </a:rPr>
              <a:t>女性拥有谎言的</a:t>
            </a:r>
            <a:r>
              <a:rPr lang="zh-CN" altLang="en-US" sz="2400" b="1" dirty="0" smtClean="0">
                <a:ea typeface="楷体_GB2312" pitchFamily="49" charset="-122"/>
              </a:rPr>
              <a:t>“</a:t>
            </a:r>
            <a:r>
              <a:rPr lang="zh-CN" altLang="en-US" sz="2400" b="1" dirty="0" smtClean="0">
                <a:latin typeface="楷体_GB2312" pitchFamily="49" charset="-122"/>
                <a:ea typeface="楷体_GB2312" pitchFamily="49" charset="-122"/>
              </a:rPr>
              <a:t>超级识别力</a:t>
            </a:r>
            <a:r>
              <a:rPr lang="zh-CN" altLang="en-US" sz="2400" b="1" dirty="0" smtClean="0">
                <a:ea typeface="楷体_GB2312" pitchFamily="49" charset="-122"/>
              </a:rPr>
              <a:t>”</a:t>
            </a:r>
            <a:r>
              <a:rPr lang="zh-CN" altLang="en-US" sz="2400" b="1" dirty="0" smtClean="0">
                <a:latin typeface="楷体_GB2312" pitchFamily="49" charset="-122"/>
                <a:ea typeface="楷体_GB2312" pitchFamily="49" charset="-122"/>
              </a:rPr>
              <a:t>，旨在保护她的领地不被陌生人侵犯以及与孩子进行交流</a:t>
            </a:r>
            <a:r>
              <a:rPr lang="zh-CN" altLang="en-US" sz="2400" dirty="0" smtClean="0"/>
              <a:t> ；</a:t>
            </a:r>
            <a:endParaRPr lang="zh-CN" altLang="en-US" sz="2400" b="1" dirty="0" smtClean="0">
              <a:latin typeface="楷体_GB2312" pitchFamily="49" charset="-122"/>
              <a:ea typeface="楷体_GB2312" pitchFamily="49" charset="-122"/>
            </a:endParaRPr>
          </a:p>
          <a:p>
            <a:pPr lvl="1">
              <a:lnSpc>
                <a:spcPct val="120000"/>
              </a:lnSpc>
              <a:buClr>
                <a:schemeClr val="tx1"/>
              </a:buClr>
              <a:buSzPct val="75000"/>
              <a:buFont typeface="Wingdings" pitchFamily="2" charset="2"/>
              <a:buChar char="ü"/>
            </a:pPr>
            <a:endParaRPr lang="en-US" altLang="zh-CN" sz="2400" b="1" dirty="0" smtClean="0">
              <a:latin typeface="楷体_GB2312" pitchFamily="49" charset="-122"/>
              <a:ea typeface="楷体_GB2312" pitchFamily="49" charset="-122"/>
            </a:endParaRPr>
          </a:p>
        </p:txBody>
      </p:sp>
    </p:spTree>
    <p:extLst>
      <p:ext uri="{BB962C8B-B14F-4D97-AF65-F5344CB8AC3E}">
        <p14:creationId xmlns:p14="http://schemas.microsoft.com/office/powerpoint/2010/main" val="1260915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5666">
                                            <p:txEl>
                                              <p:pRg st="1" end="1"/>
                                            </p:txEl>
                                          </p:spTgt>
                                        </p:tgtEl>
                                        <p:attrNameLst>
                                          <p:attrName>style.visibility</p:attrName>
                                        </p:attrNameLst>
                                      </p:cBhvr>
                                      <p:to>
                                        <p:strVal val="visible"/>
                                      </p:to>
                                    </p:set>
                                    <p:anim calcmode="lin" valueType="num">
                                      <p:cBhvr additive="base">
                                        <p:cTn id="7" dur="500" fill="hold"/>
                                        <p:tgtEl>
                                          <p:spTgt spid="6256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56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5666">
                                            <p:txEl>
                                              <p:pRg st="2" end="2"/>
                                            </p:txEl>
                                          </p:spTgt>
                                        </p:tgtEl>
                                        <p:attrNameLst>
                                          <p:attrName>style.visibility</p:attrName>
                                        </p:attrNameLst>
                                      </p:cBhvr>
                                      <p:to>
                                        <p:strVal val="visible"/>
                                      </p:to>
                                    </p:set>
                                    <p:anim calcmode="lin" valueType="num">
                                      <p:cBhvr additive="base">
                                        <p:cTn id="13" dur="500" fill="hold"/>
                                        <p:tgtEl>
                                          <p:spTgt spid="6256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56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5666">
                                            <p:txEl>
                                              <p:pRg st="3" end="3"/>
                                            </p:txEl>
                                          </p:spTgt>
                                        </p:tgtEl>
                                        <p:attrNameLst>
                                          <p:attrName>style.visibility</p:attrName>
                                        </p:attrNameLst>
                                      </p:cBhvr>
                                      <p:to>
                                        <p:strVal val="visible"/>
                                      </p:to>
                                    </p:set>
                                    <p:anim calcmode="lin" valueType="num">
                                      <p:cBhvr additive="base">
                                        <p:cTn id="19" dur="500" fill="hold"/>
                                        <p:tgtEl>
                                          <p:spTgt spid="6256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56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5666">
                                            <p:txEl>
                                              <p:pRg st="4" end="4"/>
                                            </p:txEl>
                                          </p:spTgt>
                                        </p:tgtEl>
                                        <p:attrNameLst>
                                          <p:attrName>style.visibility</p:attrName>
                                        </p:attrNameLst>
                                      </p:cBhvr>
                                      <p:to>
                                        <p:strVal val="visible"/>
                                      </p:to>
                                    </p:set>
                                    <p:anim calcmode="lin" valueType="num">
                                      <p:cBhvr additive="base">
                                        <p:cTn id="25" dur="500" fill="hold"/>
                                        <p:tgtEl>
                                          <p:spTgt spid="6256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56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625666">
                                            <p:txEl>
                                              <p:pRg st="5" end="5"/>
                                            </p:txEl>
                                          </p:spTgt>
                                        </p:tgtEl>
                                        <p:attrNameLst>
                                          <p:attrName>style.visibility</p:attrName>
                                        </p:attrNameLst>
                                      </p:cBhvr>
                                      <p:to>
                                        <p:strVal val="visible"/>
                                      </p:to>
                                    </p:set>
                                    <p:animEffect transition="in" filter="box(in)">
                                      <p:cBhvr>
                                        <p:cTn id="31" dur="500"/>
                                        <p:tgtEl>
                                          <p:spTgt spid="6256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descr="纸袋"/>
          <p:cNvSpPr txBox="1">
            <a:spLocks noChangeArrowheads="1"/>
          </p:cNvSpPr>
          <p:nvPr/>
        </p:nvSpPr>
        <p:spPr bwMode="auto">
          <a:xfrm>
            <a:off x="396875" y="836712"/>
            <a:ext cx="8135565" cy="5847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dirty="0">
                <a:latin typeface="微软雅黑" pitchFamily="34" charset="-122"/>
                <a:ea typeface="微软雅黑" pitchFamily="34" charset="-122"/>
              </a:rPr>
              <a:t>4</a:t>
            </a:r>
            <a:r>
              <a:rPr lang="zh-CN" altLang="en-US" sz="3200" b="1" dirty="0">
                <a:latin typeface="微软雅黑" pitchFamily="34" charset="-122"/>
                <a:ea typeface="微软雅黑" pitchFamily="34" charset="-122"/>
              </a:rPr>
              <a:t>、男性喜欢体育运动，女性酷爱购物活动</a:t>
            </a:r>
          </a:p>
        </p:txBody>
      </p:sp>
      <p:sp>
        <p:nvSpPr>
          <p:cNvPr id="626691" name="Rectangle 3"/>
          <p:cNvSpPr>
            <a:spLocks noChangeArrowheads="1"/>
          </p:cNvSpPr>
          <p:nvPr/>
        </p:nvSpPr>
        <p:spPr bwMode="auto">
          <a:xfrm>
            <a:off x="1008534" y="1772816"/>
            <a:ext cx="737989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spcAft>
                <a:spcPts val="1200"/>
              </a:spcAft>
              <a:buClr>
                <a:schemeClr val="tx1"/>
              </a:buClr>
              <a:buSzPct val="75000"/>
              <a:buFont typeface="Wingdings" pitchFamily="2" charset="2"/>
              <a:buChar char="u"/>
            </a:pPr>
            <a:r>
              <a:rPr lang="zh-CN" altLang="en-US" sz="2400" b="1" dirty="0">
                <a:latin typeface="微软雅黑" pitchFamily="34" charset="-122"/>
                <a:ea typeface="微软雅黑" pitchFamily="34" charset="-122"/>
              </a:rPr>
              <a:t>男人对体育如此</a:t>
            </a:r>
            <a:r>
              <a:rPr lang="zh-CN" altLang="en-US" sz="2400" b="1" dirty="0" smtClean="0">
                <a:latin typeface="微软雅黑" pitchFamily="34" charset="-122"/>
                <a:ea typeface="微软雅黑" pitchFamily="34" charset="-122"/>
              </a:rPr>
              <a:t>着迷</a:t>
            </a:r>
            <a:endParaRPr lang="zh-CN" altLang="en-US" sz="2400" b="1" dirty="0">
              <a:latin typeface="微软雅黑" pitchFamily="34" charset="-122"/>
              <a:ea typeface="微软雅黑" pitchFamily="34" charset="-122"/>
            </a:endParaRP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男人依然在打猎，女人依然在采集。</a:t>
            </a: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解决方法：千万不要去和男人的体育比赛或业余爱好</a:t>
            </a:r>
            <a:r>
              <a:rPr lang="zh-CN" altLang="en-US" sz="2400" b="1" dirty="0">
                <a:ea typeface="楷体_GB2312" pitchFamily="49" charset="-122"/>
              </a:rPr>
              <a:t>“</a:t>
            </a:r>
            <a:r>
              <a:rPr lang="zh-CN" altLang="en-US" sz="2400" b="1" dirty="0">
                <a:latin typeface="楷体_GB2312" pitchFamily="49" charset="-122"/>
                <a:ea typeface="楷体_GB2312" pitchFamily="49" charset="-122"/>
              </a:rPr>
              <a:t>争风吃醋。和他一样投入其中，了解他的爱好，掌握其要领，结识许多体育寡妇。</a:t>
            </a:r>
          </a:p>
          <a:p>
            <a:pPr marL="742950" lvl="1" indent="-285750">
              <a:lnSpc>
                <a:spcPct val="150000"/>
              </a:lnSpc>
              <a:buClr>
                <a:schemeClr val="tx1"/>
              </a:buClr>
              <a:buSzPct val="75000"/>
              <a:buFont typeface="Wingdings" pitchFamily="2" charset="2"/>
              <a:buChar char="Ø"/>
            </a:pPr>
            <a:r>
              <a:rPr lang="zh-CN" altLang="en-US" sz="2400" b="1" dirty="0">
                <a:latin typeface="楷体_GB2312" pitchFamily="49" charset="-122"/>
                <a:ea typeface="楷体_GB2312" pitchFamily="49" charset="-122"/>
              </a:rPr>
              <a:t>利用他专注于体育比赛的机会，和你的朋友或家人好好玩玩，去购物或培养自己新的爱好。</a:t>
            </a:r>
          </a:p>
        </p:txBody>
      </p:sp>
    </p:spTree>
    <p:extLst>
      <p:ext uri="{BB962C8B-B14F-4D97-AF65-F5344CB8AC3E}">
        <p14:creationId xmlns:p14="http://schemas.microsoft.com/office/powerpoint/2010/main" val="2442300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6691">
                                            <p:txEl>
                                              <p:pRg st="0" end="0"/>
                                            </p:txEl>
                                          </p:spTgt>
                                        </p:tgtEl>
                                        <p:attrNameLst>
                                          <p:attrName>style.visibility</p:attrName>
                                        </p:attrNameLst>
                                      </p:cBhvr>
                                      <p:to>
                                        <p:strVal val="visible"/>
                                      </p:to>
                                    </p:set>
                                    <p:anim calcmode="lin" valueType="num">
                                      <p:cBhvr additive="base">
                                        <p:cTn id="7" dur="500" fill="hold"/>
                                        <p:tgtEl>
                                          <p:spTgt spid="626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6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6691">
                                            <p:txEl>
                                              <p:pRg st="1" end="1"/>
                                            </p:txEl>
                                          </p:spTgt>
                                        </p:tgtEl>
                                        <p:attrNameLst>
                                          <p:attrName>style.visibility</p:attrName>
                                        </p:attrNameLst>
                                      </p:cBhvr>
                                      <p:to>
                                        <p:strVal val="visible"/>
                                      </p:to>
                                    </p:set>
                                    <p:anim calcmode="lin" valueType="num">
                                      <p:cBhvr additive="base">
                                        <p:cTn id="13" dur="500" fill="hold"/>
                                        <p:tgtEl>
                                          <p:spTgt spid="626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6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6691">
                                            <p:txEl>
                                              <p:pRg st="2" end="2"/>
                                            </p:txEl>
                                          </p:spTgt>
                                        </p:tgtEl>
                                        <p:attrNameLst>
                                          <p:attrName>style.visibility</p:attrName>
                                        </p:attrNameLst>
                                      </p:cBhvr>
                                      <p:to>
                                        <p:strVal val="visible"/>
                                      </p:to>
                                    </p:set>
                                    <p:anim calcmode="lin" valueType="num">
                                      <p:cBhvr additive="base">
                                        <p:cTn id="19" dur="500" fill="hold"/>
                                        <p:tgtEl>
                                          <p:spTgt spid="626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6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6691">
                                            <p:txEl>
                                              <p:pRg st="3" end="3"/>
                                            </p:txEl>
                                          </p:spTgt>
                                        </p:tgtEl>
                                        <p:attrNameLst>
                                          <p:attrName>style.visibility</p:attrName>
                                        </p:attrNameLst>
                                      </p:cBhvr>
                                      <p:to>
                                        <p:strVal val="visible"/>
                                      </p:to>
                                    </p:set>
                                    <p:anim calcmode="lin" valueType="num">
                                      <p:cBhvr additive="base">
                                        <p:cTn id="25" dur="500" fill="hold"/>
                                        <p:tgtEl>
                                          <p:spTgt spid="6266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66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descr="纸袋"/>
          <p:cNvSpPr txBox="1">
            <a:spLocks noChangeArrowheads="1"/>
          </p:cNvSpPr>
          <p:nvPr/>
        </p:nvSpPr>
        <p:spPr bwMode="auto">
          <a:xfrm>
            <a:off x="483185" y="980728"/>
            <a:ext cx="8135937" cy="150810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10000"/>
              </a:lnSpc>
              <a:spcBef>
                <a:spcPct val="10000"/>
              </a:spcBef>
            </a:pPr>
            <a:r>
              <a:rPr kumimoji="1" lang="zh-CN" altLang="en-US" sz="4000" b="1" dirty="0">
                <a:latin typeface="微软雅黑" pitchFamily="34" charset="-122"/>
                <a:ea typeface="微软雅黑" pitchFamily="34" charset="-122"/>
              </a:rPr>
              <a:t>第一单元：智者不惑</a:t>
            </a:r>
          </a:p>
          <a:p>
            <a:pPr algn="ctr" eaLnBrk="1" hangingPunct="1">
              <a:lnSpc>
                <a:spcPct val="110000"/>
              </a:lnSpc>
              <a:spcBef>
                <a:spcPct val="10000"/>
              </a:spcBef>
            </a:pPr>
            <a:r>
              <a:rPr kumimoji="1" lang="zh-CN" altLang="en-US" sz="4000" b="1" dirty="0">
                <a:latin typeface="微软雅黑" pitchFamily="34" charset="-122"/>
                <a:ea typeface="微软雅黑" pitchFamily="34" charset="-122"/>
              </a:rPr>
              <a:t>解读亲密关系，远离婚姻暗礁</a:t>
            </a:r>
          </a:p>
        </p:txBody>
      </p:sp>
      <p:pic>
        <p:nvPicPr>
          <p:cNvPr id="8195" name="Picture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3419872" y="2852936"/>
            <a:ext cx="2567737" cy="3240336"/>
          </a:xfrm>
          <a:prstGeom prst="rect">
            <a:avLst/>
          </a:prstGeom>
          <a:noFill/>
          <a:ln w="762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868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body" idx="1"/>
          </p:nvPr>
        </p:nvSpPr>
        <p:spPr bwMode="auto">
          <a:xfrm>
            <a:off x="467544" y="764704"/>
            <a:ext cx="8229600" cy="540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50000"/>
              </a:lnSpc>
              <a:spcBef>
                <a:spcPct val="0"/>
              </a:spcBef>
              <a:spcAft>
                <a:spcPts val="1200"/>
              </a:spcAft>
              <a:buClr>
                <a:schemeClr val="tx1"/>
              </a:buClr>
              <a:buSzPct val="75000"/>
              <a:buFont typeface="Wingdings" pitchFamily="2" charset="2"/>
              <a:buChar char="u"/>
            </a:pPr>
            <a:r>
              <a:rPr lang="zh-CN" altLang="en-US" sz="2800" b="1" dirty="0">
                <a:latin typeface="微软雅黑" pitchFamily="34" charset="-122"/>
                <a:ea typeface="微软雅黑" pitchFamily="34" charset="-122"/>
              </a:rPr>
              <a:t>女性喜欢购物活动</a:t>
            </a:r>
          </a:p>
          <a:p>
            <a:pPr lvl="1">
              <a:lnSpc>
                <a:spcPct val="150000"/>
              </a:lnSpc>
              <a:spcBef>
                <a:spcPts val="0"/>
              </a:spcBef>
              <a:buClr>
                <a:schemeClr val="tx1"/>
              </a:buClr>
              <a:buSzPct val="75000"/>
              <a:buFont typeface="Wingdings" pitchFamily="2" charset="2"/>
              <a:buChar char="Ø"/>
            </a:pPr>
            <a:r>
              <a:rPr lang="zh-CN" altLang="en-US" sz="2400" b="1" dirty="0" smtClean="0">
                <a:latin typeface="楷体_GB2312" pitchFamily="49" charset="-122"/>
                <a:ea typeface="楷体_GB2312" pitchFamily="49" charset="-122"/>
              </a:rPr>
              <a:t>男人可以在</a:t>
            </a:r>
            <a:r>
              <a:rPr lang="en-US" altLang="zh-CN" sz="2400" b="1" dirty="0" smtClean="0">
                <a:latin typeface="楷体_GB2312" pitchFamily="49" charset="-122"/>
                <a:ea typeface="楷体_GB2312" pitchFamily="49" charset="-122"/>
              </a:rPr>
              <a:t>8</a:t>
            </a:r>
            <a:r>
              <a:rPr lang="zh-CN" altLang="en-US" sz="2400" b="1" dirty="0" smtClean="0">
                <a:latin typeface="楷体_GB2312" pitchFamily="49" charset="-122"/>
                <a:ea typeface="楷体_GB2312" pitchFamily="49" charset="-122"/>
              </a:rPr>
              <a:t>分钟之内，买回</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套西服、</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件衬衣、</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根皮带和</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条领带。</a:t>
            </a:r>
          </a:p>
          <a:p>
            <a:pPr lvl="1">
              <a:lnSpc>
                <a:spcPct val="150000"/>
              </a:lnSpc>
              <a:spcBef>
                <a:spcPts val="0"/>
              </a:spcBef>
              <a:buClr>
                <a:schemeClr val="tx1"/>
              </a:buClr>
              <a:buSzPct val="75000"/>
              <a:buFont typeface="Wingdings" pitchFamily="2" charset="2"/>
              <a:buChar char="Ø"/>
            </a:pPr>
            <a:r>
              <a:rPr lang="zh-CN" altLang="en-US" sz="2400" b="1" dirty="0" smtClean="0">
                <a:latin typeface="楷体_GB2312" pitchFamily="49" charset="-122"/>
                <a:ea typeface="楷体_GB2312" pitchFamily="49" charset="-122"/>
              </a:rPr>
              <a:t>英国心理学家戴维</a:t>
            </a:r>
            <a:r>
              <a:rPr lang="en-US" altLang="zh-CN" sz="2400" b="1" dirty="0" smtClean="0">
                <a:ea typeface="楷体_GB2312" pitchFamily="49" charset="-122"/>
              </a:rPr>
              <a:t>·</a:t>
            </a:r>
            <a:r>
              <a:rPr lang="zh-CN" altLang="en-US" sz="2400" b="1" dirty="0" smtClean="0">
                <a:latin typeface="楷体_GB2312" pitchFamily="49" charset="-122"/>
                <a:ea typeface="楷体_GB2312" pitchFamily="49" charset="-122"/>
              </a:rPr>
              <a:t>路易斯博士：男人在选购圣诞节礼物时的精神紧张度和警察在处理一群聚众闹事的暴徒时的精神紧张度一样高。对大多数女人来说，购物却是一种消除紧张的好方法。</a:t>
            </a:r>
          </a:p>
          <a:p>
            <a:pPr lvl="1">
              <a:lnSpc>
                <a:spcPct val="150000"/>
              </a:lnSpc>
              <a:spcBef>
                <a:spcPts val="0"/>
              </a:spcBef>
              <a:buClr>
                <a:schemeClr val="tx1"/>
              </a:buClr>
              <a:buSzPct val="75000"/>
              <a:buFont typeface="Wingdings" pitchFamily="2" charset="2"/>
              <a:buChar char="Ø"/>
            </a:pPr>
            <a:r>
              <a:rPr lang="zh-CN" altLang="en-US" sz="2400" b="1" dirty="0" smtClean="0">
                <a:latin typeface="楷体_GB2312" pitchFamily="49" charset="-122"/>
                <a:ea typeface="楷体_GB2312" pitchFamily="49" charset="-122"/>
              </a:rPr>
              <a:t>母鸡研究：揭示了男人的购物特点：女人穿衣服是为了好看，男人穿衣服是为了吓退敌人。</a:t>
            </a:r>
          </a:p>
        </p:txBody>
      </p:sp>
    </p:spTree>
    <p:extLst>
      <p:ext uri="{BB962C8B-B14F-4D97-AF65-F5344CB8AC3E}">
        <p14:creationId xmlns:p14="http://schemas.microsoft.com/office/powerpoint/2010/main" val="122886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8738">
                                            <p:txEl>
                                              <p:pRg st="1" end="1"/>
                                            </p:txEl>
                                          </p:spTgt>
                                        </p:tgtEl>
                                        <p:attrNameLst>
                                          <p:attrName>style.visibility</p:attrName>
                                        </p:attrNameLst>
                                      </p:cBhvr>
                                      <p:to>
                                        <p:strVal val="visible"/>
                                      </p:to>
                                    </p:set>
                                    <p:anim calcmode="lin" valueType="num">
                                      <p:cBhvr additive="base">
                                        <p:cTn id="7" dur="500" fill="hold"/>
                                        <p:tgtEl>
                                          <p:spTgt spid="6287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87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28738">
                                            <p:txEl>
                                              <p:pRg st="2" end="2"/>
                                            </p:txEl>
                                          </p:spTgt>
                                        </p:tgtEl>
                                        <p:attrNameLst>
                                          <p:attrName>style.visibility</p:attrName>
                                        </p:attrNameLst>
                                      </p:cBhvr>
                                      <p:to>
                                        <p:strVal val="visible"/>
                                      </p:to>
                                    </p:set>
                                    <p:animEffect transition="in" filter="diamond(in)">
                                      <p:cBhvr>
                                        <p:cTn id="13" dur="2000"/>
                                        <p:tgtEl>
                                          <p:spTgt spid="62873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28738">
                                            <p:txEl>
                                              <p:pRg st="3" end="3"/>
                                            </p:txEl>
                                          </p:spTgt>
                                        </p:tgtEl>
                                        <p:attrNameLst>
                                          <p:attrName>style.visibility</p:attrName>
                                        </p:attrNameLst>
                                      </p:cBhvr>
                                      <p:to>
                                        <p:strVal val="visible"/>
                                      </p:to>
                                    </p:set>
                                    <p:animEffect transition="in" filter="box(in)">
                                      <p:cBhvr>
                                        <p:cTn id="18" dur="500"/>
                                        <p:tgtEl>
                                          <p:spTgt spid="6287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descr="纸袋"/>
          <p:cNvSpPr txBox="1">
            <a:spLocks noChangeArrowheads="1"/>
          </p:cNvSpPr>
          <p:nvPr/>
        </p:nvSpPr>
        <p:spPr bwMode="auto">
          <a:xfrm>
            <a:off x="252413" y="692150"/>
            <a:ext cx="8531225" cy="646331"/>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600" b="1" dirty="0">
                <a:latin typeface="微软雅黑" pitchFamily="34" charset="-122"/>
                <a:ea typeface="微软雅黑" pitchFamily="34" charset="-122"/>
              </a:rPr>
              <a:t>5</a:t>
            </a:r>
            <a:r>
              <a:rPr lang="zh-CN" altLang="en-US" sz="3600" b="1" dirty="0">
                <a:latin typeface="微软雅黑" pitchFamily="34" charset="-122"/>
                <a:ea typeface="微软雅黑" pitchFamily="34" charset="-122"/>
              </a:rPr>
              <a:t>、男人重事实理性，女人重直觉感性 </a:t>
            </a:r>
          </a:p>
        </p:txBody>
      </p:sp>
      <p:sp>
        <p:nvSpPr>
          <p:cNvPr id="629763" name="Rectangle 3"/>
          <p:cNvSpPr>
            <a:spLocks noChangeArrowheads="1"/>
          </p:cNvSpPr>
          <p:nvPr/>
        </p:nvSpPr>
        <p:spPr bwMode="auto">
          <a:xfrm>
            <a:off x="755650" y="1628775"/>
            <a:ext cx="80645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buClr>
                <a:schemeClr val="tx1"/>
              </a:buClr>
              <a:buSzPct val="75000"/>
              <a:buFont typeface="Wingdings" pitchFamily="2" charset="2"/>
              <a:buChar char="n"/>
            </a:pPr>
            <a:r>
              <a:rPr lang="zh-CN" altLang="en-US" sz="2800" b="1" dirty="0">
                <a:latin typeface="楷体_GB2312" pitchFamily="49" charset="-122"/>
                <a:ea typeface="楷体_GB2312" pitchFamily="49" charset="-122"/>
              </a:rPr>
              <a:t>男性是行动取向，女性是语言取向；</a:t>
            </a:r>
          </a:p>
          <a:p>
            <a:pPr marL="742950" lvl="1" indent="-28575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男人与女人的沟通：今天好幸福，今天好没劲；</a:t>
            </a:r>
          </a:p>
          <a:p>
            <a:pPr marL="742950" lvl="1" indent="-285750">
              <a:lnSpc>
                <a:spcPct val="150000"/>
              </a:lnSpc>
              <a:buClr>
                <a:schemeClr val="tx1"/>
              </a:buClr>
              <a:buSzPct val="75000"/>
              <a:buFont typeface="Wingdings" pitchFamily="2" charset="2"/>
              <a:buChar char="ü"/>
            </a:pPr>
            <a:r>
              <a:rPr lang="en-US" altLang="zh-CN" sz="2400" b="1" dirty="0">
                <a:latin typeface="楷体_GB2312" pitchFamily="49" charset="-122"/>
                <a:ea typeface="楷体_GB2312" pitchFamily="49" charset="-122"/>
              </a:rPr>
              <a:t>Party</a:t>
            </a:r>
            <a:r>
              <a:rPr lang="zh-CN" altLang="en-US" sz="2400" b="1" dirty="0">
                <a:latin typeface="楷体_GB2312" pitchFamily="49" charset="-122"/>
                <a:ea typeface="楷体_GB2312" pitchFamily="49" charset="-122"/>
              </a:rPr>
              <a:t>时，通常男生一堆，女生一堆； </a:t>
            </a:r>
          </a:p>
          <a:p>
            <a:pPr marL="742950" lvl="1" indent="-285750">
              <a:lnSpc>
                <a:spcPct val="150000"/>
              </a:lnSpc>
              <a:buClr>
                <a:schemeClr val="tx1"/>
              </a:buClr>
              <a:buSzPct val="75000"/>
              <a:buFont typeface="Wingdings" pitchFamily="2" charset="2"/>
              <a:buChar char="ü"/>
            </a:pPr>
            <a:r>
              <a:rPr lang="zh-CN" altLang="en-US" sz="2400" b="1" dirty="0">
                <a:latin typeface="楷体_GB2312" pitchFamily="49" charset="-122"/>
                <a:ea typeface="楷体_GB2312" pitchFamily="49" charset="-122"/>
              </a:rPr>
              <a:t>丈夫的长篇大论通常是用来</a:t>
            </a:r>
            <a:r>
              <a:rPr lang="zh-CN" altLang="en-US" sz="2400" b="1" dirty="0">
                <a:ea typeface="楷体_GB2312" pitchFamily="49" charset="-122"/>
              </a:rPr>
              <a:t>“</a:t>
            </a:r>
            <a:r>
              <a:rPr lang="zh-CN" altLang="en-US" sz="2400" b="1" dirty="0">
                <a:latin typeface="楷体_GB2312" pitchFamily="49" charset="-122"/>
                <a:ea typeface="楷体_GB2312" pitchFamily="49" charset="-122"/>
              </a:rPr>
              <a:t>说理</a:t>
            </a:r>
            <a:r>
              <a:rPr lang="zh-CN" altLang="en-US" sz="2400" b="1" dirty="0">
                <a:ea typeface="楷体_GB2312" pitchFamily="49" charset="-122"/>
              </a:rPr>
              <a:t>”</a:t>
            </a:r>
            <a:r>
              <a:rPr lang="zh-CN" altLang="en-US" sz="2400" b="1" dirty="0">
                <a:latin typeface="楷体_GB2312" pitchFamily="49" charset="-122"/>
                <a:ea typeface="楷体_GB2312" pitchFamily="49" charset="-122"/>
              </a:rPr>
              <a:t>的，妻子的长篇大论则是用来</a:t>
            </a:r>
            <a:r>
              <a:rPr lang="zh-CN" altLang="en-US" sz="2400" b="1" dirty="0">
                <a:ea typeface="楷体_GB2312" pitchFamily="49" charset="-122"/>
              </a:rPr>
              <a:t>“</a:t>
            </a:r>
            <a:r>
              <a:rPr lang="zh-CN" altLang="en-US" sz="2400" b="1" dirty="0">
                <a:latin typeface="楷体_GB2312" pitchFamily="49" charset="-122"/>
                <a:ea typeface="楷体_GB2312" pitchFamily="49" charset="-122"/>
              </a:rPr>
              <a:t>表达情绪</a:t>
            </a:r>
            <a:r>
              <a:rPr lang="zh-CN" altLang="en-US" sz="2400" b="1" dirty="0">
                <a:ea typeface="楷体_GB2312" pitchFamily="49" charset="-122"/>
              </a:rPr>
              <a:t>”</a:t>
            </a:r>
            <a:r>
              <a:rPr lang="zh-CN" altLang="en-US" sz="2400" b="1" dirty="0">
                <a:latin typeface="楷体_GB2312" pitchFamily="49" charset="-122"/>
                <a:ea typeface="楷体_GB2312" pitchFamily="49" charset="-122"/>
              </a:rPr>
              <a:t>的 </a:t>
            </a:r>
          </a:p>
          <a:p>
            <a:pPr marL="342900" indent="-342900">
              <a:lnSpc>
                <a:spcPct val="150000"/>
              </a:lnSpc>
              <a:buClr>
                <a:schemeClr val="tx1"/>
              </a:buClr>
              <a:buSzPct val="75000"/>
              <a:buFont typeface="Wingdings" pitchFamily="2" charset="2"/>
              <a:buChar char="n"/>
            </a:pPr>
            <a:r>
              <a:rPr lang="zh-CN" altLang="en-US" sz="2800" b="1" dirty="0">
                <a:latin typeface="楷体_GB2312" pitchFamily="49" charset="-122"/>
                <a:ea typeface="楷体_GB2312" pitchFamily="49" charset="-122"/>
              </a:rPr>
              <a:t>女性外遇对象的研究</a:t>
            </a:r>
          </a:p>
          <a:p>
            <a:pPr marL="342900" indent="-342900">
              <a:lnSpc>
                <a:spcPct val="150000"/>
              </a:lnSpc>
              <a:buClr>
                <a:schemeClr val="tx1"/>
              </a:buClr>
              <a:buSzPct val="75000"/>
              <a:buFont typeface="Wingdings" pitchFamily="2" charset="2"/>
              <a:buChar char="n"/>
            </a:pPr>
            <a:r>
              <a:rPr lang="zh-CN" altLang="en-US" sz="2800" b="1" dirty="0">
                <a:latin typeface="楷体_GB2312" pitchFamily="49" charset="-122"/>
                <a:ea typeface="楷体_GB2312" pitchFamily="49" charset="-122"/>
              </a:rPr>
              <a:t>女人面对面，男人肩对肩</a:t>
            </a:r>
            <a:r>
              <a:rPr lang="zh-CN" altLang="en-US" sz="2400" b="1" dirty="0">
                <a:latin typeface="楷体_GB2312" pitchFamily="49" charset="-122"/>
                <a:ea typeface="楷体_GB2312" pitchFamily="49" charset="-122"/>
              </a:rPr>
              <a:t> </a:t>
            </a:r>
          </a:p>
        </p:txBody>
      </p:sp>
    </p:spTree>
    <p:extLst>
      <p:ext uri="{BB962C8B-B14F-4D97-AF65-F5344CB8AC3E}">
        <p14:creationId xmlns:p14="http://schemas.microsoft.com/office/powerpoint/2010/main" val="1219325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additive="base">
                                        <p:cTn id="7" dur="500" fill="hold"/>
                                        <p:tgtEl>
                                          <p:spTgt spid="629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9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9763">
                                            <p:txEl>
                                              <p:pRg st="1" end="1"/>
                                            </p:txEl>
                                          </p:spTgt>
                                        </p:tgtEl>
                                        <p:attrNameLst>
                                          <p:attrName>style.visibility</p:attrName>
                                        </p:attrNameLst>
                                      </p:cBhvr>
                                      <p:to>
                                        <p:strVal val="visible"/>
                                      </p:to>
                                    </p:set>
                                    <p:anim calcmode="lin" valueType="num">
                                      <p:cBhvr additive="base">
                                        <p:cTn id="13" dur="500" fill="hold"/>
                                        <p:tgtEl>
                                          <p:spTgt spid="629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9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9763">
                                            <p:txEl>
                                              <p:pRg st="2" end="2"/>
                                            </p:txEl>
                                          </p:spTgt>
                                        </p:tgtEl>
                                        <p:attrNameLst>
                                          <p:attrName>style.visibility</p:attrName>
                                        </p:attrNameLst>
                                      </p:cBhvr>
                                      <p:to>
                                        <p:strVal val="visible"/>
                                      </p:to>
                                    </p:set>
                                    <p:anim calcmode="lin" valueType="num">
                                      <p:cBhvr additive="base">
                                        <p:cTn id="19" dur="500" fill="hold"/>
                                        <p:tgtEl>
                                          <p:spTgt spid="629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9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629763">
                                            <p:txEl>
                                              <p:pRg st="3" end="3"/>
                                            </p:txEl>
                                          </p:spTgt>
                                        </p:tgtEl>
                                        <p:attrNameLst>
                                          <p:attrName>style.visibility</p:attrName>
                                        </p:attrNameLst>
                                      </p:cBhvr>
                                      <p:to>
                                        <p:strVal val="visible"/>
                                      </p:to>
                                    </p:set>
                                    <p:animEffect transition="in" filter="diamond(in)">
                                      <p:cBhvr>
                                        <p:cTn id="25" dur="2000"/>
                                        <p:tgtEl>
                                          <p:spTgt spid="62976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629763">
                                            <p:txEl>
                                              <p:pRg st="4" end="4"/>
                                            </p:txEl>
                                          </p:spTgt>
                                        </p:tgtEl>
                                        <p:attrNameLst>
                                          <p:attrName>style.visibility</p:attrName>
                                        </p:attrNameLst>
                                      </p:cBhvr>
                                      <p:to>
                                        <p:strVal val="visible"/>
                                      </p:to>
                                    </p:set>
                                    <p:animEffect transition="in" filter="box(in)">
                                      <p:cBhvr>
                                        <p:cTn id="30" dur="500"/>
                                        <p:tgtEl>
                                          <p:spTgt spid="62976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629763">
                                            <p:txEl>
                                              <p:pRg st="5" end="5"/>
                                            </p:txEl>
                                          </p:spTgt>
                                        </p:tgtEl>
                                        <p:attrNameLst>
                                          <p:attrName>style.visibility</p:attrName>
                                        </p:attrNameLst>
                                      </p:cBhvr>
                                      <p:to>
                                        <p:strVal val="visible"/>
                                      </p:to>
                                    </p:set>
                                    <p:animEffect transition="in" filter="diamond(in)">
                                      <p:cBhvr>
                                        <p:cTn id="35" dur="2000"/>
                                        <p:tgtEl>
                                          <p:spTgt spid="6297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395536" y="548680"/>
            <a:ext cx="8229600" cy="5759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zh-CN" altLang="en-US" sz="3200" b="1" dirty="0" smtClean="0">
                <a:latin typeface="微软雅黑" pitchFamily="34" charset="-122"/>
                <a:ea typeface="微软雅黑" pitchFamily="34" charset="-122"/>
              </a:rPr>
              <a:t>两性沟通差异</a:t>
            </a:r>
          </a:p>
        </p:txBody>
      </p:sp>
      <p:sp>
        <p:nvSpPr>
          <p:cNvPr id="631811" name="Rectangle 3"/>
          <p:cNvSpPr>
            <a:spLocks noGrp="1" noChangeArrowheads="1"/>
          </p:cNvSpPr>
          <p:nvPr>
            <p:ph type="body" idx="1"/>
          </p:nvPr>
        </p:nvSpPr>
        <p:spPr bwMode="auto">
          <a:xfrm>
            <a:off x="539552" y="1340768"/>
            <a:ext cx="8229600" cy="48245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50000"/>
              </a:lnSpc>
              <a:spcBef>
                <a:spcPts val="0"/>
              </a:spcBef>
              <a:buFont typeface="Wingdings" pitchFamily="2" charset="2"/>
              <a:buChar char="ü"/>
            </a:pPr>
            <a:r>
              <a:rPr lang="zh-CN" altLang="en-US" sz="2400" b="1" dirty="0" smtClean="0">
                <a:latin typeface="微软雅黑" pitchFamily="34" charset="-122"/>
                <a:ea typeface="微软雅黑" pitchFamily="34" charset="-122"/>
              </a:rPr>
              <a:t>沟通方式：</a:t>
            </a:r>
            <a:r>
              <a:rPr lang="zh-CN" altLang="en-US" sz="2400" b="1" dirty="0" smtClean="0">
                <a:latin typeface="楷体_GB2312" pitchFamily="49" charset="-122"/>
                <a:ea typeface="楷体_GB2312" pitchFamily="49" charset="-122"/>
              </a:rPr>
              <a:t>男人说话讲究情节，女人说话突出细节，女人关心男人说什么，男人关心女人怎样说。 </a:t>
            </a:r>
          </a:p>
          <a:p>
            <a:pPr>
              <a:lnSpc>
                <a:spcPct val="150000"/>
              </a:lnSpc>
              <a:spcBef>
                <a:spcPts val="0"/>
              </a:spcBef>
              <a:buFont typeface="Wingdings" pitchFamily="2" charset="2"/>
              <a:buChar char="ü"/>
            </a:pPr>
            <a:r>
              <a:rPr lang="zh-CN" altLang="en-US" sz="2400" b="1" dirty="0">
                <a:latin typeface="微软雅黑" pitchFamily="34" charset="-122"/>
                <a:ea typeface="微软雅黑" pitchFamily="34" charset="-122"/>
              </a:rPr>
              <a:t>沟通目的：</a:t>
            </a:r>
            <a:r>
              <a:rPr lang="zh-CN" altLang="en-US" sz="2400" b="1" dirty="0" smtClean="0">
                <a:latin typeface="楷体_GB2312" pitchFamily="49" charset="-122"/>
                <a:ea typeface="楷体_GB2312" pitchFamily="49" charset="-122"/>
              </a:rPr>
              <a:t>男性试图通过沟通强调地位、能力；女性期望通过沟通建立良好关系；</a:t>
            </a:r>
          </a:p>
          <a:p>
            <a:pPr>
              <a:lnSpc>
                <a:spcPct val="150000"/>
              </a:lnSpc>
              <a:spcBef>
                <a:spcPts val="0"/>
              </a:spcBef>
              <a:buFont typeface="Wingdings" pitchFamily="2" charset="2"/>
              <a:buChar char="ü"/>
            </a:pPr>
            <a:r>
              <a:rPr lang="zh-CN" altLang="en-US" sz="2400" b="1" dirty="0">
                <a:latin typeface="微软雅黑" pitchFamily="34" charset="-122"/>
                <a:ea typeface="微软雅黑" pitchFamily="34" charset="-122"/>
              </a:rPr>
              <a:t>坦诚沟通：</a:t>
            </a:r>
            <a:r>
              <a:rPr lang="zh-CN" altLang="en-US" sz="2400" b="1" dirty="0" smtClean="0">
                <a:latin typeface="楷体_GB2312" pitchFamily="49" charset="-122"/>
                <a:ea typeface="楷体_GB2312" pitchFamily="49" charset="-122"/>
              </a:rPr>
              <a:t>吵架是一种最坦诚的沟通，对问题的解决、意见的沟通都是有益的，比冷战的方式有益。</a:t>
            </a:r>
          </a:p>
          <a:p>
            <a:pPr>
              <a:lnSpc>
                <a:spcPct val="150000"/>
              </a:lnSpc>
              <a:spcBef>
                <a:spcPts val="0"/>
              </a:spcBef>
              <a:buFont typeface="Wingdings" pitchFamily="2" charset="2"/>
              <a:buChar char="ü"/>
            </a:pPr>
            <a:r>
              <a:rPr lang="zh-CN" altLang="en-US" sz="2400" b="1" dirty="0">
                <a:latin typeface="微软雅黑" pitchFamily="34" charset="-122"/>
                <a:ea typeface="微软雅黑" pitchFamily="34" charset="-122"/>
              </a:rPr>
              <a:t>处理冲突：</a:t>
            </a:r>
            <a:r>
              <a:rPr lang="zh-CN" altLang="en-US" sz="2400" b="1" dirty="0" smtClean="0">
                <a:latin typeface="楷体_GB2312" pitchFamily="49" charset="-122"/>
                <a:ea typeface="楷体_GB2312" pitchFamily="49" charset="-122"/>
              </a:rPr>
              <a:t>女性希望讲清楚说明白，而男性不希望纠缠不休，女性感到最不能忍受的是对方不说话，而男性最不能忍受的是喋喋不休；</a:t>
            </a:r>
          </a:p>
        </p:txBody>
      </p:sp>
    </p:spTree>
    <p:extLst>
      <p:ext uri="{BB962C8B-B14F-4D97-AF65-F5344CB8AC3E}">
        <p14:creationId xmlns:p14="http://schemas.microsoft.com/office/powerpoint/2010/main" val="3769264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1811">
                                            <p:txEl>
                                              <p:pRg st="0" end="0"/>
                                            </p:txEl>
                                          </p:spTgt>
                                        </p:tgtEl>
                                        <p:attrNameLst>
                                          <p:attrName>style.visibility</p:attrName>
                                        </p:attrNameLst>
                                      </p:cBhvr>
                                      <p:to>
                                        <p:strVal val="visible"/>
                                      </p:to>
                                    </p:set>
                                    <p:anim calcmode="lin" valueType="num">
                                      <p:cBhvr additive="base">
                                        <p:cTn id="7" dur="500" fill="hold"/>
                                        <p:tgtEl>
                                          <p:spTgt spid="631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1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631811">
                                            <p:txEl>
                                              <p:pRg st="1" end="1"/>
                                            </p:txEl>
                                          </p:spTgt>
                                        </p:tgtEl>
                                        <p:attrNameLst>
                                          <p:attrName>style.visibility</p:attrName>
                                        </p:attrNameLst>
                                      </p:cBhvr>
                                      <p:to>
                                        <p:strVal val="visible"/>
                                      </p:to>
                                    </p:set>
                                    <p:animEffect transition="in" filter="box(in)">
                                      <p:cBhvr>
                                        <p:cTn id="13" dur="500"/>
                                        <p:tgtEl>
                                          <p:spTgt spid="631811">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631811">
                                            <p:txEl>
                                              <p:pRg st="2" end="2"/>
                                            </p:txEl>
                                          </p:spTgt>
                                        </p:tgtEl>
                                        <p:attrNameLst>
                                          <p:attrName>style.visibility</p:attrName>
                                        </p:attrNameLst>
                                      </p:cBhvr>
                                      <p:to>
                                        <p:strVal val="visible"/>
                                      </p:to>
                                    </p:set>
                                    <p:animEffect transition="in" filter="diamond(in)">
                                      <p:cBhvr>
                                        <p:cTn id="18" dur="2000"/>
                                        <p:tgtEl>
                                          <p:spTgt spid="63181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631811">
                                            <p:txEl>
                                              <p:pRg st="3" end="3"/>
                                            </p:txEl>
                                          </p:spTgt>
                                        </p:tgtEl>
                                        <p:attrNameLst>
                                          <p:attrName>style.visibility</p:attrName>
                                        </p:attrNameLst>
                                      </p:cBhvr>
                                      <p:to>
                                        <p:strVal val="visible"/>
                                      </p:to>
                                    </p:set>
                                    <p:animEffect transition="in" filter="box(in)">
                                      <p:cBhvr>
                                        <p:cTn id="23" dur="500"/>
                                        <p:tgtEl>
                                          <p:spTgt spid="631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descr="纸袋"/>
          <p:cNvSpPr txBox="1">
            <a:spLocks noChangeArrowheads="1"/>
          </p:cNvSpPr>
          <p:nvPr/>
        </p:nvSpPr>
        <p:spPr bwMode="auto">
          <a:xfrm>
            <a:off x="539750" y="692150"/>
            <a:ext cx="8604250" cy="6413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600" b="1" dirty="0">
                <a:latin typeface="微软雅黑" pitchFamily="34" charset="-122"/>
                <a:ea typeface="微软雅黑" pitchFamily="34" charset="-122"/>
              </a:rPr>
              <a:t>6</a:t>
            </a:r>
            <a:r>
              <a:rPr lang="zh-CN" altLang="en-US" sz="3600" b="1" dirty="0">
                <a:latin typeface="微软雅黑" pitchFamily="34" charset="-122"/>
                <a:ea typeface="微软雅黑" pitchFamily="34" charset="-122"/>
              </a:rPr>
              <a:t>、表达情感同样语种，不同语系</a:t>
            </a:r>
          </a:p>
        </p:txBody>
      </p:sp>
      <p:sp>
        <p:nvSpPr>
          <p:cNvPr id="632835" name="Rectangle 3"/>
          <p:cNvSpPr>
            <a:spLocks noChangeArrowheads="1"/>
          </p:cNvSpPr>
          <p:nvPr/>
        </p:nvSpPr>
        <p:spPr bwMode="auto">
          <a:xfrm>
            <a:off x="856048" y="1556792"/>
            <a:ext cx="7416800" cy="446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buClr>
                <a:schemeClr val="tx1"/>
              </a:buClr>
              <a:buSzPct val="75000"/>
              <a:buFont typeface="Wingdings" pitchFamily="2" charset="2"/>
              <a:buChar char="u"/>
            </a:pPr>
            <a:r>
              <a:rPr lang="zh-CN" altLang="en-US" sz="2400" b="1" dirty="0">
                <a:latin typeface="楷体_GB2312" pitchFamily="49" charset="-122"/>
                <a:ea typeface="楷体_GB2312" pitchFamily="49" charset="-122"/>
              </a:rPr>
              <a:t>火星人和金星人使用相同的字，却有不同的意思；表达方法相似，却有不同的的涵意或情感重点</a:t>
            </a:r>
          </a:p>
          <a:p>
            <a:pPr marL="342900" indent="-342900">
              <a:lnSpc>
                <a:spcPct val="150000"/>
              </a:lnSpc>
              <a:buClr>
                <a:schemeClr val="tx1"/>
              </a:buClr>
              <a:buSzPct val="75000"/>
              <a:buFont typeface="Wingdings" pitchFamily="2" charset="2"/>
              <a:buChar char="u"/>
            </a:pPr>
            <a:r>
              <a:rPr lang="zh-CN" altLang="en-US" sz="2400" b="1" dirty="0">
                <a:latin typeface="楷体_GB2312" pitchFamily="49" charset="-122"/>
                <a:ea typeface="楷体_GB2312" pitchFamily="49" charset="-122"/>
              </a:rPr>
              <a:t>开车迷路：</a:t>
            </a:r>
            <a:r>
              <a:rPr lang="zh-CN" altLang="en-US" sz="2400" b="1" dirty="0">
                <a:ea typeface="楷体_GB2312" pitchFamily="49" charset="-122"/>
              </a:rPr>
              <a:t>“</a:t>
            </a:r>
            <a:r>
              <a:rPr lang="zh-CN" altLang="en-US" sz="2400" b="1" dirty="0">
                <a:latin typeface="楷体_GB2312" pitchFamily="49" charset="-122"/>
                <a:ea typeface="楷体_GB2312" pitchFamily="49" charset="-122"/>
              </a:rPr>
              <a:t>你不知道怎样做</a:t>
            </a:r>
            <a:r>
              <a:rPr lang="zh-CN" altLang="en-US" sz="2400" b="1" dirty="0">
                <a:ea typeface="楷体_GB2312" pitchFamily="49" charset="-122"/>
              </a:rPr>
              <a:t>”</a:t>
            </a:r>
            <a:r>
              <a:rPr lang="zh-CN" altLang="en-US" sz="2400" b="1" dirty="0">
                <a:latin typeface="楷体_GB2312" pitchFamily="49" charset="-122"/>
                <a:ea typeface="楷体_GB2312" pitchFamily="49" charset="-122"/>
              </a:rPr>
              <a:t> 、</a:t>
            </a:r>
            <a:r>
              <a:rPr lang="zh-CN" altLang="en-US" sz="2400" b="1" dirty="0">
                <a:ea typeface="楷体_GB2312" pitchFamily="49" charset="-122"/>
              </a:rPr>
              <a:t>“</a:t>
            </a:r>
            <a:r>
              <a:rPr lang="zh-CN" altLang="en-US" sz="2400" b="1" dirty="0">
                <a:latin typeface="楷体_GB2312" pitchFamily="49" charset="-122"/>
                <a:ea typeface="楷体_GB2312" pitchFamily="49" charset="-122"/>
              </a:rPr>
              <a:t>你没有能力独自解决问题。</a:t>
            </a:r>
            <a:r>
              <a:rPr lang="zh-CN" altLang="en-US" sz="2400" b="1" dirty="0">
                <a:ea typeface="楷体_GB2312" pitchFamily="49" charset="-122"/>
              </a:rPr>
              <a:t>”</a:t>
            </a:r>
            <a:endParaRPr lang="zh-CN" altLang="en-US" sz="2400" b="1" dirty="0">
              <a:latin typeface="楷体_GB2312" pitchFamily="49" charset="-122"/>
              <a:ea typeface="楷体_GB2312" pitchFamily="49" charset="-122"/>
            </a:endParaRPr>
          </a:p>
          <a:p>
            <a:pPr marL="342900" indent="-342900">
              <a:lnSpc>
                <a:spcPct val="150000"/>
              </a:lnSpc>
              <a:buClr>
                <a:schemeClr val="tx1"/>
              </a:buClr>
              <a:buSzPct val="75000"/>
              <a:buFont typeface="Wingdings" pitchFamily="2" charset="2"/>
              <a:buChar char="u"/>
            </a:pPr>
            <a:r>
              <a:rPr lang="zh-CN" altLang="en-US" sz="2400" b="1" dirty="0">
                <a:latin typeface="楷体_GB2312" pitchFamily="49" charset="-122"/>
                <a:ea typeface="楷体_GB2312" pitchFamily="49" charset="-122"/>
              </a:rPr>
              <a:t>下班诉苦：女人在倾诉时，只要他关怀而体贴，或怀着兴趣倾听，女人就觉得欣慰。</a:t>
            </a:r>
          </a:p>
          <a:p>
            <a:pPr marL="342900" indent="-342900">
              <a:lnSpc>
                <a:spcPct val="150000"/>
              </a:lnSpc>
              <a:buClr>
                <a:schemeClr val="tx1"/>
              </a:buClr>
              <a:buSzPct val="75000"/>
              <a:buFont typeface="Wingdings" pitchFamily="2" charset="2"/>
              <a:buChar char="u"/>
            </a:pPr>
            <a:r>
              <a:rPr lang="zh-CN" altLang="en-US" sz="2400" b="1" dirty="0">
                <a:latin typeface="楷体_GB2312" pitchFamily="49" charset="-122"/>
                <a:ea typeface="楷体_GB2312" pitchFamily="49" charset="-122"/>
              </a:rPr>
              <a:t>沟通差异引发冲突</a:t>
            </a:r>
          </a:p>
        </p:txBody>
      </p:sp>
    </p:spTree>
    <p:extLst>
      <p:ext uri="{BB962C8B-B14F-4D97-AF65-F5344CB8AC3E}">
        <p14:creationId xmlns:p14="http://schemas.microsoft.com/office/powerpoint/2010/main" val="434553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32835">
                                            <p:txEl>
                                              <p:pRg st="0" end="0"/>
                                            </p:txEl>
                                          </p:spTgt>
                                        </p:tgtEl>
                                        <p:attrNameLst>
                                          <p:attrName>style.visibility</p:attrName>
                                        </p:attrNameLst>
                                      </p:cBhvr>
                                      <p:to>
                                        <p:strVal val="visible"/>
                                      </p:to>
                                    </p:set>
                                    <p:animEffect transition="in" filter="box(in)">
                                      <p:cBhvr>
                                        <p:cTn id="7" dur="500"/>
                                        <p:tgtEl>
                                          <p:spTgt spid="632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32835">
                                            <p:txEl>
                                              <p:pRg st="1" end="1"/>
                                            </p:txEl>
                                          </p:spTgt>
                                        </p:tgtEl>
                                        <p:attrNameLst>
                                          <p:attrName>style.visibility</p:attrName>
                                        </p:attrNameLst>
                                      </p:cBhvr>
                                      <p:to>
                                        <p:strVal val="visible"/>
                                      </p:to>
                                    </p:set>
                                    <p:animEffect transition="in" filter="checkerboard(across)">
                                      <p:cBhvr>
                                        <p:cTn id="12" dur="500"/>
                                        <p:tgtEl>
                                          <p:spTgt spid="632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32835">
                                            <p:txEl>
                                              <p:pRg st="2" end="2"/>
                                            </p:txEl>
                                          </p:spTgt>
                                        </p:tgtEl>
                                        <p:attrNameLst>
                                          <p:attrName>style.visibility</p:attrName>
                                        </p:attrNameLst>
                                      </p:cBhvr>
                                      <p:to>
                                        <p:strVal val="visible"/>
                                      </p:to>
                                    </p:set>
                                    <p:animEffect transition="in" filter="checkerboard(across)">
                                      <p:cBhvr>
                                        <p:cTn id="17" dur="500"/>
                                        <p:tgtEl>
                                          <p:spTgt spid="6328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32835">
                                            <p:txEl>
                                              <p:pRg st="3" end="3"/>
                                            </p:txEl>
                                          </p:spTgt>
                                        </p:tgtEl>
                                        <p:attrNameLst>
                                          <p:attrName>style.visibility</p:attrName>
                                        </p:attrNameLst>
                                      </p:cBhvr>
                                      <p:to>
                                        <p:strVal val="visible"/>
                                      </p:to>
                                    </p:set>
                                    <p:animEffect transition="in" filter="checkerboard(across)">
                                      <p:cBhvr>
                                        <p:cTn id="22" dur="500"/>
                                        <p:tgtEl>
                                          <p:spTgt spid="632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bwMode="auto">
          <a:xfrm>
            <a:off x="827088" y="765175"/>
            <a:ext cx="8062912"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190000"/>
              </a:lnSpc>
              <a:buFontTx/>
              <a:buNone/>
            </a:pPr>
            <a:r>
              <a:rPr lang="en-US" altLang="zh-CN" sz="2000" dirty="0" smtClean="0">
                <a:solidFill>
                  <a:srgbClr val="660066"/>
                </a:solidFill>
              </a:rPr>
              <a:t>    </a:t>
            </a:r>
            <a:r>
              <a:rPr lang="zh-CN" altLang="en-US" sz="2400" b="1" dirty="0" smtClean="0">
                <a:latin typeface="微软雅黑" pitchFamily="34" charset="-122"/>
                <a:ea typeface="微软雅黑" pitchFamily="34" charset="-122"/>
              </a:rPr>
              <a:t>女人的说法                               男人的反应</a:t>
            </a:r>
          </a:p>
          <a:p>
            <a:pPr marL="609600" indent="-609600">
              <a:lnSpc>
                <a:spcPct val="190000"/>
              </a:lnSpc>
              <a:buFontTx/>
              <a:buNone/>
            </a:pPr>
            <a:r>
              <a:rPr lang="en-US" altLang="zh-CN" sz="1200" b="1" dirty="0" smtClean="0">
                <a:ea typeface="楷体_GB2312" pitchFamily="49" charset="-122"/>
              </a:rPr>
              <a:t>·</a:t>
            </a:r>
            <a:r>
              <a:rPr lang="zh-CN" altLang="en-US" sz="2000" b="1" dirty="0" smtClean="0">
                <a:latin typeface="楷体_GB2312" pitchFamily="49" charset="-122"/>
                <a:ea typeface="楷体_GB2312" pitchFamily="49" charset="-122"/>
              </a:rPr>
              <a:t>我们从来没出去过。            </a:t>
            </a:r>
            <a:r>
              <a:rPr lang="en-US" altLang="zh-CN" sz="1800" b="1" dirty="0" smtClean="0">
                <a:ea typeface="楷体_GB2312" pitchFamily="49" charset="-122"/>
              </a:rPr>
              <a:t>·</a:t>
            </a:r>
            <a:r>
              <a:rPr lang="zh-CN" altLang="en-US" sz="1800" b="1" dirty="0" smtClean="0">
                <a:latin typeface="楷体_GB2312" pitchFamily="49" charset="-122"/>
                <a:ea typeface="楷体_GB2312" pitchFamily="49" charset="-122"/>
              </a:rPr>
              <a:t>不对，上个星期我们才出去过。</a:t>
            </a:r>
          </a:p>
          <a:p>
            <a:pPr marL="609600" indent="-609600">
              <a:lnSpc>
                <a:spcPct val="190000"/>
              </a:lnSpc>
              <a:buFontTx/>
              <a:buNone/>
            </a:pPr>
            <a:r>
              <a:rPr lang="en-US" altLang="zh-CN" sz="1800" b="1" dirty="0" smtClean="0">
                <a:ea typeface="楷体_GB2312" pitchFamily="49" charset="-122"/>
              </a:rPr>
              <a:t>·</a:t>
            </a:r>
            <a:r>
              <a:rPr lang="zh-CN" altLang="en-US" sz="1800" b="1" dirty="0" smtClean="0">
                <a:latin typeface="楷体_GB2312" pitchFamily="49" charset="-122"/>
                <a:ea typeface="楷体_GB2312" pitchFamily="49" charset="-122"/>
              </a:rPr>
              <a:t>我想把所有事都忘得一干二净。     </a:t>
            </a:r>
            <a:r>
              <a:rPr lang="en-US" altLang="zh-CN" sz="1800" b="1" dirty="0" smtClean="0">
                <a:ea typeface="楷体_GB2312" pitchFamily="49" charset="-122"/>
              </a:rPr>
              <a:t>·</a:t>
            </a:r>
            <a:r>
              <a:rPr lang="zh-CN" altLang="en-US" sz="1800" b="1" dirty="0" smtClean="0">
                <a:latin typeface="楷体_GB2312" pitchFamily="49" charset="-122"/>
                <a:ea typeface="楷体_GB2312" pitchFamily="49" charset="-122"/>
              </a:rPr>
              <a:t>如果你不喜欢你的工作，就辞职算了。</a:t>
            </a:r>
          </a:p>
          <a:p>
            <a:pPr marL="609600" indent="-609600">
              <a:lnSpc>
                <a:spcPct val="190000"/>
              </a:lnSpc>
              <a:buFontTx/>
              <a:buNone/>
            </a:pPr>
            <a:r>
              <a:rPr lang="en-US" altLang="zh-CN" sz="2000" b="1" dirty="0" smtClean="0">
                <a:ea typeface="楷体_GB2312" pitchFamily="49" charset="-122"/>
              </a:rPr>
              <a:t>·</a:t>
            </a:r>
            <a:r>
              <a:rPr lang="zh-CN" altLang="en-US" sz="2000" b="1" dirty="0" smtClean="0">
                <a:latin typeface="楷体_GB2312" pitchFamily="49" charset="-122"/>
                <a:ea typeface="楷体_GB2312" pitchFamily="49" charset="-122"/>
              </a:rPr>
              <a:t>房间里老是乱七八糟的。        </a:t>
            </a:r>
            <a:r>
              <a:rPr lang="en-US" altLang="zh-CN" sz="2000" b="1" dirty="0" smtClean="0">
                <a:ea typeface="楷体_GB2312" pitchFamily="49" charset="-122"/>
              </a:rPr>
              <a:t>·</a:t>
            </a:r>
            <a:r>
              <a:rPr lang="zh-CN" altLang="en-US" sz="2000" b="1" dirty="0" smtClean="0">
                <a:latin typeface="楷体_GB2312" pitchFamily="49" charset="-122"/>
                <a:ea typeface="楷体_GB2312" pitchFamily="49" charset="-122"/>
              </a:rPr>
              <a:t>不是</a:t>
            </a:r>
            <a:r>
              <a:rPr lang="zh-CN" altLang="en-US" sz="2000" b="1" dirty="0" smtClean="0">
                <a:ea typeface="楷体_GB2312" pitchFamily="49" charset="-122"/>
              </a:rPr>
              <a:t>”</a:t>
            </a:r>
            <a:r>
              <a:rPr lang="zh-CN" altLang="en-US" sz="2000" b="1" dirty="0" smtClean="0">
                <a:latin typeface="楷体_GB2312" pitchFamily="49" charset="-122"/>
                <a:ea typeface="楷体_GB2312" pitchFamily="49" charset="-122"/>
              </a:rPr>
              <a:t>老是</a:t>
            </a:r>
            <a:r>
              <a:rPr lang="zh-CN" altLang="en-US" sz="2000" b="1" dirty="0" smtClean="0">
                <a:ea typeface="楷体_GB2312" pitchFamily="49" charset="-122"/>
              </a:rPr>
              <a:t>”</a:t>
            </a:r>
            <a:r>
              <a:rPr lang="zh-CN" altLang="en-US" sz="2000" b="1" dirty="0" smtClean="0">
                <a:latin typeface="楷体_GB2312" pitchFamily="49" charset="-122"/>
                <a:ea typeface="楷体_GB2312" pitchFamily="49" charset="-122"/>
              </a:rPr>
              <a:t>乱七八糟的。</a:t>
            </a:r>
            <a:endParaRPr lang="zh-CN" altLang="en-US" sz="1800" b="1" dirty="0" smtClean="0">
              <a:latin typeface="楷体_GB2312" pitchFamily="49" charset="-122"/>
              <a:ea typeface="楷体_GB2312" pitchFamily="49" charset="-122"/>
            </a:endParaRPr>
          </a:p>
        </p:txBody>
      </p:sp>
      <p:sp>
        <p:nvSpPr>
          <p:cNvPr id="63491" name="AutoShape 3"/>
          <p:cNvSpPr>
            <a:spLocks noChangeArrowheads="1"/>
          </p:cNvSpPr>
          <p:nvPr/>
        </p:nvSpPr>
        <p:spPr bwMode="auto">
          <a:xfrm>
            <a:off x="1476375" y="3860800"/>
            <a:ext cx="2016125" cy="1655763"/>
          </a:xfrm>
          <a:prstGeom prst="flowChartExtra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zh-CN" altLang="en-US" b="1" dirty="0">
                <a:solidFill>
                  <a:srgbClr val="FF0000"/>
                </a:solidFill>
                <a:latin typeface="微软雅黑" pitchFamily="34" charset="-122"/>
                <a:ea typeface="微软雅黑" pitchFamily="34" charset="-122"/>
              </a:rPr>
              <a:t>一段时间以来</a:t>
            </a:r>
          </a:p>
          <a:p>
            <a:pPr algn="ctr">
              <a:spcBef>
                <a:spcPct val="50000"/>
              </a:spcBef>
            </a:pPr>
            <a:r>
              <a:rPr lang="zh-CN" altLang="en-US" b="1" dirty="0">
                <a:solidFill>
                  <a:srgbClr val="FF0000"/>
                </a:solidFill>
                <a:latin typeface="微软雅黑" pitchFamily="34" charset="-122"/>
                <a:ea typeface="微软雅黑" pitchFamily="34" charset="-122"/>
              </a:rPr>
              <a:t>情感的体验</a:t>
            </a:r>
          </a:p>
          <a:p>
            <a:pPr algn="ctr"/>
            <a:endParaRPr lang="en-US" altLang="zh-CN" b="1" dirty="0"/>
          </a:p>
        </p:txBody>
      </p:sp>
      <p:sp>
        <p:nvSpPr>
          <p:cNvPr id="63492" name="AutoShape 4"/>
          <p:cNvSpPr>
            <a:spLocks noChangeArrowheads="1"/>
          </p:cNvSpPr>
          <p:nvPr/>
        </p:nvSpPr>
        <p:spPr bwMode="auto">
          <a:xfrm>
            <a:off x="5722938" y="3933825"/>
            <a:ext cx="2089150" cy="1727200"/>
          </a:xfrm>
          <a:prstGeom prst="flowChartMer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b="1" dirty="0">
              <a:solidFill>
                <a:srgbClr val="CC3300"/>
              </a:solidFill>
            </a:endParaRPr>
          </a:p>
          <a:p>
            <a:pPr algn="ctr">
              <a:spcBef>
                <a:spcPct val="50000"/>
              </a:spcBef>
            </a:pPr>
            <a:r>
              <a:rPr lang="zh-CN" altLang="en-US" b="1" dirty="0">
                <a:solidFill>
                  <a:srgbClr val="FF0000"/>
                </a:solidFill>
                <a:latin typeface="微软雅黑" pitchFamily="34" charset="-122"/>
                <a:ea typeface="微软雅黑" pitchFamily="34" charset="-122"/>
              </a:rPr>
              <a:t>就是论事</a:t>
            </a:r>
          </a:p>
        </p:txBody>
      </p:sp>
    </p:spTree>
    <p:extLst>
      <p:ext uri="{BB962C8B-B14F-4D97-AF65-F5344CB8AC3E}">
        <p14:creationId xmlns:p14="http://schemas.microsoft.com/office/powerpoint/2010/main" val="22378062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468313" y="981075"/>
            <a:ext cx="8229600" cy="5112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zh-CN" altLang="en-US" sz="2800" b="1" dirty="0" smtClean="0">
                <a:latin typeface="微软雅黑" pitchFamily="34" charset="-122"/>
                <a:ea typeface="微软雅黑" pitchFamily="34" charset="-122"/>
              </a:rPr>
              <a:t>当女人说</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　　　            她真正的意思是</a:t>
            </a:r>
            <a:r>
              <a:rPr lang="en-US" altLang="zh-CN" sz="2800" b="1" dirty="0" smtClean="0">
                <a:latin typeface="微软雅黑" pitchFamily="34" charset="-122"/>
                <a:ea typeface="微软雅黑" pitchFamily="34" charset="-122"/>
              </a:rPr>
              <a:t>……</a:t>
            </a:r>
          </a:p>
          <a:p>
            <a:pPr>
              <a:buFont typeface="Wingdings" pitchFamily="2" charset="2"/>
              <a:buChar char="ü"/>
            </a:pPr>
            <a:r>
              <a:rPr lang="zh-CN" altLang="en-US" sz="2400" b="1" dirty="0" smtClean="0">
                <a:latin typeface="楷体_GB2312" pitchFamily="49" charset="-122"/>
                <a:ea typeface="楷体_GB2312" pitchFamily="49" charset="-122"/>
              </a:rPr>
              <a:t>我们必须谈谈　　　　　　　　我很难过或遇到问题了</a:t>
            </a:r>
          </a:p>
          <a:p>
            <a:pPr>
              <a:buFont typeface="Wingdings" pitchFamily="2" charset="2"/>
              <a:buChar char="ü"/>
            </a:pPr>
            <a:r>
              <a:rPr lang="zh-CN" altLang="en-US" sz="2400" b="1" dirty="0" smtClean="0">
                <a:latin typeface="楷体_GB2312" pitchFamily="49" charset="-122"/>
                <a:ea typeface="楷体_GB2312" pitchFamily="49" charset="-122"/>
              </a:rPr>
              <a:t>我们要　　　　　　　　　　　我想要</a:t>
            </a:r>
          </a:p>
          <a:p>
            <a:pPr>
              <a:buFont typeface="Wingdings" pitchFamily="2" charset="2"/>
              <a:buChar char="ü"/>
            </a:pPr>
            <a:r>
              <a:rPr lang="zh-CN" altLang="en-US" sz="2400" b="1" dirty="0" smtClean="0">
                <a:latin typeface="楷体_GB2312" pitchFamily="49" charset="-122"/>
                <a:ea typeface="楷体_GB2312" pitchFamily="49" charset="-122"/>
              </a:rPr>
              <a:t>对不起　　　　　　　　　　　你要说对不起</a:t>
            </a:r>
          </a:p>
          <a:p>
            <a:pPr>
              <a:buFont typeface="Wingdings" pitchFamily="2" charset="2"/>
              <a:buChar char="ü"/>
            </a:pPr>
            <a:r>
              <a:rPr lang="zh-CN" altLang="en-US" sz="2400" b="1" dirty="0" smtClean="0">
                <a:latin typeface="楷体_GB2312" pitchFamily="49" charset="-122"/>
                <a:ea typeface="楷体_GB2312" pitchFamily="49" charset="-122"/>
              </a:rPr>
              <a:t>这是你的决定　　　　　　　　必须经过我同意</a:t>
            </a:r>
          </a:p>
          <a:p>
            <a:pPr>
              <a:buFont typeface="Wingdings" pitchFamily="2" charset="2"/>
              <a:buChar char="ü"/>
            </a:pPr>
            <a:r>
              <a:rPr lang="zh-CN" altLang="en-US" sz="2400" b="1" dirty="0" smtClean="0">
                <a:latin typeface="楷体_GB2312" pitchFamily="49" charset="-122"/>
                <a:ea typeface="楷体_GB2312" pitchFamily="49" charset="-122"/>
              </a:rPr>
              <a:t>我不难过　　　　　　　　　　我当然很难过</a:t>
            </a:r>
          </a:p>
          <a:p>
            <a:pPr>
              <a:buFont typeface="Wingdings" pitchFamily="2" charset="2"/>
              <a:buChar char="ü"/>
            </a:pPr>
            <a:r>
              <a:rPr lang="zh-CN" altLang="en-US" sz="2400" b="1" dirty="0" smtClean="0">
                <a:latin typeface="楷体_GB2312" pitchFamily="49" charset="-122"/>
                <a:ea typeface="楷体_GB2312" pitchFamily="49" charset="-122"/>
              </a:rPr>
              <a:t>你必须学着交流　　　　　　　听我的好了</a:t>
            </a:r>
          </a:p>
          <a:p>
            <a:pPr>
              <a:buFont typeface="Wingdings" pitchFamily="2" charset="2"/>
              <a:buChar char="ü"/>
            </a:pPr>
            <a:r>
              <a:rPr lang="zh-CN" altLang="en-US" sz="2400" b="1" dirty="0" smtClean="0">
                <a:latin typeface="楷体_GB2312" pitchFamily="49" charset="-122"/>
                <a:ea typeface="楷体_GB2312" pitchFamily="49" charset="-122"/>
              </a:rPr>
              <a:t>你爱我吗？　　　　　　　　　我相中了一样贵重的东西</a:t>
            </a:r>
          </a:p>
          <a:p>
            <a:pPr>
              <a:buFont typeface="Wingdings" pitchFamily="2" charset="2"/>
              <a:buChar char="ü"/>
            </a:pPr>
            <a:r>
              <a:rPr lang="zh-CN" altLang="en-US" sz="2400" b="1" dirty="0" smtClean="0">
                <a:latin typeface="楷体_GB2312" pitchFamily="49" charset="-122"/>
                <a:ea typeface="楷体_GB2312" pitchFamily="49" charset="-122"/>
              </a:rPr>
              <a:t>你今晚太棒了　　　　　　　　难道你要的只有性爱吗？</a:t>
            </a:r>
          </a:p>
          <a:p>
            <a:pPr>
              <a:buFont typeface="Wingdings" pitchFamily="2" charset="2"/>
              <a:buChar char="ü"/>
            </a:pPr>
            <a:r>
              <a:rPr lang="zh-CN" altLang="en-US" sz="2400" b="1" dirty="0" smtClean="0">
                <a:latin typeface="楷体_GB2312" pitchFamily="49" charset="-122"/>
                <a:ea typeface="楷体_GB2312" pitchFamily="49" charset="-122"/>
              </a:rPr>
              <a:t>你有多爱我？　　　　　　　　我做了件让你不高兴的事</a:t>
            </a:r>
          </a:p>
          <a:p>
            <a:pPr>
              <a:buFont typeface="Wingdings" pitchFamily="2" charset="2"/>
              <a:buChar char="ü"/>
            </a:pPr>
            <a:r>
              <a:rPr lang="zh-CN" altLang="en-US" sz="2400" b="1" dirty="0" smtClean="0">
                <a:latin typeface="楷体_GB2312" pitchFamily="49" charset="-122"/>
                <a:ea typeface="楷体_GB2312" pitchFamily="49" charset="-122"/>
              </a:rPr>
              <a:t>浪漫点，把灯关掉　　　　　　我的大腿肌肉太松弛了</a:t>
            </a:r>
          </a:p>
        </p:txBody>
      </p:sp>
    </p:spTree>
    <p:extLst>
      <p:ext uri="{BB962C8B-B14F-4D97-AF65-F5344CB8AC3E}">
        <p14:creationId xmlns:p14="http://schemas.microsoft.com/office/powerpoint/2010/main" val="36140066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descr="纸袋"/>
          <p:cNvSpPr txBox="1">
            <a:spLocks noChangeArrowheads="1"/>
          </p:cNvSpPr>
          <p:nvPr/>
        </p:nvSpPr>
        <p:spPr bwMode="auto">
          <a:xfrm>
            <a:off x="611560" y="927424"/>
            <a:ext cx="8675687" cy="5847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200" b="1" dirty="0">
                <a:latin typeface="微软雅黑" pitchFamily="34" charset="-122"/>
                <a:ea typeface="微软雅黑" pitchFamily="34" charset="-122"/>
              </a:rPr>
              <a:t>7</a:t>
            </a:r>
            <a:r>
              <a:rPr lang="zh-CN" altLang="en-US" sz="3200" b="1" dirty="0">
                <a:latin typeface="微软雅黑" pitchFamily="34" charset="-122"/>
                <a:ea typeface="微软雅黑" pitchFamily="34" charset="-122"/>
              </a:rPr>
              <a:t>、男人进入洞穴，女人滔滔不绝</a:t>
            </a:r>
          </a:p>
        </p:txBody>
      </p:sp>
      <p:sp>
        <p:nvSpPr>
          <p:cNvPr id="641027" name="Rectangle 3"/>
          <p:cNvSpPr>
            <a:spLocks noChangeArrowheads="1"/>
          </p:cNvSpPr>
          <p:nvPr/>
        </p:nvSpPr>
        <p:spPr bwMode="auto">
          <a:xfrm>
            <a:off x="900112" y="1844824"/>
            <a:ext cx="75596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50000"/>
              </a:lnSpc>
              <a:buClr>
                <a:schemeClr val="tx1"/>
              </a:buClr>
              <a:buSzPct val="75000"/>
              <a:buFont typeface="Wingdings" pitchFamily="2" charset="2"/>
              <a:buChar char="u"/>
            </a:pPr>
            <a:r>
              <a:rPr lang="zh-CN" altLang="en-US" sz="2400" b="1" dirty="0">
                <a:latin typeface="楷体_GB2312" pitchFamily="49" charset="-122"/>
                <a:ea typeface="楷体_GB2312" pitchFamily="49" charset="-122"/>
              </a:rPr>
              <a:t>弗洛伊德：男人发泄靠精液</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女人发泄靠</a:t>
            </a:r>
            <a:r>
              <a:rPr lang="zh-CN" altLang="en-US" sz="2400" b="1" dirty="0" smtClean="0">
                <a:latin typeface="楷体_GB2312" pitchFamily="49" charset="-122"/>
                <a:ea typeface="楷体_GB2312" pitchFamily="49" charset="-122"/>
              </a:rPr>
              <a:t>唾液</a:t>
            </a:r>
            <a:r>
              <a:rPr lang="en-US" altLang="zh-CN" sz="2400" b="1" dirty="0" smtClean="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marL="342900" indent="-342900">
              <a:lnSpc>
                <a:spcPct val="150000"/>
              </a:lnSpc>
              <a:buClr>
                <a:schemeClr val="tx1"/>
              </a:buClr>
              <a:buSzPct val="75000"/>
              <a:buFont typeface="Wingdings" pitchFamily="2" charset="2"/>
              <a:buChar char="u"/>
            </a:pPr>
            <a:r>
              <a:rPr lang="zh-CN" altLang="en-US" sz="2400" b="1" dirty="0">
                <a:latin typeface="楷体_GB2312" pitchFamily="49" charset="-122"/>
                <a:ea typeface="楷体_GB2312" pitchFamily="49" charset="-122"/>
              </a:rPr>
              <a:t>压力面前：男人的精神和意志高度集中，变得沉默寡言</a:t>
            </a:r>
            <a:r>
              <a:rPr lang="zh-CN" altLang="en-US" sz="2400" b="1" dirty="0" smtClean="0">
                <a:latin typeface="楷体_GB2312" pitchFamily="49" charset="-122"/>
                <a:ea typeface="楷体_GB2312" pitchFamily="49" charset="-122"/>
              </a:rPr>
              <a:t>；女人</a:t>
            </a:r>
            <a:r>
              <a:rPr lang="zh-CN" altLang="en-US" sz="2400" b="1" dirty="0">
                <a:latin typeface="楷体_GB2312" pitchFamily="49" charset="-122"/>
                <a:ea typeface="楷体_GB2312" pitchFamily="49" charset="-122"/>
              </a:rPr>
              <a:t>则表现出一时的不知所措，心情紧张，容易情绪化</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marL="342900" indent="-342900">
              <a:lnSpc>
                <a:spcPct val="150000"/>
              </a:lnSpc>
              <a:buClr>
                <a:schemeClr val="tx1"/>
              </a:buClr>
              <a:buSzPct val="75000"/>
              <a:buFont typeface="Wingdings" pitchFamily="2" charset="2"/>
              <a:buChar char="u"/>
            </a:pPr>
            <a:r>
              <a:rPr lang="zh-CN" altLang="en-US" sz="2400" b="1" dirty="0" smtClean="0">
                <a:latin typeface="楷体_GB2312" pitchFamily="49" charset="-122"/>
                <a:ea typeface="楷体_GB2312" pitchFamily="49" charset="-122"/>
              </a:rPr>
              <a:t>压力</a:t>
            </a:r>
            <a:r>
              <a:rPr lang="zh-CN" altLang="en-US" sz="2400" b="1" dirty="0">
                <a:latin typeface="楷体_GB2312" pitchFamily="49" charset="-122"/>
                <a:ea typeface="楷体_GB2312" pitchFamily="49" charset="-122"/>
              </a:rPr>
              <a:t>释放的</a:t>
            </a:r>
            <a:r>
              <a:rPr lang="zh-CN" altLang="en-US" sz="2400" b="1" dirty="0" smtClean="0">
                <a:latin typeface="楷体_GB2312" pitchFamily="49" charset="-122"/>
                <a:ea typeface="楷体_GB2312" pitchFamily="49" charset="-122"/>
              </a:rPr>
              <a:t>方式</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男人解决问题</a:t>
            </a:r>
            <a:r>
              <a:rPr lang="zh-CN" altLang="en-US" sz="2400" b="1" dirty="0">
                <a:latin typeface="楷体_GB2312" pitchFamily="49" charset="-122"/>
                <a:ea typeface="楷体_GB2312" pitchFamily="49" charset="-122"/>
              </a:rPr>
              <a:t>、独处，压力过大酗酒、易患过老</a:t>
            </a:r>
            <a:r>
              <a:rPr lang="zh-CN" altLang="en-US" sz="2400" b="1" dirty="0" smtClean="0">
                <a:latin typeface="楷体_GB2312" pitchFamily="49" charset="-122"/>
                <a:ea typeface="楷体_GB2312" pitchFamily="49" charset="-122"/>
              </a:rPr>
              <a:t>死；女人寻求安慰，</a:t>
            </a:r>
            <a:r>
              <a:rPr lang="zh-CN" altLang="en-US" sz="2400" b="1" dirty="0">
                <a:latin typeface="楷体_GB2312" pitchFamily="49" charset="-122"/>
                <a:ea typeface="楷体_GB2312" pitchFamily="49" charset="-122"/>
              </a:rPr>
              <a:t>情感宣泄，易患抑郁症；</a:t>
            </a:r>
          </a:p>
          <a:p>
            <a:pPr marL="342900" indent="-342900">
              <a:lnSpc>
                <a:spcPct val="150000"/>
              </a:lnSpc>
              <a:buClr>
                <a:schemeClr val="tx1"/>
              </a:buClr>
              <a:buSzPct val="75000"/>
              <a:buFont typeface="Wingdings" pitchFamily="2" charset="2"/>
              <a:buChar char="u"/>
            </a:pPr>
            <a:endParaRPr lang="zh-CN" altLang="en-US" sz="2400" b="1" dirty="0">
              <a:latin typeface="楷体_GB2312" pitchFamily="49" charset="-122"/>
              <a:ea typeface="楷体_GB2312" pitchFamily="49" charset="-122"/>
            </a:endParaRPr>
          </a:p>
        </p:txBody>
      </p:sp>
    </p:spTree>
    <p:extLst>
      <p:ext uri="{BB962C8B-B14F-4D97-AF65-F5344CB8AC3E}">
        <p14:creationId xmlns:p14="http://schemas.microsoft.com/office/powerpoint/2010/main" val="1359917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Effect transition="in" filter="box(in)">
                                      <p:cBhvr>
                                        <p:cTn id="7" dur="500"/>
                                        <p:tgtEl>
                                          <p:spTgt spid="64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41027">
                                            <p:txEl>
                                              <p:pRg st="1" end="1"/>
                                            </p:txEl>
                                          </p:spTgt>
                                        </p:tgtEl>
                                        <p:attrNameLst>
                                          <p:attrName>style.visibility</p:attrName>
                                        </p:attrNameLst>
                                      </p:cBhvr>
                                      <p:to>
                                        <p:strVal val="visible"/>
                                      </p:to>
                                    </p:set>
                                    <p:animEffect transition="in" filter="box(in)">
                                      <p:cBhvr>
                                        <p:cTn id="12" dur="500"/>
                                        <p:tgtEl>
                                          <p:spTgt spid="64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41027">
                                            <p:txEl>
                                              <p:pRg st="2" end="2"/>
                                            </p:txEl>
                                          </p:spTgt>
                                        </p:tgtEl>
                                        <p:attrNameLst>
                                          <p:attrName>style.visibility</p:attrName>
                                        </p:attrNameLst>
                                      </p:cBhvr>
                                      <p:to>
                                        <p:strVal val="visible"/>
                                      </p:to>
                                    </p:set>
                                    <p:animEffect transition="in" filter="box(in)">
                                      <p:cBhvr>
                                        <p:cTn id="17" dur="500"/>
                                        <p:tgtEl>
                                          <p:spTgt spid="64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body" sz="half" idx="1"/>
          </p:nvPr>
        </p:nvSpPr>
        <p:spPr>
          <a:xfrm>
            <a:off x="611188" y="908050"/>
            <a:ext cx="7416800" cy="4537075"/>
          </a:xfrm>
        </p:spPr>
        <p:txBody>
          <a:bodyPr>
            <a:normAutofit/>
          </a:bodyPr>
          <a:lstStyle/>
          <a:p>
            <a:pPr marL="0" indent="0">
              <a:spcBef>
                <a:spcPct val="50000"/>
              </a:spcBef>
              <a:buFontTx/>
              <a:buNone/>
              <a:defRPr/>
            </a:pPr>
            <a:r>
              <a:rPr lang="en-US" altLang="zh-CN" sz="3600" b="1" dirty="0">
                <a:latin typeface="微软雅黑" pitchFamily="34" charset="-122"/>
                <a:ea typeface="微软雅黑" pitchFamily="34" charset="-122"/>
              </a:rPr>
              <a:t>8</a:t>
            </a:r>
            <a:r>
              <a:rPr lang="zh-CN" altLang="en-US" sz="3600" b="1" dirty="0">
                <a:latin typeface="微软雅黑" pitchFamily="34" charset="-122"/>
                <a:ea typeface="微软雅黑" pitchFamily="34" charset="-122"/>
              </a:rPr>
              <a:t>、家庭是女人的终点，男人的起点</a:t>
            </a:r>
          </a:p>
        </p:txBody>
      </p:sp>
      <p:pic>
        <p:nvPicPr>
          <p:cNvPr id="644099" name="Picture 3" descr="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31913" y="1844675"/>
            <a:ext cx="6408737" cy="424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696755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44099"/>
                                        </p:tgtEl>
                                        <p:attrNameLst>
                                          <p:attrName>style.visibility</p:attrName>
                                        </p:attrNameLst>
                                      </p:cBhvr>
                                      <p:to>
                                        <p:strVal val="visible"/>
                                      </p:to>
                                    </p:set>
                                    <p:animEffect transition="in" filter="diamond(in)">
                                      <p:cBhvr>
                                        <p:cTn id="7" dur="2000"/>
                                        <p:tgtEl>
                                          <p:spTgt spid="64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2" name="Picture 2" descr="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50" y="836613"/>
            <a:ext cx="76231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1246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122"/>
                                        </p:tgtEl>
                                        <p:attrNameLst>
                                          <p:attrName>style.visibility</p:attrName>
                                        </p:attrNameLst>
                                      </p:cBhvr>
                                      <p:to>
                                        <p:strVal val="visible"/>
                                      </p:to>
                                    </p:set>
                                    <p:animEffect transition="in" filter="checkerboard(across)">
                                      <p:cBhvr>
                                        <p:cTn id="7" dur="500"/>
                                        <p:tgtEl>
                                          <p:spTgt spid="6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body" idx="1"/>
          </p:nvPr>
        </p:nvSpPr>
        <p:spPr bwMode="auto">
          <a:xfrm>
            <a:off x="611560" y="1052736"/>
            <a:ext cx="8064500"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150000"/>
              </a:lnSpc>
              <a:spcBef>
                <a:spcPts val="0"/>
              </a:spcBef>
              <a:buSzPct val="75000"/>
              <a:buFont typeface="Wingdings" pitchFamily="2" charset="2"/>
              <a:buChar char="u"/>
            </a:pPr>
            <a:r>
              <a:rPr lang="zh-CN" altLang="en-US" sz="2400" b="1" dirty="0" smtClean="0">
                <a:latin typeface="楷体_GB2312" pitchFamily="49" charset="-122"/>
                <a:ea typeface="楷体_GB2312" pitchFamily="49" charset="-122"/>
              </a:rPr>
              <a:t>男人的世界在家</a:t>
            </a:r>
            <a:r>
              <a:rPr lang="zh-CN" altLang="en-US" sz="2400" b="1" dirty="0" smtClean="0">
                <a:solidFill>
                  <a:srgbClr val="FF0000"/>
                </a:solidFill>
                <a:latin typeface="微软雅黑" pitchFamily="34" charset="-122"/>
                <a:ea typeface="微软雅黑" pitchFamily="34" charset="-122"/>
              </a:rPr>
              <a:t>外面</a:t>
            </a:r>
            <a:r>
              <a:rPr lang="zh-CN" altLang="en-US" sz="2400" b="1" dirty="0" smtClean="0">
                <a:latin typeface="楷体_GB2312" pitchFamily="49" charset="-122"/>
                <a:ea typeface="楷体_GB2312" pitchFamily="49" charset="-122"/>
              </a:rPr>
              <a:t>：从狩猎时代开始，就在外面为家拼搏，男人</a:t>
            </a:r>
            <a:r>
              <a:rPr lang="zh-CN" altLang="en-US" sz="2400" b="1" dirty="0" smtClean="0">
                <a:solidFill>
                  <a:srgbClr val="002060"/>
                </a:solidFill>
                <a:latin typeface="黑体" pitchFamily="2" charset="-122"/>
                <a:ea typeface="黑体" pitchFamily="2" charset="-122"/>
              </a:rPr>
              <a:t>成家为了离开家</a:t>
            </a:r>
            <a:r>
              <a:rPr lang="zh-CN" altLang="en-US" sz="2400" b="1" dirty="0" smtClean="0">
                <a:latin typeface="楷体_GB2312" pitchFamily="49" charset="-122"/>
                <a:ea typeface="楷体_GB2312" pitchFamily="49" charset="-122"/>
              </a:rPr>
              <a:t>，家是职业发展的起点。</a:t>
            </a:r>
          </a:p>
          <a:p>
            <a:pPr>
              <a:lnSpc>
                <a:spcPct val="150000"/>
              </a:lnSpc>
              <a:spcBef>
                <a:spcPts val="0"/>
              </a:spcBef>
              <a:buSzPct val="75000"/>
              <a:buFont typeface="Wingdings" pitchFamily="2" charset="2"/>
              <a:buChar char="u"/>
            </a:pPr>
            <a:r>
              <a:rPr lang="zh-CN" altLang="en-US" sz="2400" b="1" dirty="0" smtClean="0">
                <a:latin typeface="楷体_GB2312" pitchFamily="49" charset="-122"/>
                <a:ea typeface="楷体_GB2312" pitchFamily="49" charset="-122"/>
              </a:rPr>
              <a:t>女人的世界在家</a:t>
            </a:r>
            <a:r>
              <a:rPr lang="zh-CN" altLang="en-US" sz="2400" b="1" dirty="0">
                <a:solidFill>
                  <a:srgbClr val="FF0000"/>
                </a:solidFill>
                <a:latin typeface="微软雅黑" pitchFamily="34" charset="-122"/>
                <a:ea typeface="微软雅黑" pitchFamily="34" charset="-122"/>
              </a:rPr>
              <a:t>里面</a:t>
            </a:r>
            <a:r>
              <a:rPr lang="zh-CN" altLang="en-US" sz="2400" b="1" dirty="0" smtClean="0">
                <a:latin typeface="楷体_GB2312" pitchFamily="49" charset="-122"/>
                <a:ea typeface="楷体_GB2312" pitchFamily="49" charset="-122"/>
              </a:rPr>
              <a:t>：女人为家忙活，</a:t>
            </a:r>
            <a:r>
              <a:rPr lang="zh-CN" altLang="en-US" sz="2400" b="1" dirty="0">
                <a:solidFill>
                  <a:srgbClr val="002060"/>
                </a:solidFill>
                <a:latin typeface="黑体" pitchFamily="2" charset="-122"/>
                <a:ea typeface="黑体" pitchFamily="2" charset="-122"/>
              </a:rPr>
              <a:t>成家为了守着家</a:t>
            </a:r>
            <a:r>
              <a:rPr lang="zh-CN" altLang="en-US" sz="2400" b="1" dirty="0" smtClean="0">
                <a:latin typeface="楷体_GB2312" pitchFamily="49" charset="-122"/>
                <a:ea typeface="楷体_GB2312" pitchFamily="49" charset="-122"/>
              </a:rPr>
              <a:t>，家是女人职业发展的终点；</a:t>
            </a:r>
          </a:p>
          <a:p>
            <a:pPr>
              <a:lnSpc>
                <a:spcPct val="150000"/>
              </a:lnSpc>
              <a:spcBef>
                <a:spcPts val="0"/>
              </a:spcBef>
              <a:buSzPct val="75000"/>
              <a:buFont typeface="Wingdings" pitchFamily="2" charset="2"/>
              <a:buChar char="u"/>
            </a:pPr>
            <a:r>
              <a:rPr lang="zh-CN" altLang="en-US" sz="2400" b="1" dirty="0" smtClean="0">
                <a:latin typeface="楷体_GB2312" pitchFamily="49" charset="-122"/>
                <a:ea typeface="楷体_GB2312" pitchFamily="49" charset="-122"/>
              </a:rPr>
              <a:t>女人站在里面看自己的家：家包括我、我的孩子、我的老公、我的宠物、我的房子、我的车子，我的</a:t>
            </a:r>
            <a:r>
              <a:rPr lang="en-US" altLang="zh-CN" sz="2400" b="1" dirty="0" smtClean="0">
                <a:latin typeface="Times New Roman" pitchFamily="18" charset="0"/>
                <a:ea typeface="楷体_GB2312" pitchFamily="49" charset="-122"/>
              </a:rPr>
              <a:t>……</a:t>
            </a:r>
            <a:endParaRPr lang="zh-CN" altLang="en-US" sz="2400" b="1" dirty="0" smtClean="0">
              <a:latin typeface="楷体_GB2312" pitchFamily="49" charset="-122"/>
              <a:ea typeface="楷体_GB2312" pitchFamily="49" charset="-122"/>
            </a:endParaRPr>
          </a:p>
          <a:p>
            <a:pPr>
              <a:lnSpc>
                <a:spcPct val="150000"/>
              </a:lnSpc>
              <a:spcBef>
                <a:spcPts val="0"/>
              </a:spcBef>
              <a:buSzPct val="75000"/>
              <a:buFont typeface="Wingdings" pitchFamily="2" charset="2"/>
              <a:buChar char="u"/>
            </a:pPr>
            <a:r>
              <a:rPr lang="zh-CN" altLang="en-US" sz="2400" b="1" dirty="0" smtClean="0">
                <a:latin typeface="楷体_GB2312" pitchFamily="49" charset="-122"/>
                <a:ea typeface="楷体_GB2312" pitchFamily="49" charset="-122"/>
              </a:rPr>
              <a:t>男人站在外面看自己的家：家包括我的妻子、我的孩子、我的宠物、我的房子、我的车子，我的</a:t>
            </a:r>
            <a:r>
              <a:rPr lang="en-US" altLang="zh-CN" sz="2400" b="1" dirty="0" smtClean="0">
                <a:latin typeface="Times New Roman" pitchFamily="18" charset="0"/>
                <a:ea typeface="楷体_GB2312" pitchFamily="49" charset="-122"/>
              </a:rPr>
              <a:t>……</a:t>
            </a:r>
            <a:r>
              <a:rPr lang="zh-CN" altLang="en-US" sz="2400" b="1" dirty="0" smtClean="0">
                <a:latin typeface="楷体_GB2312" pitchFamily="49" charset="-122"/>
                <a:ea typeface="楷体_GB2312" pitchFamily="49" charset="-122"/>
              </a:rPr>
              <a:t>唯独没有我。</a:t>
            </a:r>
          </a:p>
        </p:txBody>
      </p:sp>
    </p:spTree>
    <p:extLst>
      <p:ext uri="{BB962C8B-B14F-4D97-AF65-F5344CB8AC3E}">
        <p14:creationId xmlns:p14="http://schemas.microsoft.com/office/powerpoint/2010/main" val="1461035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6146">
                                            <p:txEl>
                                              <p:pRg st="0" end="0"/>
                                            </p:txEl>
                                          </p:spTgt>
                                        </p:tgtEl>
                                        <p:attrNameLst>
                                          <p:attrName>style.visibility</p:attrName>
                                        </p:attrNameLst>
                                      </p:cBhvr>
                                      <p:to>
                                        <p:strVal val="visible"/>
                                      </p:to>
                                    </p:set>
                                    <p:anim calcmode="lin" valueType="num">
                                      <p:cBhvr additive="base">
                                        <p:cTn id="7" dur="500" fill="hold"/>
                                        <p:tgtEl>
                                          <p:spTgt spid="64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646146">
                                            <p:txEl>
                                              <p:pRg st="1" end="1"/>
                                            </p:txEl>
                                          </p:spTgt>
                                        </p:tgtEl>
                                        <p:attrNameLst>
                                          <p:attrName>style.visibility</p:attrName>
                                        </p:attrNameLst>
                                      </p:cBhvr>
                                      <p:to>
                                        <p:strVal val="visible"/>
                                      </p:to>
                                    </p:set>
                                    <p:animEffect transition="in" filter="box(in)">
                                      <p:cBhvr>
                                        <p:cTn id="13" dur="500"/>
                                        <p:tgtEl>
                                          <p:spTgt spid="646146">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646146">
                                            <p:txEl>
                                              <p:pRg st="2" end="2"/>
                                            </p:txEl>
                                          </p:spTgt>
                                        </p:tgtEl>
                                        <p:attrNameLst>
                                          <p:attrName>style.visibility</p:attrName>
                                        </p:attrNameLst>
                                      </p:cBhvr>
                                      <p:to>
                                        <p:strVal val="visible"/>
                                      </p:to>
                                    </p:set>
                                    <p:animEffect transition="in" filter="diamond(in)">
                                      <p:cBhvr>
                                        <p:cTn id="18" dur="2000"/>
                                        <p:tgtEl>
                                          <p:spTgt spid="646146">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46146">
                                            <p:txEl>
                                              <p:pRg st="3" end="3"/>
                                            </p:txEl>
                                          </p:spTgt>
                                        </p:tgtEl>
                                        <p:attrNameLst>
                                          <p:attrName>style.visibility</p:attrName>
                                        </p:attrNameLst>
                                      </p:cBhvr>
                                      <p:to>
                                        <p:strVal val="visible"/>
                                      </p:to>
                                    </p:set>
                                    <p:anim calcmode="lin" valueType="num">
                                      <p:cBhvr additive="base">
                                        <p:cTn id="23" dur="500" fill="hold"/>
                                        <p:tgtEl>
                                          <p:spTgt spid="64614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body" idx="1"/>
          </p:nvPr>
        </p:nvSpPr>
        <p:spPr>
          <a:xfrm>
            <a:off x="827584" y="1556792"/>
            <a:ext cx="7705725" cy="4537099"/>
          </a:xfrm>
          <a:noFill/>
          <a:ln/>
        </p:spPr>
        <p:txBody>
          <a:bodyPr>
            <a:noAutofit/>
          </a:bodyPr>
          <a:lstStyle/>
          <a:p>
            <a:pPr>
              <a:lnSpc>
                <a:spcPct val="150000"/>
              </a:lnSpc>
              <a:spcBef>
                <a:spcPts val="0"/>
              </a:spcBef>
              <a:buClr>
                <a:schemeClr val="tx1"/>
              </a:buClr>
              <a:buSzPct val="75000"/>
              <a:buFont typeface="Wingdings" pitchFamily="2" charset="2"/>
              <a:buChar char="u"/>
            </a:pPr>
            <a:r>
              <a:rPr lang="zh-CN" altLang="en-US" sz="2400" b="1" dirty="0">
                <a:ea typeface="黑体" pitchFamily="2" charset="-122"/>
              </a:rPr>
              <a:t>泰戈尔</a:t>
            </a:r>
            <a:r>
              <a:rPr lang="zh-CN" altLang="en-US" sz="2400" b="1" dirty="0">
                <a:ea typeface="楷体_GB2312" pitchFamily="49" charset="-122"/>
              </a:rPr>
              <a:t>：认识了三天，相爱的三周，结婚了三月，吵架了三年，彼此忍耐了三十年，这就是婚姻；</a:t>
            </a:r>
          </a:p>
          <a:p>
            <a:pPr>
              <a:lnSpc>
                <a:spcPct val="150000"/>
              </a:lnSpc>
              <a:spcBef>
                <a:spcPts val="0"/>
              </a:spcBef>
              <a:buClr>
                <a:schemeClr val="tx1"/>
              </a:buClr>
              <a:buSzPct val="75000"/>
              <a:buFont typeface="Wingdings" pitchFamily="2" charset="2"/>
              <a:buChar char="u"/>
            </a:pPr>
            <a:r>
              <a:rPr lang="zh-CN" altLang="en-US" sz="2400" b="1" dirty="0">
                <a:ea typeface="黑体" pitchFamily="2" charset="-122"/>
              </a:rPr>
              <a:t>尼采：</a:t>
            </a:r>
            <a:r>
              <a:rPr lang="zh-CN" altLang="en-US" sz="2400" b="1" dirty="0">
                <a:ea typeface="楷体_GB2312" pitchFamily="49" charset="-122"/>
              </a:rPr>
              <a:t>有一些男人悲叹自己的妻子被人拐走了，大多数男人悲叹自己的妻子没有人肯拐走；</a:t>
            </a:r>
          </a:p>
          <a:p>
            <a:pPr>
              <a:lnSpc>
                <a:spcPct val="150000"/>
              </a:lnSpc>
              <a:spcBef>
                <a:spcPts val="0"/>
              </a:spcBef>
              <a:buClr>
                <a:schemeClr val="tx1"/>
              </a:buClr>
              <a:buSzPct val="75000"/>
              <a:buFont typeface="Wingdings" pitchFamily="2" charset="2"/>
              <a:buChar char="u"/>
            </a:pPr>
            <a:r>
              <a:rPr lang="zh-CN" altLang="en-US" sz="2400" b="1" dirty="0" smtClean="0">
                <a:ea typeface="黑体" pitchFamily="2" charset="-122"/>
              </a:rPr>
              <a:t>蒙</a:t>
            </a:r>
            <a:r>
              <a:rPr lang="zh-CN" altLang="en-US" sz="2400" b="1" dirty="0">
                <a:ea typeface="黑体" pitchFamily="2" charset="-122"/>
              </a:rPr>
              <a:t>田</a:t>
            </a:r>
            <a:r>
              <a:rPr lang="zh-CN" altLang="en-US" sz="2400" b="1" dirty="0" smtClean="0">
                <a:ea typeface="黑体" pitchFamily="2" charset="-122"/>
              </a:rPr>
              <a:t>：</a:t>
            </a:r>
            <a:r>
              <a:rPr lang="zh-CN" altLang="en-US" sz="2400" b="1" dirty="0" smtClean="0">
                <a:ea typeface="楷体_GB2312" pitchFamily="49" charset="-122"/>
              </a:rPr>
              <a:t>美好</a:t>
            </a:r>
            <a:r>
              <a:rPr lang="zh-CN" altLang="en-US" sz="2400" b="1" dirty="0">
                <a:ea typeface="楷体_GB2312" pitchFamily="49" charset="-122"/>
              </a:rPr>
              <a:t>的婚姻是由视而不见的妻子，而充耳不闻的丈夫组成</a:t>
            </a:r>
            <a:r>
              <a:rPr lang="zh-CN" altLang="en-US" sz="2400" b="1" dirty="0" smtClean="0">
                <a:ea typeface="楷体_GB2312" pitchFamily="49" charset="-122"/>
              </a:rPr>
              <a:t>的；</a:t>
            </a:r>
            <a:endParaRPr lang="zh-CN" altLang="en-US" sz="2400" b="1" dirty="0">
              <a:ea typeface="楷体_GB2312" pitchFamily="49" charset="-122"/>
            </a:endParaRPr>
          </a:p>
          <a:p>
            <a:pPr>
              <a:lnSpc>
                <a:spcPct val="150000"/>
              </a:lnSpc>
              <a:spcBef>
                <a:spcPts val="0"/>
              </a:spcBef>
              <a:buClr>
                <a:schemeClr val="tx1"/>
              </a:buClr>
              <a:buSzPct val="75000"/>
              <a:buFont typeface="Wingdings" pitchFamily="2" charset="2"/>
              <a:buChar char="u"/>
            </a:pPr>
            <a:r>
              <a:rPr lang="zh-CN" altLang="en-US" sz="2400" b="1" dirty="0" smtClean="0">
                <a:ea typeface="黑体" pitchFamily="2" charset="-122"/>
              </a:rPr>
              <a:t>钱钟书</a:t>
            </a:r>
            <a:r>
              <a:rPr lang="zh-CN" altLang="en-US" sz="2400" b="1" dirty="0">
                <a:ea typeface="黑体" pitchFamily="2" charset="-122"/>
              </a:rPr>
              <a:t>：</a:t>
            </a:r>
            <a:r>
              <a:rPr lang="zh-CN" altLang="en-US" sz="2400" b="1" dirty="0">
                <a:ea typeface="楷体_GB2312" pitchFamily="49" charset="-122"/>
              </a:rPr>
              <a:t>婚姻就像一座围城，城外的人想进去，城内的人想</a:t>
            </a:r>
            <a:r>
              <a:rPr lang="zh-CN" altLang="en-US" sz="2400" b="1" dirty="0" smtClean="0">
                <a:ea typeface="楷体_GB2312" pitchFamily="49" charset="-122"/>
              </a:rPr>
              <a:t>出来；</a:t>
            </a:r>
            <a:endParaRPr lang="zh-CN" altLang="en-US" sz="2400" b="1" dirty="0">
              <a:ea typeface="楷体_GB2312" pitchFamily="49" charset="-122"/>
            </a:endParaRPr>
          </a:p>
        </p:txBody>
      </p:sp>
      <p:sp>
        <p:nvSpPr>
          <p:cNvPr id="748547" name="Text Box 3" descr="纸袋"/>
          <p:cNvSpPr txBox="1">
            <a:spLocks noChangeArrowheads="1"/>
          </p:cNvSpPr>
          <p:nvPr/>
        </p:nvSpPr>
        <p:spPr bwMode="auto">
          <a:xfrm>
            <a:off x="827584" y="692150"/>
            <a:ext cx="6984578" cy="646331"/>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wrap="square">
            <a:spAutoFit/>
          </a:bodyPr>
          <a:lstStyle/>
          <a:p>
            <a:pPr algn="ctr">
              <a:spcBef>
                <a:spcPct val="50000"/>
              </a:spcBef>
            </a:pPr>
            <a:r>
              <a:rPr lang="zh-CN" altLang="en-US" sz="3600" b="1" dirty="0" smtClean="0">
                <a:latin typeface="微软雅黑" pitchFamily="34" charset="-122"/>
                <a:ea typeface="微软雅黑" pitchFamily="34" charset="-122"/>
              </a:rPr>
              <a:t>名人论婚姻</a:t>
            </a:r>
            <a:endParaRPr lang="zh-CN" altLang="en-US" sz="3600" b="1" dirty="0">
              <a:latin typeface="微软雅黑" pitchFamily="34" charset="-122"/>
              <a:ea typeface="微软雅黑" pitchFamily="34" charset="-122"/>
            </a:endParaRPr>
          </a:p>
        </p:txBody>
      </p:sp>
    </p:spTree>
    <p:extLst>
      <p:ext uri="{BB962C8B-B14F-4D97-AF65-F5344CB8AC3E}">
        <p14:creationId xmlns:p14="http://schemas.microsoft.com/office/powerpoint/2010/main" val="15144441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8546">
                                            <p:txEl>
                                              <p:pRg st="0" end="0"/>
                                            </p:txEl>
                                          </p:spTgt>
                                        </p:tgtEl>
                                        <p:attrNameLst>
                                          <p:attrName>style.visibility</p:attrName>
                                        </p:attrNameLst>
                                      </p:cBhvr>
                                      <p:to>
                                        <p:strVal val="visible"/>
                                      </p:to>
                                    </p:set>
                                    <p:animEffect transition="in" filter="blinds(horizontal)">
                                      <p:cBhvr>
                                        <p:cTn id="7" dur="500"/>
                                        <p:tgtEl>
                                          <p:spTgt spid="7485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48546">
                                            <p:txEl>
                                              <p:pRg st="1" end="1"/>
                                            </p:txEl>
                                          </p:spTgt>
                                        </p:tgtEl>
                                        <p:attrNameLst>
                                          <p:attrName>style.visibility</p:attrName>
                                        </p:attrNameLst>
                                      </p:cBhvr>
                                      <p:to>
                                        <p:strVal val="visible"/>
                                      </p:to>
                                    </p:set>
                                    <p:animEffect transition="in" filter="blinds(horizontal)">
                                      <p:cBhvr>
                                        <p:cTn id="12" dur="500"/>
                                        <p:tgtEl>
                                          <p:spTgt spid="7485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8546">
                                            <p:txEl>
                                              <p:pRg st="2" end="2"/>
                                            </p:txEl>
                                          </p:spTgt>
                                        </p:tgtEl>
                                        <p:attrNameLst>
                                          <p:attrName>style.visibility</p:attrName>
                                        </p:attrNameLst>
                                      </p:cBhvr>
                                      <p:to>
                                        <p:strVal val="visible"/>
                                      </p:to>
                                    </p:set>
                                    <p:animEffect transition="in" filter="blinds(horizontal)">
                                      <p:cBhvr>
                                        <p:cTn id="17" dur="500"/>
                                        <p:tgtEl>
                                          <p:spTgt spid="7485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48546">
                                            <p:txEl>
                                              <p:pRg st="3" end="3"/>
                                            </p:txEl>
                                          </p:spTgt>
                                        </p:tgtEl>
                                        <p:attrNameLst>
                                          <p:attrName>style.visibility</p:attrName>
                                        </p:attrNameLst>
                                      </p:cBhvr>
                                      <p:to>
                                        <p:strVal val="visible"/>
                                      </p:to>
                                    </p:set>
                                    <p:animEffect transition="in" filter="blinds(horizontal)">
                                      <p:cBhvr>
                                        <p:cTn id="22" dur="500"/>
                                        <p:tgtEl>
                                          <p:spTgt spid="748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Grp="1" noChangeAspect="1"/>
          </p:cNvGraphicFramePr>
          <p:nvPr>
            <p:ph idx="4294967295"/>
            <p:extLst/>
          </p:nvPr>
        </p:nvGraphicFramePr>
        <p:xfrm>
          <a:off x="2203285" y="2996952"/>
          <a:ext cx="4384939" cy="2506663"/>
        </p:xfrm>
        <a:graphic>
          <a:graphicData uri="http://schemas.openxmlformats.org/presentationml/2006/ole">
            <mc:AlternateContent xmlns:mc="http://schemas.openxmlformats.org/markup-compatibility/2006">
              <mc:Choice xmlns:v="urn:schemas-microsoft-com:vml" Requires="v">
                <p:oleObj spid="_x0000_s10243" name="剪辑" r:id="rId4" imgW="6484938" imgH="2278063" progId="MS_ClipArt_Gallery.2">
                  <p:embed/>
                </p:oleObj>
              </mc:Choice>
              <mc:Fallback>
                <p:oleObj name="剪辑" r:id="rId4" imgW="6484938" imgH="227806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285" y="2996952"/>
                        <a:ext cx="4384939" cy="2506663"/>
                      </a:xfrm>
                      <a:prstGeom prst="rect">
                        <a:avLst/>
                      </a:prstGeom>
                      <a:noFill/>
                      <a:ln>
                        <a:noFill/>
                      </a:ln>
                      <a:effectLst/>
                    </p:spPr>
                  </p:pic>
                </p:oleObj>
              </mc:Fallback>
            </mc:AlternateContent>
          </a:graphicData>
        </a:graphic>
      </p:graphicFrame>
      <p:sp>
        <p:nvSpPr>
          <p:cNvPr id="71683" name="WordArt 3"/>
          <p:cNvSpPr>
            <a:spLocks noChangeArrowheads="1" noChangeShapeType="1" noTextEdit="1"/>
          </p:cNvSpPr>
          <p:nvPr/>
        </p:nvSpPr>
        <p:spPr bwMode="auto">
          <a:xfrm>
            <a:off x="2627784" y="1772816"/>
            <a:ext cx="3384153" cy="1087438"/>
          </a:xfrm>
          <a:prstGeom prst="rect">
            <a:avLst/>
          </a:prstGeom>
        </p:spPr>
        <p:txBody>
          <a:bodyPr wrap="none" fromWordArt="1">
            <a:prstTxWarp prst="textPlain">
              <a:avLst>
                <a:gd name="adj" fmla="val 50000"/>
              </a:avLst>
            </a:prstTxWarp>
          </a:bodyPr>
          <a:lstStyle/>
          <a:p>
            <a:pPr algn="ctr"/>
            <a:r>
              <a:rPr lang="zh-CN" alt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隶书"/>
                <a:ea typeface="隶书"/>
              </a:rPr>
              <a:t>谢谢</a:t>
            </a:r>
          </a:p>
        </p:txBody>
      </p:sp>
    </p:spTree>
    <p:extLst>
      <p:ext uri="{BB962C8B-B14F-4D97-AF65-F5344CB8AC3E}">
        <p14:creationId xmlns:p14="http://schemas.microsoft.com/office/powerpoint/2010/main" val="32443474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body" idx="4294967295"/>
          </p:nvPr>
        </p:nvSpPr>
        <p:spPr bwMode="black">
          <a:xfrm>
            <a:off x="683568" y="1340768"/>
            <a:ext cx="7848872" cy="4584576"/>
          </a:xfrm>
          <a:prstGeom prst="rect">
            <a:avLst/>
          </a:prstGeo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lnSpc>
                <a:spcPct val="120000"/>
              </a:lnSpc>
              <a:spcBef>
                <a:spcPts val="600"/>
              </a:spcBef>
              <a:spcAft>
                <a:spcPts val="1200"/>
              </a:spcAft>
              <a:buSzPct val="85000"/>
              <a:buFont typeface="Wingdings" panose="05000000000000000000" pitchFamily="2" charset="2"/>
              <a:buChar char="n"/>
              <a:defRPr/>
            </a:pPr>
            <a:r>
              <a:rPr lang="zh-CN" altLang="en-US" sz="3600" b="1" kern="1200" dirty="0" smtClean="0">
                <a:latin typeface="微软雅黑" pitchFamily="34" charset="-122"/>
                <a:ea typeface="微软雅黑" pitchFamily="34" charset="-122"/>
                <a:cs typeface="+mj-cs"/>
              </a:rPr>
              <a:t> 爱情</a:t>
            </a:r>
            <a:r>
              <a:rPr lang="zh-CN" altLang="en-US" sz="3600" b="1" kern="1200" dirty="0">
                <a:latin typeface="微软雅黑" pitchFamily="34" charset="-122"/>
                <a:ea typeface="微软雅黑" pitchFamily="34" charset="-122"/>
                <a:cs typeface="+mj-cs"/>
              </a:rPr>
              <a:t>的品质越来越差</a:t>
            </a:r>
          </a:p>
          <a:p>
            <a:pPr lvl="1" eaLnBrk="1" hangingPunct="1">
              <a:lnSpc>
                <a:spcPct val="150000"/>
              </a:lnSpc>
              <a:spcBef>
                <a:spcPts val="0"/>
              </a:spcBef>
              <a:buClr>
                <a:schemeClr val="tx1"/>
              </a:buClr>
              <a:buSzPct val="65000"/>
              <a:buFont typeface="Wingdings" pitchFamily="2" charset="2"/>
              <a:buChar char="u"/>
              <a:defRPr/>
            </a:pPr>
            <a:r>
              <a:rPr kumimoji="1" lang="zh-CN" altLang="en-US" b="1" dirty="0" smtClean="0">
                <a:latin typeface="黑体" pitchFamily="2" charset="-122"/>
                <a:ea typeface="黑体" pitchFamily="2" charset="-122"/>
              </a:rPr>
              <a:t>离婚率</a:t>
            </a:r>
            <a:r>
              <a:rPr kumimoji="1" lang="en-US" altLang="zh-CN" b="1" dirty="0" smtClean="0">
                <a:latin typeface="黑体" pitchFamily="2" charset="-122"/>
                <a:ea typeface="黑体" pitchFamily="2" charset="-122"/>
              </a:rPr>
              <a:t>:</a:t>
            </a:r>
            <a:r>
              <a:rPr kumimoji="1" lang="zh-CN" altLang="en-US" sz="2400" b="1" dirty="0" smtClean="0">
                <a:latin typeface="楷体_GB2312" pitchFamily="49" charset="-122"/>
                <a:ea typeface="楷体_GB2312" pitchFamily="49" charset="-122"/>
              </a:rPr>
              <a:t>美</a:t>
            </a:r>
            <a:r>
              <a:rPr kumimoji="1" lang="en-US" altLang="zh-CN" sz="2400" b="1" dirty="0" smtClean="0">
                <a:latin typeface="楷体_GB2312" pitchFamily="49" charset="-122"/>
                <a:ea typeface="楷体_GB2312" pitchFamily="49" charset="-122"/>
              </a:rPr>
              <a:t>67</a:t>
            </a:r>
            <a:r>
              <a:rPr kumimoji="1" lang="zh-CN" altLang="en-US" sz="2400" b="1" dirty="0" smtClean="0">
                <a:latin typeface="楷体_GB2312" pitchFamily="49" charset="-122"/>
                <a:ea typeface="楷体_GB2312" pitchFamily="49" charset="-122"/>
              </a:rPr>
              <a:t>％；上海徐安琪教授；</a:t>
            </a:r>
          </a:p>
          <a:p>
            <a:pPr lvl="1" eaLnBrk="1" hangingPunct="1">
              <a:lnSpc>
                <a:spcPct val="150000"/>
              </a:lnSpc>
              <a:spcBef>
                <a:spcPts val="0"/>
              </a:spcBef>
              <a:buClr>
                <a:schemeClr val="tx1"/>
              </a:buClr>
              <a:buSzPct val="65000"/>
              <a:buFont typeface="Wingdings" pitchFamily="2" charset="2"/>
              <a:buChar char="u"/>
              <a:defRPr/>
            </a:pPr>
            <a:r>
              <a:rPr kumimoji="1" lang="zh-CN" altLang="en-US" b="1" dirty="0">
                <a:latin typeface="黑体" pitchFamily="2" charset="-122"/>
                <a:ea typeface="黑体" pitchFamily="2" charset="-122"/>
              </a:rPr>
              <a:t>外遇率</a:t>
            </a:r>
            <a:r>
              <a:rPr kumimoji="1" lang="en-US" altLang="zh-CN" b="1" dirty="0">
                <a:latin typeface="黑体" pitchFamily="2" charset="-122"/>
                <a:ea typeface="黑体" pitchFamily="2" charset="-122"/>
              </a:rPr>
              <a:t>:</a:t>
            </a:r>
            <a:r>
              <a:rPr kumimoji="1" lang="zh-CN" altLang="en-US" sz="2400" b="1" dirty="0" smtClean="0">
                <a:latin typeface="楷体_GB2312" pitchFamily="49" charset="-122"/>
                <a:ea typeface="楷体_GB2312" pitchFamily="49" charset="-122"/>
              </a:rPr>
              <a:t>施寄青报告；</a:t>
            </a:r>
            <a:endParaRPr kumimoji="1" lang="en-US" altLang="zh-CN" sz="2400" b="1" dirty="0" smtClean="0">
              <a:latin typeface="楷体_GB2312" pitchFamily="49" charset="-122"/>
              <a:ea typeface="楷体_GB2312" pitchFamily="49" charset="-122"/>
            </a:endParaRPr>
          </a:p>
          <a:p>
            <a:pPr lvl="1" eaLnBrk="1" hangingPunct="1">
              <a:lnSpc>
                <a:spcPct val="150000"/>
              </a:lnSpc>
              <a:spcBef>
                <a:spcPts val="0"/>
              </a:spcBef>
              <a:buClr>
                <a:schemeClr val="tx1"/>
              </a:buClr>
              <a:buSzPct val="65000"/>
              <a:buFont typeface="Wingdings" pitchFamily="2" charset="2"/>
              <a:buChar char="u"/>
              <a:defRPr/>
            </a:pPr>
            <a:r>
              <a:rPr kumimoji="1" lang="zh-CN" altLang="en-US" b="1" dirty="0">
                <a:latin typeface="黑体" pitchFamily="2" charset="-122"/>
                <a:ea typeface="黑体" pitchFamily="2" charset="-122"/>
              </a:rPr>
              <a:t>独身率</a:t>
            </a:r>
            <a:r>
              <a:rPr kumimoji="1" lang="en-US" altLang="zh-CN" b="1" dirty="0">
                <a:latin typeface="黑体" pitchFamily="2" charset="-122"/>
                <a:ea typeface="黑体" pitchFamily="2" charset="-122"/>
              </a:rPr>
              <a:t>:</a:t>
            </a:r>
            <a:r>
              <a:rPr kumimoji="1" lang="en-US" altLang="zh-CN" sz="2400" b="1" dirty="0" smtClean="0">
                <a:latin typeface="楷体_GB2312" pitchFamily="49" charset="-122"/>
                <a:ea typeface="楷体_GB2312" pitchFamily="49" charset="-122"/>
              </a:rPr>
              <a:t>94%</a:t>
            </a:r>
            <a:r>
              <a:rPr kumimoji="1" lang="zh-CN" altLang="en-US" sz="2400" b="1" dirty="0" smtClean="0">
                <a:latin typeface="楷体_GB2312" pitchFamily="49" charset="-122"/>
                <a:ea typeface="楷体_GB2312" pitchFamily="49" charset="-122"/>
              </a:rPr>
              <a:t>，</a:t>
            </a:r>
            <a:r>
              <a:rPr kumimoji="1" lang="en-US" altLang="zh-CN" sz="2400" b="1" dirty="0" smtClean="0">
                <a:latin typeface="楷体_GB2312" pitchFamily="49" charset="-122"/>
                <a:ea typeface="楷体_GB2312" pitchFamily="49" charset="-122"/>
              </a:rPr>
              <a:t>60</a:t>
            </a:r>
            <a:r>
              <a:rPr kumimoji="1" lang="zh-CN" altLang="en-US" sz="2400" b="1" dirty="0" smtClean="0">
                <a:latin typeface="楷体_GB2312" pitchFamily="49" charset="-122"/>
                <a:ea typeface="楷体_GB2312" pitchFamily="49" charset="-122"/>
              </a:rPr>
              <a:t>年代；</a:t>
            </a:r>
            <a:r>
              <a:rPr kumimoji="1" lang="en-US" altLang="zh-CN" sz="2400" b="1" dirty="0" smtClean="0">
                <a:latin typeface="楷体_GB2312" pitchFamily="49" charset="-122"/>
                <a:ea typeface="楷体_GB2312" pitchFamily="49" charset="-122"/>
              </a:rPr>
              <a:t>85%</a:t>
            </a:r>
            <a:r>
              <a:rPr kumimoji="1" lang="zh-CN" altLang="en-US" sz="2400" b="1" dirty="0" smtClean="0">
                <a:latin typeface="楷体_GB2312" pitchFamily="49" charset="-122"/>
                <a:ea typeface="楷体_GB2312" pitchFamily="49" charset="-122"/>
              </a:rPr>
              <a:t>；（</a:t>
            </a:r>
            <a:r>
              <a:rPr kumimoji="1" lang="en-US" altLang="zh-CN" sz="2400" b="1" dirty="0" smtClean="0">
                <a:latin typeface="楷体_GB2312" pitchFamily="49" charset="-122"/>
                <a:ea typeface="楷体_GB2312" pitchFamily="49" charset="-122"/>
              </a:rPr>
              <a:t>Fletcher,1999</a:t>
            </a:r>
            <a:r>
              <a:rPr kumimoji="1" lang="zh-CN" altLang="en-US" sz="2400" b="1" dirty="0" smtClean="0">
                <a:latin typeface="楷体_GB2312" pitchFamily="49" charset="-122"/>
                <a:ea typeface="楷体_GB2312" pitchFamily="49" charset="-122"/>
              </a:rPr>
              <a:t>）；内政部、卫生部的数据；</a:t>
            </a:r>
            <a:endParaRPr kumimoji="1" lang="zh-CN" altLang="en-US" b="1" dirty="0" smtClean="0">
              <a:latin typeface="楷体_GB2312" pitchFamily="49" charset="-122"/>
              <a:ea typeface="楷体_GB2312" pitchFamily="49" charset="-122"/>
            </a:endParaRPr>
          </a:p>
          <a:p>
            <a:pPr lvl="1" eaLnBrk="1" hangingPunct="1">
              <a:lnSpc>
                <a:spcPct val="150000"/>
              </a:lnSpc>
              <a:spcBef>
                <a:spcPts val="0"/>
              </a:spcBef>
              <a:buClr>
                <a:schemeClr val="tx1"/>
              </a:buClr>
              <a:buSzPct val="65000"/>
              <a:buFont typeface="Wingdings" pitchFamily="2" charset="2"/>
              <a:buChar char="u"/>
              <a:defRPr/>
            </a:pPr>
            <a:r>
              <a:rPr kumimoji="1" lang="zh-CN" altLang="en-US" b="1" dirty="0">
                <a:latin typeface="黑体" pitchFamily="2" charset="-122"/>
                <a:ea typeface="黑体" pitchFamily="2" charset="-122"/>
              </a:rPr>
              <a:t>娼妓率：</a:t>
            </a:r>
            <a:r>
              <a:rPr kumimoji="1" lang="zh-CN" altLang="en-US" sz="2400" b="1" dirty="0">
                <a:latin typeface="楷体_GB2312" pitchFamily="49" charset="-122"/>
                <a:ea typeface="楷体_GB2312" pitchFamily="49" charset="-122"/>
              </a:rPr>
              <a:t>韩国刑事政策研究院的报告；</a:t>
            </a:r>
          </a:p>
        </p:txBody>
      </p:sp>
    </p:spTree>
    <p:extLst>
      <p:ext uri="{BB962C8B-B14F-4D97-AF65-F5344CB8AC3E}">
        <p14:creationId xmlns:p14="http://schemas.microsoft.com/office/powerpoint/2010/main" val="2112748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9602">
                                            <p:txEl>
                                              <p:pRg st="1" end="1"/>
                                            </p:txEl>
                                          </p:spTgt>
                                        </p:tgtEl>
                                        <p:attrNameLst>
                                          <p:attrName>style.visibility</p:attrName>
                                        </p:attrNameLst>
                                      </p:cBhvr>
                                      <p:to>
                                        <p:strVal val="visible"/>
                                      </p:to>
                                    </p:set>
                                    <p:anim calcmode="lin" valueType="num">
                                      <p:cBhvr additive="base">
                                        <p:cTn id="7" dur="500" fill="hold"/>
                                        <p:tgtEl>
                                          <p:spTgt spid="1049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49602">
                                            <p:txEl>
                                              <p:pRg st="2" end="2"/>
                                            </p:txEl>
                                          </p:spTgt>
                                        </p:tgtEl>
                                        <p:attrNameLst>
                                          <p:attrName>style.visibility</p:attrName>
                                        </p:attrNameLst>
                                      </p:cBhvr>
                                      <p:to>
                                        <p:strVal val="visible"/>
                                      </p:to>
                                    </p:set>
                                    <p:animEffect transition="in" filter="box(in)">
                                      <p:cBhvr>
                                        <p:cTn id="13" dur="500"/>
                                        <p:tgtEl>
                                          <p:spTgt spid="104960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49602">
                                            <p:txEl>
                                              <p:pRg st="3" end="3"/>
                                            </p:txEl>
                                          </p:spTgt>
                                        </p:tgtEl>
                                        <p:attrNameLst>
                                          <p:attrName>style.visibility</p:attrName>
                                        </p:attrNameLst>
                                      </p:cBhvr>
                                      <p:to>
                                        <p:strVal val="visible"/>
                                      </p:to>
                                    </p:set>
                                    <p:animEffect transition="in" filter="box(in)">
                                      <p:cBhvr>
                                        <p:cTn id="18" dur="500"/>
                                        <p:tgtEl>
                                          <p:spTgt spid="1049602">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049602">
                                            <p:txEl>
                                              <p:pRg st="4" end="4"/>
                                            </p:txEl>
                                          </p:spTgt>
                                        </p:tgtEl>
                                        <p:attrNameLst>
                                          <p:attrName>style.visibility</p:attrName>
                                        </p:attrNameLst>
                                      </p:cBhvr>
                                      <p:to>
                                        <p:strVal val="visible"/>
                                      </p:to>
                                    </p:set>
                                    <p:animEffect transition="in" filter="blinds(horizontal)">
                                      <p:cBhvr>
                                        <p:cTn id="23" dur="500"/>
                                        <p:tgtEl>
                                          <p:spTgt spid="104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descr="纸袋"/>
          <p:cNvSpPr txBox="1">
            <a:spLocks noChangeArrowheads="1"/>
          </p:cNvSpPr>
          <p:nvPr/>
        </p:nvSpPr>
        <p:spPr bwMode="auto">
          <a:xfrm>
            <a:off x="684213" y="764704"/>
            <a:ext cx="8135937" cy="150810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10000"/>
              </a:lnSpc>
              <a:spcBef>
                <a:spcPct val="10000"/>
              </a:spcBef>
            </a:pPr>
            <a:r>
              <a:rPr kumimoji="1" lang="zh-CN" altLang="en-US" sz="4000" b="1" dirty="0">
                <a:latin typeface="微软雅黑" pitchFamily="34" charset="-122"/>
                <a:ea typeface="微软雅黑" pitchFamily="34" charset="-122"/>
              </a:rPr>
              <a:t>第二单元  能者不惧</a:t>
            </a:r>
          </a:p>
          <a:p>
            <a:pPr algn="ctr" eaLnBrk="1" hangingPunct="1">
              <a:lnSpc>
                <a:spcPct val="110000"/>
              </a:lnSpc>
              <a:spcBef>
                <a:spcPct val="10000"/>
              </a:spcBef>
            </a:pPr>
            <a:r>
              <a:rPr kumimoji="1" lang="zh-CN" altLang="en-US" sz="4000" b="1" dirty="0">
                <a:latin typeface="微软雅黑" pitchFamily="34" charset="-122"/>
                <a:ea typeface="微软雅黑" pitchFamily="34" charset="-122"/>
              </a:rPr>
              <a:t>提升爱的能力</a:t>
            </a:r>
            <a:r>
              <a:rPr kumimoji="1" lang="zh-CN" altLang="en-US" sz="4000" b="1" dirty="0" smtClean="0">
                <a:latin typeface="微软雅黑" pitchFamily="34" charset="-122"/>
                <a:ea typeface="微软雅黑" pitchFamily="34" charset="-122"/>
              </a:rPr>
              <a:t>，为爱</a:t>
            </a:r>
            <a:r>
              <a:rPr kumimoji="1" lang="zh-CN" altLang="en-US" sz="4000" b="1" dirty="0">
                <a:latin typeface="微软雅黑" pitchFamily="34" charset="-122"/>
                <a:ea typeface="微软雅黑" pitchFamily="34" charset="-122"/>
              </a:rPr>
              <a:t>箱</a:t>
            </a:r>
            <a:r>
              <a:rPr kumimoji="1" lang="zh-CN" altLang="en-US" sz="4000" b="1" dirty="0" smtClean="0">
                <a:latin typeface="微软雅黑" pitchFamily="34" charset="-122"/>
                <a:ea typeface="微软雅黑" pitchFamily="34" charset="-122"/>
              </a:rPr>
              <a:t>充电</a:t>
            </a:r>
            <a:endParaRPr kumimoji="1" lang="zh-CN" altLang="en-US" sz="4000" b="1" dirty="0">
              <a:latin typeface="微软雅黑" pitchFamily="34" charset="-122"/>
              <a:ea typeface="微软雅黑" pitchFamily="34" charset="-122"/>
            </a:endParaRPr>
          </a:p>
        </p:txBody>
      </p:sp>
      <p:pic>
        <p:nvPicPr>
          <p:cNvPr id="16387" name="Picture 3" descr="10131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70237" y="2564904"/>
            <a:ext cx="2769915" cy="360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95839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descr="纸袋"/>
          <p:cNvSpPr txBox="1">
            <a:spLocks noChangeArrowheads="1"/>
          </p:cNvSpPr>
          <p:nvPr/>
        </p:nvSpPr>
        <p:spPr bwMode="auto">
          <a:xfrm>
            <a:off x="1692275" y="1628775"/>
            <a:ext cx="6192838" cy="4572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endParaRPr kumimoji="1" lang="zh-CN" altLang="zh-CN" sz="2400">
              <a:latin typeface="Times New Roman" pitchFamily="18" charset="0"/>
            </a:endParaRPr>
          </a:p>
        </p:txBody>
      </p:sp>
      <p:sp>
        <p:nvSpPr>
          <p:cNvPr id="10245" name="Text Box 3" descr="纸袋"/>
          <p:cNvSpPr txBox="1">
            <a:spLocks noChangeArrowheads="1"/>
          </p:cNvSpPr>
          <p:nvPr/>
        </p:nvSpPr>
        <p:spPr bwMode="auto">
          <a:xfrm>
            <a:off x="539552" y="1009650"/>
            <a:ext cx="8747125" cy="683264"/>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eaLnBrk="1" hangingPunct="1">
              <a:lnSpc>
                <a:spcPct val="120000"/>
              </a:lnSpc>
              <a:spcBef>
                <a:spcPct val="50000"/>
              </a:spcBef>
              <a:buSzPct val="85000"/>
              <a:buFont typeface="Wingdings" panose="05000000000000000000" pitchFamily="2" charset="2"/>
              <a:buChar char="n"/>
              <a:defRPr/>
            </a:pPr>
            <a:r>
              <a:rPr lang="zh-CN" altLang="en-US" sz="3200" b="1" dirty="0" smtClean="0">
                <a:latin typeface="微软雅黑" pitchFamily="34" charset="-122"/>
                <a:ea typeface="微软雅黑" pitchFamily="34" charset="-122"/>
                <a:cs typeface="+mj-cs"/>
              </a:rPr>
              <a:t>婚姻</a:t>
            </a:r>
            <a:r>
              <a:rPr lang="zh-CN" altLang="en-US" sz="3200" b="1" dirty="0">
                <a:latin typeface="微软雅黑" pitchFamily="34" charset="-122"/>
                <a:ea typeface="微软雅黑" pitchFamily="34" charset="-122"/>
                <a:cs typeface="+mj-cs"/>
              </a:rPr>
              <a:t>品质要求上升，相爱能力未能提高</a:t>
            </a:r>
          </a:p>
        </p:txBody>
      </p:sp>
      <p:sp>
        <p:nvSpPr>
          <p:cNvPr id="1050628" name="Text Box 4"/>
          <p:cNvSpPr txBox="1">
            <a:spLocks noChangeArrowheads="1"/>
          </p:cNvSpPr>
          <p:nvPr/>
        </p:nvSpPr>
        <p:spPr bwMode="auto">
          <a:xfrm>
            <a:off x="899592" y="1874457"/>
            <a:ext cx="7417122"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latinLnBrk="1" hangingPunct="1">
              <a:lnSpc>
                <a:spcPct val="150000"/>
              </a:lnSpc>
              <a:buClr>
                <a:schemeClr val="tx1"/>
              </a:buClr>
              <a:buSzPct val="65000"/>
              <a:buFont typeface="Wingdings" pitchFamily="2" charset="2"/>
              <a:buChar char="u"/>
            </a:pPr>
            <a:r>
              <a:rPr kumimoji="1" lang="zh-CN" altLang="en-US" sz="2800" b="1" dirty="0">
                <a:latin typeface="Futura Lt BT" pitchFamily="34" charset="0"/>
                <a:ea typeface="楷体_GB2312" pitchFamily="49" charset="-122"/>
              </a:rPr>
              <a:t> </a:t>
            </a:r>
            <a:r>
              <a:rPr kumimoji="1" lang="zh-CN" altLang="en-US" sz="2400" b="1" dirty="0">
                <a:latin typeface="Futura Lt BT" pitchFamily="34" charset="0"/>
                <a:ea typeface="楷体_GB2312" pitchFamily="49" charset="-122"/>
              </a:rPr>
              <a:t>婚姻是一门学问，现有教育体系</a:t>
            </a:r>
            <a:r>
              <a:rPr kumimoji="1" lang="zh-CN" altLang="en-US" sz="2400" b="1" dirty="0" smtClean="0">
                <a:latin typeface="Futura Lt BT" pitchFamily="34" charset="0"/>
                <a:ea typeface="楷体_GB2312" pitchFamily="49" charset="-122"/>
              </a:rPr>
              <a:t>缺少爱情</a:t>
            </a:r>
            <a:r>
              <a:rPr kumimoji="1" lang="zh-CN" altLang="en-US" sz="2400" b="1" dirty="0">
                <a:latin typeface="Futura Lt BT" pitchFamily="34" charset="0"/>
                <a:ea typeface="楷体_GB2312" pitchFamily="49" charset="-122"/>
              </a:rPr>
              <a:t>、婚姻、亲子课程。</a:t>
            </a:r>
          </a:p>
          <a:p>
            <a:pPr eaLnBrk="1" latinLnBrk="1" hangingPunct="1">
              <a:lnSpc>
                <a:spcPct val="150000"/>
              </a:lnSpc>
              <a:buClr>
                <a:schemeClr val="tx1"/>
              </a:buClr>
              <a:buSzPct val="65000"/>
              <a:buFont typeface="Wingdings" pitchFamily="2" charset="2"/>
              <a:buChar char="u"/>
            </a:pPr>
            <a:r>
              <a:rPr kumimoji="1" lang="zh-CN" altLang="en-US" sz="2400" b="1" dirty="0">
                <a:latin typeface="Futura Lt BT" pitchFamily="34" charset="0"/>
                <a:ea typeface="楷体_GB2312" pitchFamily="49" charset="-122"/>
              </a:rPr>
              <a:t> 人人都想品尝甜美爱情的果实，很少人真正付代价去学习爱的功课。</a:t>
            </a:r>
            <a:endParaRPr kumimoji="1" lang="en-US" altLang="zh-CN" sz="2400" b="1" dirty="0">
              <a:latin typeface="Futura Lt BT" pitchFamily="34" charset="0"/>
              <a:ea typeface="楷体_GB2312" pitchFamily="49" charset="-122"/>
            </a:endParaRPr>
          </a:p>
          <a:p>
            <a:pPr eaLnBrk="1" latinLnBrk="1" hangingPunct="1">
              <a:lnSpc>
                <a:spcPct val="150000"/>
              </a:lnSpc>
              <a:buClr>
                <a:schemeClr val="tx1"/>
              </a:buClr>
              <a:buSzPct val="65000"/>
              <a:buFont typeface="Wingdings" pitchFamily="2" charset="2"/>
              <a:buChar char="u"/>
            </a:pPr>
            <a:r>
              <a:rPr kumimoji="1" lang="zh-CN" altLang="en-US" sz="2400" b="1" dirty="0" smtClean="0">
                <a:latin typeface="Futura Lt BT" pitchFamily="34" charset="0"/>
                <a:ea typeface="楷体_GB2312" pitchFamily="49" charset="-122"/>
              </a:rPr>
              <a:t> 夫妇</a:t>
            </a:r>
            <a:r>
              <a:rPr kumimoji="1" lang="zh-CN" altLang="en-US" sz="2400" b="1" dirty="0">
                <a:latin typeface="Futura Lt BT" pitchFamily="34" charset="0"/>
                <a:ea typeface="楷体_GB2312" pitchFamily="49" charset="-122"/>
              </a:rPr>
              <a:t>沟通计划（</a:t>
            </a:r>
            <a:r>
              <a:rPr kumimoji="1" lang="en-US" altLang="zh-CN" sz="2400" b="1" dirty="0">
                <a:latin typeface="Futura Lt BT" pitchFamily="34" charset="0"/>
                <a:ea typeface="楷体_GB2312" pitchFamily="49" charset="-122"/>
              </a:rPr>
              <a:t>Couples Communication Program</a:t>
            </a:r>
            <a:r>
              <a:rPr kumimoji="1" lang="zh-CN" altLang="en-US" sz="2400" b="1" dirty="0">
                <a:latin typeface="Futura Lt BT" pitchFamily="34" charset="0"/>
                <a:ea typeface="楷体_GB2312" pitchFamily="49" charset="-122"/>
              </a:rPr>
              <a:t>，</a:t>
            </a:r>
            <a:r>
              <a:rPr kumimoji="1" lang="en-US" altLang="zh-CN" sz="2400" b="1" dirty="0">
                <a:latin typeface="Futura Lt BT" pitchFamily="34" charset="0"/>
                <a:ea typeface="楷体_GB2312" pitchFamily="49" charset="-122"/>
              </a:rPr>
              <a:t>CCP</a:t>
            </a:r>
            <a:r>
              <a:rPr kumimoji="1" lang="zh-CN" altLang="en-US" sz="2400" b="1" dirty="0">
                <a:latin typeface="Futura Lt BT" pitchFamily="34" charset="0"/>
                <a:ea typeface="楷体_GB2312" pitchFamily="49" charset="-122"/>
              </a:rPr>
              <a:t>）；改进婚前关系计划（</a:t>
            </a:r>
            <a:r>
              <a:rPr kumimoji="1" lang="en-US" altLang="zh-CN" sz="2400" b="1" dirty="0">
                <a:latin typeface="Futura Lt BT" pitchFamily="34" charset="0"/>
                <a:ea typeface="楷体_GB2312" pitchFamily="49" charset="-122"/>
              </a:rPr>
              <a:t>PRIMES</a:t>
            </a:r>
            <a:r>
              <a:rPr kumimoji="1" lang="zh-CN" altLang="en-US" sz="2400" b="1" dirty="0">
                <a:latin typeface="Futura Lt BT" pitchFamily="34" charset="0"/>
                <a:ea typeface="楷体_GB2312" pitchFamily="49" charset="-122"/>
              </a:rPr>
              <a:t>） ；婚前关系加强计划（</a:t>
            </a:r>
            <a:r>
              <a:rPr kumimoji="1" lang="en-US" altLang="zh-CN" sz="2400" b="1" dirty="0">
                <a:latin typeface="Futura Lt BT" pitchFamily="34" charset="0"/>
                <a:ea typeface="楷体_GB2312" pitchFamily="49" charset="-122"/>
              </a:rPr>
              <a:t>PREP</a:t>
            </a:r>
            <a:r>
              <a:rPr kumimoji="1" lang="zh-CN" altLang="en-US" sz="2400" b="1" dirty="0">
                <a:latin typeface="Futura Lt BT" pitchFamily="34" charset="0"/>
                <a:ea typeface="楷体_GB2312" pitchFamily="49" charset="-122"/>
              </a:rPr>
              <a:t>） </a:t>
            </a:r>
            <a:r>
              <a:rPr kumimoji="1" lang="en-US" altLang="zh-CN" sz="2400" b="1" dirty="0">
                <a:latin typeface="Futura Lt BT" pitchFamily="34" charset="0"/>
                <a:ea typeface="楷体_GB2312" pitchFamily="49" charset="-122"/>
              </a:rPr>
              <a:t>;</a:t>
            </a:r>
            <a:r>
              <a:rPr kumimoji="1" lang="zh-CN" altLang="en-US" sz="2400" b="1" dirty="0">
                <a:latin typeface="Futura Lt BT" pitchFamily="34" charset="0"/>
                <a:ea typeface="楷体_GB2312" pitchFamily="49" charset="-122"/>
              </a:rPr>
              <a:t>婚姻充实计划 ；性充实计划；</a:t>
            </a:r>
            <a:endParaRPr kumimoji="1" lang="en-US" altLang="zh-CN" sz="2400" b="1" dirty="0">
              <a:latin typeface="Futura Lt BT" pitchFamily="34" charset="0"/>
              <a:ea typeface="楷体_GB2312" pitchFamily="49" charset="-122"/>
            </a:endParaRPr>
          </a:p>
        </p:txBody>
      </p:sp>
    </p:spTree>
    <p:extLst>
      <p:ext uri="{BB962C8B-B14F-4D97-AF65-F5344CB8AC3E}">
        <p14:creationId xmlns:p14="http://schemas.microsoft.com/office/powerpoint/2010/main" val="2171489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0628">
                                            <p:txEl>
                                              <p:pRg st="0" end="0"/>
                                            </p:txEl>
                                          </p:spTgt>
                                        </p:tgtEl>
                                        <p:attrNameLst>
                                          <p:attrName>style.visibility</p:attrName>
                                        </p:attrNameLst>
                                      </p:cBhvr>
                                      <p:to>
                                        <p:strVal val="visible"/>
                                      </p:to>
                                    </p:set>
                                    <p:anim calcmode="lin" valueType="num">
                                      <p:cBhvr additive="base">
                                        <p:cTn id="7" dur="500" fill="hold"/>
                                        <p:tgtEl>
                                          <p:spTgt spid="1050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06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050628">
                                            <p:txEl>
                                              <p:pRg st="1" end="1"/>
                                            </p:txEl>
                                          </p:spTgt>
                                        </p:tgtEl>
                                        <p:attrNameLst>
                                          <p:attrName>style.visibility</p:attrName>
                                        </p:attrNameLst>
                                      </p:cBhvr>
                                      <p:to>
                                        <p:strVal val="visible"/>
                                      </p:to>
                                    </p:set>
                                    <p:animEffect transition="in" filter="diamond(in)">
                                      <p:cBhvr>
                                        <p:cTn id="13" dur="2000"/>
                                        <p:tgtEl>
                                          <p:spTgt spid="105062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050628">
                                            <p:txEl>
                                              <p:pRg st="2" end="2"/>
                                            </p:txEl>
                                          </p:spTgt>
                                        </p:tgtEl>
                                        <p:attrNameLst>
                                          <p:attrName>style.visibility</p:attrName>
                                        </p:attrNameLst>
                                      </p:cBhvr>
                                      <p:to>
                                        <p:strVal val="visible"/>
                                      </p:to>
                                    </p:set>
                                    <p:animEffect transition="in" filter="diamond(in)">
                                      <p:cBhvr>
                                        <p:cTn id="18" dur="2000"/>
                                        <p:tgtEl>
                                          <p:spTgt spid="10506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descr="纸袋"/>
          <p:cNvSpPr txBox="1">
            <a:spLocks noChangeArrowheads="1"/>
          </p:cNvSpPr>
          <p:nvPr/>
        </p:nvSpPr>
        <p:spPr bwMode="auto">
          <a:xfrm>
            <a:off x="468313" y="1052736"/>
            <a:ext cx="8135937" cy="150810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10000"/>
              </a:lnSpc>
              <a:spcBef>
                <a:spcPct val="10000"/>
              </a:spcBef>
            </a:pPr>
            <a:r>
              <a:rPr kumimoji="1" lang="zh-CN" altLang="en-US" sz="4000" b="1" dirty="0" smtClean="0">
                <a:latin typeface="微软雅黑" pitchFamily="34" charset="-122"/>
                <a:ea typeface="微软雅黑" pitchFamily="34" charset="-122"/>
              </a:rPr>
              <a:t>第三单元 </a:t>
            </a:r>
            <a:r>
              <a:rPr kumimoji="1" lang="zh-CN" altLang="en-US" sz="4000" b="1" dirty="0">
                <a:latin typeface="微软雅黑" pitchFamily="34" charset="-122"/>
                <a:ea typeface="微软雅黑" pitchFamily="34" charset="-122"/>
              </a:rPr>
              <a:t>行者无疆</a:t>
            </a:r>
          </a:p>
          <a:p>
            <a:pPr algn="ctr" eaLnBrk="1" hangingPunct="1">
              <a:lnSpc>
                <a:spcPct val="110000"/>
              </a:lnSpc>
              <a:spcBef>
                <a:spcPct val="10000"/>
              </a:spcBef>
            </a:pPr>
            <a:r>
              <a:rPr kumimoji="1" lang="zh-CN" altLang="en-US" sz="4000" b="1" dirty="0">
                <a:latin typeface="微软雅黑" pitchFamily="34" charset="-122"/>
                <a:ea typeface="微软雅黑" pitchFamily="34" charset="-122"/>
              </a:rPr>
              <a:t>解码性别差异</a:t>
            </a:r>
            <a:r>
              <a:rPr kumimoji="1" lang="zh-CN" altLang="en-US" sz="4000" b="1" dirty="0" smtClean="0">
                <a:latin typeface="微软雅黑" pitchFamily="34" charset="-122"/>
                <a:ea typeface="微软雅黑" pitchFamily="34" charset="-122"/>
              </a:rPr>
              <a:t>，拒绝盲</a:t>
            </a:r>
            <a:r>
              <a:rPr kumimoji="1" lang="zh-CN" altLang="en-US" sz="4000" b="1" dirty="0">
                <a:latin typeface="微软雅黑" pitchFamily="34" charset="-122"/>
                <a:ea typeface="微软雅黑" pitchFamily="34" charset="-122"/>
              </a:rPr>
              <a:t>恋错爱</a:t>
            </a:r>
          </a:p>
        </p:txBody>
      </p:sp>
      <p:pic>
        <p:nvPicPr>
          <p:cNvPr id="4" name="Picture 6" descr="200810251045058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731069"/>
            <a:ext cx="2925762" cy="330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4218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descr="纸袋"/>
          <p:cNvSpPr txBox="1">
            <a:spLocks noChangeArrowheads="1"/>
          </p:cNvSpPr>
          <p:nvPr/>
        </p:nvSpPr>
        <p:spPr bwMode="auto">
          <a:xfrm>
            <a:off x="558838" y="881254"/>
            <a:ext cx="8604250" cy="6413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74315" dir="14094251" sx="125000" sy="125000" algn="tl" rotWithShape="0">
                    <a:schemeClr val="bg1">
                      <a:alpha val="50000"/>
                    </a:scheme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3600" b="1" dirty="0">
                <a:latin typeface="微软雅黑" pitchFamily="34" charset="-122"/>
                <a:ea typeface="微软雅黑" pitchFamily="34" charset="-122"/>
              </a:rPr>
              <a:t>1</a:t>
            </a:r>
            <a:r>
              <a:rPr lang="zh-CN" altLang="en-US" sz="3600" b="1" dirty="0">
                <a:latin typeface="微软雅黑" pitchFamily="34" charset="-122"/>
                <a:ea typeface="微软雅黑" pitchFamily="34" charset="-122"/>
              </a:rPr>
              <a:t>、男人追逐成就感，女人寻求归属感</a:t>
            </a:r>
          </a:p>
        </p:txBody>
      </p:sp>
      <p:sp>
        <p:nvSpPr>
          <p:cNvPr id="606211" name="Rectangle 3"/>
          <p:cNvSpPr>
            <a:spLocks noChangeArrowheads="1"/>
          </p:cNvSpPr>
          <p:nvPr/>
        </p:nvSpPr>
        <p:spPr bwMode="auto">
          <a:xfrm>
            <a:off x="1115616" y="1706929"/>
            <a:ext cx="7200800" cy="424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Aft>
                <a:spcPts val="1200"/>
              </a:spcAft>
              <a:buClr>
                <a:schemeClr val="tx1"/>
              </a:buClr>
              <a:buSzPct val="75000"/>
              <a:buFont typeface="Wingdings" pitchFamily="2" charset="2"/>
              <a:buChar char="u"/>
            </a:pPr>
            <a:r>
              <a:rPr lang="zh-CN" altLang="en-US" sz="2800" b="1" dirty="0">
                <a:latin typeface="微软雅黑" pitchFamily="34" charset="-122"/>
                <a:ea typeface="微软雅黑" pitchFamily="34" charset="-122"/>
              </a:rPr>
              <a:t>两性</a:t>
            </a:r>
            <a:r>
              <a:rPr lang="zh-CN" altLang="en-US" sz="2800" b="1" dirty="0">
                <a:solidFill>
                  <a:srgbClr val="FF0000"/>
                </a:solidFill>
                <a:latin typeface="微软雅黑" pitchFamily="34" charset="-122"/>
                <a:ea typeface="微软雅黑" pitchFamily="34" charset="-122"/>
              </a:rPr>
              <a:t>自我价值感</a:t>
            </a:r>
            <a:r>
              <a:rPr lang="zh-CN" altLang="en-US" sz="2800" b="1" dirty="0">
                <a:latin typeface="微软雅黑" pitchFamily="34" charset="-122"/>
                <a:ea typeface="微软雅黑" pitchFamily="34" charset="-122"/>
              </a:rPr>
              <a:t>来源</a:t>
            </a:r>
            <a:r>
              <a:rPr lang="zh-CN" altLang="en-US" b="1" dirty="0">
                <a:latin typeface="微软雅黑" pitchFamily="34" charset="-122"/>
                <a:ea typeface="微软雅黑" pitchFamily="34" charset="-122"/>
              </a:rPr>
              <a:t> </a:t>
            </a:r>
          </a:p>
          <a:p>
            <a:pPr marL="800100" lvl="1" indent="-342900">
              <a:lnSpc>
                <a:spcPct val="150000"/>
              </a:lnSpc>
              <a:buClr>
                <a:schemeClr val="tx1"/>
              </a:buClr>
              <a:buSzPct val="75000"/>
              <a:buFont typeface="Wingdings" pitchFamily="2" charset="2"/>
              <a:buChar char="ü"/>
            </a:pPr>
            <a:r>
              <a:rPr lang="zh-CN" altLang="en-US" sz="2000" b="1" dirty="0">
                <a:latin typeface="楷体_GB2312" pitchFamily="49" charset="-122"/>
                <a:ea typeface="楷体_GB2312" pitchFamily="49" charset="-122"/>
              </a:rPr>
              <a:t>男人：</a:t>
            </a:r>
            <a:r>
              <a:rPr lang="zh-CN" altLang="en-US" sz="2000" b="1" dirty="0">
                <a:solidFill>
                  <a:srgbClr val="002060"/>
                </a:solidFill>
                <a:latin typeface="微软雅黑" pitchFamily="34" charset="-122"/>
                <a:ea typeface="微软雅黑" pitchFamily="34" charset="-122"/>
              </a:rPr>
              <a:t>工具性</a:t>
            </a:r>
            <a:r>
              <a:rPr lang="zh-CN" altLang="en-US" sz="2000" b="1" dirty="0">
                <a:latin typeface="楷体_GB2312" pitchFamily="49" charset="-122"/>
                <a:ea typeface="楷体_GB2312" pitchFamily="49" charset="-122"/>
              </a:rPr>
              <a:t>心理</a:t>
            </a:r>
            <a:r>
              <a:rPr lang="zh-CN" altLang="en-US" sz="2000" b="1" dirty="0" smtClean="0">
                <a:latin typeface="楷体_GB2312" pitchFamily="49" charset="-122"/>
                <a:ea typeface="楷体_GB2312" pitchFamily="49" charset="-122"/>
              </a:rPr>
              <a:t>特质，以</a:t>
            </a:r>
            <a:r>
              <a:rPr lang="zh-CN" altLang="en-US" sz="2000" b="1" dirty="0">
                <a:latin typeface="楷体_GB2312" pitchFamily="49" charset="-122"/>
                <a:ea typeface="楷体_GB2312" pitchFamily="49" charset="-122"/>
              </a:rPr>
              <a:t>物换人；驱逐者和保护者，目标导向、逻辑理性、冒险与攻击</a:t>
            </a:r>
            <a:r>
              <a:rPr lang="zh-CN" altLang="en-US" sz="2000" b="1" dirty="0" smtClean="0">
                <a:latin typeface="楷体_GB2312" pitchFamily="49" charset="-122"/>
                <a:ea typeface="楷体_GB2312" pitchFamily="49" charset="-122"/>
              </a:rPr>
              <a:t>等。</a:t>
            </a:r>
            <a:endParaRPr lang="zh-CN" altLang="en-US" sz="2000" b="1" dirty="0">
              <a:latin typeface="楷体_GB2312" pitchFamily="49" charset="-122"/>
              <a:ea typeface="楷体_GB2312" pitchFamily="49" charset="-122"/>
            </a:endParaRPr>
          </a:p>
          <a:p>
            <a:pPr marL="800100" lvl="1" indent="-342900">
              <a:lnSpc>
                <a:spcPct val="150000"/>
              </a:lnSpc>
              <a:buClr>
                <a:schemeClr val="tx1"/>
              </a:buClr>
              <a:buSzPct val="75000"/>
              <a:buFont typeface="Wingdings" pitchFamily="2" charset="2"/>
              <a:buChar char="ü"/>
            </a:pPr>
            <a:r>
              <a:rPr lang="zh-CN" altLang="en-US" sz="2000" b="1" dirty="0">
                <a:latin typeface="楷体_GB2312" pitchFamily="49" charset="-122"/>
                <a:ea typeface="楷体_GB2312" pitchFamily="49" charset="-122"/>
              </a:rPr>
              <a:t>女人：</a:t>
            </a:r>
            <a:r>
              <a:rPr lang="zh-CN" altLang="en-US" sz="2000" b="1" dirty="0">
                <a:solidFill>
                  <a:srgbClr val="002060"/>
                </a:solidFill>
                <a:latin typeface="微软雅黑" pitchFamily="34" charset="-122"/>
                <a:ea typeface="微软雅黑" pitchFamily="34" charset="-122"/>
              </a:rPr>
              <a:t>情感性</a:t>
            </a:r>
            <a:r>
              <a:rPr lang="zh-CN" altLang="en-US" sz="2000" b="1" dirty="0">
                <a:latin typeface="楷体_GB2312" pitchFamily="49" charset="-122"/>
                <a:ea typeface="楷体_GB2312" pitchFamily="49" charset="-122"/>
              </a:rPr>
              <a:t>心理</a:t>
            </a:r>
            <a:r>
              <a:rPr lang="zh-CN" altLang="en-US" sz="2000" b="1" dirty="0" smtClean="0">
                <a:latin typeface="楷体_GB2312" pitchFamily="49" charset="-122"/>
                <a:ea typeface="楷体_GB2312" pitchFamily="49" charset="-122"/>
              </a:rPr>
              <a:t>特</a:t>
            </a:r>
            <a:r>
              <a:rPr lang="zh-CN" altLang="en-US" sz="2000" b="1" dirty="0">
                <a:latin typeface="楷体_GB2312" pitchFamily="49" charset="-122"/>
                <a:ea typeface="楷体_GB2312" pitchFamily="49" charset="-122"/>
              </a:rPr>
              <a:t>质</a:t>
            </a:r>
            <a:r>
              <a:rPr lang="zh-CN" altLang="en-US" sz="2000" b="1" dirty="0" smtClean="0">
                <a:latin typeface="楷体_GB2312" pitchFamily="49" charset="-122"/>
                <a:ea typeface="楷体_GB2312" pitchFamily="49" charset="-122"/>
              </a:rPr>
              <a:t>，以</a:t>
            </a:r>
            <a:r>
              <a:rPr lang="zh-CN" altLang="en-US" sz="2000" b="1" dirty="0">
                <a:latin typeface="楷体_GB2312" pitchFamily="49" charset="-122"/>
                <a:ea typeface="楷体_GB2312" pitchFamily="49" charset="-122"/>
              </a:rPr>
              <a:t>人取</a:t>
            </a:r>
            <a:r>
              <a:rPr lang="zh-CN" altLang="en-US" sz="2000" b="1" dirty="0" smtClean="0">
                <a:latin typeface="楷体_GB2312" pitchFamily="49" charset="-122"/>
                <a:ea typeface="楷体_GB2312" pitchFamily="49" charset="-122"/>
              </a:rPr>
              <a:t>物；</a:t>
            </a:r>
            <a:r>
              <a:rPr lang="zh-CN" altLang="en-US" sz="2000" b="1" dirty="0">
                <a:latin typeface="楷体_GB2312" pitchFamily="49" charset="-122"/>
                <a:ea typeface="楷体_GB2312" pitchFamily="49" charset="-122"/>
              </a:rPr>
              <a:t>生育者和护巢者，关系取向、温柔感性、善解人意、能照顾人，富有同情心</a:t>
            </a:r>
            <a:r>
              <a:rPr lang="zh-CN" altLang="en-US" sz="2000" b="1" dirty="0" smtClean="0">
                <a:latin typeface="楷体_GB2312" pitchFamily="49" charset="-122"/>
                <a:ea typeface="楷体_GB2312" pitchFamily="49" charset="-122"/>
              </a:rPr>
              <a:t>等。</a:t>
            </a:r>
            <a:endParaRPr lang="zh-CN" altLang="en-US" sz="2000" b="1" dirty="0">
              <a:latin typeface="楷体_GB2312" pitchFamily="49" charset="-122"/>
              <a:ea typeface="楷体_GB2312" pitchFamily="49" charset="-122"/>
            </a:endParaRPr>
          </a:p>
          <a:p>
            <a:pPr marL="800100" lvl="1" indent="-342900">
              <a:lnSpc>
                <a:spcPct val="150000"/>
              </a:lnSpc>
              <a:buClr>
                <a:schemeClr val="tx1"/>
              </a:buClr>
              <a:buSzPct val="75000"/>
              <a:buFont typeface="Wingdings" pitchFamily="2" charset="2"/>
              <a:buChar char="ü"/>
            </a:pPr>
            <a:r>
              <a:rPr lang="zh-CN" altLang="en-US" sz="2000" b="1" dirty="0">
                <a:latin typeface="楷体_GB2312" pitchFamily="49" charset="-122"/>
                <a:ea typeface="楷体_GB2312" pitchFamily="49" charset="-122"/>
              </a:rPr>
              <a:t>男人最</a:t>
            </a:r>
            <a:r>
              <a:rPr lang="zh-CN" altLang="en-US" sz="2000" b="1" dirty="0">
                <a:solidFill>
                  <a:srgbClr val="002060"/>
                </a:solidFill>
                <a:latin typeface="微软雅黑" pitchFamily="34" charset="-122"/>
                <a:ea typeface="微软雅黑" pitchFamily="34" charset="-122"/>
              </a:rPr>
              <a:t>害怕羞辱</a:t>
            </a:r>
            <a:r>
              <a:rPr lang="zh-CN" altLang="en-US" sz="2000" b="1" dirty="0" smtClean="0">
                <a:latin typeface="楷体_GB2312" pitchFamily="49" charset="-122"/>
                <a:ea typeface="楷体_GB2312" pitchFamily="49" charset="-122"/>
              </a:rPr>
              <a:t>，需要被所爱的人无条件</a:t>
            </a:r>
            <a:r>
              <a:rPr lang="zh-CN" altLang="en-US" sz="2000" b="1" dirty="0">
                <a:latin typeface="楷体_GB2312" pitchFamily="49" charset="-122"/>
                <a:ea typeface="楷体_GB2312" pitchFamily="49" charset="-122"/>
              </a:rPr>
              <a:t>被</a:t>
            </a:r>
            <a:r>
              <a:rPr lang="zh-CN" altLang="en-US" sz="2000" b="1" dirty="0" smtClean="0">
                <a:latin typeface="楷体_GB2312" pitchFamily="49" charset="-122"/>
                <a:ea typeface="楷体_GB2312" pitchFamily="49" charset="-122"/>
              </a:rPr>
              <a:t>接纳；</a:t>
            </a:r>
            <a:endParaRPr lang="en-US" altLang="zh-CN" sz="2000" b="1" dirty="0" smtClean="0">
              <a:latin typeface="楷体_GB2312" pitchFamily="49" charset="-122"/>
              <a:ea typeface="楷体_GB2312" pitchFamily="49" charset="-122"/>
            </a:endParaRPr>
          </a:p>
          <a:p>
            <a:pPr marL="800100" lvl="1" indent="-342900">
              <a:lnSpc>
                <a:spcPct val="150000"/>
              </a:lnSpc>
              <a:buClr>
                <a:schemeClr val="tx1"/>
              </a:buClr>
              <a:buSzPct val="75000"/>
              <a:buFont typeface="Wingdings" pitchFamily="2" charset="2"/>
              <a:buChar char="ü"/>
            </a:pPr>
            <a:r>
              <a:rPr lang="zh-CN" altLang="en-US" sz="2000" b="1" dirty="0" smtClean="0">
                <a:latin typeface="楷体_GB2312" pitchFamily="49" charset="-122"/>
                <a:ea typeface="楷体_GB2312" pitchFamily="49" charset="-122"/>
              </a:rPr>
              <a:t>女人</a:t>
            </a:r>
            <a:r>
              <a:rPr lang="zh-CN" altLang="en-US" sz="2000" b="1" dirty="0">
                <a:latin typeface="楷体_GB2312" pitchFamily="49" charset="-122"/>
                <a:ea typeface="楷体_GB2312" pitchFamily="49" charset="-122"/>
              </a:rPr>
              <a:t>最</a:t>
            </a:r>
            <a:r>
              <a:rPr lang="zh-CN" altLang="en-US" sz="2000" b="1" dirty="0">
                <a:solidFill>
                  <a:srgbClr val="002060"/>
                </a:solidFill>
                <a:latin typeface="微软雅黑" pitchFamily="34" charset="-122"/>
                <a:ea typeface="微软雅黑" pitchFamily="34" charset="-122"/>
              </a:rPr>
              <a:t>害怕抛弃</a:t>
            </a:r>
            <a:r>
              <a:rPr lang="zh-CN" altLang="en-US" sz="2000" b="1" dirty="0" smtClean="0">
                <a:latin typeface="楷体_GB2312" pitchFamily="49" charset="-122"/>
                <a:ea typeface="楷体_GB2312" pitchFamily="49" charset="-122"/>
              </a:rPr>
              <a:t>，需要</a:t>
            </a:r>
            <a:r>
              <a:rPr lang="zh-CN" altLang="en-US" sz="2000" b="1" dirty="0">
                <a:latin typeface="楷体_GB2312" pitchFamily="49" charset="-122"/>
                <a:ea typeface="楷体_GB2312" pitchFamily="49" charset="-122"/>
              </a:rPr>
              <a:t>在所爱的人心中居于</a:t>
            </a:r>
            <a:r>
              <a:rPr lang="zh-CN" altLang="en-US" sz="2000" b="1" dirty="0" smtClean="0">
                <a:latin typeface="楷体_GB2312" pitchFamily="49" charset="-122"/>
                <a:ea typeface="楷体_GB2312" pitchFamily="49" charset="-122"/>
              </a:rPr>
              <a:t>首位；</a:t>
            </a:r>
            <a:endParaRPr lang="zh-CN" altLang="en-US" sz="2000" b="1" dirty="0">
              <a:latin typeface="楷体_GB2312" pitchFamily="49" charset="-122"/>
              <a:ea typeface="楷体_GB2312" pitchFamily="49" charset="-122"/>
            </a:endParaRPr>
          </a:p>
        </p:txBody>
      </p:sp>
    </p:spTree>
    <p:extLst>
      <p:ext uri="{BB962C8B-B14F-4D97-AF65-F5344CB8AC3E}">
        <p14:creationId xmlns:p14="http://schemas.microsoft.com/office/powerpoint/2010/main" val="3676334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anim calcmode="lin" valueType="num">
                                      <p:cBhvr additive="base">
                                        <p:cTn id="7" dur="500" fill="hold"/>
                                        <p:tgtEl>
                                          <p:spTgt spid="606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6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6211">
                                            <p:txEl>
                                              <p:pRg st="1" end="1"/>
                                            </p:txEl>
                                          </p:spTgt>
                                        </p:tgtEl>
                                        <p:attrNameLst>
                                          <p:attrName>style.visibility</p:attrName>
                                        </p:attrNameLst>
                                      </p:cBhvr>
                                      <p:to>
                                        <p:strVal val="visible"/>
                                      </p:to>
                                    </p:set>
                                    <p:anim calcmode="lin" valueType="num">
                                      <p:cBhvr additive="base">
                                        <p:cTn id="13" dur="500" fill="hold"/>
                                        <p:tgtEl>
                                          <p:spTgt spid="606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6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6211">
                                            <p:txEl>
                                              <p:pRg st="2" end="2"/>
                                            </p:txEl>
                                          </p:spTgt>
                                        </p:tgtEl>
                                        <p:attrNameLst>
                                          <p:attrName>style.visibility</p:attrName>
                                        </p:attrNameLst>
                                      </p:cBhvr>
                                      <p:to>
                                        <p:strVal val="visible"/>
                                      </p:to>
                                    </p:set>
                                    <p:anim calcmode="lin" valueType="num">
                                      <p:cBhvr additive="base">
                                        <p:cTn id="19" dur="500" fill="hold"/>
                                        <p:tgtEl>
                                          <p:spTgt spid="606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6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06211">
                                            <p:txEl>
                                              <p:pRg st="3" end="3"/>
                                            </p:txEl>
                                          </p:spTgt>
                                        </p:tgtEl>
                                        <p:attrNameLst>
                                          <p:attrName>style.visibility</p:attrName>
                                        </p:attrNameLst>
                                      </p:cBhvr>
                                      <p:to>
                                        <p:strVal val="visible"/>
                                      </p:to>
                                    </p:set>
                                    <p:anim calcmode="lin" valueType="num">
                                      <p:cBhvr additive="base">
                                        <p:cTn id="25" dur="500" fill="hold"/>
                                        <p:tgtEl>
                                          <p:spTgt spid="606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6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06211">
                                            <p:txEl>
                                              <p:pRg st="4" end="4"/>
                                            </p:txEl>
                                          </p:spTgt>
                                        </p:tgtEl>
                                        <p:attrNameLst>
                                          <p:attrName>style.visibility</p:attrName>
                                        </p:attrNameLst>
                                      </p:cBhvr>
                                      <p:to>
                                        <p:strVal val="visible"/>
                                      </p:to>
                                    </p:set>
                                    <p:anim calcmode="lin" valueType="num">
                                      <p:cBhvr additive="base">
                                        <p:cTn id="31" dur="500" fill="hold"/>
                                        <p:tgtEl>
                                          <p:spTgt spid="606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62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95632_20091219552588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6"/>
          <p:cNvSpPr txBox="1">
            <a:spLocks noChangeArrowheads="1"/>
          </p:cNvSpPr>
          <p:nvPr/>
        </p:nvSpPr>
        <p:spPr bwMode="auto">
          <a:xfrm>
            <a:off x="861768" y="1853475"/>
            <a:ext cx="76327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spcBef>
                <a:spcPct val="20000"/>
              </a:spcBef>
            </a:pPr>
            <a:r>
              <a:rPr lang="en-US" altLang="zh-CN" sz="4000" b="1" dirty="0"/>
              <a:t>       </a:t>
            </a:r>
            <a:r>
              <a:rPr lang="zh-CN" altLang="en-US" sz="4000" b="1" dirty="0">
                <a:solidFill>
                  <a:srgbClr val="333399"/>
                </a:solidFill>
                <a:latin typeface="微软雅黑" pitchFamily="34" charset="-122"/>
                <a:ea typeface="微软雅黑" pitchFamily="34" charset="-122"/>
              </a:rPr>
              <a:t>吸引住男人的办法就是让他一直得不到；吸引女人的办法正好相反，就是让她一直满足</a:t>
            </a:r>
            <a:r>
              <a:rPr lang="zh-CN" altLang="en-US" sz="4000" b="1" dirty="0" smtClean="0">
                <a:solidFill>
                  <a:srgbClr val="333399"/>
                </a:solidFill>
                <a:latin typeface="微软雅黑" pitchFamily="34" charset="-122"/>
                <a:ea typeface="微软雅黑" pitchFamily="34" charset="-122"/>
              </a:rPr>
              <a:t>。</a:t>
            </a:r>
            <a:endParaRPr lang="en-US" altLang="zh-CN" sz="4000" b="1" dirty="0" smtClean="0">
              <a:solidFill>
                <a:srgbClr val="333399"/>
              </a:solidFill>
              <a:latin typeface="微软雅黑" pitchFamily="34" charset="-122"/>
              <a:ea typeface="微软雅黑" pitchFamily="34" charset="-122"/>
            </a:endParaRPr>
          </a:p>
          <a:p>
            <a:pPr eaLnBrk="1" hangingPunct="1">
              <a:lnSpc>
                <a:spcPct val="120000"/>
              </a:lnSpc>
              <a:spcBef>
                <a:spcPct val="20000"/>
              </a:spcBef>
            </a:pPr>
            <a:r>
              <a:rPr lang="en-US" altLang="zh-CN" sz="4000" b="1" dirty="0">
                <a:solidFill>
                  <a:srgbClr val="333399"/>
                </a:solidFill>
                <a:latin typeface="微软雅黑" pitchFamily="34" charset="-122"/>
                <a:ea typeface="微软雅黑" pitchFamily="34" charset="-122"/>
              </a:rPr>
              <a:t> </a:t>
            </a:r>
            <a:r>
              <a:rPr lang="en-US" altLang="zh-CN" sz="4000" b="1" dirty="0" smtClean="0">
                <a:solidFill>
                  <a:srgbClr val="333399"/>
                </a:solidFill>
                <a:latin typeface="微软雅黑" pitchFamily="34" charset="-122"/>
                <a:ea typeface="微软雅黑" pitchFamily="34" charset="-122"/>
              </a:rPr>
              <a:t>                              ——</a:t>
            </a:r>
            <a:r>
              <a:rPr lang="zh-CN" altLang="en-US" sz="4000" b="1" dirty="0">
                <a:solidFill>
                  <a:srgbClr val="333399"/>
                </a:solidFill>
                <a:latin typeface="微软雅黑" pitchFamily="34" charset="-122"/>
                <a:ea typeface="微软雅黑" pitchFamily="34" charset="-122"/>
              </a:rPr>
              <a:t>张小娴</a:t>
            </a:r>
            <a:r>
              <a:rPr lang="zh-CN" altLang="en-US" dirty="0">
                <a:latin typeface="微软雅黑" pitchFamily="34" charset="-122"/>
                <a:ea typeface="微软雅黑" pitchFamily="34" charset="-122"/>
              </a:rPr>
              <a:t> </a:t>
            </a:r>
          </a:p>
        </p:txBody>
      </p:sp>
    </p:spTree>
    <p:extLst>
      <p:ext uri="{BB962C8B-B14F-4D97-AF65-F5344CB8AC3E}">
        <p14:creationId xmlns:p14="http://schemas.microsoft.com/office/powerpoint/2010/main" val="151627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1854</Words>
  <Application>Microsoft Office PowerPoint</Application>
  <PresentationFormat>全屏显示(4:3)</PresentationFormat>
  <Paragraphs>149</Paragraphs>
  <Slides>30</Slides>
  <Notes>19</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5" baseType="lpstr">
      <vt:lpstr>Futura Lt BT</vt:lpstr>
      <vt:lpstr>黑体</vt:lpstr>
      <vt:lpstr>华文新魏</vt:lpstr>
      <vt:lpstr>华文中宋</vt:lpstr>
      <vt:lpstr>楷体_GB2312</vt:lpstr>
      <vt:lpstr>隶书</vt:lpstr>
      <vt:lpstr>宋体</vt:lpstr>
      <vt:lpstr>微软雅黑</vt:lpstr>
      <vt:lpstr>幼圆</vt:lpstr>
      <vt:lpstr>Arial</vt:lpstr>
      <vt:lpstr>Calibri</vt:lpstr>
      <vt:lpstr>Times New Roman</vt:lpstr>
      <vt:lpstr>Wingdings</vt: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两性沟通差异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fudan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fudancgj</dc:creator>
  <cp:lastModifiedBy>lenovo</cp:lastModifiedBy>
  <cp:revision>52</cp:revision>
  <dcterms:created xsi:type="dcterms:W3CDTF">2013-08-30T13:19:00Z</dcterms:created>
  <dcterms:modified xsi:type="dcterms:W3CDTF">2017-03-09T02:42:28Z</dcterms:modified>
</cp:coreProperties>
</file>