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30"/>
  </p:notesMasterIdLst>
  <p:sldIdLst>
    <p:sldId id="256" r:id="rId3"/>
    <p:sldId id="269" r:id="rId4"/>
    <p:sldId id="272" r:id="rId5"/>
    <p:sldId id="274" r:id="rId6"/>
    <p:sldId id="273" r:id="rId7"/>
    <p:sldId id="275" r:id="rId8"/>
    <p:sldId id="277" r:id="rId9"/>
    <p:sldId id="278" r:id="rId10"/>
    <p:sldId id="257" r:id="rId11"/>
    <p:sldId id="258" r:id="rId12"/>
    <p:sldId id="260" r:id="rId13"/>
    <p:sldId id="261" r:id="rId14"/>
    <p:sldId id="262" r:id="rId15"/>
    <p:sldId id="263" r:id="rId16"/>
    <p:sldId id="267" r:id="rId17"/>
    <p:sldId id="264" r:id="rId18"/>
    <p:sldId id="265" r:id="rId19"/>
    <p:sldId id="268" r:id="rId20"/>
    <p:sldId id="270" r:id="rId21"/>
    <p:sldId id="271" r:id="rId22"/>
    <p:sldId id="279" r:id="rId23"/>
    <p:sldId id="280" r:id="rId24"/>
    <p:sldId id="266" r:id="rId25"/>
    <p:sldId id="281" r:id="rId26"/>
    <p:sldId id="282" r:id="rId27"/>
    <p:sldId id="283" r:id="rId28"/>
    <p:sldId id="284" r:id="rId29"/>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8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205EAF-929C-E042-90FF-3262863455A5}" type="datetimeFigureOut">
              <a:rPr kumimoji="1" lang="zh-CN" altLang="en-US" smtClean="0"/>
              <a:t>14-4-19</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8EA16-1DA2-B241-A93E-EFD66EF2947A}" type="slidenum">
              <a:rPr kumimoji="1" lang="zh-CN" altLang="en-US" smtClean="0"/>
              <a:t>‹#›</a:t>
            </a:fld>
            <a:endParaRPr kumimoji="1" lang="zh-CN" altLang="en-US"/>
          </a:p>
        </p:txBody>
      </p:sp>
    </p:spTree>
    <p:extLst>
      <p:ext uri="{BB962C8B-B14F-4D97-AF65-F5344CB8AC3E}">
        <p14:creationId xmlns:p14="http://schemas.microsoft.com/office/powerpoint/2010/main" val="4443736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BF68EA16-1DA2-B241-A93E-EFD66EF2947A}" type="slidenum">
              <a:rPr kumimoji="1" lang="zh-CN" altLang="en-US" smtClean="0"/>
              <a:t>3</a:t>
            </a:fld>
            <a:endParaRPr kumimoji="1" lang="zh-CN" altLang="en-US"/>
          </a:p>
        </p:txBody>
      </p:sp>
    </p:spTree>
    <p:extLst>
      <p:ext uri="{BB962C8B-B14F-4D97-AF65-F5344CB8AC3E}">
        <p14:creationId xmlns:p14="http://schemas.microsoft.com/office/powerpoint/2010/main" val="136176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340030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390806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2363588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4" name="页脚占位符 3"/>
          <p:cNvSpPr>
            <a:spLocks noGrp="1"/>
          </p:cNvSpPr>
          <p:nvPr>
            <p:ph type="ftr" sz="quarter" idx="11"/>
          </p:nvPr>
        </p:nvSpPr>
        <p:spPr/>
        <p:txBody>
          <a:bodyPr/>
          <a:lstStyle/>
          <a:p>
            <a:endParaRPr kumimoji="1" lang="zh-CN" altLang="en-US" dirty="0"/>
          </a:p>
        </p:txBody>
      </p:sp>
      <p:sp>
        <p:nvSpPr>
          <p:cNvPr id="5" name="幻灯片编号占位符 4"/>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2649582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425007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3109002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1424453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295911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25290249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1090945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354606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531462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1791467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954473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2029050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517219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0B6DC0C6-4A05-6A45-940C-AA80D5A04780}" type="datetimeFigureOut">
              <a:rPr kumimoji="1" lang="zh-CN" altLang="en-US" smtClean="0"/>
              <a:t>14-4-18</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273367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63331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a:xfrm>
            <a:off x="142144" y="6435107"/>
            <a:ext cx="2133600" cy="365125"/>
          </a:xfrm>
        </p:spPr>
        <p:txBody>
          <a:bodyPr/>
          <a:lstStyle/>
          <a:p>
            <a:fld id="{7B80D284-9C23-034C-880C-BC6409AD7B34}"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84432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379311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46073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404511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317277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B80D284-9C23-034C-880C-BC6409AD7B34}" type="datetimeFigureOut">
              <a:rPr kumimoji="1" lang="zh-CN" altLang="en-US" smtClean="0"/>
              <a:t>14-4-18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29902671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80D284-9C23-034C-880C-BC6409AD7B34}" type="datetimeFigureOut">
              <a:rPr kumimoji="1" lang="zh-CN" altLang="en-US" smtClean="0"/>
              <a:t>14-4-18</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dirty="0"/>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D2D0A-5EFD-5748-AF1A-A34417E4FE9F}" type="slidenum">
              <a:rPr kumimoji="1" lang="zh-CN" altLang="en-US" smtClean="0"/>
              <a:t>‹#›</a:t>
            </a:fld>
            <a:endParaRPr kumimoji="1" lang="zh-CN" altLang="en-US"/>
          </a:p>
        </p:txBody>
      </p:sp>
    </p:spTree>
    <p:extLst>
      <p:ext uri="{BB962C8B-B14F-4D97-AF65-F5344CB8AC3E}">
        <p14:creationId xmlns:p14="http://schemas.microsoft.com/office/powerpoint/2010/main" val="75432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DC0C6-4A05-6A45-940C-AA80D5A04780}" type="datetimeFigureOut">
              <a:rPr kumimoji="1" lang="zh-CN" altLang="en-US" smtClean="0"/>
              <a:t>14-4-18</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6F7FF-A63E-864D-A926-16A55FD04543}" type="slidenum">
              <a:rPr kumimoji="1" lang="zh-CN" altLang="en-US" smtClean="0"/>
              <a:t>‹#›</a:t>
            </a:fld>
            <a:endParaRPr kumimoji="1" lang="zh-CN" altLang="en-US"/>
          </a:p>
        </p:txBody>
      </p:sp>
    </p:spTree>
    <p:extLst>
      <p:ext uri="{BB962C8B-B14F-4D97-AF65-F5344CB8AC3E}">
        <p14:creationId xmlns:p14="http://schemas.microsoft.com/office/powerpoint/2010/main" val="37372709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492750" y="2286000"/>
            <a:ext cx="2762250" cy="923330"/>
          </a:xfrm>
          <a:prstGeom prst="rect">
            <a:avLst/>
          </a:prstGeom>
          <a:noFill/>
          <a:effectLst/>
        </p:spPr>
        <p:txBody>
          <a:bodyPr wrap="square" rtlCol="0">
            <a:spAutoFit/>
          </a:bodyPr>
          <a:lstStyle/>
          <a:p>
            <a:r>
              <a:rPr kumimoji="1" lang="zh-CN" alt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a:ea typeface="微软雅黑"/>
                <a:cs typeface="微软雅黑"/>
              </a:rPr>
              <a:t>乌龙茶</a:t>
            </a:r>
            <a:endParaRPr kumimoji="1" lang="zh-CN" alt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a:ea typeface="微软雅黑"/>
              <a:cs typeface="微软雅黑"/>
            </a:endParaRPr>
          </a:p>
        </p:txBody>
      </p:sp>
      <p:cxnSp>
        <p:nvCxnSpPr>
          <p:cNvPr id="6" name="直线连接符 5"/>
          <p:cNvCxnSpPr/>
          <p:nvPr/>
        </p:nvCxnSpPr>
        <p:spPr>
          <a:xfrm>
            <a:off x="4116917" y="3209330"/>
            <a:ext cx="353483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文本框 6"/>
          <p:cNvSpPr txBox="1"/>
          <p:nvPr/>
        </p:nvSpPr>
        <p:spPr>
          <a:xfrm>
            <a:off x="6461126" y="3209330"/>
            <a:ext cx="1550458" cy="338554"/>
          </a:xfrm>
          <a:prstGeom prst="rect">
            <a:avLst/>
          </a:prstGeom>
          <a:noFill/>
        </p:spPr>
        <p:txBody>
          <a:bodyPr wrap="square" rtlCol="0">
            <a:spAutoFit/>
          </a:bodyPr>
          <a:lstStyle/>
          <a:p>
            <a:r>
              <a:rPr kumimoji="1" lang="en-US" altLang="zh-CN" sz="1600" dirty="0" smtClean="0">
                <a:solidFill>
                  <a:schemeClr val="bg1"/>
                </a:solidFill>
                <a:latin typeface="微软雅黑"/>
                <a:ea typeface="微软雅黑"/>
                <a:cs typeface="微软雅黑"/>
              </a:rPr>
              <a:t>Oolong tea </a:t>
            </a:r>
            <a:endParaRPr kumimoji="1" lang="zh-CN" altLang="en-US" sz="1600" dirty="0">
              <a:solidFill>
                <a:schemeClr val="bg1"/>
              </a:solidFill>
              <a:latin typeface="微软雅黑"/>
              <a:ea typeface="微软雅黑"/>
              <a:cs typeface="微软雅黑"/>
            </a:endParaRPr>
          </a:p>
        </p:txBody>
      </p:sp>
    </p:spTree>
    <p:extLst>
      <p:ext uri="{BB962C8B-B14F-4D97-AF65-F5344CB8AC3E}">
        <p14:creationId xmlns:p14="http://schemas.microsoft.com/office/powerpoint/2010/main" val="34854825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0" y="1823319"/>
            <a:ext cx="9144000" cy="4233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0" y="4931835"/>
            <a:ext cx="9144000" cy="9525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8" name="文本框 7"/>
          <p:cNvSpPr txBox="1"/>
          <p:nvPr/>
        </p:nvSpPr>
        <p:spPr>
          <a:xfrm>
            <a:off x="8497669" y="1957916"/>
            <a:ext cx="430887" cy="1328006"/>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武夷岩茶</a:t>
            </a:r>
            <a:endParaRPr kumimoji="1" lang="zh-CN" altLang="en-US" sz="1600" b="1" dirty="0" smtClean="0">
              <a:solidFill>
                <a:srgbClr val="FFFFFF"/>
              </a:solidFill>
              <a:latin typeface="微软雅黑"/>
              <a:ea typeface="微软雅黑"/>
              <a:cs typeface="微软雅黑"/>
            </a:endParaRPr>
          </a:p>
        </p:txBody>
      </p:sp>
      <p:sp>
        <p:nvSpPr>
          <p:cNvPr id="9" name="文本框 8"/>
          <p:cNvSpPr txBox="1"/>
          <p:nvPr/>
        </p:nvSpPr>
        <p:spPr>
          <a:xfrm>
            <a:off x="7890818" y="1957916"/>
            <a:ext cx="677108" cy="2973919"/>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产于福建省武夷山市，武夷山区乌龙茶的统称</a:t>
            </a:r>
            <a:endParaRPr kumimoji="1" lang="zh-CN" altLang="en-US" sz="1600" b="1" dirty="0" smtClean="0">
              <a:solidFill>
                <a:srgbClr val="FFFFFF"/>
              </a:solidFill>
              <a:latin typeface="微软雅黑"/>
              <a:ea typeface="微软雅黑"/>
              <a:cs typeface="微软雅黑"/>
            </a:endParaRPr>
          </a:p>
        </p:txBody>
      </p:sp>
      <p:sp>
        <p:nvSpPr>
          <p:cNvPr id="10" name="文本框 9"/>
          <p:cNvSpPr txBox="1"/>
          <p:nvPr/>
        </p:nvSpPr>
        <p:spPr>
          <a:xfrm>
            <a:off x="7459931" y="1957916"/>
            <a:ext cx="430887" cy="1115471"/>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大红袍</a:t>
            </a:r>
            <a:endParaRPr kumimoji="1" lang="zh-CN" altLang="en-US" sz="1600" b="1" dirty="0" smtClean="0">
              <a:solidFill>
                <a:srgbClr val="FFFFFF"/>
              </a:solidFill>
              <a:latin typeface="微软雅黑"/>
              <a:ea typeface="微软雅黑"/>
              <a:cs typeface="微软雅黑"/>
            </a:endParaRPr>
          </a:p>
        </p:txBody>
      </p:sp>
      <p:sp>
        <p:nvSpPr>
          <p:cNvPr id="11" name="文本框 10"/>
          <p:cNvSpPr txBox="1"/>
          <p:nvPr/>
        </p:nvSpPr>
        <p:spPr>
          <a:xfrm>
            <a:off x="6826548" y="1957916"/>
            <a:ext cx="677108" cy="2677130"/>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位于武夷岩茶只首，有茶王之王之称，名扬内外</a:t>
            </a:r>
            <a:endParaRPr kumimoji="1" lang="zh-CN" altLang="en-US" sz="1600" b="1" dirty="0" smtClean="0">
              <a:solidFill>
                <a:srgbClr val="FFFFFF"/>
              </a:solidFill>
              <a:latin typeface="微软雅黑"/>
              <a:ea typeface="微软雅黑"/>
              <a:cs typeface="微软雅黑"/>
            </a:endParaRPr>
          </a:p>
        </p:txBody>
      </p:sp>
      <p:sp>
        <p:nvSpPr>
          <p:cNvPr id="12" name="文本框 11"/>
          <p:cNvSpPr txBox="1"/>
          <p:nvPr/>
        </p:nvSpPr>
        <p:spPr>
          <a:xfrm>
            <a:off x="6395661" y="1957916"/>
            <a:ext cx="430887" cy="892376"/>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铁罗汉</a:t>
            </a:r>
            <a:endParaRPr kumimoji="1" lang="zh-CN" altLang="en-US" sz="1600" b="1" dirty="0" smtClean="0">
              <a:solidFill>
                <a:srgbClr val="FFFFFF"/>
              </a:solidFill>
              <a:latin typeface="微软雅黑"/>
              <a:ea typeface="微软雅黑"/>
              <a:cs typeface="微软雅黑"/>
            </a:endParaRPr>
          </a:p>
        </p:txBody>
      </p:sp>
      <p:sp>
        <p:nvSpPr>
          <p:cNvPr id="13" name="文本框 12"/>
          <p:cNvSpPr txBox="1"/>
          <p:nvPr/>
        </p:nvSpPr>
        <p:spPr>
          <a:xfrm>
            <a:off x="6003412" y="1957916"/>
            <a:ext cx="430887" cy="2266816"/>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位居四大名枞之二</a:t>
            </a:r>
            <a:endParaRPr kumimoji="1" lang="zh-CN" altLang="en-US" sz="1600" b="1" dirty="0" smtClean="0">
              <a:solidFill>
                <a:srgbClr val="FFFFFF"/>
              </a:solidFill>
              <a:latin typeface="微软雅黑"/>
              <a:ea typeface="微软雅黑"/>
              <a:cs typeface="微软雅黑"/>
            </a:endParaRPr>
          </a:p>
        </p:txBody>
      </p:sp>
      <p:sp>
        <p:nvSpPr>
          <p:cNvPr id="14" name="文本框 13"/>
          <p:cNvSpPr txBox="1"/>
          <p:nvPr/>
        </p:nvSpPr>
        <p:spPr>
          <a:xfrm>
            <a:off x="5572525" y="1957916"/>
            <a:ext cx="430887" cy="705157"/>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白鸡冠</a:t>
            </a:r>
            <a:endParaRPr kumimoji="1" lang="zh-CN" altLang="en-US" sz="1600" b="1" dirty="0" smtClean="0">
              <a:solidFill>
                <a:srgbClr val="FFFFFF"/>
              </a:solidFill>
              <a:latin typeface="微软雅黑"/>
              <a:ea typeface="微软雅黑"/>
              <a:cs typeface="微软雅黑"/>
            </a:endParaRPr>
          </a:p>
        </p:txBody>
      </p:sp>
      <p:sp>
        <p:nvSpPr>
          <p:cNvPr id="15" name="文本框 14"/>
          <p:cNvSpPr txBox="1"/>
          <p:nvPr/>
        </p:nvSpPr>
        <p:spPr>
          <a:xfrm>
            <a:off x="5221756" y="1957916"/>
            <a:ext cx="430887" cy="2085499"/>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位于四大名枞之三</a:t>
            </a:r>
            <a:endParaRPr kumimoji="1" lang="zh-CN" altLang="en-US" sz="1600" b="1" dirty="0" smtClean="0">
              <a:solidFill>
                <a:srgbClr val="FFFFFF"/>
              </a:solidFill>
              <a:latin typeface="微软雅黑"/>
              <a:ea typeface="微软雅黑"/>
              <a:cs typeface="微软雅黑"/>
            </a:endParaRPr>
          </a:p>
        </p:txBody>
      </p:sp>
      <p:sp>
        <p:nvSpPr>
          <p:cNvPr id="16" name="文本框 15"/>
          <p:cNvSpPr txBox="1"/>
          <p:nvPr/>
        </p:nvSpPr>
        <p:spPr>
          <a:xfrm>
            <a:off x="4825197" y="1957916"/>
            <a:ext cx="430887" cy="825284"/>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水金龟</a:t>
            </a:r>
            <a:endParaRPr kumimoji="1" lang="zh-CN" altLang="en-US" sz="1600" b="1" dirty="0" smtClean="0">
              <a:solidFill>
                <a:srgbClr val="FFFFFF"/>
              </a:solidFill>
              <a:latin typeface="微软雅黑"/>
              <a:ea typeface="微软雅黑"/>
              <a:cs typeface="微软雅黑"/>
            </a:endParaRPr>
          </a:p>
        </p:txBody>
      </p:sp>
      <p:sp>
        <p:nvSpPr>
          <p:cNvPr id="17" name="文本框 16"/>
          <p:cNvSpPr txBox="1"/>
          <p:nvPr/>
        </p:nvSpPr>
        <p:spPr>
          <a:xfrm>
            <a:off x="4445801" y="1957916"/>
            <a:ext cx="430887" cy="2179458"/>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位居四大名枞之四</a:t>
            </a:r>
            <a:endParaRPr kumimoji="1" lang="zh-CN" altLang="en-US" sz="1600" b="1" dirty="0" smtClean="0">
              <a:solidFill>
                <a:srgbClr val="FFFFFF"/>
              </a:solidFill>
              <a:latin typeface="微软雅黑"/>
              <a:ea typeface="微软雅黑"/>
              <a:cs typeface="微软雅黑"/>
            </a:endParaRPr>
          </a:p>
        </p:txBody>
      </p:sp>
      <p:sp>
        <p:nvSpPr>
          <p:cNvPr id="18" name="文本框 17"/>
          <p:cNvSpPr txBox="1"/>
          <p:nvPr/>
        </p:nvSpPr>
        <p:spPr>
          <a:xfrm>
            <a:off x="4014914" y="1957916"/>
            <a:ext cx="430887" cy="952014"/>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武夷肉桂</a:t>
            </a:r>
            <a:endParaRPr kumimoji="1" lang="zh-CN" altLang="en-US" sz="1600" b="1" dirty="0" smtClean="0">
              <a:solidFill>
                <a:srgbClr val="FFFFFF"/>
              </a:solidFill>
              <a:latin typeface="微软雅黑"/>
              <a:ea typeface="微软雅黑"/>
              <a:cs typeface="微软雅黑"/>
            </a:endParaRPr>
          </a:p>
        </p:txBody>
      </p:sp>
      <p:sp>
        <p:nvSpPr>
          <p:cNvPr id="19" name="文本框 18"/>
          <p:cNvSpPr txBox="1"/>
          <p:nvPr/>
        </p:nvSpPr>
        <p:spPr>
          <a:xfrm>
            <a:off x="3584027" y="1957916"/>
            <a:ext cx="430887" cy="2693178"/>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是近几年新开发的岩茶名枞</a:t>
            </a:r>
            <a:endParaRPr kumimoji="1" lang="zh-CN" altLang="en-US" sz="1600" b="1" dirty="0" smtClean="0">
              <a:solidFill>
                <a:srgbClr val="FFFFFF"/>
              </a:solidFill>
              <a:latin typeface="微软雅黑"/>
              <a:ea typeface="微软雅黑"/>
              <a:cs typeface="微软雅黑"/>
            </a:endParaRPr>
          </a:p>
        </p:txBody>
      </p:sp>
      <p:sp>
        <p:nvSpPr>
          <p:cNvPr id="20" name="文本框 19"/>
          <p:cNvSpPr txBox="1"/>
          <p:nvPr/>
        </p:nvSpPr>
        <p:spPr>
          <a:xfrm>
            <a:off x="3153140" y="1957916"/>
            <a:ext cx="430887" cy="1026562"/>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武夷水仙</a:t>
            </a:r>
            <a:endParaRPr kumimoji="1" lang="zh-CN" altLang="en-US" sz="1600" b="1" dirty="0" smtClean="0">
              <a:solidFill>
                <a:srgbClr val="FFFFFF"/>
              </a:solidFill>
              <a:latin typeface="微软雅黑"/>
              <a:ea typeface="微软雅黑"/>
              <a:cs typeface="微软雅黑"/>
            </a:endParaRPr>
          </a:p>
        </p:txBody>
      </p:sp>
      <p:sp>
        <p:nvSpPr>
          <p:cNvPr id="21" name="文本框 20"/>
          <p:cNvSpPr txBox="1"/>
          <p:nvPr/>
        </p:nvSpPr>
        <p:spPr>
          <a:xfrm>
            <a:off x="1737368" y="1957916"/>
            <a:ext cx="1415772" cy="3069170"/>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属半乔木型，叶片比普通小叶种大一倍以上，因产地不同，同一品种制成的青茶，如武夷水仙，闽北水仙和闽南水仙，品质差别大，以武夷水仙品质最佳</a:t>
            </a:r>
            <a:endParaRPr kumimoji="1" lang="zh-CN" altLang="en-US" sz="1600" b="1" dirty="0" smtClean="0">
              <a:solidFill>
                <a:srgbClr val="FFFFFF"/>
              </a:solidFill>
              <a:latin typeface="微软雅黑"/>
              <a:ea typeface="微软雅黑"/>
              <a:cs typeface="微软雅黑"/>
            </a:endParaRPr>
          </a:p>
        </p:txBody>
      </p:sp>
      <p:sp>
        <p:nvSpPr>
          <p:cNvPr id="22" name="文本框 21"/>
          <p:cNvSpPr txBox="1"/>
          <p:nvPr/>
        </p:nvSpPr>
        <p:spPr>
          <a:xfrm>
            <a:off x="1403812" y="1970147"/>
            <a:ext cx="430887" cy="1879566"/>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武夷奇种</a:t>
            </a:r>
            <a:endParaRPr kumimoji="1" lang="zh-CN" altLang="en-US" sz="1600" b="1" dirty="0" smtClean="0">
              <a:solidFill>
                <a:srgbClr val="FFFFFF"/>
              </a:solidFill>
              <a:latin typeface="微软雅黑"/>
              <a:ea typeface="微软雅黑"/>
              <a:cs typeface="微软雅黑"/>
            </a:endParaRPr>
          </a:p>
        </p:txBody>
      </p:sp>
      <p:sp>
        <p:nvSpPr>
          <p:cNvPr id="23" name="文本框 22"/>
          <p:cNvSpPr txBox="1"/>
          <p:nvPr/>
        </p:nvSpPr>
        <p:spPr>
          <a:xfrm>
            <a:off x="726704" y="1957916"/>
            <a:ext cx="677108" cy="2389329"/>
          </a:xfrm>
          <a:prstGeom prst="rect">
            <a:avLst/>
          </a:prstGeom>
          <a:noFill/>
        </p:spPr>
        <p:txBody>
          <a:bodyPr vert="eaVert" wrap="square" rtlCol="0">
            <a:spAutoFit/>
          </a:bodyPr>
          <a:lstStyle/>
          <a:p>
            <a:r>
              <a:rPr kumimoji="1" lang="zh-CN" altLang="en-US" sz="1600" b="1" dirty="0" smtClean="0">
                <a:solidFill>
                  <a:srgbClr val="FFFFFF"/>
                </a:solidFill>
                <a:latin typeface="微软雅黑"/>
                <a:ea typeface="微软雅黑"/>
                <a:cs typeface="微软雅黑"/>
              </a:rPr>
              <a:t>指以单枞冠名以外的茶品种所制成的乌龙茶</a:t>
            </a:r>
            <a:endParaRPr kumimoji="1" lang="zh-CN" altLang="en-US" sz="16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6498338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dissolv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dissolv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dissolv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dissolv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dissolv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ssolve">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dissolv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dissolve">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dissolve">
                                      <p:cBhvr>
                                        <p:cTn id="8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线连接符 11"/>
          <p:cNvCxnSpPr/>
          <p:nvPr/>
        </p:nvCxnSpPr>
        <p:spPr>
          <a:xfrm flipV="1">
            <a:off x="0" y="1322917"/>
            <a:ext cx="3079750" cy="1058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p:nvPr/>
        </p:nvCxnSpPr>
        <p:spPr>
          <a:xfrm flipV="1">
            <a:off x="5969000" y="1322917"/>
            <a:ext cx="3175000" cy="10584"/>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17" name="文本框 16"/>
          <p:cNvSpPr txBox="1"/>
          <p:nvPr/>
        </p:nvSpPr>
        <p:spPr>
          <a:xfrm>
            <a:off x="4323292" y="641003"/>
            <a:ext cx="793750" cy="1384995"/>
          </a:xfrm>
          <a:prstGeom prst="rect">
            <a:avLst/>
          </a:prstGeom>
          <a:noFill/>
        </p:spPr>
        <p:txBody>
          <a:bodyPr wrap="square" rtlCol="0">
            <a:spAutoFit/>
          </a:bodyPr>
          <a:lstStyle/>
          <a:p>
            <a:r>
              <a:rPr kumimoji="1" lang="zh-CN" altLang="en-US" sz="2800" b="1" dirty="0" smtClean="0">
                <a:solidFill>
                  <a:srgbClr val="FFFFFF"/>
                </a:solidFill>
                <a:latin typeface="微软雅黑"/>
                <a:ea typeface="微软雅黑"/>
                <a:cs typeface="微软雅黑"/>
              </a:rPr>
              <a:t>铁观音</a:t>
            </a:r>
            <a:endParaRPr kumimoji="1" lang="zh-CN" altLang="en-US" sz="2800" b="1" dirty="0" smtClean="0">
              <a:solidFill>
                <a:srgbClr val="FFFFFF"/>
              </a:solidFill>
              <a:latin typeface="微软雅黑"/>
              <a:ea typeface="微软雅黑"/>
              <a:cs typeface="微软雅黑"/>
            </a:endParaRPr>
          </a:p>
        </p:txBody>
      </p:sp>
      <p:sp>
        <p:nvSpPr>
          <p:cNvPr id="18" name="文本框 17"/>
          <p:cNvSpPr txBox="1"/>
          <p:nvPr/>
        </p:nvSpPr>
        <p:spPr>
          <a:xfrm>
            <a:off x="2822753" y="2518833"/>
            <a:ext cx="6292494" cy="3312584"/>
          </a:xfrm>
          <a:prstGeom prst="rect">
            <a:avLst/>
          </a:prstGeom>
          <a:noFill/>
        </p:spPr>
        <p:txBody>
          <a:bodyPr vert="eaVert" wrap="square" rtlCol="0">
            <a:spAutoFit/>
          </a:bodyPr>
          <a:lstStyle/>
          <a:p>
            <a:pPr>
              <a:lnSpc>
                <a:spcPct val="130000"/>
              </a:lnSpc>
            </a:pPr>
            <a:r>
              <a:rPr lang="zh-CN" altLang="en-US" dirty="0" smtClean="0">
                <a:solidFill>
                  <a:srgbClr val="FFFFFF"/>
                </a:solidFill>
                <a:latin typeface="微软雅黑"/>
                <a:ea typeface="微软雅黑"/>
                <a:cs typeface="微软雅黑"/>
              </a:rPr>
              <a:t>实质</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以铁观音品种茶树制成的乌龙茶</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在台湾可能是指其他树的茶叶制成的茶</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二者有区别</a:t>
            </a:r>
            <a:endParaRPr lang="en-US" altLang="zh-CN" dirty="0" smtClean="0">
              <a:solidFill>
                <a:srgbClr val="FFFFFF"/>
              </a:solidFill>
              <a:latin typeface="微软雅黑"/>
              <a:ea typeface="微软雅黑"/>
              <a:cs typeface="微软雅黑"/>
            </a:endParaRPr>
          </a:p>
          <a:p>
            <a:pPr>
              <a:lnSpc>
                <a:spcPct val="130000"/>
              </a:lnSpc>
            </a:pPr>
            <a:r>
              <a:rPr lang="zh-CN" altLang="en-US" dirty="0" smtClean="0">
                <a:solidFill>
                  <a:srgbClr val="FFFFFF"/>
                </a:solidFill>
                <a:latin typeface="微软雅黑"/>
                <a:ea typeface="微软雅黑"/>
                <a:cs typeface="微软雅黑"/>
              </a:rPr>
              <a:t>安溪铁观音品质</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春茶为最好</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秋茶次之</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其香气特高</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俗称秋香</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但汤味较薄</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夏、暑茶品质较次</a:t>
            </a:r>
            <a:r>
              <a:rPr lang="zh-CN" altLang="en-US" dirty="0" smtClean="0">
                <a:solidFill>
                  <a:srgbClr val="FFFFFF"/>
                </a:solidFill>
                <a:latin typeface="微软雅黑"/>
                <a:ea typeface="微软雅黑"/>
                <a:cs typeface="微软雅黑"/>
              </a:rPr>
              <a:t> </a:t>
            </a:r>
            <a:endParaRPr lang="en-US" altLang="zh-CN" dirty="0" smtClean="0">
              <a:solidFill>
                <a:srgbClr val="FFFFFF"/>
              </a:solidFill>
              <a:latin typeface="微软雅黑"/>
              <a:ea typeface="微软雅黑"/>
              <a:cs typeface="微软雅黑"/>
            </a:endParaRPr>
          </a:p>
          <a:p>
            <a:pPr>
              <a:lnSpc>
                <a:spcPct val="130000"/>
              </a:lnSpc>
            </a:pPr>
            <a:r>
              <a:rPr lang="zh-CN" altLang="en-US" dirty="0" smtClean="0">
                <a:solidFill>
                  <a:srgbClr val="FFFFFF"/>
                </a:solidFill>
                <a:latin typeface="微软雅黑"/>
                <a:ea typeface="微软雅黑"/>
                <a:cs typeface="微软雅黑"/>
              </a:rPr>
              <a:t>采摘标准</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在嫩梢形成驻芽后</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顶叶刚开展呈小开面或中开面时采下二三叶</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不折断叶片</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不折迭叶张</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不碰碎叶尖</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不带单片</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不带鱼叶和老梗</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生长地带不同的茶树鲜叶要分开</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特别是早青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午青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晚青要严格分开制造</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以午青品质为最优</a:t>
            </a:r>
            <a:endParaRPr lang="en-US" altLang="zh-CN" dirty="0" smtClean="0">
              <a:solidFill>
                <a:srgbClr val="FFFFFF"/>
              </a:solidFill>
              <a:latin typeface="微软雅黑"/>
              <a:ea typeface="微软雅黑"/>
              <a:cs typeface="微软雅黑"/>
            </a:endParaRPr>
          </a:p>
          <a:p>
            <a:pPr>
              <a:lnSpc>
                <a:spcPct val="130000"/>
              </a:lnSpc>
            </a:pPr>
            <a:r>
              <a:rPr lang="zh-CN" altLang="en-US" dirty="0" smtClean="0">
                <a:solidFill>
                  <a:srgbClr val="FFFFFF"/>
                </a:solidFill>
                <a:latin typeface="微软雅黑"/>
                <a:ea typeface="微软雅黑"/>
                <a:cs typeface="微软雅黑"/>
              </a:rPr>
              <a:t>制造工艺</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凉青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晒青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凉青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做青炒青</a:t>
            </a:r>
            <a:r>
              <a:rPr lang="zh-CN" altLang="en-US" dirty="0" smtClean="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揉捻</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初焙</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复焙</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复包揉</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文火慢烤</a:t>
            </a:r>
            <a:r>
              <a:rPr lang="zh-CN" altLang="en-US" dirty="0">
                <a:solidFill>
                  <a:srgbClr val="FFFFFF"/>
                </a:solidFill>
                <a:latin typeface="微软雅黑"/>
                <a:ea typeface="微软雅黑"/>
                <a:cs typeface="微软雅黑"/>
              </a:rPr>
              <a:t> </a:t>
            </a:r>
            <a:r>
              <a:rPr lang="zh-CN" altLang="en-US" dirty="0" smtClean="0">
                <a:solidFill>
                  <a:srgbClr val="FFFFFF"/>
                </a:solidFill>
                <a:latin typeface="微软雅黑"/>
                <a:ea typeface="微软雅黑"/>
                <a:cs typeface="微软雅黑"/>
              </a:rPr>
              <a:t>拣簸等工序</a:t>
            </a:r>
            <a:endParaRPr lang="zh-CN" altLang="en-US"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21731374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flipH="1">
            <a:off x="3789132" y="1733270"/>
            <a:ext cx="17164" cy="3535184"/>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flipV="1">
            <a:off x="1883620" y="2402552"/>
            <a:ext cx="1510412" cy="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flipV="1">
            <a:off x="1883620" y="3141405"/>
            <a:ext cx="1510412" cy="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10" name="文本框 9"/>
          <p:cNvSpPr txBox="1"/>
          <p:nvPr/>
        </p:nvSpPr>
        <p:spPr>
          <a:xfrm>
            <a:off x="2042583" y="2550583"/>
            <a:ext cx="1351449" cy="461665"/>
          </a:xfrm>
          <a:prstGeom prst="rect">
            <a:avLst/>
          </a:prstGeom>
          <a:noFill/>
        </p:spPr>
        <p:txBody>
          <a:bodyPr wrap="square" rtlCol="0">
            <a:spAutoFit/>
          </a:bodyPr>
          <a:lstStyle/>
          <a:p>
            <a:r>
              <a:rPr kumimoji="1" lang="zh-CN" altLang="en-US" sz="2400" b="1" dirty="0" smtClean="0">
                <a:solidFill>
                  <a:srgbClr val="FFFFFF"/>
                </a:solidFill>
                <a:latin typeface="微软雅黑"/>
                <a:ea typeface="微软雅黑"/>
                <a:cs typeface="微软雅黑"/>
              </a:rPr>
              <a:t>大红袍</a:t>
            </a:r>
            <a:endParaRPr kumimoji="1" lang="zh-CN" altLang="en-US" sz="2400" b="1" dirty="0" smtClean="0">
              <a:solidFill>
                <a:srgbClr val="FFFFFF"/>
              </a:solidFill>
              <a:latin typeface="微软雅黑"/>
              <a:ea typeface="微软雅黑"/>
              <a:cs typeface="微软雅黑"/>
            </a:endParaRPr>
          </a:p>
        </p:txBody>
      </p:sp>
      <p:sp>
        <p:nvSpPr>
          <p:cNvPr id="11" name="文本框 10"/>
          <p:cNvSpPr txBox="1"/>
          <p:nvPr/>
        </p:nvSpPr>
        <p:spPr>
          <a:xfrm>
            <a:off x="4095750" y="1972291"/>
            <a:ext cx="3905250" cy="2308324"/>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产地：大红袍产于天心岩九龙窠的高岩峭壁之上。</a:t>
            </a:r>
            <a:endParaRPr lang="en-US" altLang="zh-CN" sz="1600" b="1" dirty="0" smtClean="0">
              <a:solidFill>
                <a:srgbClr val="FFFFFF"/>
              </a:solidFill>
              <a:latin typeface="微软雅黑"/>
              <a:ea typeface="微软雅黑"/>
              <a:cs typeface="微软雅黑"/>
            </a:endParaRPr>
          </a:p>
          <a:p>
            <a:r>
              <a:rPr lang="zh-CN" altLang="en-US" sz="1600" b="1" dirty="0" smtClean="0">
                <a:solidFill>
                  <a:srgbClr val="FFFFFF"/>
                </a:solidFill>
                <a:latin typeface="微软雅黑"/>
                <a:ea typeface="微软雅黑"/>
                <a:cs typeface="微软雅黑"/>
              </a:rPr>
              <a:t>地理优势：两旁岩壁直立，日照不长，气温变动不大；岩顶终年有细小甘泉由岩谷滴落，滋润茶地，随水流落而来的还有藓苔类的有机物，肥沃土地。</a:t>
            </a:r>
            <a:endParaRPr lang="en-US" altLang="zh-CN" sz="1600" b="1" dirty="0" smtClean="0">
              <a:solidFill>
                <a:srgbClr val="FFFFFF"/>
              </a:solidFill>
              <a:latin typeface="微软雅黑"/>
              <a:ea typeface="微软雅黑"/>
              <a:cs typeface="微软雅黑"/>
            </a:endParaRPr>
          </a:p>
          <a:p>
            <a:r>
              <a:rPr lang="zh-CN" altLang="en-US" sz="1600" b="1" dirty="0" smtClean="0">
                <a:solidFill>
                  <a:srgbClr val="FFFFFF"/>
                </a:solidFill>
                <a:latin typeface="微软雅黑"/>
                <a:ea typeface="微软雅黑"/>
                <a:cs typeface="微软雅黑"/>
              </a:rPr>
              <a:t>独特品质：与其它名丛对照，大红袍冲至第九次尚不脱原茶真味</a:t>
            </a:r>
            <a:r>
              <a:rPr lang="en-US" altLang="zh-CN" sz="1600" b="1" dirty="0" smtClean="0">
                <a:solidFill>
                  <a:srgbClr val="FFFFFF"/>
                </a:solidFill>
                <a:latin typeface="微软雅黑"/>
                <a:ea typeface="微软雅黑"/>
                <a:cs typeface="微软雅黑"/>
              </a:rPr>
              <a:t>——</a:t>
            </a:r>
            <a:r>
              <a:rPr lang="zh-CN" altLang="en-US" sz="1600" b="1" dirty="0" smtClean="0">
                <a:solidFill>
                  <a:srgbClr val="FFFFFF"/>
                </a:solidFill>
                <a:latin typeface="微软雅黑"/>
                <a:ea typeface="微软雅黑"/>
                <a:cs typeface="微软雅黑"/>
              </a:rPr>
              <a:t>桂花香，而其它名丛经七次冲泡味已极淡</a:t>
            </a:r>
            <a:r>
              <a:rPr lang="zh-CN" altLang="en-US" sz="1600" b="1" dirty="0" smtClean="0">
                <a:solidFill>
                  <a:srgbClr val="FFFFFF"/>
                </a:solidFill>
                <a:latin typeface="微软雅黑"/>
                <a:ea typeface="微软雅黑"/>
                <a:cs typeface="微软雅黑"/>
              </a:rPr>
              <a:t>。</a:t>
            </a:r>
            <a:endParaRPr kumimoji="1" lang="zh-CN" altLang="en-US" sz="16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328763957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676709" y="1698896"/>
            <a:ext cx="566403" cy="4154983"/>
          </a:xfrm>
          <a:prstGeom prst="rect">
            <a:avLst/>
          </a:prstGeom>
          <a:noFill/>
        </p:spPr>
        <p:txBody>
          <a:bodyPr wrap="square" rtlCol="0">
            <a:spAutoFit/>
          </a:bodyPr>
          <a:lstStyle/>
          <a:p>
            <a:r>
              <a:rPr kumimoji="1" lang="zh-CN" altLang="en-US" sz="4400" b="1" dirty="0" smtClean="0">
                <a:solidFill>
                  <a:srgbClr val="FFFFFF"/>
                </a:solidFill>
                <a:latin typeface="微软雅黑"/>
                <a:ea typeface="微软雅黑"/>
                <a:cs typeface="微软雅黑"/>
              </a:rPr>
              <a:t>采摘制作方法</a:t>
            </a:r>
            <a:endParaRPr kumimoji="1" lang="zh-CN" altLang="en-US" sz="4400" b="1" dirty="0" smtClean="0">
              <a:solidFill>
                <a:srgbClr val="FFFFFF"/>
              </a:solidFill>
              <a:latin typeface="微软雅黑"/>
              <a:ea typeface="微软雅黑"/>
              <a:cs typeface="微软雅黑"/>
            </a:endParaRPr>
          </a:p>
        </p:txBody>
      </p:sp>
      <p:sp>
        <p:nvSpPr>
          <p:cNvPr id="10" name="文本框 9"/>
          <p:cNvSpPr txBox="1"/>
          <p:nvPr/>
        </p:nvSpPr>
        <p:spPr>
          <a:xfrm>
            <a:off x="5629719" y="1711214"/>
            <a:ext cx="738041" cy="1815882"/>
          </a:xfrm>
          <a:prstGeom prst="rect">
            <a:avLst/>
          </a:prstGeom>
          <a:noFill/>
        </p:spPr>
        <p:txBody>
          <a:bodyPr wrap="square" rtlCol="0">
            <a:spAutoFit/>
          </a:bodyPr>
          <a:lstStyle/>
          <a:p>
            <a:r>
              <a:rPr kumimoji="1" lang="zh-CN" altLang="en-US" sz="2800" b="1" dirty="0" smtClean="0">
                <a:solidFill>
                  <a:srgbClr val="FFFFFF"/>
                </a:solidFill>
                <a:latin typeface="微软雅黑"/>
                <a:ea typeface="微软雅黑"/>
                <a:cs typeface="微软雅黑"/>
              </a:rPr>
              <a:t>采摘季节</a:t>
            </a:r>
            <a:endParaRPr kumimoji="1" lang="zh-CN" altLang="en-US" sz="2800" b="1" dirty="0" smtClean="0">
              <a:solidFill>
                <a:srgbClr val="FFFFFF"/>
              </a:solidFill>
              <a:latin typeface="微软雅黑"/>
              <a:ea typeface="微软雅黑"/>
              <a:cs typeface="微软雅黑"/>
            </a:endParaRPr>
          </a:p>
        </p:txBody>
      </p:sp>
      <p:sp>
        <p:nvSpPr>
          <p:cNvPr id="11" name="文本框 10"/>
          <p:cNvSpPr txBox="1"/>
          <p:nvPr/>
        </p:nvSpPr>
        <p:spPr>
          <a:xfrm>
            <a:off x="4711456" y="1711214"/>
            <a:ext cx="497750" cy="1815882"/>
          </a:xfrm>
          <a:prstGeom prst="rect">
            <a:avLst/>
          </a:prstGeom>
          <a:noFill/>
        </p:spPr>
        <p:txBody>
          <a:bodyPr wrap="square" rtlCol="0">
            <a:spAutoFit/>
          </a:bodyPr>
          <a:lstStyle/>
          <a:p>
            <a:r>
              <a:rPr kumimoji="1" lang="zh-CN" altLang="en-US" sz="2800" b="1" dirty="0" smtClean="0">
                <a:solidFill>
                  <a:srgbClr val="FFFFFF"/>
                </a:solidFill>
                <a:latin typeface="微软雅黑"/>
                <a:ea typeface="微软雅黑"/>
                <a:cs typeface="微软雅黑"/>
              </a:rPr>
              <a:t>采摘标准</a:t>
            </a:r>
            <a:endParaRPr kumimoji="1" lang="zh-CN" altLang="en-US" sz="2800" b="1" dirty="0" smtClean="0">
              <a:solidFill>
                <a:srgbClr val="FFFFFF"/>
              </a:solidFill>
              <a:latin typeface="微软雅黑"/>
              <a:ea typeface="微软雅黑"/>
              <a:cs typeface="微软雅黑"/>
            </a:endParaRPr>
          </a:p>
        </p:txBody>
      </p:sp>
      <p:sp>
        <p:nvSpPr>
          <p:cNvPr id="12" name="文本框 11"/>
          <p:cNvSpPr txBox="1"/>
          <p:nvPr/>
        </p:nvSpPr>
        <p:spPr>
          <a:xfrm>
            <a:off x="3887593" y="1711214"/>
            <a:ext cx="566405" cy="954107"/>
          </a:xfrm>
          <a:prstGeom prst="rect">
            <a:avLst/>
          </a:prstGeom>
          <a:noFill/>
        </p:spPr>
        <p:txBody>
          <a:bodyPr wrap="square" rtlCol="0">
            <a:spAutoFit/>
          </a:bodyPr>
          <a:lstStyle/>
          <a:p>
            <a:r>
              <a:rPr kumimoji="1" lang="zh-CN" altLang="en-US" sz="2800" b="1" dirty="0" smtClean="0">
                <a:solidFill>
                  <a:srgbClr val="FFFFFF"/>
                </a:solidFill>
                <a:latin typeface="微软雅黑"/>
                <a:ea typeface="微软雅黑"/>
                <a:cs typeface="微软雅黑"/>
              </a:rPr>
              <a:t>制作</a:t>
            </a:r>
            <a:endParaRPr kumimoji="1" lang="zh-CN" altLang="en-US" sz="28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2388679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15645" y="2522680"/>
            <a:ext cx="1870851"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采摘季节</a:t>
            </a:r>
            <a:endParaRPr kumimoji="1" lang="zh-CN" altLang="en-US" sz="3200" b="1" dirty="0" smtClean="0">
              <a:solidFill>
                <a:srgbClr val="FFFFFF"/>
              </a:solidFill>
              <a:latin typeface="微软雅黑"/>
              <a:ea typeface="微软雅黑"/>
              <a:cs typeface="微软雅黑"/>
            </a:endParaRPr>
          </a:p>
        </p:txBody>
      </p:sp>
      <p:cxnSp>
        <p:nvCxnSpPr>
          <p:cNvPr id="6" name="直线连接符 5"/>
          <p:cNvCxnSpPr/>
          <p:nvPr/>
        </p:nvCxnSpPr>
        <p:spPr>
          <a:xfrm flipV="1">
            <a:off x="652223" y="2471197"/>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flipV="1">
            <a:off x="652223" y="3139728"/>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a:off x="3844685" y="1132632"/>
            <a:ext cx="0" cy="370679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10" name="文本框 9"/>
          <p:cNvSpPr txBox="1"/>
          <p:nvPr/>
        </p:nvSpPr>
        <p:spPr>
          <a:xfrm>
            <a:off x="4428253" y="1132632"/>
            <a:ext cx="3724539" cy="3785652"/>
          </a:xfrm>
          <a:prstGeom prst="rect">
            <a:avLst/>
          </a:prstGeom>
          <a:noFill/>
        </p:spPr>
        <p:txBody>
          <a:bodyPr wrap="square" rtlCol="0">
            <a:spAutoFit/>
          </a:bodyPr>
          <a:lstStyle/>
          <a:p>
            <a:r>
              <a:rPr lang="zh-CN" altLang="en-US" sz="2000" b="1" dirty="0" smtClean="0">
                <a:solidFill>
                  <a:srgbClr val="FFFFFF"/>
                </a:solidFill>
                <a:latin typeface="微软雅黑"/>
                <a:ea typeface="微软雅黑"/>
                <a:cs typeface="微软雅黑"/>
              </a:rPr>
              <a:t>具体采摘期因品种、气候、海拔、施肥等条件不同而差异。</a:t>
            </a:r>
            <a:endParaRPr lang="en-US" altLang="zh-CN" sz="2000" b="1" dirty="0" smtClean="0">
              <a:solidFill>
                <a:srgbClr val="FFFFFF"/>
              </a:solidFill>
              <a:latin typeface="微软雅黑"/>
              <a:ea typeface="微软雅黑"/>
              <a:cs typeface="微软雅黑"/>
            </a:endParaRPr>
          </a:p>
          <a:p>
            <a:endParaRPr lang="en-US" altLang="zh-CN" sz="2000" b="1" dirty="0" smtClean="0">
              <a:solidFill>
                <a:srgbClr val="FFFFFF"/>
              </a:solidFill>
              <a:latin typeface="微软雅黑"/>
              <a:ea typeface="微软雅黑"/>
              <a:cs typeface="微软雅黑"/>
            </a:endParaRPr>
          </a:p>
          <a:p>
            <a:r>
              <a:rPr lang="zh-CN" altLang="en-US" sz="2000" b="1" dirty="0" smtClean="0">
                <a:solidFill>
                  <a:srgbClr val="FFFFFF"/>
                </a:solidFill>
                <a:latin typeface="微软雅黑"/>
                <a:ea typeface="微软雅黑"/>
                <a:cs typeface="微软雅黑"/>
              </a:rPr>
              <a:t>一般采摘期，春茶在谷雨前后，夏茶在夏至前后，暑茶在立秋前后，秋茶在秋分前后，冬片在霜降后</a:t>
            </a:r>
            <a:r>
              <a:rPr lang="zh-CN" altLang="en-US" sz="2000" b="1" dirty="0" smtClean="0">
                <a:solidFill>
                  <a:srgbClr val="FFFFFF"/>
                </a:solidFill>
                <a:latin typeface="微软雅黑"/>
                <a:ea typeface="微软雅黑"/>
                <a:cs typeface="微软雅黑"/>
              </a:rPr>
              <a:t>。</a:t>
            </a:r>
            <a:endParaRPr lang="en-US" altLang="zh-CN" sz="2000" b="1" dirty="0" smtClean="0">
              <a:solidFill>
                <a:srgbClr val="FFFFFF"/>
              </a:solidFill>
              <a:latin typeface="微软雅黑"/>
              <a:ea typeface="微软雅黑"/>
              <a:cs typeface="微软雅黑"/>
            </a:endParaRPr>
          </a:p>
          <a:p>
            <a:endParaRPr lang="en-US" altLang="zh-CN" sz="2000" b="1" dirty="0" smtClean="0">
              <a:solidFill>
                <a:srgbClr val="FFFFFF"/>
              </a:solidFill>
              <a:latin typeface="微软雅黑"/>
              <a:ea typeface="微软雅黑"/>
              <a:cs typeface="微软雅黑"/>
            </a:endParaRPr>
          </a:p>
          <a:p>
            <a:r>
              <a:rPr lang="zh-CN" altLang="en-US" sz="2000" b="1" dirty="0" smtClean="0">
                <a:solidFill>
                  <a:srgbClr val="FFFFFF"/>
                </a:solidFill>
                <a:latin typeface="微软雅黑"/>
                <a:ea typeface="微软雅黑"/>
                <a:cs typeface="微软雅黑"/>
              </a:rPr>
              <a:t>各茶季的采摘间隔期为</a:t>
            </a:r>
            <a:r>
              <a:rPr lang="en-US" altLang="zh-CN" sz="2000" b="1" dirty="0" smtClean="0">
                <a:solidFill>
                  <a:srgbClr val="FFFFFF"/>
                </a:solidFill>
                <a:latin typeface="微软雅黑"/>
                <a:ea typeface="微软雅黑"/>
                <a:cs typeface="微软雅黑"/>
              </a:rPr>
              <a:t>40</a:t>
            </a:r>
            <a:r>
              <a:rPr lang="zh-CN" altLang="en-US" sz="2000" b="1" dirty="0" smtClean="0">
                <a:solidFill>
                  <a:srgbClr val="FFFFFF"/>
                </a:solidFill>
                <a:latin typeface="微软雅黑"/>
                <a:ea typeface="微软雅黑"/>
                <a:cs typeface="微软雅黑"/>
              </a:rPr>
              <a:t>－</a:t>
            </a:r>
            <a:r>
              <a:rPr lang="en-US" altLang="zh-CN" sz="2000" b="1" dirty="0" smtClean="0">
                <a:solidFill>
                  <a:srgbClr val="FFFFFF"/>
                </a:solidFill>
                <a:latin typeface="微软雅黑"/>
                <a:ea typeface="微软雅黑"/>
                <a:cs typeface="微软雅黑"/>
              </a:rPr>
              <a:t>50</a:t>
            </a:r>
            <a:r>
              <a:rPr lang="zh-CN" altLang="en-US" sz="2000" b="1" dirty="0" smtClean="0">
                <a:solidFill>
                  <a:srgbClr val="FFFFFF"/>
                </a:solidFill>
                <a:latin typeface="微软雅黑"/>
                <a:ea typeface="微软雅黑"/>
                <a:cs typeface="微软雅黑"/>
              </a:rPr>
              <a:t>天，在具体掌握上，应做到“开头适当早，中间网刚好，后期不粗老”</a:t>
            </a:r>
            <a:endParaRPr kumimoji="1" lang="zh-CN" altLang="en-US" sz="20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6154220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15645" y="2522680"/>
            <a:ext cx="1870851"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采摘标准</a:t>
            </a:r>
            <a:endParaRPr kumimoji="1" lang="zh-CN" altLang="en-US" sz="3200" b="1" dirty="0" smtClean="0">
              <a:solidFill>
                <a:srgbClr val="FFFFFF"/>
              </a:solidFill>
              <a:latin typeface="微软雅黑"/>
              <a:ea typeface="微软雅黑"/>
              <a:cs typeface="微软雅黑"/>
            </a:endParaRPr>
          </a:p>
        </p:txBody>
      </p:sp>
      <p:cxnSp>
        <p:nvCxnSpPr>
          <p:cNvPr id="6" name="直线连接符 5"/>
          <p:cNvCxnSpPr/>
          <p:nvPr/>
        </p:nvCxnSpPr>
        <p:spPr>
          <a:xfrm flipV="1">
            <a:off x="652223" y="2471197"/>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flipV="1">
            <a:off x="652223" y="3139728"/>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a:off x="3844685" y="1132632"/>
            <a:ext cx="0" cy="370679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10" name="文本框 9"/>
          <p:cNvSpPr txBox="1"/>
          <p:nvPr/>
        </p:nvSpPr>
        <p:spPr>
          <a:xfrm>
            <a:off x="4084978" y="1132632"/>
            <a:ext cx="4514073" cy="5016758"/>
          </a:xfrm>
          <a:prstGeom prst="rect">
            <a:avLst/>
          </a:prstGeom>
          <a:noFill/>
        </p:spPr>
        <p:txBody>
          <a:bodyPr wrap="square" rtlCol="0">
            <a:spAutoFit/>
          </a:bodyPr>
          <a:lstStyle/>
          <a:p>
            <a:r>
              <a:rPr lang="zh-CN" altLang="en-US" sz="2000" b="1" dirty="0" smtClean="0">
                <a:solidFill>
                  <a:srgbClr val="FFFFFF"/>
                </a:solidFill>
                <a:latin typeface="微软雅黑"/>
                <a:ea typeface="微软雅黑"/>
                <a:cs typeface="微软雅黑"/>
              </a:rPr>
              <a:t>“开面采”：待茶树新梢长到</a:t>
            </a:r>
            <a:r>
              <a:rPr lang="en-US" altLang="zh-CN" sz="2000" b="1" dirty="0" smtClean="0">
                <a:solidFill>
                  <a:srgbClr val="FFFFFF"/>
                </a:solidFill>
                <a:latin typeface="微软雅黑"/>
                <a:ea typeface="微软雅黑"/>
                <a:cs typeface="微软雅黑"/>
              </a:rPr>
              <a:t>3</a:t>
            </a:r>
            <a:r>
              <a:rPr lang="zh-CN" altLang="en-US" sz="2000" b="1" dirty="0" smtClean="0">
                <a:solidFill>
                  <a:srgbClr val="FFFFFF"/>
                </a:solidFill>
                <a:latin typeface="微软雅黑"/>
                <a:ea typeface="微软雅黑"/>
                <a:cs typeface="微软雅黑"/>
              </a:rPr>
              <a:t>－</a:t>
            </a:r>
            <a:r>
              <a:rPr lang="en-US" altLang="zh-CN" sz="2000" b="1" dirty="0" smtClean="0">
                <a:solidFill>
                  <a:srgbClr val="FFFFFF"/>
                </a:solidFill>
                <a:latin typeface="微软雅黑"/>
                <a:ea typeface="微软雅黑"/>
                <a:cs typeface="微软雅黑"/>
              </a:rPr>
              <a:t>5</a:t>
            </a:r>
            <a:r>
              <a:rPr lang="zh-CN" altLang="en-US" sz="2000" b="1" dirty="0" smtClean="0">
                <a:solidFill>
                  <a:srgbClr val="FFFFFF"/>
                </a:solidFill>
                <a:latin typeface="微软雅黑"/>
                <a:ea typeface="微软雅黑"/>
                <a:cs typeface="微软雅黑"/>
              </a:rPr>
              <a:t>叶将要成熟，顶叶六七成开面时采下</a:t>
            </a:r>
            <a:r>
              <a:rPr lang="en-US" altLang="zh-CN" sz="2000" b="1" dirty="0" smtClean="0">
                <a:solidFill>
                  <a:srgbClr val="FFFFFF"/>
                </a:solidFill>
                <a:latin typeface="微软雅黑"/>
                <a:ea typeface="微软雅黑"/>
                <a:cs typeface="微软雅黑"/>
              </a:rPr>
              <a:t>2</a:t>
            </a:r>
            <a:r>
              <a:rPr lang="zh-CN" altLang="en-US" sz="2000" b="1" dirty="0" smtClean="0">
                <a:solidFill>
                  <a:srgbClr val="FFFFFF"/>
                </a:solidFill>
                <a:latin typeface="微软雅黑"/>
                <a:ea typeface="微软雅黑"/>
                <a:cs typeface="微软雅黑"/>
              </a:rPr>
              <a:t>－</a:t>
            </a:r>
            <a:r>
              <a:rPr lang="en-US" altLang="zh-CN" sz="2000" b="1" dirty="0" smtClean="0">
                <a:solidFill>
                  <a:srgbClr val="FFFFFF"/>
                </a:solidFill>
                <a:latin typeface="微软雅黑"/>
                <a:ea typeface="微软雅黑"/>
                <a:cs typeface="微软雅黑"/>
              </a:rPr>
              <a:t>4</a:t>
            </a:r>
            <a:r>
              <a:rPr lang="zh-CN" altLang="en-US" sz="2000" b="1" dirty="0" smtClean="0">
                <a:solidFill>
                  <a:srgbClr val="FFFFFF"/>
                </a:solidFill>
                <a:latin typeface="微软雅黑"/>
                <a:ea typeface="微软雅黑"/>
                <a:cs typeface="微软雅黑"/>
              </a:rPr>
              <a:t>叶。</a:t>
            </a:r>
            <a:endParaRPr lang="en-US" altLang="zh-CN" sz="2000" b="1" dirty="0" smtClean="0">
              <a:solidFill>
                <a:srgbClr val="FFFFFF"/>
              </a:solidFill>
              <a:latin typeface="微软雅黑"/>
              <a:ea typeface="微软雅黑"/>
              <a:cs typeface="微软雅黑"/>
            </a:endParaRPr>
          </a:p>
          <a:p>
            <a:endParaRPr lang="en-US" altLang="zh-CN" sz="2000" b="1" dirty="0" smtClean="0">
              <a:solidFill>
                <a:srgbClr val="FFFFFF"/>
              </a:solidFill>
              <a:latin typeface="微软雅黑"/>
              <a:ea typeface="微软雅黑"/>
              <a:cs typeface="微软雅黑"/>
            </a:endParaRPr>
          </a:p>
          <a:p>
            <a:r>
              <a:rPr lang="zh-CN" altLang="en-US" sz="2000" b="1" dirty="0" smtClean="0">
                <a:solidFill>
                  <a:srgbClr val="FFFFFF"/>
                </a:solidFill>
                <a:latin typeface="微软雅黑"/>
                <a:ea typeface="微软雅黑"/>
                <a:cs typeface="微软雅黑"/>
              </a:rPr>
              <a:t>叶梢比红、绿茶成熟。</a:t>
            </a:r>
            <a:endParaRPr lang="en-US" altLang="zh-CN" sz="2000" b="1" dirty="0" smtClean="0">
              <a:solidFill>
                <a:srgbClr val="FFFFFF"/>
              </a:solidFill>
              <a:latin typeface="微软雅黑"/>
              <a:ea typeface="微软雅黑"/>
              <a:cs typeface="微软雅黑"/>
            </a:endParaRPr>
          </a:p>
          <a:p>
            <a:endParaRPr lang="en-US" altLang="zh-CN" sz="2000" b="1" dirty="0" smtClean="0">
              <a:solidFill>
                <a:srgbClr val="FFFFFF"/>
              </a:solidFill>
              <a:latin typeface="微软雅黑"/>
              <a:ea typeface="微软雅黑"/>
              <a:cs typeface="微软雅黑"/>
            </a:endParaRPr>
          </a:p>
          <a:p>
            <a:r>
              <a:rPr lang="zh-CN" altLang="en-US" sz="2000" b="1" dirty="0" smtClean="0">
                <a:solidFill>
                  <a:srgbClr val="FFFFFF"/>
                </a:solidFill>
                <a:latin typeface="微软雅黑"/>
                <a:ea typeface="微软雅黑"/>
                <a:cs typeface="微软雅黑"/>
              </a:rPr>
              <a:t>“开面采”又分为小开面、中开面和大开面，小开面为新梢顶部一叶的面积相当于第二叶的</a:t>
            </a:r>
            <a:r>
              <a:rPr lang="en-US" altLang="zh-CN" sz="2000" b="1" dirty="0" smtClean="0">
                <a:solidFill>
                  <a:srgbClr val="FFFFFF"/>
                </a:solidFill>
                <a:latin typeface="微软雅黑"/>
                <a:ea typeface="微软雅黑"/>
                <a:cs typeface="微软雅黑"/>
              </a:rPr>
              <a:t>1/2</a:t>
            </a:r>
            <a:r>
              <a:rPr lang="zh-CN" altLang="en-US" sz="2000" b="1" dirty="0" smtClean="0">
                <a:solidFill>
                  <a:srgbClr val="FFFFFF"/>
                </a:solidFill>
                <a:latin typeface="微软雅黑"/>
                <a:ea typeface="微软雅黑"/>
                <a:cs typeface="微软雅黑"/>
              </a:rPr>
              <a:t>，中开面为新梢顶部第一叶面积相当于第二叶的</a:t>
            </a:r>
            <a:r>
              <a:rPr lang="en-US" altLang="zh-CN" sz="2000" b="1" dirty="0" smtClean="0">
                <a:solidFill>
                  <a:srgbClr val="FFFFFF"/>
                </a:solidFill>
                <a:latin typeface="微软雅黑"/>
                <a:ea typeface="微软雅黑"/>
                <a:cs typeface="微软雅黑"/>
              </a:rPr>
              <a:t>2/3</a:t>
            </a:r>
            <a:r>
              <a:rPr lang="zh-CN" altLang="en-US" sz="2000" b="1" dirty="0" smtClean="0">
                <a:solidFill>
                  <a:srgbClr val="FFFFFF"/>
                </a:solidFill>
                <a:latin typeface="微软雅黑"/>
                <a:ea typeface="微软雅黑"/>
                <a:cs typeface="微软雅黑"/>
              </a:rPr>
              <a:t>；大开面新梢顶叶的面积相当于第二叶的面积。</a:t>
            </a:r>
            <a:endParaRPr lang="en-US" altLang="zh-CN" sz="2000" b="1" dirty="0" smtClean="0">
              <a:solidFill>
                <a:srgbClr val="FFFFFF"/>
              </a:solidFill>
              <a:latin typeface="微软雅黑"/>
              <a:ea typeface="微软雅黑"/>
              <a:cs typeface="微软雅黑"/>
            </a:endParaRPr>
          </a:p>
          <a:p>
            <a:endParaRPr lang="en-US" altLang="zh-CN" sz="2000" b="1" dirty="0" smtClean="0">
              <a:solidFill>
                <a:srgbClr val="FFFFFF"/>
              </a:solidFill>
              <a:latin typeface="微软雅黑"/>
              <a:ea typeface="微软雅黑"/>
              <a:cs typeface="微软雅黑"/>
            </a:endParaRPr>
          </a:p>
          <a:p>
            <a:r>
              <a:rPr lang="zh-CN" altLang="en-US" sz="2000" b="1" dirty="0" smtClean="0">
                <a:solidFill>
                  <a:srgbClr val="FFFFFF"/>
                </a:solidFill>
                <a:latin typeface="微软雅黑"/>
                <a:ea typeface="微软雅黑"/>
                <a:cs typeface="微软雅黑"/>
              </a:rPr>
              <a:t>一般春、秋茶采取“中开面”采；夏暑茶适当嫩采，即采取“小开面”采；产茶园生长茂盛，持嫩性强，也可采取“小开面”采，采摘一芽三四叶。</a:t>
            </a:r>
            <a:endParaRPr lang="en-US" altLang="zh-CN" sz="20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11456330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41578" y="2572003"/>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sp>
        <p:nvSpPr>
          <p:cNvPr id="7" name="文本框 6"/>
          <p:cNvSpPr txBox="1"/>
          <p:nvPr/>
        </p:nvSpPr>
        <p:spPr>
          <a:xfrm>
            <a:off x="228464" y="3908271"/>
            <a:ext cx="2378732" cy="923330"/>
          </a:xfrm>
          <a:prstGeom prst="rect">
            <a:avLst/>
          </a:prstGeom>
          <a:noFill/>
        </p:spPr>
        <p:txBody>
          <a:bodyPr wrap="square" rtlCol="0">
            <a:spAutoFit/>
          </a:bodyPr>
          <a:lstStyle/>
          <a:p>
            <a:r>
              <a:rPr lang="zh-CN" altLang="en-US" dirty="0" smtClean="0">
                <a:solidFill>
                  <a:schemeClr val="bg1"/>
                </a:solidFill>
                <a:latin typeface="微软雅黑"/>
                <a:ea typeface="微软雅黑"/>
                <a:cs typeface="微软雅黑"/>
              </a:rPr>
              <a:t>首先是选择优良品种茶树鲜叶作原料，严格掌握采摘标准</a:t>
            </a:r>
            <a:endParaRPr lang="en-US" altLang="zh-CN" dirty="0" smtClean="0">
              <a:solidFill>
                <a:schemeClr val="bg1"/>
              </a:solidFill>
              <a:latin typeface="微软雅黑"/>
              <a:ea typeface="微软雅黑"/>
              <a:cs typeface="微软雅黑"/>
            </a:endParaRPr>
          </a:p>
        </p:txBody>
      </p:sp>
      <p:sp>
        <p:nvSpPr>
          <p:cNvPr id="14" name="椭圆 13"/>
          <p:cNvSpPr/>
          <p:nvPr/>
        </p:nvSpPr>
        <p:spPr>
          <a:xfrm>
            <a:off x="2607196" y="1304513"/>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sp>
        <p:nvSpPr>
          <p:cNvPr id="15" name="椭圆 14"/>
          <p:cNvSpPr/>
          <p:nvPr/>
        </p:nvSpPr>
        <p:spPr>
          <a:xfrm>
            <a:off x="7430294" y="4142569"/>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sp>
        <p:nvSpPr>
          <p:cNvPr id="16" name="椭圆 15"/>
          <p:cNvSpPr/>
          <p:nvPr/>
        </p:nvSpPr>
        <p:spPr>
          <a:xfrm>
            <a:off x="4509294" y="2835306"/>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cxnSp>
        <p:nvCxnSpPr>
          <p:cNvPr id="20" name="直线连接符 19"/>
          <p:cNvCxnSpPr/>
          <p:nvPr/>
        </p:nvCxnSpPr>
        <p:spPr>
          <a:xfrm flipV="1">
            <a:off x="1375833" y="2159000"/>
            <a:ext cx="1344084" cy="676306"/>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a:endCxn id="16" idx="1"/>
          </p:cNvCxnSpPr>
          <p:nvPr/>
        </p:nvCxnSpPr>
        <p:spPr>
          <a:xfrm>
            <a:off x="3619500" y="2159000"/>
            <a:ext cx="1055690" cy="84468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a:stCxn id="16" idx="5"/>
            <a:endCxn id="15" idx="1"/>
          </p:cNvCxnSpPr>
          <p:nvPr/>
        </p:nvCxnSpPr>
        <p:spPr>
          <a:xfrm>
            <a:off x="5476207" y="3816716"/>
            <a:ext cx="2119983" cy="494236"/>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30" name="文本框 29"/>
          <p:cNvSpPr txBox="1"/>
          <p:nvPr/>
        </p:nvSpPr>
        <p:spPr>
          <a:xfrm>
            <a:off x="2469886" y="2831295"/>
            <a:ext cx="1789376" cy="707886"/>
          </a:xfrm>
          <a:prstGeom prst="rect">
            <a:avLst/>
          </a:prstGeom>
          <a:noFill/>
        </p:spPr>
        <p:txBody>
          <a:bodyPr wrap="square" rtlCol="0">
            <a:spAutoFit/>
          </a:bodyPr>
          <a:lstStyle/>
          <a:p>
            <a:r>
              <a:rPr lang="zh-CN" altLang="en-US" sz="2000" dirty="0" smtClean="0">
                <a:solidFill>
                  <a:srgbClr val="FFFFFF"/>
                </a:solidFill>
                <a:latin typeface="微软雅黑"/>
                <a:ea typeface="微软雅黑"/>
                <a:cs typeface="微软雅黑"/>
              </a:rPr>
              <a:t>其次是极其精细的制作工艺</a:t>
            </a:r>
            <a:endParaRPr lang="en-US" altLang="zh-CN" sz="2000" dirty="0" smtClean="0">
              <a:solidFill>
                <a:srgbClr val="FFFFFF"/>
              </a:solidFill>
              <a:latin typeface="微软雅黑"/>
              <a:ea typeface="微软雅黑"/>
              <a:cs typeface="微软雅黑"/>
            </a:endParaRPr>
          </a:p>
        </p:txBody>
      </p:sp>
      <p:sp>
        <p:nvSpPr>
          <p:cNvPr id="31" name="文本框 30"/>
          <p:cNvSpPr txBox="1"/>
          <p:nvPr/>
        </p:nvSpPr>
        <p:spPr>
          <a:xfrm>
            <a:off x="4383918" y="4276699"/>
            <a:ext cx="2184578" cy="1015663"/>
          </a:xfrm>
          <a:prstGeom prst="rect">
            <a:avLst/>
          </a:prstGeom>
          <a:noFill/>
        </p:spPr>
        <p:txBody>
          <a:bodyPr wrap="square" rtlCol="0">
            <a:spAutoFit/>
          </a:bodyPr>
          <a:lstStyle/>
          <a:p>
            <a:r>
              <a:rPr lang="zh-CN" altLang="en-US" sz="2000" dirty="0" smtClean="0">
                <a:solidFill>
                  <a:srgbClr val="FFFFFF"/>
                </a:solidFill>
                <a:latin typeface="微软雅黑"/>
                <a:ea typeface="微软雅黑"/>
                <a:cs typeface="微软雅黑"/>
              </a:rPr>
              <a:t>制作程序有晾青、摇青杀青、包揉揉捻、烘锫</a:t>
            </a:r>
            <a:endParaRPr lang="en-US" altLang="zh-CN" sz="2000" dirty="0" smtClean="0">
              <a:solidFill>
                <a:srgbClr val="FFFFFF"/>
              </a:solidFill>
              <a:latin typeface="微软雅黑"/>
              <a:ea typeface="微软雅黑"/>
              <a:cs typeface="微软雅黑"/>
            </a:endParaRPr>
          </a:p>
        </p:txBody>
      </p:sp>
      <p:sp>
        <p:nvSpPr>
          <p:cNvPr id="32" name="文本框 31"/>
          <p:cNvSpPr txBox="1"/>
          <p:nvPr/>
        </p:nvSpPr>
        <p:spPr>
          <a:xfrm>
            <a:off x="5560406" y="1815632"/>
            <a:ext cx="3462791" cy="1015663"/>
          </a:xfrm>
          <a:prstGeom prst="rect">
            <a:avLst/>
          </a:prstGeom>
          <a:noFill/>
        </p:spPr>
        <p:txBody>
          <a:bodyPr wrap="square" rtlCol="0">
            <a:spAutoFit/>
          </a:bodyPr>
          <a:lstStyle/>
          <a:p>
            <a:r>
              <a:rPr lang="zh-CN" altLang="en-US" sz="2000" dirty="0" smtClean="0">
                <a:solidFill>
                  <a:srgbClr val="FFFFFF"/>
                </a:solidFill>
                <a:latin typeface="微软雅黑"/>
                <a:ea typeface="微软雅黑"/>
                <a:cs typeface="微软雅黑"/>
              </a:rPr>
              <a:t>乌龙茶因其做青的方式不同</a:t>
            </a:r>
            <a:r>
              <a:rPr lang="zh-CN" altLang="en-US" sz="2000" dirty="0" smtClean="0">
                <a:solidFill>
                  <a:srgbClr val="FFFFFF"/>
                </a:solidFill>
                <a:latin typeface="微软雅黑"/>
                <a:ea typeface="微软雅黑"/>
                <a:cs typeface="微软雅黑"/>
              </a:rPr>
              <a:t> </a:t>
            </a:r>
            <a:r>
              <a:rPr lang="zh-CN" altLang="en-US" sz="2000" dirty="0" smtClean="0">
                <a:solidFill>
                  <a:srgbClr val="FFFFFF"/>
                </a:solidFill>
                <a:latin typeface="微软雅黑"/>
                <a:ea typeface="微软雅黑"/>
                <a:cs typeface="微软雅黑"/>
              </a:rPr>
              <a:t>分为“跳动做青”“摇动做青”“做手做青”三个亚类</a:t>
            </a:r>
            <a:endParaRPr lang="zh-CN" altLang="en-US" sz="2000"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36577153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37000" y="2196619"/>
            <a:ext cx="923330" cy="2814419"/>
          </a:xfrm>
          <a:prstGeom prst="rect">
            <a:avLst/>
          </a:prstGeom>
          <a:noFill/>
        </p:spPr>
        <p:txBody>
          <a:bodyPr vert="eaVert" wrap="square" rtlCol="0">
            <a:spAutoFit/>
          </a:bodyPr>
          <a:lstStyle/>
          <a:p>
            <a:r>
              <a:rPr kumimoji="1" lang="zh-CN" altLang="en-US" sz="4800" b="1" dirty="0" smtClean="0">
                <a:solidFill>
                  <a:srgbClr val="FFFFFF"/>
                </a:solidFill>
                <a:latin typeface="微软雅黑"/>
                <a:ea typeface="微软雅黑"/>
                <a:cs typeface="微软雅黑"/>
              </a:rPr>
              <a:t>烘焙</a:t>
            </a:r>
            <a:endParaRPr kumimoji="1" lang="zh-CN" altLang="en-US" sz="4800" b="1" dirty="0" smtClean="0">
              <a:solidFill>
                <a:srgbClr val="FFFFFF"/>
              </a:solidFill>
              <a:latin typeface="微软雅黑"/>
              <a:ea typeface="微软雅黑"/>
              <a:cs typeface="微软雅黑"/>
            </a:endParaRPr>
          </a:p>
        </p:txBody>
      </p:sp>
      <p:cxnSp>
        <p:nvCxnSpPr>
          <p:cNvPr id="6" name="直线连接符 5"/>
          <p:cNvCxnSpPr/>
          <p:nvPr/>
        </p:nvCxnSpPr>
        <p:spPr>
          <a:xfrm>
            <a:off x="5097640"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3868876"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4325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2698750" y="-105833"/>
            <a:ext cx="42333" cy="696383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105833" y="2243667"/>
            <a:ext cx="2275417" cy="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105833" y="3401483"/>
            <a:ext cx="2275417" cy="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351588" y="2480446"/>
            <a:ext cx="2029662"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烘焙目地</a:t>
            </a:r>
            <a:endParaRPr kumimoji="1" lang="zh-CN" altLang="en-US" sz="3200" b="1" dirty="0">
              <a:solidFill>
                <a:srgbClr val="FFFFFF"/>
              </a:solidFill>
              <a:latin typeface="微软雅黑"/>
              <a:ea typeface="微软雅黑"/>
              <a:cs typeface="微软雅黑"/>
            </a:endParaRPr>
          </a:p>
        </p:txBody>
      </p:sp>
      <p:sp>
        <p:nvSpPr>
          <p:cNvPr id="12" name="同心圆 11"/>
          <p:cNvSpPr/>
          <p:nvPr/>
        </p:nvSpPr>
        <p:spPr>
          <a:xfrm>
            <a:off x="3376082" y="1238249"/>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3" name="同心圆 12"/>
          <p:cNvSpPr/>
          <p:nvPr/>
        </p:nvSpPr>
        <p:spPr>
          <a:xfrm>
            <a:off x="3376082" y="2772834"/>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4" name="同心圆 13"/>
          <p:cNvSpPr/>
          <p:nvPr/>
        </p:nvSpPr>
        <p:spPr>
          <a:xfrm>
            <a:off x="3376081" y="4229098"/>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8" name="文本框 17"/>
          <p:cNvSpPr txBox="1"/>
          <p:nvPr/>
        </p:nvSpPr>
        <p:spPr>
          <a:xfrm>
            <a:off x="4159250" y="4229098"/>
            <a:ext cx="4593167" cy="584776"/>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使茶叶中所含氨基酸类与还原糖类加温时经脱水转化成香气成分；还有杀菌，降低农残等作用</a:t>
            </a:r>
            <a:endParaRPr kumimoji="1" lang="zh-CN" altLang="en-US" sz="1600" b="1" dirty="0">
              <a:solidFill>
                <a:srgbClr val="FFFFFF"/>
              </a:solidFill>
              <a:latin typeface="微软雅黑"/>
              <a:ea typeface="微软雅黑"/>
              <a:cs typeface="微软雅黑"/>
            </a:endParaRPr>
          </a:p>
        </p:txBody>
      </p:sp>
      <p:sp>
        <p:nvSpPr>
          <p:cNvPr id="19" name="文本框 18"/>
          <p:cNvSpPr txBox="1"/>
          <p:nvPr/>
        </p:nvSpPr>
        <p:spPr>
          <a:xfrm>
            <a:off x="4159250" y="2784501"/>
            <a:ext cx="4593167" cy="584776"/>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借烘焙技术去除茶叶青臭味及其它异味，增进茶香，以提高茶叶品质</a:t>
            </a:r>
            <a:endParaRPr lang="en-US" altLang="zh-CN" sz="1600" b="1" dirty="0" smtClean="0">
              <a:solidFill>
                <a:srgbClr val="FFFFFF"/>
              </a:solidFill>
              <a:latin typeface="微软雅黑"/>
              <a:ea typeface="微软雅黑"/>
              <a:cs typeface="微软雅黑"/>
            </a:endParaRPr>
          </a:p>
        </p:txBody>
      </p:sp>
      <p:sp>
        <p:nvSpPr>
          <p:cNvPr id="20" name="文本框 19"/>
          <p:cNvSpPr txBox="1"/>
          <p:nvPr/>
        </p:nvSpPr>
        <p:spPr>
          <a:xfrm>
            <a:off x="4159250" y="1238249"/>
            <a:ext cx="4593167" cy="830997"/>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降低茶叶含水量，保持含水量在</a:t>
            </a:r>
            <a:r>
              <a:rPr lang="en-US" altLang="zh-CN" sz="1600" b="1" dirty="0" smtClean="0">
                <a:solidFill>
                  <a:srgbClr val="FFFFFF"/>
                </a:solidFill>
                <a:latin typeface="微软雅黑"/>
                <a:ea typeface="微软雅黑"/>
                <a:cs typeface="微软雅黑"/>
              </a:rPr>
              <a:t>4%—6%</a:t>
            </a:r>
            <a:r>
              <a:rPr lang="zh-CN" altLang="en-US" sz="1600" b="1" dirty="0" smtClean="0">
                <a:solidFill>
                  <a:srgbClr val="FFFFFF"/>
                </a:solidFill>
                <a:latin typeface="微软雅黑"/>
                <a:ea typeface="微软雅黑"/>
                <a:cs typeface="微软雅黑"/>
              </a:rPr>
              <a:t>之间，防止茶叶贮存期品质劣变而陈茶味，进而延长贮藏寿命</a:t>
            </a:r>
            <a:endParaRPr lang="zh-CN" altLang="en-US" sz="1600" b="1"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19852325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0" y="1823319"/>
            <a:ext cx="9144000" cy="4233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0" y="4931835"/>
            <a:ext cx="9144000" cy="9525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8" name="文本框 7"/>
          <p:cNvSpPr txBox="1"/>
          <p:nvPr/>
        </p:nvSpPr>
        <p:spPr>
          <a:xfrm>
            <a:off x="7157102" y="2213354"/>
            <a:ext cx="861774" cy="3362021"/>
          </a:xfrm>
          <a:prstGeom prst="rect">
            <a:avLst/>
          </a:prstGeom>
          <a:noFill/>
        </p:spPr>
        <p:txBody>
          <a:bodyPr vert="eaVert" wrap="square" rtlCol="0">
            <a:spAutoFit/>
          </a:bodyPr>
          <a:lstStyle/>
          <a:p>
            <a:r>
              <a:rPr kumimoji="1" lang="zh-CN" altLang="en-US" sz="4400" b="1" dirty="0" smtClean="0">
                <a:solidFill>
                  <a:srgbClr val="FFFFFF"/>
                </a:solidFill>
                <a:latin typeface="微软雅黑"/>
                <a:ea typeface="微软雅黑"/>
                <a:cs typeface="微软雅黑"/>
              </a:rPr>
              <a:t>烘焙作用</a:t>
            </a:r>
            <a:endParaRPr kumimoji="1" lang="zh-CN" altLang="en-US" sz="4400" b="1" dirty="0" smtClean="0">
              <a:solidFill>
                <a:srgbClr val="FFFFFF"/>
              </a:solidFill>
              <a:latin typeface="微软雅黑"/>
              <a:ea typeface="微软雅黑"/>
              <a:cs typeface="微软雅黑"/>
            </a:endParaRPr>
          </a:p>
        </p:txBody>
      </p:sp>
      <p:sp>
        <p:nvSpPr>
          <p:cNvPr id="9" name="文本框 8"/>
          <p:cNvSpPr txBox="1"/>
          <p:nvPr/>
        </p:nvSpPr>
        <p:spPr>
          <a:xfrm>
            <a:off x="5841228" y="2254705"/>
            <a:ext cx="615553" cy="2973919"/>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脱水糖化作用</a:t>
            </a:r>
            <a:endParaRPr kumimoji="1" lang="zh-CN" altLang="en-US" sz="2800" b="1" dirty="0" smtClean="0">
              <a:solidFill>
                <a:srgbClr val="FFFFFF"/>
              </a:solidFill>
              <a:latin typeface="微软雅黑"/>
              <a:ea typeface="微软雅黑"/>
              <a:cs typeface="微软雅黑"/>
            </a:endParaRPr>
          </a:p>
        </p:txBody>
      </p:sp>
      <p:sp>
        <p:nvSpPr>
          <p:cNvPr id="10" name="文本框 9"/>
          <p:cNvSpPr txBox="1"/>
          <p:nvPr/>
        </p:nvSpPr>
        <p:spPr>
          <a:xfrm>
            <a:off x="5233563" y="2254705"/>
            <a:ext cx="615553" cy="1946232"/>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异构化作用</a:t>
            </a:r>
            <a:endParaRPr kumimoji="1" lang="zh-CN" altLang="en-US" sz="2800" b="1" dirty="0" smtClean="0">
              <a:solidFill>
                <a:srgbClr val="FFFFFF"/>
              </a:solidFill>
              <a:latin typeface="微软雅黑"/>
              <a:ea typeface="微软雅黑"/>
              <a:cs typeface="微软雅黑"/>
            </a:endParaRPr>
          </a:p>
        </p:txBody>
      </p:sp>
      <p:sp>
        <p:nvSpPr>
          <p:cNvPr id="11" name="文本框 10"/>
          <p:cNvSpPr txBox="1"/>
          <p:nvPr/>
        </p:nvSpPr>
        <p:spPr>
          <a:xfrm>
            <a:off x="4603933" y="2254705"/>
            <a:ext cx="615553" cy="2677130"/>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氧化作用</a:t>
            </a:r>
            <a:endParaRPr kumimoji="1" lang="zh-CN" altLang="en-US" sz="2800" b="1" dirty="0" smtClean="0">
              <a:solidFill>
                <a:srgbClr val="FFFFFF"/>
              </a:solidFill>
              <a:latin typeface="微软雅黑"/>
              <a:ea typeface="微软雅黑"/>
              <a:cs typeface="微软雅黑"/>
            </a:endParaRPr>
          </a:p>
        </p:txBody>
      </p:sp>
      <p:sp>
        <p:nvSpPr>
          <p:cNvPr id="12" name="文本框 11"/>
          <p:cNvSpPr txBox="1"/>
          <p:nvPr/>
        </p:nvSpPr>
        <p:spPr>
          <a:xfrm>
            <a:off x="3988380" y="2254705"/>
            <a:ext cx="615553" cy="1797958"/>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后熟作用</a:t>
            </a:r>
            <a:endParaRPr kumimoji="1" lang="zh-CN" altLang="en-US" sz="28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183453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flipH="1">
            <a:off x="3381263" y="1595981"/>
            <a:ext cx="17164" cy="3277768"/>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738042" y="2471197"/>
            <a:ext cx="1750705"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738042" y="3413007"/>
            <a:ext cx="1750705"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772370" y="2694291"/>
            <a:ext cx="1716377" cy="523220"/>
          </a:xfrm>
          <a:prstGeom prst="rect">
            <a:avLst/>
          </a:prstGeom>
          <a:noFill/>
        </p:spPr>
        <p:txBody>
          <a:bodyPr wrap="square" rtlCol="0">
            <a:spAutoFit/>
          </a:bodyPr>
          <a:lstStyle/>
          <a:p>
            <a:r>
              <a:rPr kumimoji="1" lang="zh-CN" altLang="en-US" sz="2800" b="1" dirty="0" smtClean="0">
                <a:solidFill>
                  <a:srgbClr val="FFFFFF"/>
                </a:solidFill>
                <a:latin typeface="微软雅黑"/>
                <a:ea typeface="微软雅黑"/>
                <a:cs typeface="微软雅黑"/>
              </a:rPr>
              <a:t>茶叶成份</a:t>
            </a:r>
            <a:endParaRPr kumimoji="1" lang="zh-CN" altLang="en-US" sz="2800" b="1" dirty="0" smtClean="0">
              <a:solidFill>
                <a:srgbClr val="FFFFFF"/>
              </a:solidFill>
              <a:latin typeface="微软雅黑"/>
              <a:ea typeface="微软雅黑"/>
              <a:cs typeface="微软雅黑"/>
            </a:endParaRPr>
          </a:p>
        </p:txBody>
      </p:sp>
      <p:sp>
        <p:nvSpPr>
          <p:cNvPr id="10" name="文本框 9"/>
          <p:cNvSpPr txBox="1"/>
          <p:nvPr/>
        </p:nvSpPr>
        <p:spPr>
          <a:xfrm>
            <a:off x="4016323" y="1520181"/>
            <a:ext cx="3724539" cy="3785652"/>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经过现代科学的分离和鉴定，乌龙茶中含有机化学成分达四百五十多种，无机矿物元素达四十多种。茶叶中的有机化学成分和无机矿物元素含有许多营养成分和药效成分。</a:t>
            </a:r>
            <a:endParaRPr lang="en-US" altLang="zh-CN" sz="1600" b="1" dirty="0" smtClean="0">
              <a:solidFill>
                <a:srgbClr val="FFFFFF"/>
              </a:solidFill>
              <a:latin typeface="微软雅黑"/>
              <a:ea typeface="微软雅黑"/>
              <a:cs typeface="微软雅黑"/>
            </a:endParaRPr>
          </a:p>
          <a:p>
            <a:r>
              <a:rPr lang="zh-CN" altLang="en-US" sz="1600" b="1" dirty="0" smtClean="0">
                <a:solidFill>
                  <a:srgbClr val="FFFFFF"/>
                </a:solidFill>
                <a:latin typeface="微软雅黑"/>
                <a:ea typeface="微软雅黑"/>
                <a:cs typeface="微软雅黑"/>
              </a:rPr>
              <a:t>有机化学成分主要有：茶多酚类、植物碱、蛋白质、氨基酸、维生素、果胶素、有机酸、脂多糖、糖类、酶类、色素等。而铁观音所含的有机化学成分，如茶多酚、儿茶素、多种氨基酸等含量，明显高于其他茶类。</a:t>
            </a:r>
            <a:endParaRPr lang="en-US" altLang="zh-CN" sz="1600" b="1" dirty="0" smtClean="0">
              <a:solidFill>
                <a:srgbClr val="FFFFFF"/>
              </a:solidFill>
              <a:latin typeface="微软雅黑"/>
              <a:ea typeface="微软雅黑"/>
              <a:cs typeface="微软雅黑"/>
            </a:endParaRPr>
          </a:p>
          <a:p>
            <a:r>
              <a:rPr lang="zh-CN" altLang="en-US" sz="1600" b="1" dirty="0" smtClean="0">
                <a:solidFill>
                  <a:srgbClr val="FFFFFF"/>
                </a:solidFill>
                <a:latin typeface="微软雅黑"/>
                <a:ea typeface="微软雅黑"/>
                <a:cs typeface="微软雅黑"/>
              </a:rPr>
              <a:t>无机矿物元素主要有：钾、钙、镁、钴、铁、锰、铝、钠、锌、铜、氮、磷、氟、等。铁观音所含的无机矿物元素，如锰、铁、氟、钾、钠等均高于其他茶类</a:t>
            </a:r>
            <a:endParaRPr lang="zh-CN" altLang="en-US" sz="1600" b="1"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34699814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341578" y="2572003"/>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sp>
        <p:nvSpPr>
          <p:cNvPr id="7" name="文本框 6"/>
          <p:cNvSpPr txBox="1"/>
          <p:nvPr/>
        </p:nvSpPr>
        <p:spPr>
          <a:xfrm>
            <a:off x="228464" y="3908271"/>
            <a:ext cx="2378732" cy="923330"/>
          </a:xfrm>
          <a:prstGeom prst="rect">
            <a:avLst/>
          </a:prstGeom>
          <a:noFill/>
        </p:spPr>
        <p:txBody>
          <a:bodyPr wrap="square" rtlCol="0">
            <a:spAutoFit/>
          </a:bodyPr>
          <a:lstStyle/>
          <a:p>
            <a:r>
              <a:rPr lang="zh-CN" altLang="en-US" b="1" dirty="0" smtClean="0">
                <a:solidFill>
                  <a:srgbClr val="FFFFFF"/>
                </a:solidFill>
                <a:latin typeface="微软雅黑"/>
                <a:ea typeface="微软雅黑"/>
                <a:cs typeface="微软雅黑"/>
              </a:rPr>
              <a:t>先烘焙出茶叶里面的水气及青臭味，保留鲜味</a:t>
            </a:r>
            <a:endParaRPr lang="en-US" altLang="zh-CN" b="1" dirty="0" smtClean="0">
              <a:solidFill>
                <a:srgbClr val="FFFFFF"/>
              </a:solidFill>
              <a:latin typeface="微软雅黑"/>
              <a:ea typeface="微软雅黑"/>
              <a:cs typeface="微软雅黑"/>
            </a:endParaRPr>
          </a:p>
        </p:txBody>
      </p:sp>
      <p:sp>
        <p:nvSpPr>
          <p:cNvPr id="14" name="椭圆 13"/>
          <p:cNvSpPr/>
          <p:nvPr/>
        </p:nvSpPr>
        <p:spPr>
          <a:xfrm>
            <a:off x="2607196" y="1304513"/>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sp>
        <p:nvSpPr>
          <p:cNvPr id="16" name="椭圆 15"/>
          <p:cNvSpPr/>
          <p:nvPr/>
        </p:nvSpPr>
        <p:spPr>
          <a:xfrm>
            <a:off x="4509294" y="2835306"/>
            <a:ext cx="1132809" cy="1149793"/>
          </a:xfrm>
          <a:prstGeom prst="ellipse">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zh-CN" altLang="en-US">
              <a:solidFill>
                <a:schemeClr val="tx1"/>
              </a:solidFill>
            </a:endParaRPr>
          </a:p>
        </p:txBody>
      </p:sp>
      <p:cxnSp>
        <p:nvCxnSpPr>
          <p:cNvPr id="20" name="直线连接符 19"/>
          <p:cNvCxnSpPr/>
          <p:nvPr/>
        </p:nvCxnSpPr>
        <p:spPr>
          <a:xfrm flipV="1">
            <a:off x="1375833" y="2159000"/>
            <a:ext cx="1344084" cy="676306"/>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a:endCxn id="16" idx="1"/>
          </p:cNvCxnSpPr>
          <p:nvPr/>
        </p:nvCxnSpPr>
        <p:spPr>
          <a:xfrm>
            <a:off x="3619500" y="2159000"/>
            <a:ext cx="1055690" cy="84468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30" name="文本框 29"/>
          <p:cNvSpPr txBox="1"/>
          <p:nvPr/>
        </p:nvSpPr>
        <p:spPr>
          <a:xfrm>
            <a:off x="2332576" y="2835306"/>
            <a:ext cx="1789376" cy="2246769"/>
          </a:xfrm>
          <a:prstGeom prst="rect">
            <a:avLst/>
          </a:prstGeom>
          <a:noFill/>
        </p:spPr>
        <p:txBody>
          <a:bodyPr wrap="square" rtlCol="0">
            <a:spAutoFit/>
          </a:bodyPr>
          <a:lstStyle/>
          <a:p>
            <a:r>
              <a:rPr lang="zh-CN" altLang="en-US" sz="2000" b="1" dirty="0" smtClean="0">
                <a:solidFill>
                  <a:srgbClr val="FFFFFF"/>
                </a:solidFill>
                <a:latin typeface="微软雅黑"/>
                <a:ea typeface="微软雅黑"/>
                <a:cs typeface="微软雅黑"/>
              </a:rPr>
              <a:t>等茶叶里面的水气和杂味去除后香气及滋味自然提高，再烘焙客户市场喜欢的火候及口味</a:t>
            </a:r>
            <a:endParaRPr lang="en-US" altLang="zh-CN" sz="2000" b="1" dirty="0" smtClean="0">
              <a:solidFill>
                <a:srgbClr val="FFFFFF"/>
              </a:solidFill>
              <a:latin typeface="微软雅黑"/>
              <a:ea typeface="微软雅黑"/>
              <a:cs typeface="微软雅黑"/>
            </a:endParaRPr>
          </a:p>
        </p:txBody>
      </p:sp>
      <p:sp>
        <p:nvSpPr>
          <p:cNvPr id="31" name="文本框 30"/>
          <p:cNvSpPr txBox="1"/>
          <p:nvPr/>
        </p:nvSpPr>
        <p:spPr>
          <a:xfrm>
            <a:off x="4383918" y="4276699"/>
            <a:ext cx="2184578" cy="1323439"/>
          </a:xfrm>
          <a:prstGeom prst="rect">
            <a:avLst/>
          </a:prstGeom>
          <a:noFill/>
        </p:spPr>
        <p:txBody>
          <a:bodyPr wrap="square" rtlCol="0">
            <a:spAutoFit/>
          </a:bodyPr>
          <a:lstStyle/>
          <a:p>
            <a:r>
              <a:rPr lang="zh-CN" altLang="en-US" sz="2000" b="1" dirty="0" smtClean="0">
                <a:solidFill>
                  <a:srgbClr val="FFFFFF"/>
                </a:solidFill>
                <a:latin typeface="微软雅黑"/>
                <a:ea typeface="微软雅黑"/>
                <a:cs typeface="微软雅黑"/>
              </a:rPr>
              <a:t>结论是有香的茶要焙到香，一般茶要焙到味清水亮</a:t>
            </a:r>
            <a:endParaRPr lang="en-US" altLang="zh-CN" sz="2000" b="1" dirty="0" smtClean="0">
              <a:solidFill>
                <a:srgbClr val="FFFFFF"/>
              </a:solidFill>
              <a:latin typeface="微软雅黑"/>
              <a:ea typeface="微软雅黑"/>
              <a:cs typeface="微软雅黑"/>
            </a:endParaRPr>
          </a:p>
        </p:txBody>
      </p:sp>
      <p:sp>
        <p:nvSpPr>
          <p:cNvPr id="2" name="文本框 1"/>
          <p:cNvSpPr txBox="1"/>
          <p:nvPr/>
        </p:nvSpPr>
        <p:spPr>
          <a:xfrm>
            <a:off x="7208163" y="2159000"/>
            <a:ext cx="738664" cy="2117699"/>
          </a:xfrm>
          <a:prstGeom prst="rect">
            <a:avLst/>
          </a:prstGeom>
          <a:noFill/>
        </p:spPr>
        <p:txBody>
          <a:bodyPr vert="eaVert" wrap="square" rtlCol="0">
            <a:spAutoFit/>
          </a:bodyPr>
          <a:lstStyle/>
          <a:p>
            <a:r>
              <a:rPr kumimoji="1" lang="zh-CN" altLang="en-US" sz="3600" b="1" dirty="0" smtClean="0">
                <a:solidFill>
                  <a:srgbClr val="FFFFFF"/>
                </a:solidFill>
                <a:latin typeface="微软雅黑"/>
                <a:ea typeface="微软雅黑"/>
                <a:cs typeface="微软雅黑"/>
              </a:rPr>
              <a:t>烘焙阶段</a:t>
            </a:r>
            <a:endParaRPr kumimoji="1" lang="zh-CN" altLang="en-US" sz="3600" b="1" dirty="0" smtClean="0">
              <a:solidFill>
                <a:srgbClr val="FFFFFF"/>
              </a:solidFill>
              <a:latin typeface="微软雅黑"/>
              <a:ea typeface="微软雅黑"/>
              <a:cs typeface="微软雅黑"/>
            </a:endParaRPr>
          </a:p>
        </p:txBody>
      </p:sp>
      <p:cxnSp>
        <p:nvCxnSpPr>
          <p:cNvPr id="5" name="直线连接符 4"/>
          <p:cNvCxnSpPr/>
          <p:nvPr/>
        </p:nvCxnSpPr>
        <p:spPr>
          <a:xfrm>
            <a:off x="7105802" y="1973525"/>
            <a:ext cx="17164" cy="252268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8066973" y="1973525"/>
            <a:ext cx="0" cy="252268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1332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221666" y="1218437"/>
            <a:ext cx="738664" cy="4101500"/>
          </a:xfrm>
          <a:prstGeom prst="rect">
            <a:avLst/>
          </a:prstGeom>
          <a:noFill/>
        </p:spPr>
        <p:txBody>
          <a:bodyPr vert="eaVert" wrap="square" rtlCol="0">
            <a:spAutoFit/>
          </a:bodyPr>
          <a:lstStyle/>
          <a:p>
            <a:r>
              <a:rPr kumimoji="1" lang="zh-CN" altLang="en-US" sz="3600" b="1" dirty="0" smtClean="0">
                <a:solidFill>
                  <a:srgbClr val="FFFFFF"/>
                </a:solidFill>
                <a:latin typeface="微软雅黑"/>
                <a:ea typeface="微软雅黑"/>
                <a:cs typeface="微软雅黑"/>
              </a:rPr>
              <a:t>乌龙茶的神奇功效</a:t>
            </a:r>
            <a:endParaRPr kumimoji="1" lang="zh-CN" altLang="en-US" sz="3600" b="1" dirty="0" smtClean="0">
              <a:solidFill>
                <a:srgbClr val="FFFFFF"/>
              </a:solidFill>
              <a:latin typeface="微软雅黑"/>
              <a:ea typeface="微软雅黑"/>
              <a:cs typeface="微软雅黑"/>
            </a:endParaRPr>
          </a:p>
        </p:txBody>
      </p:sp>
      <p:cxnSp>
        <p:nvCxnSpPr>
          <p:cNvPr id="6" name="直线连接符 5"/>
          <p:cNvCxnSpPr/>
          <p:nvPr/>
        </p:nvCxnSpPr>
        <p:spPr>
          <a:xfrm>
            <a:off x="4960330" y="1218437"/>
            <a:ext cx="0" cy="3689634"/>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4207395" y="1218437"/>
            <a:ext cx="14271" cy="3689634"/>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16386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0" y="1823319"/>
            <a:ext cx="9144000" cy="4233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0" y="4931835"/>
            <a:ext cx="9144000" cy="9525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8" name="文本框 7"/>
          <p:cNvSpPr txBox="1"/>
          <p:nvPr/>
        </p:nvSpPr>
        <p:spPr>
          <a:xfrm>
            <a:off x="7157102" y="2213354"/>
            <a:ext cx="861774" cy="3362021"/>
          </a:xfrm>
          <a:prstGeom prst="rect">
            <a:avLst/>
          </a:prstGeom>
          <a:noFill/>
        </p:spPr>
        <p:txBody>
          <a:bodyPr vert="eaVert" wrap="square" rtlCol="0">
            <a:spAutoFit/>
          </a:bodyPr>
          <a:lstStyle/>
          <a:p>
            <a:r>
              <a:rPr kumimoji="1" lang="zh-CN" altLang="en-US" sz="4400" b="1" dirty="0" smtClean="0">
                <a:solidFill>
                  <a:srgbClr val="FFFFFF"/>
                </a:solidFill>
                <a:latin typeface="微软雅黑"/>
                <a:ea typeface="微软雅黑"/>
                <a:cs typeface="微软雅黑"/>
              </a:rPr>
              <a:t>功效</a:t>
            </a:r>
            <a:endParaRPr kumimoji="1" lang="zh-CN" altLang="en-US" sz="4400" b="1" dirty="0" smtClean="0">
              <a:solidFill>
                <a:srgbClr val="FFFFFF"/>
              </a:solidFill>
              <a:latin typeface="微软雅黑"/>
              <a:ea typeface="微软雅黑"/>
              <a:cs typeface="微软雅黑"/>
            </a:endParaRPr>
          </a:p>
        </p:txBody>
      </p:sp>
      <p:sp>
        <p:nvSpPr>
          <p:cNvPr id="9" name="文本框 8"/>
          <p:cNvSpPr txBox="1"/>
          <p:nvPr/>
        </p:nvSpPr>
        <p:spPr>
          <a:xfrm>
            <a:off x="5841228" y="2254705"/>
            <a:ext cx="615553" cy="2973919"/>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防癌抗癌</a:t>
            </a:r>
            <a:endParaRPr kumimoji="1" lang="zh-CN" altLang="en-US" sz="2800" b="1" dirty="0" smtClean="0">
              <a:solidFill>
                <a:srgbClr val="FFFFFF"/>
              </a:solidFill>
              <a:latin typeface="微软雅黑"/>
              <a:ea typeface="微软雅黑"/>
              <a:cs typeface="微软雅黑"/>
            </a:endParaRPr>
          </a:p>
        </p:txBody>
      </p:sp>
      <p:sp>
        <p:nvSpPr>
          <p:cNvPr id="10" name="文本框 9"/>
          <p:cNvSpPr txBox="1"/>
          <p:nvPr/>
        </p:nvSpPr>
        <p:spPr>
          <a:xfrm>
            <a:off x="5233563" y="2254705"/>
            <a:ext cx="615553" cy="1946232"/>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减肥</a:t>
            </a:r>
            <a:endParaRPr kumimoji="1" lang="zh-CN" altLang="en-US" sz="2800" b="1" dirty="0" smtClean="0">
              <a:solidFill>
                <a:srgbClr val="FFFFFF"/>
              </a:solidFill>
              <a:latin typeface="微软雅黑"/>
              <a:ea typeface="微软雅黑"/>
              <a:cs typeface="微软雅黑"/>
            </a:endParaRPr>
          </a:p>
        </p:txBody>
      </p:sp>
      <p:sp>
        <p:nvSpPr>
          <p:cNvPr id="11" name="文本框 10"/>
          <p:cNvSpPr txBox="1"/>
          <p:nvPr/>
        </p:nvSpPr>
        <p:spPr>
          <a:xfrm>
            <a:off x="4603933" y="2254705"/>
            <a:ext cx="615553" cy="2677130"/>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抗疲劳</a:t>
            </a:r>
            <a:endParaRPr kumimoji="1" lang="zh-CN" altLang="en-US" sz="2800" b="1" dirty="0" smtClean="0">
              <a:solidFill>
                <a:srgbClr val="FFFFFF"/>
              </a:solidFill>
              <a:latin typeface="微软雅黑"/>
              <a:ea typeface="微软雅黑"/>
              <a:cs typeface="微软雅黑"/>
            </a:endParaRPr>
          </a:p>
        </p:txBody>
      </p:sp>
      <p:sp>
        <p:nvSpPr>
          <p:cNvPr id="12" name="文本框 11"/>
          <p:cNvSpPr txBox="1"/>
          <p:nvPr/>
        </p:nvSpPr>
        <p:spPr>
          <a:xfrm>
            <a:off x="3988380" y="2254705"/>
            <a:ext cx="615553" cy="2207178"/>
          </a:xfrm>
          <a:prstGeom prst="rect">
            <a:avLst/>
          </a:prstGeom>
          <a:noFill/>
        </p:spPr>
        <p:txBody>
          <a:bodyPr vert="eaVert" wrap="square" rtlCol="0">
            <a:spAutoFit/>
          </a:bodyPr>
          <a:lstStyle/>
          <a:p>
            <a:r>
              <a:rPr kumimoji="1" lang="zh-CN" altLang="en-US" sz="2800" b="1" dirty="0" smtClean="0">
                <a:solidFill>
                  <a:srgbClr val="FFFFFF"/>
                </a:solidFill>
                <a:latin typeface="微软雅黑"/>
                <a:ea typeface="微软雅黑"/>
                <a:cs typeface="微软雅黑"/>
              </a:rPr>
              <a:t>抗老化机制</a:t>
            </a:r>
            <a:endParaRPr kumimoji="1" lang="zh-CN" altLang="en-US" sz="2800" b="1" dirty="0" smtClean="0">
              <a:solidFill>
                <a:srgbClr val="FFFFFF"/>
              </a:solidFill>
              <a:latin typeface="微软雅黑"/>
              <a:ea typeface="微软雅黑"/>
              <a:cs typeface="微软雅黑"/>
            </a:endParaRPr>
          </a:p>
        </p:txBody>
      </p:sp>
    </p:spTree>
    <p:extLst>
      <p:ext uri="{BB962C8B-B14F-4D97-AF65-F5344CB8AC3E}">
        <p14:creationId xmlns:p14="http://schemas.microsoft.com/office/powerpoint/2010/main" val="20023641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线连接符 5"/>
          <p:cNvCxnSpPr/>
          <p:nvPr/>
        </p:nvCxnSpPr>
        <p:spPr>
          <a:xfrm flipV="1">
            <a:off x="4720038" y="1269921"/>
            <a:ext cx="4050650" cy="3432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7" name="文本框 6"/>
          <p:cNvSpPr txBox="1"/>
          <p:nvPr/>
        </p:nvSpPr>
        <p:spPr>
          <a:xfrm>
            <a:off x="6916999" y="480511"/>
            <a:ext cx="1853689"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防癌抗癌</a:t>
            </a:r>
            <a:endParaRPr kumimoji="1" lang="zh-CN" altLang="en-US" sz="3200" b="1" dirty="0" smtClean="0">
              <a:solidFill>
                <a:srgbClr val="FFFFFF"/>
              </a:solidFill>
              <a:latin typeface="微软雅黑"/>
              <a:ea typeface="微软雅黑"/>
              <a:cs typeface="微软雅黑"/>
            </a:endParaRPr>
          </a:p>
        </p:txBody>
      </p:sp>
      <p:sp>
        <p:nvSpPr>
          <p:cNvPr id="10" name="矩形 9"/>
          <p:cNvSpPr/>
          <p:nvPr/>
        </p:nvSpPr>
        <p:spPr>
          <a:xfrm>
            <a:off x="1014808" y="1904768"/>
            <a:ext cx="7410459" cy="4144724"/>
          </a:xfrm>
          <a:prstGeom prst="rect">
            <a:avLst/>
          </a:prstGeom>
        </p:spPr>
        <p:txBody>
          <a:bodyPr wrap="square">
            <a:spAutoFit/>
          </a:bodyPr>
          <a:lstStyle/>
          <a:p>
            <a:pPr>
              <a:lnSpc>
                <a:spcPct val="120000"/>
              </a:lnSpc>
            </a:pPr>
            <a:r>
              <a:rPr lang="zh-CN" altLang="zh-CN" sz="2000" b="1" dirty="0">
                <a:solidFill>
                  <a:srgbClr val="FFFFFF"/>
                </a:solidFill>
                <a:latin typeface="微软雅黑"/>
                <a:ea typeface="微软雅黑"/>
                <a:cs typeface="微软雅黑"/>
              </a:rPr>
              <a:t>‘福建中医药研究所，自</a:t>
            </a:r>
            <a:r>
              <a:rPr lang="en-US" altLang="zh-CN" sz="2000" b="1" dirty="0">
                <a:solidFill>
                  <a:srgbClr val="FFFFFF"/>
                </a:solidFill>
                <a:latin typeface="微软雅黑"/>
                <a:ea typeface="微软雅黑"/>
                <a:cs typeface="微软雅黑"/>
              </a:rPr>
              <a:t>1983</a:t>
            </a:r>
            <a:r>
              <a:rPr lang="zh-CN" altLang="zh-CN" sz="2000" b="1" dirty="0">
                <a:solidFill>
                  <a:srgbClr val="FFFFFF"/>
                </a:solidFill>
                <a:latin typeface="微软雅黑"/>
                <a:ea typeface="微软雅黑"/>
                <a:cs typeface="微软雅黑"/>
              </a:rPr>
              <a:t>年起连续多年，采用多种模型观察乌龙茶防癌抗癌作用。证明乌龙茶对</a:t>
            </a:r>
            <a:r>
              <a:rPr lang="en-US" altLang="zh-CN" sz="2000" b="1" dirty="0">
                <a:solidFill>
                  <a:srgbClr val="FFFFFF"/>
                </a:solidFill>
                <a:latin typeface="微软雅黑"/>
                <a:ea typeface="微软雅黑"/>
                <a:cs typeface="微软雅黑"/>
              </a:rPr>
              <a:t>N</a:t>
            </a:r>
            <a:r>
              <a:rPr lang="zh-CN" altLang="zh-CN" sz="2000" b="1" dirty="0">
                <a:solidFill>
                  <a:srgbClr val="FFFFFF"/>
                </a:solidFill>
                <a:latin typeface="微软雅黑"/>
                <a:ea typeface="微软雅黑"/>
                <a:cs typeface="微软雅黑"/>
              </a:rPr>
              <a:t>一甲基一</a:t>
            </a:r>
            <a:r>
              <a:rPr lang="en-US" altLang="zh-CN" sz="2000" b="1" dirty="0">
                <a:solidFill>
                  <a:srgbClr val="FFFFFF"/>
                </a:solidFill>
                <a:latin typeface="微软雅黑"/>
                <a:ea typeface="微软雅黑"/>
                <a:cs typeface="微软雅黑"/>
              </a:rPr>
              <a:t>N</a:t>
            </a:r>
            <a:r>
              <a:rPr lang="zh-CN" altLang="zh-CN" sz="2000" b="1" dirty="0">
                <a:solidFill>
                  <a:srgbClr val="FFFFFF"/>
                </a:solidFill>
                <a:latin typeface="微软雅黑"/>
                <a:ea typeface="微软雅黑"/>
                <a:cs typeface="微软雅黑"/>
              </a:rPr>
              <a:t>一硝基一</a:t>
            </a:r>
            <a:r>
              <a:rPr lang="en-US" altLang="zh-CN" sz="2000" b="1" dirty="0">
                <a:solidFill>
                  <a:srgbClr val="FFFFFF"/>
                </a:solidFill>
                <a:latin typeface="微软雅黑"/>
                <a:ea typeface="微软雅黑"/>
                <a:cs typeface="微软雅黑"/>
              </a:rPr>
              <a:t>N</a:t>
            </a:r>
            <a:r>
              <a:rPr lang="zh-CN" altLang="zh-CN" sz="2000" b="1" dirty="0">
                <a:solidFill>
                  <a:srgbClr val="FFFFFF"/>
                </a:solidFill>
                <a:latin typeface="微软雅黑"/>
                <a:ea typeface="微软雅黑"/>
                <a:cs typeface="微软雅黑"/>
              </a:rPr>
              <a:t>亚硝基胍</a:t>
            </a:r>
            <a:r>
              <a:rPr lang="en-US" altLang="zh-CN" sz="2000" b="1" dirty="0">
                <a:solidFill>
                  <a:srgbClr val="FFFFFF"/>
                </a:solidFill>
                <a:latin typeface="微软雅黑"/>
                <a:ea typeface="微软雅黑"/>
                <a:cs typeface="微软雅黑"/>
              </a:rPr>
              <a:t>(MNNG)</a:t>
            </a:r>
            <a:r>
              <a:rPr lang="zh-CN" altLang="zh-CN" sz="2000" b="1" dirty="0">
                <a:solidFill>
                  <a:srgbClr val="FFFFFF"/>
                </a:solidFill>
                <a:latin typeface="微软雅黑"/>
                <a:ea typeface="微软雅黑"/>
                <a:cs typeface="微软雅黑"/>
              </a:rPr>
              <a:t>诱发的恶性肿瘤有明显抑制作用，对</a:t>
            </a:r>
            <a:r>
              <a:rPr lang="en-US" altLang="zh-CN" sz="2000" b="1" dirty="0">
                <a:solidFill>
                  <a:srgbClr val="FFFFFF"/>
                </a:solidFill>
                <a:latin typeface="微软雅黑"/>
                <a:ea typeface="微软雅黑"/>
                <a:cs typeface="微软雅黑"/>
              </a:rPr>
              <a:t>N</a:t>
            </a:r>
            <a:r>
              <a:rPr lang="zh-CN" altLang="zh-CN" sz="2000" b="1" dirty="0">
                <a:solidFill>
                  <a:srgbClr val="FFFFFF"/>
                </a:solidFill>
                <a:latin typeface="微软雅黑"/>
                <a:ea typeface="微软雅黑"/>
                <a:cs typeface="微软雅黑"/>
              </a:rPr>
              <a:t>一亚硝基二乙胺</a:t>
            </a:r>
            <a:r>
              <a:rPr lang="en-US" altLang="zh-CN" sz="2000" b="1" dirty="0">
                <a:solidFill>
                  <a:srgbClr val="FFFFFF"/>
                </a:solidFill>
                <a:latin typeface="微软雅黑"/>
                <a:ea typeface="微软雅黑"/>
                <a:cs typeface="微软雅黑"/>
              </a:rPr>
              <a:t>(DENA)</a:t>
            </a:r>
            <a:r>
              <a:rPr lang="zh-CN" altLang="zh-CN" sz="2000" b="1" dirty="0">
                <a:solidFill>
                  <a:srgbClr val="FFFFFF"/>
                </a:solidFill>
                <a:latin typeface="微软雅黑"/>
                <a:ea typeface="微软雅黑"/>
                <a:cs typeface="微软雅黑"/>
              </a:rPr>
              <a:t>诱发小鼠肺癌有明显抑制作用，乌龙茶对肿瘤抑制率达</a:t>
            </a:r>
            <a:r>
              <a:rPr lang="en-US" altLang="zh-CN" sz="2000" b="1" dirty="0">
                <a:solidFill>
                  <a:srgbClr val="FFFFFF"/>
                </a:solidFill>
                <a:latin typeface="微软雅黑"/>
                <a:ea typeface="微软雅黑"/>
                <a:cs typeface="微软雅黑"/>
              </a:rPr>
              <a:t>84</a:t>
            </a:r>
            <a:r>
              <a:rPr lang="zh-CN" altLang="zh-CN" sz="2000" b="1" dirty="0">
                <a:solidFill>
                  <a:srgbClr val="FFFFFF"/>
                </a:solidFill>
                <a:latin typeface="微软雅黑"/>
                <a:ea typeface="微软雅黑"/>
                <a:cs typeface="微软雅黑"/>
              </a:rPr>
              <a:t>．</a:t>
            </a:r>
            <a:r>
              <a:rPr lang="en-US" altLang="zh-CN" sz="2000" b="1" dirty="0">
                <a:solidFill>
                  <a:srgbClr val="FFFFFF"/>
                </a:solidFill>
                <a:latin typeface="微软雅黑"/>
                <a:ea typeface="微软雅黑"/>
                <a:cs typeface="微软雅黑"/>
              </a:rPr>
              <a:t>76</a:t>
            </a:r>
            <a:r>
              <a:rPr lang="zh-CN" altLang="zh-CN" sz="2000" b="1" dirty="0">
                <a:solidFill>
                  <a:srgbClr val="FFFFFF"/>
                </a:solidFill>
                <a:latin typeface="微软雅黑"/>
                <a:ea typeface="微软雅黑"/>
                <a:cs typeface="微软雅黑"/>
              </a:rPr>
              <a:t>％，而血相、白细胞总数和淋巴细胞与对照接近。</a:t>
            </a:r>
          </a:p>
          <a:p>
            <a:pPr>
              <a:lnSpc>
                <a:spcPct val="120000"/>
              </a:lnSpc>
            </a:pPr>
            <a:r>
              <a:rPr lang="zh-CN" altLang="zh-CN" sz="2000" b="1" dirty="0">
                <a:solidFill>
                  <a:srgbClr val="FFFFFF"/>
                </a:solidFill>
                <a:latin typeface="微软雅黑"/>
                <a:ea typeface="微软雅黑"/>
                <a:cs typeface="微软雅黑"/>
              </a:rPr>
              <a:t>乌龙茶抗肿瘤机理研究也在不断深人开展。韩驰等以乌龙茶等浓缩汁阻断</a:t>
            </a:r>
            <a:r>
              <a:rPr lang="en-US" altLang="zh-CN" sz="2000" b="1" dirty="0">
                <a:solidFill>
                  <a:srgbClr val="FFFFFF"/>
                </a:solidFill>
                <a:latin typeface="微软雅黑"/>
                <a:ea typeface="微软雅黑"/>
                <a:cs typeface="微软雅黑"/>
              </a:rPr>
              <a:t>NMBZA</a:t>
            </a:r>
            <a:r>
              <a:rPr lang="zh-CN" altLang="zh-CN" sz="2000" b="1" dirty="0">
                <a:solidFill>
                  <a:srgbClr val="FFFFFF"/>
                </a:solidFill>
                <a:latin typeface="微软雅黑"/>
                <a:ea typeface="微软雅黑"/>
                <a:cs typeface="微软雅黑"/>
              </a:rPr>
              <a:t>在大鼠体内合成与防止大鼠食道肿瘤发生的研究。结果对照组癌前病变及肿瘤发生率达</a:t>
            </a:r>
            <a:r>
              <a:rPr lang="en-US" altLang="zh-CN" sz="2000" b="1" dirty="0">
                <a:solidFill>
                  <a:srgbClr val="FFFFFF"/>
                </a:solidFill>
                <a:latin typeface="微软雅黑"/>
                <a:ea typeface="微软雅黑"/>
                <a:cs typeface="微软雅黑"/>
              </a:rPr>
              <a:t>95</a:t>
            </a:r>
            <a:r>
              <a:rPr lang="zh-CN" altLang="zh-CN" sz="2000" b="1" dirty="0">
                <a:solidFill>
                  <a:srgbClr val="FFFFFF"/>
                </a:solidFill>
                <a:latin typeface="微软雅黑"/>
                <a:ea typeface="微软雅黑"/>
                <a:cs typeface="微软雅黑"/>
              </a:rPr>
              <a:t>％，饮茶组仅为</a:t>
            </a:r>
            <a:r>
              <a:rPr lang="en-US" altLang="zh-CN" sz="2000" b="1" dirty="0">
                <a:solidFill>
                  <a:srgbClr val="FFFFFF"/>
                </a:solidFill>
                <a:latin typeface="微软雅黑"/>
                <a:ea typeface="微软雅黑"/>
                <a:cs typeface="微软雅黑"/>
              </a:rPr>
              <a:t>5</a:t>
            </a:r>
            <a:r>
              <a:rPr lang="zh-CN" altLang="zh-CN" sz="2000" b="1" dirty="0">
                <a:solidFill>
                  <a:srgbClr val="FFFFFF"/>
                </a:solidFill>
                <a:latin typeface="微软雅黑"/>
                <a:ea typeface="微软雅黑"/>
                <a:cs typeface="微软雅黑"/>
              </a:rPr>
              <a:t>％一</a:t>
            </a:r>
            <a:r>
              <a:rPr lang="en-US" altLang="zh-CN" sz="2000" b="1" dirty="0">
                <a:solidFill>
                  <a:srgbClr val="FFFFFF"/>
                </a:solidFill>
                <a:latin typeface="微软雅黑"/>
                <a:ea typeface="微软雅黑"/>
                <a:cs typeface="微软雅黑"/>
              </a:rPr>
              <a:t>19</a:t>
            </a:r>
            <a:r>
              <a:rPr lang="zh-CN" altLang="zh-CN" sz="2000" b="1" dirty="0">
                <a:solidFill>
                  <a:srgbClr val="FFFFFF"/>
                </a:solidFill>
                <a:latin typeface="微软雅黑"/>
                <a:ea typeface="微软雅黑"/>
                <a:cs typeface="微软雅黑"/>
              </a:rPr>
              <a:t>％，未见有癌前病变及肿瘤。各种茶的抑制效果不同，以福建铁观音和花茶效果最好</a:t>
            </a:r>
            <a:r>
              <a:rPr lang="en-US" altLang="zh-CN" sz="2000" b="1" dirty="0">
                <a:solidFill>
                  <a:srgbClr val="FFFFFF"/>
                </a:solidFill>
                <a:latin typeface="微软雅黑"/>
                <a:ea typeface="微软雅黑"/>
                <a:cs typeface="微软雅黑"/>
              </a:rPr>
              <a:t>(42</a:t>
            </a:r>
            <a:r>
              <a:rPr lang="zh-CN" altLang="zh-CN" sz="2000" b="1" dirty="0">
                <a:solidFill>
                  <a:srgbClr val="FFFFFF"/>
                </a:solidFill>
                <a:latin typeface="微软雅黑"/>
                <a:ea typeface="微软雅黑"/>
                <a:cs typeface="微软雅黑"/>
              </a:rPr>
              <a:t>％一</a:t>
            </a:r>
            <a:r>
              <a:rPr lang="en-US" altLang="zh-CN" sz="2000" b="1" dirty="0">
                <a:solidFill>
                  <a:srgbClr val="FFFFFF"/>
                </a:solidFill>
                <a:latin typeface="微软雅黑"/>
                <a:ea typeface="微软雅黑"/>
                <a:cs typeface="微软雅黑"/>
              </a:rPr>
              <a:t>44</a:t>
            </a:r>
            <a:r>
              <a:rPr lang="zh-CN" altLang="zh-CN" sz="2000" b="1" dirty="0">
                <a:solidFill>
                  <a:srgbClr val="FFFFFF"/>
                </a:solidFill>
                <a:latin typeface="微软雅黑"/>
                <a:ea typeface="微软雅黑"/>
                <a:cs typeface="微软雅黑"/>
              </a:rPr>
              <a:t>％</a:t>
            </a:r>
            <a:r>
              <a:rPr lang="en-US" altLang="zh-CN" sz="2000" b="1" dirty="0">
                <a:solidFill>
                  <a:srgbClr val="FFFFFF"/>
                </a:solidFill>
                <a:latin typeface="微软雅黑"/>
                <a:ea typeface="微软雅黑"/>
                <a:cs typeface="微软雅黑"/>
              </a:rPr>
              <a:t>)</a:t>
            </a:r>
            <a:r>
              <a:rPr lang="zh-CN" altLang="zh-CN" sz="2000" b="1" dirty="0">
                <a:solidFill>
                  <a:srgbClr val="FFFFFF"/>
                </a:solidFill>
                <a:latin typeface="微软雅黑"/>
                <a:ea typeface="微软雅黑"/>
                <a:cs typeface="微软雅黑"/>
              </a:rPr>
              <a:t>。表明乌龙茶及提取物能较好地抑制肿瘤的发生和生长</a:t>
            </a:r>
            <a:r>
              <a:rPr lang="zh-CN" altLang="zh-CN" sz="2000" dirty="0"/>
              <a:t>。</a:t>
            </a:r>
          </a:p>
        </p:txBody>
      </p:sp>
    </p:spTree>
    <p:extLst>
      <p:ext uri="{BB962C8B-B14F-4D97-AF65-F5344CB8AC3E}">
        <p14:creationId xmlns:p14="http://schemas.microsoft.com/office/powerpoint/2010/main" val="32634280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线连接符 5"/>
          <p:cNvCxnSpPr/>
          <p:nvPr/>
        </p:nvCxnSpPr>
        <p:spPr>
          <a:xfrm flipV="1">
            <a:off x="4720038" y="1269921"/>
            <a:ext cx="4050650" cy="3432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7" name="文本框 6"/>
          <p:cNvSpPr txBox="1"/>
          <p:nvPr/>
        </p:nvSpPr>
        <p:spPr>
          <a:xfrm>
            <a:off x="6916999" y="480511"/>
            <a:ext cx="1853689"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减肥功效</a:t>
            </a:r>
            <a:endParaRPr kumimoji="1" lang="zh-CN" altLang="en-US" sz="3200" b="1" dirty="0" smtClean="0">
              <a:solidFill>
                <a:srgbClr val="FFFFFF"/>
              </a:solidFill>
              <a:latin typeface="微软雅黑"/>
              <a:ea typeface="微软雅黑"/>
              <a:cs typeface="微软雅黑"/>
            </a:endParaRPr>
          </a:p>
        </p:txBody>
      </p:sp>
      <p:sp>
        <p:nvSpPr>
          <p:cNvPr id="10" name="矩形 9"/>
          <p:cNvSpPr/>
          <p:nvPr/>
        </p:nvSpPr>
        <p:spPr>
          <a:xfrm>
            <a:off x="1014808" y="1904768"/>
            <a:ext cx="7410459" cy="3785652"/>
          </a:xfrm>
          <a:prstGeom prst="rect">
            <a:avLst/>
          </a:prstGeom>
        </p:spPr>
        <p:txBody>
          <a:bodyPr wrap="square">
            <a:spAutoFit/>
          </a:bodyPr>
          <a:lstStyle/>
          <a:p>
            <a:r>
              <a:rPr lang="zh-CN" altLang="zh-CN" sz="2000" b="1" dirty="0">
                <a:solidFill>
                  <a:srgbClr val="FFFFFF"/>
                </a:solidFill>
                <a:latin typeface="微软雅黑"/>
                <a:ea typeface="微软雅黑"/>
                <a:cs typeface="微软雅黑"/>
              </a:rPr>
              <a:t>日本女子营养大学的岩田多子教授等人研究证实饮用乌龙茶可以显著提高体内脂蛋白酶</a:t>
            </a:r>
            <a:r>
              <a:rPr lang="en-US" altLang="zh-CN" sz="2000" b="1" dirty="0">
                <a:solidFill>
                  <a:srgbClr val="FFFFFF"/>
                </a:solidFill>
                <a:latin typeface="微软雅黑"/>
                <a:ea typeface="微软雅黑"/>
                <a:cs typeface="微软雅黑"/>
              </a:rPr>
              <a:t>(1ipoproteinlipase)</a:t>
            </a:r>
            <a:r>
              <a:rPr lang="zh-CN" altLang="zh-CN" sz="2000" b="1" dirty="0">
                <a:solidFill>
                  <a:srgbClr val="FFFFFF"/>
                </a:solidFill>
                <a:latin typeface="微软雅黑"/>
                <a:ea typeface="微软雅黑"/>
                <a:cs typeface="微软雅黑"/>
              </a:rPr>
              <a:t>活性。继续促进脂粉分解代谢以达到减肥效果。</a:t>
            </a:r>
            <a:r>
              <a:rPr lang="en-US" altLang="zh-CN" sz="2000" b="1" dirty="0">
                <a:solidFill>
                  <a:srgbClr val="FFFFFF"/>
                </a:solidFill>
                <a:latin typeface="微软雅黑"/>
                <a:ea typeface="微软雅黑"/>
                <a:cs typeface="微软雅黑"/>
              </a:rPr>
              <a:t>Hart</a:t>
            </a:r>
            <a:r>
              <a:rPr lang="zh-CN" altLang="zh-CN" sz="2000" b="1" dirty="0">
                <a:solidFill>
                  <a:srgbClr val="FFFFFF"/>
                </a:solidFill>
                <a:latin typeface="微软雅黑"/>
                <a:ea typeface="微软雅黑"/>
                <a:cs typeface="微软雅黑"/>
              </a:rPr>
              <a:t>等人认为乌龙茶促进脂肪代谢作用的部分原因是乌龙茶含有咖啡因，可以提高激素感受性脂肪酶生物活性。</a:t>
            </a:r>
            <a:r>
              <a:rPr lang="en-US" altLang="zh-CN" sz="2000" b="1" dirty="0">
                <a:solidFill>
                  <a:srgbClr val="FFFFFF"/>
                </a:solidFill>
                <a:latin typeface="微软雅黑"/>
                <a:ea typeface="微软雅黑"/>
                <a:cs typeface="微软雅黑"/>
              </a:rPr>
              <a:t>Nakahara</a:t>
            </a:r>
            <a:r>
              <a:rPr lang="zh-CN" altLang="zh-CN" sz="2000" b="1" dirty="0">
                <a:solidFill>
                  <a:srgbClr val="FFFFFF"/>
                </a:solidFill>
                <a:latin typeface="微软雅黑"/>
                <a:ea typeface="微软雅黑"/>
                <a:cs typeface="微软雅黑"/>
              </a:rPr>
              <a:t>等人研究结果证明乌龙茶中含有的多酚类化合物，对葡萄糖苷酶</a:t>
            </a:r>
            <a:r>
              <a:rPr lang="en-US" altLang="zh-CN" sz="2000" b="1" dirty="0">
                <a:solidFill>
                  <a:srgbClr val="FFFFFF"/>
                </a:solidFill>
                <a:latin typeface="微软雅黑"/>
                <a:ea typeface="微软雅黑"/>
                <a:cs typeface="微软雅黑"/>
              </a:rPr>
              <a:t>(2</a:t>
            </a:r>
            <a:r>
              <a:rPr lang="zh-CN" altLang="zh-CN" sz="2000" b="1" dirty="0">
                <a:solidFill>
                  <a:srgbClr val="FFFFFF"/>
                </a:solidFill>
                <a:latin typeface="微软雅黑"/>
                <a:ea typeface="微软雅黑"/>
                <a:cs typeface="微软雅黑"/>
              </a:rPr>
              <a:t>一</a:t>
            </a:r>
            <a:r>
              <a:rPr lang="en-US" altLang="zh-CN" sz="2000" b="1" dirty="0" err="1">
                <a:solidFill>
                  <a:srgbClr val="FFFFFF"/>
                </a:solidFill>
                <a:latin typeface="微软雅黑"/>
                <a:ea typeface="微软雅黑"/>
                <a:cs typeface="微软雅黑"/>
              </a:rPr>
              <a:t>ghcosidase</a:t>
            </a:r>
            <a:r>
              <a:rPr lang="en-US" altLang="zh-CN" sz="2000" b="1" dirty="0">
                <a:solidFill>
                  <a:srgbClr val="FFFFFF"/>
                </a:solidFill>
                <a:latin typeface="微软雅黑"/>
                <a:ea typeface="微软雅黑"/>
                <a:cs typeface="微软雅黑"/>
              </a:rPr>
              <a:t>)</a:t>
            </a:r>
            <a:r>
              <a:rPr lang="zh-CN" altLang="zh-CN" sz="2000" b="1" dirty="0">
                <a:solidFill>
                  <a:srgbClr val="FFFFFF"/>
                </a:solidFill>
                <a:latin typeface="微软雅黑"/>
                <a:ea typeface="微软雅黑"/>
                <a:cs typeface="微软雅黑"/>
              </a:rPr>
              <a:t>和蔗糖酶具有显著的抑制效果。因而确认了饮用乌龙茶可以减少或延缓葡萄糖的肠吸收，发挥减肥作用。日本爱媛大学的奥田拓道教授认为，乌龙茶中含有的皂苷类化合物</a:t>
            </a:r>
            <a:r>
              <a:rPr lang="en-US" altLang="zh-CN" sz="2000" b="1" dirty="0">
                <a:solidFill>
                  <a:srgbClr val="FFFFFF"/>
                </a:solidFill>
                <a:latin typeface="微软雅黑"/>
                <a:ea typeface="微软雅黑"/>
                <a:cs typeface="微软雅黑"/>
              </a:rPr>
              <a:t>(</a:t>
            </a:r>
            <a:r>
              <a:rPr lang="en-US" altLang="zh-CN" sz="2000" b="1" dirty="0" err="1">
                <a:solidFill>
                  <a:srgbClr val="FFFFFF"/>
                </a:solidFill>
                <a:latin typeface="微软雅黑"/>
                <a:ea typeface="微软雅黑"/>
                <a:cs typeface="微软雅黑"/>
              </a:rPr>
              <a:t>saponin</a:t>
            </a:r>
            <a:r>
              <a:rPr lang="en-US" altLang="zh-CN" sz="2000" b="1" dirty="0">
                <a:solidFill>
                  <a:srgbClr val="FFFFFF"/>
                </a:solidFill>
                <a:latin typeface="微软雅黑"/>
                <a:ea typeface="微软雅黑"/>
                <a:cs typeface="微软雅黑"/>
              </a:rPr>
              <a:t>)</a:t>
            </a:r>
            <a:r>
              <a:rPr lang="zh-CN" altLang="zh-CN" sz="2000" b="1" dirty="0">
                <a:solidFill>
                  <a:srgbClr val="FFFFFF"/>
                </a:solidFill>
                <a:latin typeface="微软雅黑"/>
                <a:ea typeface="微软雅黑"/>
                <a:cs typeface="微软雅黑"/>
              </a:rPr>
              <a:t>可以有效地抑制胰脏释放的脂酶活性，降低饮食由来的脂肪在肠管中的分解，结果显示出饮用乌龙茶对脂肪吸收的抑制效果。这一过程也被人们看成为乌龙茶的减肥作用的机制之一。</a:t>
            </a:r>
          </a:p>
        </p:txBody>
      </p:sp>
    </p:spTree>
    <p:extLst>
      <p:ext uri="{BB962C8B-B14F-4D97-AF65-F5344CB8AC3E}">
        <p14:creationId xmlns:p14="http://schemas.microsoft.com/office/powerpoint/2010/main" val="12964275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线连接符 5"/>
          <p:cNvCxnSpPr/>
          <p:nvPr/>
        </p:nvCxnSpPr>
        <p:spPr>
          <a:xfrm flipV="1">
            <a:off x="4720038" y="1269921"/>
            <a:ext cx="4050650" cy="3432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7" name="文本框 6"/>
          <p:cNvSpPr txBox="1"/>
          <p:nvPr/>
        </p:nvSpPr>
        <p:spPr>
          <a:xfrm>
            <a:off x="6916999" y="480511"/>
            <a:ext cx="1853689"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抗疲劳</a:t>
            </a:r>
            <a:endParaRPr kumimoji="1" lang="zh-CN" altLang="en-US" sz="3200" b="1" dirty="0" smtClean="0">
              <a:solidFill>
                <a:srgbClr val="FFFFFF"/>
              </a:solidFill>
              <a:latin typeface="微软雅黑"/>
              <a:ea typeface="微软雅黑"/>
              <a:cs typeface="微软雅黑"/>
            </a:endParaRPr>
          </a:p>
        </p:txBody>
      </p:sp>
      <p:sp>
        <p:nvSpPr>
          <p:cNvPr id="10" name="矩形 9"/>
          <p:cNvSpPr/>
          <p:nvPr/>
        </p:nvSpPr>
        <p:spPr>
          <a:xfrm>
            <a:off x="1014808" y="1904768"/>
            <a:ext cx="7410459" cy="4401205"/>
          </a:xfrm>
          <a:prstGeom prst="rect">
            <a:avLst/>
          </a:prstGeom>
        </p:spPr>
        <p:txBody>
          <a:bodyPr wrap="square">
            <a:spAutoFit/>
          </a:bodyPr>
          <a:lstStyle/>
          <a:p>
            <a:r>
              <a:rPr lang="en-US" altLang="zh-CN" sz="2800" b="1" dirty="0">
                <a:solidFill>
                  <a:srgbClr val="FFFFFF"/>
                </a:solidFill>
                <a:latin typeface="微软雅黑"/>
                <a:ea typeface="微软雅黑"/>
                <a:cs typeface="微软雅黑"/>
              </a:rPr>
              <a:t>Maruyama</a:t>
            </a:r>
            <a:r>
              <a:rPr lang="zh-CN" altLang="zh-CN" sz="2800" b="1" dirty="0">
                <a:solidFill>
                  <a:srgbClr val="FFFFFF"/>
                </a:solidFill>
                <a:latin typeface="微软雅黑"/>
                <a:ea typeface="微软雅黑"/>
                <a:cs typeface="微软雅黑"/>
              </a:rPr>
              <a:t>等人在社会调查中发现，人们的工作时间与饮茶量成正比关系。</a:t>
            </a:r>
            <a:r>
              <a:rPr lang="en-US" altLang="zh-CN" sz="2800" b="1" dirty="0">
                <a:solidFill>
                  <a:srgbClr val="FFFFFF"/>
                </a:solidFill>
                <a:latin typeface="微软雅黑"/>
                <a:ea typeface="微软雅黑"/>
                <a:cs typeface="微软雅黑"/>
              </a:rPr>
              <a:t>Steptoe</a:t>
            </a:r>
            <a:r>
              <a:rPr lang="zh-CN" altLang="zh-CN" sz="2800" b="1" dirty="0">
                <a:solidFill>
                  <a:srgbClr val="FFFFFF"/>
                </a:solidFill>
                <a:latin typeface="微软雅黑"/>
                <a:ea typeface="微软雅黑"/>
                <a:cs typeface="微软雅黑"/>
              </a:rPr>
              <a:t>等人在他们的报告中则认为这种相关性是来自饮茶的抗疲劳效果。</a:t>
            </a:r>
            <a:r>
              <a:rPr lang="en-US" altLang="zh-CN" sz="2800" b="1" dirty="0">
                <a:solidFill>
                  <a:srgbClr val="FFFFFF"/>
                </a:solidFill>
                <a:latin typeface="微软雅黑"/>
                <a:ea typeface="微软雅黑"/>
                <a:cs typeface="微软雅黑"/>
              </a:rPr>
              <a:t>1999</a:t>
            </a:r>
            <a:r>
              <a:rPr lang="zh-CN" altLang="zh-CN" sz="2800" b="1" dirty="0">
                <a:solidFill>
                  <a:srgbClr val="FFFFFF"/>
                </a:solidFill>
                <a:latin typeface="微软雅黑"/>
                <a:ea typeface="微软雅黑"/>
                <a:cs typeface="微软雅黑"/>
              </a:rPr>
              <a:t>年。福建中医药研究院曾对</a:t>
            </a:r>
            <a:r>
              <a:rPr lang="en-US" altLang="zh-CN" sz="2800" b="1" dirty="0">
                <a:solidFill>
                  <a:srgbClr val="FFFFFF"/>
                </a:solidFill>
                <a:latin typeface="微软雅黑"/>
                <a:ea typeface="微软雅黑"/>
                <a:cs typeface="微软雅黑"/>
              </a:rPr>
              <a:t>55</a:t>
            </a:r>
            <a:r>
              <a:rPr lang="zh-CN" altLang="zh-CN" sz="2800" b="1" dirty="0">
                <a:solidFill>
                  <a:srgbClr val="FFFFFF"/>
                </a:solidFill>
                <a:latin typeface="微软雅黑"/>
                <a:ea typeface="微软雅黑"/>
                <a:cs typeface="微软雅黑"/>
              </a:rPr>
              <a:t>名女大学生进行了饮用乌龙茶的抗熬夜疲劳实验。结果证明，饮用乌龙茶可以显著减轻因熬夜引起的头痛、肩酸和眼疲劳，而且也有效地提高因疲劳而降低的计算能力。在血液生化检查中发现，乌龙茶可以有效地缓和血中皮质醇浓度的上升。</a:t>
            </a:r>
          </a:p>
        </p:txBody>
      </p:sp>
    </p:spTree>
    <p:extLst>
      <p:ext uri="{BB962C8B-B14F-4D97-AF65-F5344CB8AC3E}">
        <p14:creationId xmlns:p14="http://schemas.microsoft.com/office/powerpoint/2010/main" val="129642757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线连接符 5"/>
          <p:cNvCxnSpPr/>
          <p:nvPr/>
        </p:nvCxnSpPr>
        <p:spPr>
          <a:xfrm flipV="1">
            <a:off x="4720038" y="1269921"/>
            <a:ext cx="4050650" cy="3432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7" name="文本框 6"/>
          <p:cNvSpPr txBox="1"/>
          <p:nvPr/>
        </p:nvSpPr>
        <p:spPr>
          <a:xfrm>
            <a:off x="6916999" y="480511"/>
            <a:ext cx="1853689"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抗老化</a:t>
            </a:r>
            <a:endParaRPr kumimoji="1" lang="zh-CN" altLang="en-US" sz="3200" b="1" dirty="0" smtClean="0">
              <a:solidFill>
                <a:srgbClr val="FFFFFF"/>
              </a:solidFill>
              <a:latin typeface="微软雅黑"/>
              <a:ea typeface="微软雅黑"/>
              <a:cs typeface="微软雅黑"/>
            </a:endParaRPr>
          </a:p>
        </p:txBody>
      </p:sp>
      <p:sp>
        <p:nvSpPr>
          <p:cNvPr id="10" name="矩形 9"/>
          <p:cNvSpPr/>
          <p:nvPr/>
        </p:nvSpPr>
        <p:spPr>
          <a:xfrm>
            <a:off x="1014808" y="2196506"/>
            <a:ext cx="7410459" cy="3416320"/>
          </a:xfrm>
          <a:prstGeom prst="rect">
            <a:avLst/>
          </a:prstGeom>
        </p:spPr>
        <p:txBody>
          <a:bodyPr wrap="square">
            <a:spAutoFit/>
          </a:bodyPr>
          <a:lstStyle/>
          <a:p>
            <a:r>
              <a:rPr lang="en-US" altLang="zh-CN" sz="2400" b="1" dirty="0">
                <a:solidFill>
                  <a:srgbClr val="FFFFFF"/>
                </a:solidFill>
                <a:latin typeface="微软雅黑"/>
                <a:ea typeface="微软雅黑"/>
                <a:cs typeface="微软雅黑"/>
              </a:rPr>
              <a:t>1998</a:t>
            </a:r>
            <a:r>
              <a:rPr lang="zh-CN" altLang="zh-CN" sz="2400" b="1" dirty="0">
                <a:solidFill>
                  <a:srgbClr val="FFFFFF"/>
                </a:solidFill>
                <a:latin typeface="微软雅黑"/>
                <a:ea typeface="微软雅黑"/>
                <a:cs typeface="微软雅黑"/>
              </a:rPr>
              <a:t>年春季在冲绳召开的第</a:t>
            </a:r>
            <a:r>
              <a:rPr lang="en-US" altLang="zh-CN" sz="2400" b="1" dirty="0">
                <a:solidFill>
                  <a:srgbClr val="FFFFFF"/>
                </a:solidFill>
                <a:latin typeface="微软雅黑"/>
                <a:ea typeface="微软雅黑"/>
                <a:cs typeface="微软雅黑"/>
              </a:rPr>
              <a:t>52</a:t>
            </a:r>
            <a:r>
              <a:rPr lang="zh-CN" altLang="zh-CN" sz="2400" b="1" dirty="0">
                <a:solidFill>
                  <a:srgbClr val="FFFFFF"/>
                </a:solidFill>
                <a:latin typeface="微软雅黑"/>
                <a:ea typeface="微软雅黑"/>
                <a:cs typeface="微软雅黑"/>
              </a:rPr>
              <a:t>次日本营养——一食粮学年会上，日本岗山大学的高田等人报告了乌龙茶可以抑制细胞自然死亡的研究成果。他们在研究中使用</a:t>
            </a:r>
            <a:r>
              <a:rPr lang="en-US" altLang="zh-CN" sz="2400" b="1" dirty="0">
                <a:solidFill>
                  <a:srgbClr val="FFFFFF"/>
                </a:solidFill>
                <a:latin typeface="微软雅黑"/>
                <a:ea typeface="微软雅黑"/>
                <a:cs typeface="微软雅黑"/>
              </a:rPr>
              <a:t>DNA</a:t>
            </a:r>
            <a:r>
              <a:rPr lang="zh-CN" altLang="zh-CN" sz="2400" b="1" dirty="0">
                <a:solidFill>
                  <a:srgbClr val="FFFFFF"/>
                </a:solidFill>
                <a:latin typeface="微软雅黑"/>
                <a:ea typeface="微软雅黑"/>
                <a:cs typeface="微软雅黑"/>
              </a:rPr>
              <a:t>断片电泳流式细胞光度仪来观察化学疗法剂</a:t>
            </a:r>
            <a:r>
              <a:rPr lang="en-US" altLang="zh-CN" sz="2400" b="1" dirty="0" err="1">
                <a:solidFill>
                  <a:srgbClr val="FFFFFF"/>
                </a:solidFill>
                <a:latin typeface="微软雅黑"/>
                <a:ea typeface="微软雅黑"/>
                <a:cs typeface="微软雅黑"/>
              </a:rPr>
              <a:t>etoposide</a:t>
            </a:r>
            <a:r>
              <a:rPr lang="zh-CN" altLang="zh-CN" sz="2400" b="1" dirty="0">
                <a:solidFill>
                  <a:srgbClr val="FFFFFF"/>
                </a:solidFill>
                <a:latin typeface="微软雅黑"/>
                <a:ea typeface="微软雅黑"/>
                <a:cs typeface="微软雅黑"/>
              </a:rPr>
              <a:t>诱发</a:t>
            </a:r>
            <a:r>
              <a:rPr lang="en-US" altLang="zh-CN" sz="2400" b="1" dirty="0">
                <a:solidFill>
                  <a:srgbClr val="FFFFFF"/>
                </a:solidFill>
                <a:latin typeface="微软雅黑"/>
                <a:ea typeface="微软雅黑"/>
                <a:cs typeface="微软雅黑"/>
              </a:rPr>
              <a:t>PCI2</a:t>
            </a:r>
            <a:r>
              <a:rPr lang="zh-CN" altLang="zh-CN" sz="2400" b="1" dirty="0">
                <a:solidFill>
                  <a:srgbClr val="FFFFFF"/>
                </a:solidFill>
                <a:latin typeface="微软雅黑"/>
                <a:ea typeface="微软雅黑"/>
                <a:cs typeface="微软雅黑"/>
              </a:rPr>
              <a:t>细胞自然死亡模型中乌龙茶的作用。结果证明，乌龙茶可以有效的抑制</a:t>
            </a:r>
            <a:r>
              <a:rPr lang="en-US" altLang="zh-CN" sz="2400" b="1" dirty="0" err="1">
                <a:solidFill>
                  <a:srgbClr val="FFFFFF"/>
                </a:solidFill>
                <a:latin typeface="微软雅黑"/>
                <a:ea typeface="微软雅黑"/>
                <a:cs typeface="微软雅黑"/>
              </a:rPr>
              <a:t>etopo</a:t>
            </a:r>
            <a:r>
              <a:rPr lang="zh-CN" altLang="zh-CN" sz="2400" b="1" dirty="0">
                <a:solidFill>
                  <a:srgbClr val="FFFFFF"/>
                </a:solidFill>
                <a:latin typeface="微软雅黑"/>
                <a:ea typeface="微软雅黑"/>
                <a:cs typeface="微软雅黑"/>
              </a:rPr>
              <a:t>—</a:t>
            </a:r>
            <a:r>
              <a:rPr lang="en-US" altLang="zh-CN" sz="2400" b="1" dirty="0">
                <a:solidFill>
                  <a:srgbClr val="FFFFFF"/>
                </a:solidFill>
                <a:latin typeface="微软雅黑"/>
                <a:ea typeface="微软雅黑"/>
                <a:cs typeface="微软雅黑"/>
              </a:rPr>
              <a:t>side</a:t>
            </a:r>
            <a:r>
              <a:rPr lang="zh-CN" altLang="zh-CN" sz="2400" b="1" dirty="0">
                <a:solidFill>
                  <a:srgbClr val="FFFFFF"/>
                </a:solidFill>
                <a:latin typeface="微软雅黑"/>
                <a:ea typeface="微软雅黑"/>
                <a:cs typeface="微软雅黑"/>
              </a:rPr>
              <a:t>引起的细胞自然死亡。</a:t>
            </a:r>
            <a:r>
              <a:rPr lang="en-US" altLang="zh-CN" sz="2400" b="1" dirty="0">
                <a:solidFill>
                  <a:srgbClr val="FFFFFF"/>
                </a:solidFill>
                <a:latin typeface="微软雅黑"/>
                <a:ea typeface="微软雅黑"/>
                <a:cs typeface="微软雅黑"/>
              </a:rPr>
              <a:t>Gorman</a:t>
            </a:r>
            <a:r>
              <a:rPr lang="zh-CN" altLang="zh-CN" sz="2400" b="1" dirty="0">
                <a:solidFill>
                  <a:srgbClr val="FFFFFF"/>
                </a:solidFill>
                <a:latin typeface="微软雅黑"/>
                <a:ea typeface="微软雅黑"/>
                <a:cs typeface="微软雅黑"/>
              </a:rPr>
              <a:t>等人曾报道过</a:t>
            </a:r>
            <a:r>
              <a:rPr lang="en-US" altLang="zh-CN" sz="2400" b="1" dirty="0">
                <a:solidFill>
                  <a:srgbClr val="FFFFFF"/>
                </a:solidFill>
                <a:latin typeface="微软雅黑"/>
                <a:ea typeface="微软雅黑"/>
                <a:cs typeface="微软雅黑"/>
              </a:rPr>
              <a:t>et</a:t>
            </a:r>
            <a:r>
              <a:rPr lang="zh-CN" altLang="zh-CN" sz="2400" b="1" dirty="0">
                <a:solidFill>
                  <a:srgbClr val="FFFFFF"/>
                </a:solidFill>
                <a:latin typeface="微软雅黑"/>
                <a:ea typeface="微软雅黑"/>
                <a:cs typeface="微软雅黑"/>
              </a:rPr>
              <a:t>—</a:t>
            </a:r>
            <a:r>
              <a:rPr lang="en-US" altLang="zh-CN" sz="2400" b="1" dirty="0" err="1">
                <a:solidFill>
                  <a:srgbClr val="FFFFFF"/>
                </a:solidFill>
                <a:latin typeface="微软雅黑"/>
                <a:ea typeface="微软雅黑"/>
                <a:cs typeface="微软雅黑"/>
              </a:rPr>
              <a:t>oposide</a:t>
            </a:r>
            <a:r>
              <a:rPr lang="zh-CN" altLang="zh-CN" sz="2400" b="1" dirty="0">
                <a:solidFill>
                  <a:srgbClr val="FFFFFF"/>
                </a:solidFill>
                <a:latin typeface="微软雅黑"/>
                <a:ea typeface="微软雅黑"/>
                <a:cs typeface="微软雅黑"/>
              </a:rPr>
              <a:t>是通过增加细胞内的过氧化物生成进而导致细胞的自然死亡。</a:t>
            </a:r>
          </a:p>
        </p:txBody>
      </p:sp>
    </p:spTree>
    <p:extLst>
      <p:ext uri="{BB962C8B-B14F-4D97-AF65-F5344CB8AC3E}">
        <p14:creationId xmlns:p14="http://schemas.microsoft.com/office/powerpoint/2010/main" val="129642757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85381" y="2025009"/>
            <a:ext cx="923330" cy="3037512"/>
          </a:xfrm>
          <a:prstGeom prst="rect">
            <a:avLst/>
          </a:prstGeom>
          <a:noFill/>
        </p:spPr>
        <p:txBody>
          <a:bodyPr vert="eaVert" wrap="square" rtlCol="0">
            <a:spAutoFit/>
          </a:bodyPr>
          <a:lstStyle/>
          <a:p>
            <a:r>
              <a:rPr kumimoji="1" lang="zh-CN" altLang="en-US" sz="4800" b="1" dirty="0" smtClean="0">
                <a:solidFill>
                  <a:srgbClr val="FFFFFF"/>
                </a:solidFill>
                <a:latin typeface="微软雅黑"/>
                <a:ea typeface="微软雅黑"/>
                <a:cs typeface="微软雅黑"/>
              </a:rPr>
              <a:t>谢谢观赏</a:t>
            </a:r>
            <a:endParaRPr kumimoji="1" lang="zh-CN" altLang="en-US" sz="4800" b="1" dirty="0" smtClean="0">
              <a:solidFill>
                <a:srgbClr val="FFFFFF"/>
              </a:solidFill>
              <a:latin typeface="微软雅黑"/>
              <a:ea typeface="微软雅黑"/>
              <a:cs typeface="微软雅黑"/>
            </a:endParaRPr>
          </a:p>
        </p:txBody>
      </p:sp>
      <p:cxnSp>
        <p:nvCxnSpPr>
          <p:cNvPr id="6" name="直线连接符 5"/>
          <p:cNvCxnSpPr/>
          <p:nvPr/>
        </p:nvCxnSpPr>
        <p:spPr>
          <a:xfrm>
            <a:off x="3844686" y="1887720"/>
            <a:ext cx="0" cy="303751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5200623" y="1887720"/>
            <a:ext cx="0" cy="3037512"/>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22159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652223" y="3312090"/>
            <a:ext cx="7397586" cy="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flipH="1" flipV="1">
            <a:off x="4102142" y="1196222"/>
            <a:ext cx="17163" cy="205933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8" name="文本框 7"/>
          <p:cNvSpPr txBox="1"/>
          <p:nvPr/>
        </p:nvSpPr>
        <p:spPr>
          <a:xfrm>
            <a:off x="394767" y="1764223"/>
            <a:ext cx="3707375" cy="923330"/>
          </a:xfrm>
          <a:prstGeom prst="rect">
            <a:avLst/>
          </a:prstGeom>
          <a:noFill/>
        </p:spPr>
        <p:txBody>
          <a:bodyPr wrap="square" rtlCol="0">
            <a:spAutoFit/>
          </a:bodyPr>
          <a:lstStyle/>
          <a:p>
            <a:r>
              <a:rPr kumimoji="1" lang="zh-CN" altLang="en-US" sz="5400" b="1" dirty="0" smtClean="0">
                <a:solidFill>
                  <a:srgbClr val="FFFFFF"/>
                </a:solidFill>
                <a:latin typeface="微软雅黑"/>
                <a:ea typeface="微软雅黑"/>
                <a:cs typeface="微软雅黑"/>
              </a:rPr>
              <a:t>乌龙茶简介</a:t>
            </a:r>
            <a:endParaRPr kumimoji="1" lang="zh-CN" altLang="en-US" sz="5400" b="1" dirty="0" smtClean="0">
              <a:solidFill>
                <a:srgbClr val="FFFFFF"/>
              </a:solidFill>
              <a:latin typeface="微软雅黑"/>
              <a:ea typeface="微软雅黑"/>
              <a:cs typeface="微软雅黑"/>
            </a:endParaRPr>
          </a:p>
        </p:txBody>
      </p:sp>
      <p:sp>
        <p:nvSpPr>
          <p:cNvPr id="11" name="矩形 10"/>
          <p:cNvSpPr/>
          <p:nvPr/>
        </p:nvSpPr>
        <p:spPr>
          <a:xfrm>
            <a:off x="4128960" y="405127"/>
            <a:ext cx="4572000" cy="2862323"/>
          </a:xfrm>
          <a:prstGeom prst="rect">
            <a:avLst/>
          </a:prstGeom>
        </p:spPr>
        <p:txBody>
          <a:bodyPr>
            <a:spAutoFit/>
          </a:bodyPr>
          <a:lstStyle/>
          <a:p>
            <a:r>
              <a:rPr lang="zh-CN" altLang="zh-CN" b="1" dirty="0">
                <a:solidFill>
                  <a:srgbClr val="FFFFFF"/>
                </a:solidFill>
                <a:latin typeface="微软雅黑"/>
                <a:ea typeface="微软雅黑"/>
                <a:cs typeface="微软雅黑"/>
              </a:rPr>
              <a:t>乌龙茶（英语：</a:t>
            </a:r>
            <a:r>
              <a:rPr lang="en-US" altLang="zh-CN" b="1" dirty="0">
                <a:solidFill>
                  <a:srgbClr val="FFFFFF"/>
                </a:solidFill>
                <a:latin typeface="微软雅黑"/>
                <a:ea typeface="微软雅黑"/>
                <a:cs typeface="微软雅黑"/>
              </a:rPr>
              <a:t>Oolong tea</a:t>
            </a:r>
            <a:r>
              <a:rPr lang="zh-CN" altLang="zh-CN" b="1" dirty="0">
                <a:solidFill>
                  <a:srgbClr val="FFFFFF"/>
                </a:solidFill>
                <a:latin typeface="微软雅黑"/>
                <a:ea typeface="微软雅黑"/>
                <a:cs typeface="微软雅黑"/>
              </a:rPr>
              <a:t>），亦称青茶，知名茶叶品种，原产地中国。乌龙茶分类、作法视地域有所不同。</a:t>
            </a:r>
          </a:p>
          <a:p>
            <a:r>
              <a:rPr lang="zh-CN" altLang="zh-CN" b="1" dirty="0">
                <a:solidFill>
                  <a:srgbClr val="FFFFFF"/>
                </a:solidFill>
                <a:latin typeface="微软雅黑"/>
                <a:ea typeface="微软雅黑"/>
                <a:cs typeface="微软雅黑"/>
              </a:rPr>
              <a:t>在中国大陆，乌龙茶茶叶加工分类上属于绿红黄白黑青六大茶系中的青茶，是经过部分发酵，绿叶红边，既有绿茶的鲜香浓郁，又有红茶的甜醇。因此，在中国大陆，乌龙茶等同于青茶，青茶即是指乌龙茶，并被视为青茶的商品名称。名茶如福建的铁观音和台湾的冻顶乌龙即属此类</a:t>
            </a:r>
            <a:r>
              <a:rPr lang="zh-CN" altLang="zh-CN" b="1" dirty="0">
                <a:latin typeface="微软雅黑"/>
                <a:ea typeface="微软雅黑"/>
                <a:cs typeface="微软雅黑"/>
              </a:rPr>
              <a:t>。</a:t>
            </a:r>
          </a:p>
        </p:txBody>
      </p:sp>
      <p:sp>
        <p:nvSpPr>
          <p:cNvPr id="13" name="矩形 12"/>
          <p:cNvSpPr/>
          <p:nvPr/>
        </p:nvSpPr>
        <p:spPr>
          <a:xfrm>
            <a:off x="119890" y="3587126"/>
            <a:ext cx="8494632" cy="3246461"/>
          </a:xfrm>
          <a:prstGeom prst="rect">
            <a:avLst/>
          </a:prstGeom>
        </p:spPr>
        <p:txBody>
          <a:bodyPr vert="eaVert" wrap="square">
            <a:spAutoFit/>
          </a:bodyPr>
          <a:lstStyle/>
          <a:p>
            <a:r>
              <a:rPr lang="zh-CN" altLang="zh-CN" b="1" dirty="0">
                <a:solidFill>
                  <a:srgbClr val="FFFFFF"/>
                </a:solidFill>
                <a:latin typeface="微软雅黑"/>
                <a:ea typeface="微软雅黑"/>
                <a:cs typeface="微软雅黑"/>
              </a:rPr>
              <a:t>名称来源：乌龙茶的产生，还有些传奇的色彩，据《福建之茶》、《福建茶叶民间传说》载清朝雍正年间，在福建省安溪县长坑乡南岩村里有一个退隐将军，也是打猎能手，姓苏名龙，因他长得黝黑健壮，乡亲们都叫他“乌龙”。一年春天，乌龙腰挂茶篓，身背猎枪上山采茶，采到中午，一头山獐突然从身边溜过，乌龙举枪射击但负伤的山獐拼命逃向山林中，乌龙也随后紧追不舍，终于捕获了猎物，当把山獐背到家时已是掌灯时分，乌龙和全家人忙于宰杀、品尝野味，已将制茶的事全然忘记了。翌日清晨全家人才忙着炒制昨天采回的“茶青”。没有想到放置了一夜的鲜叶，已镶上了红边了，并散发出阵阵清香，当茶叶制好时，滋味格外清香浓厚，全无往日的苦涩之味，安溪也遂之成了乌龙茶的著名茶乡了。乌龙茶名字应该还是来源于茶叶的形态，茶叶在晒、炒、焙加工之后，色泽乌黑，条索似鱼（比作龙）。在水中泡开，叶片似卷似曲，色泽乌青，有如乌龙入水，故而得名。</a:t>
            </a:r>
          </a:p>
        </p:txBody>
      </p:sp>
    </p:spTree>
    <p:extLst>
      <p:ext uri="{BB962C8B-B14F-4D97-AF65-F5344CB8AC3E}">
        <p14:creationId xmlns:p14="http://schemas.microsoft.com/office/powerpoint/2010/main" val="11902803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37000" y="2196619"/>
            <a:ext cx="923330" cy="2814419"/>
          </a:xfrm>
          <a:prstGeom prst="rect">
            <a:avLst/>
          </a:prstGeom>
          <a:noFill/>
        </p:spPr>
        <p:txBody>
          <a:bodyPr vert="eaVert" wrap="square" rtlCol="0">
            <a:spAutoFit/>
          </a:bodyPr>
          <a:lstStyle/>
          <a:p>
            <a:r>
              <a:rPr kumimoji="1" lang="zh-CN" altLang="en-US" sz="4800" b="1" dirty="0" smtClean="0">
                <a:solidFill>
                  <a:srgbClr val="FFFFFF"/>
                </a:solidFill>
                <a:latin typeface="微软雅黑"/>
                <a:ea typeface="微软雅黑"/>
                <a:cs typeface="微软雅黑"/>
              </a:rPr>
              <a:t>起源</a:t>
            </a:r>
            <a:endParaRPr kumimoji="1" lang="zh-CN" altLang="en-US" sz="4800" b="1" dirty="0" smtClean="0">
              <a:solidFill>
                <a:srgbClr val="FFFFFF"/>
              </a:solidFill>
              <a:latin typeface="微软雅黑"/>
              <a:ea typeface="微软雅黑"/>
              <a:cs typeface="微软雅黑"/>
            </a:endParaRPr>
          </a:p>
        </p:txBody>
      </p:sp>
      <p:cxnSp>
        <p:nvCxnSpPr>
          <p:cNvPr id="6" name="直线连接符 5"/>
          <p:cNvCxnSpPr/>
          <p:nvPr/>
        </p:nvCxnSpPr>
        <p:spPr>
          <a:xfrm>
            <a:off x="5097640"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3868876"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115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线连接符 6"/>
          <p:cNvCxnSpPr/>
          <p:nvPr/>
        </p:nvCxnSpPr>
        <p:spPr>
          <a:xfrm>
            <a:off x="3879013" y="377544"/>
            <a:ext cx="34327" cy="156165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5078404" y="377544"/>
            <a:ext cx="34327" cy="156165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4172519" y="703605"/>
            <a:ext cx="677108" cy="1235598"/>
          </a:xfrm>
          <a:prstGeom prst="rect">
            <a:avLst/>
          </a:prstGeom>
          <a:noFill/>
        </p:spPr>
        <p:txBody>
          <a:bodyPr vert="eaVert" wrap="square" rtlCol="0">
            <a:spAutoFit/>
          </a:bodyPr>
          <a:lstStyle/>
          <a:p>
            <a:r>
              <a:rPr kumimoji="1" lang="zh-CN" altLang="en-US" sz="3200" b="1" dirty="0" smtClean="0">
                <a:solidFill>
                  <a:srgbClr val="FFFFFF"/>
                </a:solidFill>
                <a:latin typeface="微软雅黑"/>
                <a:ea typeface="微软雅黑"/>
                <a:cs typeface="微软雅黑"/>
              </a:rPr>
              <a:t>起源</a:t>
            </a:r>
            <a:endParaRPr kumimoji="1" lang="zh-CN" altLang="en-US" sz="3200" b="1" dirty="0" smtClean="0">
              <a:solidFill>
                <a:srgbClr val="FFFFFF"/>
              </a:solidFill>
              <a:latin typeface="微软雅黑"/>
              <a:ea typeface="微软雅黑"/>
              <a:cs typeface="微软雅黑"/>
            </a:endParaRPr>
          </a:p>
        </p:txBody>
      </p:sp>
      <p:sp>
        <p:nvSpPr>
          <p:cNvPr id="11" name="矩形 10"/>
          <p:cNvSpPr/>
          <p:nvPr/>
        </p:nvSpPr>
        <p:spPr>
          <a:xfrm>
            <a:off x="1139511" y="3048238"/>
            <a:ext cx="6832639" cy="2494794"/>
          </a:xfrm>
          <a:prstGeom prst="rect">
            <a:avLst/>
          </a:prstGeom>
        </p:spPr>
        <p:txBody>
          <a:bodyPr vert="eaVert" wrap="square">
            <a:spAutoFit/>
          </a:bodyPr>
          <a:lstStyle/>
          <a:p>
            <a:r>
              <a:rPr lang="zh-CN" altLang="zh-CN" sz="2400" b="1" dirty="0">
                <a:solidFill>
                  <a:srgbClr val="FFFFFF"/>
                </a:solidFill>
                <a:latin typeface="微软雅黑"/>
                <a:ea typeface="微软雅黑"/>
                <a:cs typeface="微软雅黑"/>
              </a:rPr>
              <a:t>乌龙茶出现于</a:t>
            </a:r>
            <a:r>
              <a:rPr lang="en-US" altLang="zh-CN" sz="2400" b="1" dirty="0">
                <a:solidFill>
                  <a:srgbClr val="FFFFFF"/>
                </a:solidFill>
                <a:latin typeface="微软雅黑"/>
                <a:ea typeface="微软雅黑"/>
                <a:cs typeface="微软雅黑"/>
              </a:rPr>
              <a:t>17</a:t>
            </a:r>
            <a:r>
              <a:rPr lang="zh-CN" altLang="zh-CN" sz="2400" b="1" dirty="0">
                <a:solidFill>
                  <a:srgbClr val="FFFFFF"/>
                </a:solidFill>
                <a:latin typeface="微软雅黑"/>
                <a:ea typeface="微软雅黑"/>
                <a:cs typeface="微软雅黑"/>
              </a:rPr>
              <a:t>世纪初，起源于北苑茶，武夷茶。当时主要在闽粤台流行，经过</a:t>
            </a:r>
            <a:r>
              <a:rPr lang="en-US" altLang="zh-CN" sz="2400" b="1" dirty="0">
                <a:solidFill>
                  <a:srgbClr val="FFFFFF"/>
                </a:solidFill>
                <a:latin typeface="微软雅黑"/>
                <a:ea typeface="微软雅黑"/>
                <a:cs typeface="微软雅黑"/>
              </a:rPr>
              <a:t>300</a:t>
            </a:r>
            <a:r>
              <a:rPr lang="zh-CN" altLang="zh-CN" sz="2400" b="1" dirty="0">
                <a:solidFill>
                  <a:srgbClr val="FFFFFF"/>
                </a:solidFill>
                <a:latin typeface="微软雅黑"/>
                <a:ea typeface="微软雅黑"/>
                <a:cs typeface="微软雅黑"/>
              </a:rPr>
              <a:t>多年的发展，目前已形成以铁观音为代表的闽南乌龙，以岩茶大红袍为代表的闽北乌龙，以凤凰单丛为代表的广东乌龙，以冻顶乌龙为代表的台湾乌龙四大系列。构成一个香型最丰富，茶韵最独特的广阔天地</a:t>
            </a:r>
            <a:r>
              <a:rPr lang="zh-CN" altLang="zh-CN" sz="2400" b="1" dirty="0" smtClean="0">
                <a:solidFill>
                  <a:srgbClr val="FFFFFF"/>
                </a:solidFill>
                <a:effectLst/>
                <a:latin typeface="微软雅黑"/>
                <a:ea typeface="微软雅黑"/>
                <a:cs typeface="微软雅黑"/>
              </a:rPr>
              <a:t> </a:t>
            </a:r>
            <a:endParaRPr lang="zh-CN" altLang="en-US" sz="2400" b="1"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25940459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037000" y="2196619"/>
            <a:ext cx="923330" cy="2814419"/>
          </a:xfrm>
          <a:prstGeom prst="rect">
            <a:avLst/>
          </a:prstGeom>
          <a:noFill/>
        </p:spPr>
        <p:txBody>
          <a:bodyPr vert="eaVert" wrap="square" rtlCol="0">
            <a:spAutoFit/>
          </a:bodyPr>
          <a:lstStyle/>
          <a:p>
            <a:r>
              <a:rPr kumimoji="1" lang="zh-CN" altLang="en-US" sz="4800" b="1" dirty="0" smtClean="0">
                <a:solidFill>
                  <a:srgbClr val="FFFFFF"/>
                </a:solidFill>
                <a:latin typeface="微软雅黑"/>
                <a:ea typeface="微软雅黑"/>
                <a:cs typeface="微软雅黑"/>
              </a:rPr>
              <a:t>传播</a:t>
            </a:r>
            <a:endParaRPr kumimoji="1" lang="zh-CN" altLang="en-US" sz="4800" b="1" dirty="0" smtClean="0">
              <a:solidFill>
                <a:srgbClr val="FFFFFF"/>
              </a:solidFill>
              <a:latin typeface="微软雅黑"/>
              <a:ea typeface="微软雅黑"/>
              <a:cs typeface="微软雅黑"/>
            </a:endParaRPr>
          </a:p>
        </p:txBody>
      </p:sp>
      <p:cxnSp>
        <p:nvCxnSpPr>
          <p:cNvPr id="6" name="直线连接符 5"/>
          <p:cNvCxnSpPr/>
          <p:nvPr/>
        </p:nvCxnSpPr>
        <p:spPr>
          <a:xfrm>
            <a:off x="5097640"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3868876" y="1698948"/>
            <a:ext cx="0" cy="260848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822216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线连接符 6"/>
          <p:cNvCxnSpPr/>
          <p:nvPr/>
        </p:nvCxnSpPr>
        <p:spPr>
          <a:xfrm>
            <a:off x="3879013" y="377544"/>
            <a:ext cx="34327" cy="156165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5078404" y="377544"/>
            <a:ext cx="34327" cy="1561659"/>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4172519" y="703605"/>
            <a:ext cx="677108" cy="1235598"/>
          </a:xfrm>
          <a:prstGeom prst="rect">
            <a:avLst/>
          </a:prstGeom>
          <a:noFill/>
        </p:spPr>
        <p:txBody>
          <a:bodyPr vert="eaVert" wrap="square" rtlCol="0">
            <a:spAutoFit/>
          </a:bodyPr>
          <a:lstStyle/>
          <a:p>
            <a:r>
              <a:rPr kumimoji="1" lang="zh-CN" altLang="en-US" sz="3200" b="1" dirty="0" smtClean="0">
                <a:solidFill>
                  <a:srgbClr val="FFFFFF"/>
                </a:solidFill>
                <a:latin typeface="微软雅黑"/>
                <a:ea typeface="微软雅黑"/>
                <a:cs typeface="微软雅黑"/>
              </a:rPr>
              <a:t>传播</a:t>
            </a:r>
            <a:endParaRPr kumimoji="1" lang="zh-CN" altLang="en-US" sz="3200" b="1" dirty="0" smtClean="0">
              <a:solidFill>
                <a:srgbClr val="FFFFFF"/>
              </a:solidFill>
              <a:latin typeface="微软雅黑"/>
              <a:ea typeface="微软雅黑"/>
              <a:cs typeface="微软雅黑"/>
            </a:endParaRPr>
          </a:p>
        </p:txBody>
      </p:sp>
      <p:sp>
        <p:nvSpPr>
          <p:cNvPr id="11" name="矩形 10"/>
          <p:cNvSpPr/>
          <p:nvPr/>
        </p:nvSpPr>
        <p:spPr>
          <a:xfrm>
            <a:off x="5373023" y="2720089"/>
            <a:ext cx="3129062" cy="2980183"/>
          </a:xfrm>
          <a:prstGeom prst="rect">
            <a:avLst/>
          </a:prstGeom>
        </p:spPr>
        <p:txBody>
          <a:bodyPr vert="eaVert" wrap="square">
            <a:spAutoFit/>
          </a:bodyPr>
          <a:lstStyle/>
          <a:p>
            <a:pPr>
              <a:lnSpc>
                <a:spcPct val="120000"/>
              </a:lnSpc>
            </a:pPr>
            <a:r>
              <a:rPr lang="zh-CN" altLang="zh-CN" sz="2000" b="1" dirty="0">
                <a:solidFill>
                  <a:srgbClr val="FFFFFF"/>
                </a:solidFill>
                <a:latin typeface="微软雅黑"/>
                <a:ea typeface="微软雅黑"/>
                <a:cs typeface="微软雅黑"/>
              </a:rPr>
              <a:t>乌龙茶在国内的传播路线：茶在中国的流传，可粗略概括为：茶从中国西南部的原产地出发，沿长江流域传播扩散，再通过大运河传到北方，然后通过边贸等途径深入到西北少数民族地区。</a:t>
            </a:r>
          </a:p>
        </p:txBody>
      </p:sp>
      <p:sp>
        <p:nvSpPr>
          <p:cNvPr id="5" name="矩形 4"/>
          <p:cNvSpPr/>
          <p:nvPr/>
        </p:nvSpPr>
        <p:spPr>
          <a:xfrm>
            <a:off x="27971" y="2720089"/>
            <a:ext cx="5345052" cy="3415664"/>
          </a:xfrm>
          <a:prstGeom prst="rect">
            <a:avLst/>
          </a:prstGeom>
        </p:spPr>
        <p:txBody>
          <a:bodyPr vert="eaVert" wrap="square">
            <a:spAutoFit/>
          </a:bodyPr>
          <a:lstStyle/>
          <a:p>
            <a:pPr>
              <a:lnSpc>
                <a:spcPct val="120000"/>
              </a:lnSpc>
            </a:pPr>
            <a:r>
              <a:rPr lang="zh-CN" altLang="zh-CN" sz="2000" b="1" dirty="0">
                <a:solidFill>
                  <a:srgbClr val="FFFFFF"/>
                </a:solidFill>
                <a:latin typeface="微软雅黑"/>
                <a:ea typeface="微软雅黑"/>
                <a:cs typeface="微软雅黑"/>
              </a:rPr>
              <a:t>乌龙茶在世界的传播：第一，通过来华的僧侣和使臣，将茶叶带往周边的国家和地区；第二，在互派使节过程中，茶成为随带的礼品或用品，在国与国之间交流；第三，通过贸易往来输到国外。茶叶向欧洲的传播还有海陆两条途径。葡萄牙、荷兰等在海上运输能力占强后，先后来东方“淘金”，</a:t>
            </a:r>
            <a:r>
              <a:rPr lang="en-US" altLang="zh-CN" sz="2000" b="1" dirty="0">
                <a:solidFill>
                  <a:srgbClr val="FFFFFF"/>
                </a:solidFill>
                <a:latin typeface="微软雅黑"/>
                <a:ea typeface="微软雅黑"/>
                <a:cs typeface="微软雅黑"/>
              </a:rPr>
              <a:t>1644</a:t>
            </a:r>
            <a:r>
              <a:rPr lang="zh-CN" altLang="zh-CN" sz="2000" b="1" dirty="0">
                <a:solidFill>
                  <a:srgbClr val="FFFFFF"/>
                </a:solidFill>
                <a:latin typeface="微软雅黑"/>
                <a:ea typeface="微软雅黑"/>
                <a:cs typeface="微软雅黑"/>
              </a:rPr>
              <a:t>年英国开始在厦门设立机构，采购武夷茶。</a:t>
            </a:r>
            <a:r>
              <a:rPr lang="en-US" altLang="zh-CN" sz="2000" b="1" dirty="0">
                <a:solidFill>
                  <a:srgbClr val="FFFFFF"/>
                </a:solidFill>
                <a:latin typeface="微软雅黑"/>
                <a:ea typeface="微软雅黑"/>
                <a:cs typeface="微软雅黑"/>
              </a:rPr>
              <a:t>1712</a:t>
            </a:r>
            <a:r>
              <a:rPr lang="zh-CN" altLang="zh-CN" sz="2000" b="1" dirty="0">
                <a:solidFill>
                  <a:srgbClr val="FFFFFF"/>
                </a:solidFill>
                <a:latin typeface="微软雅黑"/>
                <a:ea typeface="微软雅黑"/>
                <a:cs typeface="微软雅黑"/>
              </a:rPr>
              <a:t>年起，美国就有了出售乌龙茶和绿茶的广告</a:t>
            </a:r>
            <a:r>
              <a:rPr lang="zh-CN" altLang="zh-CN" sz="2000" b="1" dirty="0" smtClean="0">
                <a:solidFill>
                  <a:srgbClr val="FFFFFF"/>
                </a:solidFill>
                <a:effectLst/>
                <a:latin typeface="微软雅黑"/>
                <a:ea typeface="微软雅黑"/>
                <a:cs typeface="微软雅黑"/>
              </a:rPr>
              <a:t> </a:t>
            </a:r>
            <a:endParaRPr lang="zh-CN" altLang="en-US" sz="2000" b="1"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444446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6697" y="2522680"/>
            <a:ext cx="1870851" cy="584776"/>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人文环境</a:t>
            </a:r>
            <a:endParaRPr kumimoji="1" lang="zh-CN" altLang="en-US" sz="3200" b="1" dirty="0" smtClean="0">
              <a:solidFill>
                <a:srgbClr val="FFFFFF"/>
              </a:solidFill>
              <a:latin typeface="微软雅黑"/>
              <a:ea typeface="微软雅黑"/>
              <a:cs typeface="微软雅黑"/>
            </a:endParaRPr>
          </a:p>
        </p:txBody>
      </p:sp>
      <p:cxnSp>
        <p:nvCxnSpPr>
          <p:cNvPr id="6" name="直线连接符 5"/>
          <p:cNvCxnSpPr/>
          <p:nvPr/>
        </p:nvCxnSpPr>
        <p:spPr>
          <a:xfrm flipV="1">
            <a:off x="360439" y="2505519"/>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flipV="1">
            <a:off x="360439" y="3156889"/>
            <a:ext cx="2814859" cy="17161"/>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a:off x="3175298" y="1132632"/>
            <a:ext cx="0" cy="3706795"/>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2" name="矩形 1"/>
          <p:cNvSpPr/>
          <p:nvPr/>
        </p:nvSpPr>
        <p:spPr>
          <a:xfrm>
            <a:off x="3175298" y="779612"/>
            <a:ext cx="5866792" cy="5632312"/>
          </a:xfrm>
          <a:prstGeom prst="rect">
            <a:avLst/>
          </a:prstGeom>
        </p:spPr>
        <p:txBody>
          <a:bodyPr wrap="square">
            <a:spAutoFit/>
          </a:bodyPr>
          <a:lstStyle/>
          <a:p>
            <a:r>
              <a:rPr lang="zh-CN" altLang="zh-CN" b="1" dirty="0">
                <a:solidFill>
                  <a:srgbClr val="FFFFFF"/>
                </a:solidFill>
                <a:latin typeface="微软雅黑"/>
                <a:ea typeface="微软雅黑"/>
                <a:cs typeface="微软雅黑"/>
              </a:rPr>
              <a:t>人文简析：乌龙茶区有相似的人文环境，主要生产区域在闽，粤，台，具体的有种族同源，语言相通，习俗相同，戏曲相类，尊儒重教相传。</a:t>
            </a:r>
          </a:p>
          <a:p>
            <a:r>
              <a:rPr lang="zh-CN" altLang="zh-CN" b="1" dirty="0">
                <a:solidFill>
                  <a:srgbClr val="FFFFFF"/>
                </a:solidFill>
                <a:latin typeface="微软雅黑"/>
                <a:ea typeface="微软雅黑"/>
                <a:cs typeface="微软雅黑"/>
              </a:rPr>
              <a:t>安溪茶风：中国茶都安溪是我国著名的乌龙茶生产区，名茶铁观音、黄金桂的故乡。安溪乌龙茶介于红、绿茶之间，是一种“半发 酵”茶，含有独特的自然花香，滋味甘醇鲜美。它既是珍贵的饮料，又有很好的药用价值。铁观音为乌龙茶之极品，世界名茶之一，“绿叶红镶边，七泡有余香”，在国内外享有盛誉。</a:t>
            </a:r>
          </a:p>
          <a:p>
            <a:r>
              <a:rPr lang="en-US" altLang="zh-CN" b="1" dirty="0">
                <a:solidFill>
                  <a:srgbClr val="FFFFFF"/>
                </a:solidFill>
                <a:latin typeface="微软雅黑"/>
                <a:ea typeface="微软雅黑"/>
                <a:cs typeface="微软雅黑"/>
              </a:rPr>
              <a:t> </a:t>
            </a:r>
            <a:r>
              <a:rPr lang="zh-CN" altLang="zh-CN" b="1" dirty="0">
                <a:solidFill>
                  <a:srgbClr val="FFFFFF"/>
                </a:solidFill>
                <a:latin typeface="微软雅黑"/>
                <a:ea typeface="微软雅黑"/>
                <a:cs typeface="微软雅黑"/>
              </a:rPr>
              <a:t>听南音，品观音</a:t>
            </a:r>
            <a:r>
              <a:rPr lang="en-US" altLang="zh-CN" b="1" dirty="0">
                <a:solidFill>
                  <a:srgbClr val="FFFFFF"/>
                </a:solidFill>
                <a:latin typeface="微软雅黑"/>
                <a:ea typeface="微软雅黑"/>
                <a:cs typeface="微软雅黑"/>
              </a:rPr>
              <a:t>:</a:t>
            </a:r>
            <a:r>
              <a:rPr lang="zh-CN" altLang="zh-CN" b="1" dirty="0">
                <a:solidFill>
                  <a:srgbClr val="FFFFFF"/>
                </a:solidFill>
                <a:latin typeface="微软雅黑"/>
                <a:ea typeface="微软雅黑"/>
                <a:cs typeface="微软雅黑"/>
              </a:rPr>
              <a:t>潮州茶馆听南音，南音是流传于乌龙茶区特别是厦，泉，漳的一种管弦音乐，起源于汉唐以来的中原雅乐。</a:t>
            </a:r>
          </a:p>
          <a:p>
            <a:r>
              <a:rPr lang="zh-CN" altLang="zh-CN" b="1" dirty="0">
                <a:solidFill>
                  <a:srgbClr val="FFFFFF"/>
                </a:solidFill>
                <a:latin typeface="微软雅黑"/>
                <a:ea typeface="微软雅黑"/>
                <a:cs typeface="微软雅黑"/>
              </a:rPr>
              <a:t>潮汕茶俗：乌岽村是潮汕单丛茶的原产地之一，拥有许多数百年高龄的老茶树；著名的茶斋：天羽茶斋；唐宋数百年间，不断有许多朝廷大臣被贬潮州，仅宰相级的人物就有二十人之多，这些人来到潮州后仍为统治者，保持着京都上层的生活方式，比如宋时的戏曲音乐，宫廷茶道等，而且对教育比较重视，从而极大地带动和影响了潮州文化的发展，为后来功夫茶的出现和流行奠定了基础。</a:t>
            </a:r>
          </a:p>
        </p:txBody>
      </p:sp>
    </p:spTree>
    <p:extLst>
      <p:ext uri="{BB962C8B-B14F-4D97-AF65-F5344CB8AC3E}">
        <p14:creationId xmlns:p14="http://schemas.microsoft.com/office/powerpoint/2010/main" val="17551301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线连接符 4"/>
          <p:cNvCxnSpPr/>
          <p:nvPr/>
        </p:nvCxnSpPr>
        <p:spPr>
          <a:xfrm>
            <a:off x="2698750" y="-105833"/>
            <a:ext cx="42333" cy="6963833"/>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7" name="直线连接符 6"/>
          <p:cNvCxnSpPr/>
          <p:nvPr/>
        </p:nvCxnSpPr>
        <p:spPr>
          <a:xfrm>
            <a:off x="105833" y="2243667"/>
            <a:ext cx="2275417" cy="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cxnSp>
        <p:nvCxnSpPr>
          <p:cNvPr id="8" name="直线连接符 7"/>
          <p:cNvCxnSpPr/>
          <p:nvPr/>
        </p:nvCxnSpPr>
        <p:spPr>
          <a:xfrm>
            <a:off x="105833" y="3401483"/>
            <a:ext cx="2275417" cy="0"/>
          </a:xfrm>
          <a:prstGeom prst="line">
            <a:avLst/>
          </a:prstGeom>
          <a:ln w="9525" cmpd="sng">
            <a:solidFill>
              <a:srgbClr val="FFFFFF">
                <a:alpha val="53000"/>
              </a:srgbClr>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476250" y="2264654"/>
            <a:ext cx="1545168" cy="1077218"/>
          </a:xfrm>
          <a:prstGeom prst="rect">
            <a:avLst/>
          </a:prstGeom>
          <a:noFill/>
        </p:spPr>
        <p:txBody>
          <a:bodyPr wrap="square" rtlCol="0">
            <a:spAutoFit/>
          </a:bodyPr>
          <a:lstStyle/>
          <a:p>
            <a:r>
              <a:rPr kumimoji="1" lang="zh-CN" altLang="en-US" sz="3200" b="1" dirty="0" smtClean="0">
                <a:solidFill>
                  <a:srgbClr val="FFFFFF"/>
                </a:solidFill>
                <a:latin typeface="微软雅黑"/>
                <a:ea typeface="微软雅黑"/>
                <a:cs typeface="微软雅黑"/>
              </a:rPr>
              <a:t>乌龙茶的分类</a:t>
            </a:r>
            <a:endParaRPr kumimoji="1" lang="zh-CN" altLang="en-US" sz="3200" b="1" dirty="0">
              <a:solidFill>
                <a:srgbClr val="FFFFFF"/>
              </a:solidFill>
              <a:latin typeface="微软雅黑"/>
              <a:ea typeface="微软雅黑"/>
              <a:cs typeface="微软雅黑"/>
            </a:endParaRPr>
          </a:p>
        </p:txBody>
      </p:sp>
      <p:sp>
        <p:nvSpPr>
          <p:cNvPr id="12" name="同心圆 11"/>
          <p:cNvSpPr/>
          <p:nvPr/>
        </p:nvSpPr>
        <p:spPr>
          <a:xfrm>
            <a:off x="3376082" y="1238249"/>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3" name="同心圆 12"/>
          <p:cNvSpPr/>
          <p:nvPr/>
        </p:nvSpPr>
        <p:spPr>
          <a:xfrm>
            <a:off x="3376082" y="2772834"/>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4" name="同心圆 13"/>
          <p:cNvSpPr/>
          <p:nvPr/>
        </p:nvSpPr>
        <p:spPr>
          <a:xfrm>
            <a:off x="3376081" y="4229098"/>
            <a:ext cx="412751" cy="423334"/>
          </a:xfrm>
          <a:prstGeom prst="donut">
            <a:avLst>
              <a:gd name="adj" fmla="val 4303"/>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solidFill>
                <a:schemeClr val="tx1"/>
              </a:solidFill>
            </a:endParaRPr>
          </a:p>
        </p:txBody>
      </p:sp>
      <p:sp>
        <p:nvSpPr>
          <p:cNvPr id="18" name="文本框 17"/>
          <p:cNvSpPr txBox="1"/>
          <p:nvPr/>
        </p:nvSpPr>
        <p:spPr>
          <a:xfrm>
            <a:off x="4159250" y="4229098"/>
            <a:ext cx="4593167" cy="584776"/>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按茶种可分为大红袍、铁观音、冻顶乌龙茶、东方美人、水仙茶、本山、肉桂等</a:t>
            </a:r>
            <a:endParaRPr kumimoji="1" lang="zh-CN" altLang="en-US" sz="1600" b="1" dirty="0">
              <a:solidFill>
                <a:srgbClr val="FFFFFF"/>
              </a:solidFill>
              <a:latin typeface="微软雅黑"/>
              <a:ea typeface="微软雅黑"/>
              <a:cs typeface="微软雅黑"/>
            </a:endParaRPr>
          </a:p>
        </p:txBody>
      </p:sp>
      <p:sp>
        <p:nvSpPr>
          <p:cNvPr id="19" name="文本框 18"/>
          <p:cNvSpPr txBox="1"/>
          <p:nvPr/>
        </p:nvSpPr>
        <p:spPr>
          <a:xfrm>
            <a:off x="4159250" y="2784501"/>
            <a:ext cx="4593167" cy="584776"/>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乌龙茶按产地不同，可分为闽南乌龙茶、闽北乌龙茶、广东乌龙茶和台湾乌龙茶。</a:t>
            </a:r>
            <a:endParaRPr lang="en-US" altLang="zh-CN" sz="1600" b="1" dirty="0" smtClean="0">
              <a:solidFill>
                <a:srgbClr val="FFFFFF"/>
              </a:solidFill>
              <a:latin typeface="微软雅黑"/>
              <a:ea typeface="微软雅黑"/>
              <a:cs typeface="微软雅黑"/>
            </a:endParaRPr>
          </a:p>
        </p:txBody>
      </p:sp>
      <p:sp>
        <p:nvSpPr>
          <p:cNvPr id="20" name="文本框 19"/>
          <p:cNvSpPr txBox="1"/>
          <p:nvPr/>
        </p:nvSpPr>
        <p:spPr>
          <a:xfrm>
            <a:off x="4159250" y="1238249"/>
            <a:ext cx="4593167" cy="584776"/>
          </a:xfrm>
          <a:prstGeom prst="rect">
            <a:avLst/>
          </a:prstGeom>
          <a:noFill/>
        </p:spPr>
        <p:txBody>
          <a:bodyPr wrap="square" rtlCol="0">
            <a:spAutoFit/>
          </a:bodyPr>
          <a:lstStyle/>
          <a:p>
            <a:r>
              <a:rPr lang="zh-CN" altLang="en-US" sz="1600" b="1" dirty="0" smtClean="0">
                <a:solidFill>
                  <a:srgbClr val="FFFFFF"/>
                </a:solidFill>
                <a:latin typeface="微软雅黑"/>
                <a:ea typeface="微软雅黑"/>
                <a:cs typeface="微软雅黑"/>
              </a:rPr>
              <a:t>乌龙茶种类因茶树品种的特异性而形成各自独特的风味，产地不同，品质差异也十分显着。</a:t>
            </a:r>
            <a:endParaRPr lang="zh-CN" altLang="en-US" sz="1600" b="1" dirty="0">
              <a:solidFill>
                <a:srgbClr val="FFFFFF"/>
              </a:solidFill>
              <a:latin typeface="微软雅黑"/>
              <a:ea typeface="微软雅黑"/>
              <a:cs typeface="微软雅黑"/>
            </a:endParaRPr>
          </a:p>
        </p:txBody>
      </p:sp>
    </p:spTree>
    <p:extLst>
      <p:ext uri="{BB962C8B-B14F-4D97-AF65-F5344CB8AC3E}">
        <p14:creationId xmlns:p14="http://schemas.microsoft.com/office/powerpoint/2010/main" val="39832197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alpha val="50000"/>
          </a:schemeClr>
        </a:solidFill>
        <a:ln>
          <a:noFill/>
        </a:ln>
        <a:effectLst/>
      </a:spPr>
      <a:bodyPr rtlCol="0" anchor="ctr"/>
      <a:lstStyle>
        <a:defPPr algn="ctr">
          <a:defRPr kumimoji="1">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9525" cmpd="sng">
          <a:solidFill>
            <a:srgbClr val="FFFFFF">
              <a:alpha val="53000"/>
            </a:srgbClr>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b="1" dirty="0" smtClean="0">
            <a:solidFill>
              <a:srgbClr val="FFFFFF"/>
            </a:solidFill>
            <a:latin typeface="微软雅黑"/>
            <a:ea typeface="微软雅黑"/>
            <a:cs typeface="微软雅黑"/>
          </a:defRPr>
        </a:defPPr>
      </a:lstStyle>
    </a:txDef>
  </a:objectDefaults>
  <a:extraClrSchemeLst/>
</a:theme>
</file>

<file path=ppt/theme/theme2.xml><?xml version="1.0" encoding="utf-8"?>
<a:theme xmlns:a="http://schemas.openxmlformats.org/drawingml/2006/main" name="自定义设计">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1375</TotalTime>
  <Words>1492</Words>
  <Application>Microsoft Macintosh PowerPoint</Application>
  <PresentationFormat>全屏显示(4:3)</PresentationFormat>
  <Paragraphs>104</Paragraphs>
  <Slides>27</Slides>
  <Notes>1</Notes>
  <HiddenSlides>0</HiddenSlides>
  <MMClips>0</MMClips>
  <ScaleCrop>false</ScaleCrop>
  <HeadingPairs>
    <vt:vector size="4" baseType="variant">
      <vt:variant>
        <vt:lpstr>主题</vt:lpstr>
      </vt:variant>
      <vt:variant>
        <vt:i4>2</vt:i4>
      </vt:variant>
      <vt:variant>
        <vt:lpstr>幻灯片标题</vt:lpstr>
      </vt:variant>
      <vt:variant>
        <vt:i4>27</vt:i4>
      </vt:variant>
    </vt:vector>
  </HeadingPairs>
  <TitlesOfParts>
    <vt:vector size="29" baseType="lpstr">
      <vt:lpstr>Office 主题</vt:lpstr>
      <vt:lpstr>自定义设计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王昱衡</dc:creator>
  <cp:lastModifiedBy>王昱衡</cp:lastModifiedBy>
  <cp:revision>15</cp:revision>
  <dcterms:created xsi:type="dcterms:W3CDTF">2014-04-18T03:48:52Z</dcterms:created>
  <dcterms:modified xsi:type="dcterms:W3CDTF">2014-04-19T02:44:10Z</dcterms:modified>
</cp:coreProperties>
</file>