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22" r:id="rId2"/>
    <p:sldId id="394" r:id="rId3"/>
    <p:sldId id="395" r:id="rId4"/>
    <p:sldId id="324" r:id="rId5"/>
    <p:sldId id="326" r:id="rId6"/>
    <p:sldId id="327" r:id="rId7"/>
    <p:sldId id="329" r:id="rId8"/>
    <p:sldId id="328" r:id="rId9"/>
    <p:sldId id="330" r:id="rId10"/>
    <p:sldId id="331" r:id="rId11"/>
    <p:sldId id="332" r:id="rId12"/>
    <p:sldId id="333" r:id="rId13"/>
    <p:sldId id="334" r:id="rId14"/>
    <p:sldId id="399" r:id="rId15"/>
    <p:sldId id="397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8" r:id="rId28"/>
    <p:sldId id="349" r:id="rId29"/>
    <p:sldId id="350" r:id="rId30"/>
    <p:sldId id="351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3" autoAdjust="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A8E11-834B-4429-A33C-B542B05C3C75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62E0D-BD00-49E7-B0FC-759EF96039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96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30820CF-B880-4189-942D-D702A7CBA730}" type="datetimeFigureOut">
              <a:rPr lang="zh-CN" altLang="en-US" smtClean="0"/>
              <a:t>2016/10/6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126560" cy="119970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altLang="zh-CN" sz="60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Invitation Card</a:t>
            </a:r>
            <a:endParaRPr lang="zh-CN" altLang="en-US" sz="60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zh-CN" altLang="en-US" sz="6000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126560" cy="1829761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Unit </a:t>
            </a:r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4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BFBAB53-4816-44A1-977E-D3D252736CAA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611560" y="908720"/>
            <a:ext cx="7992888" cy="380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Replies </a:t>
            </a:r>
            <a:r>
              <a:rPr lang="en-US" altLang="zh-CN" b="1" dirty="0">
                <a:solidFill>
                  <a:srgbClr val="FF0000"/>
                </a:solidFill>
              </a:rPr>
              <a:t>to the invitation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i="1" dirty="0" smtClean="0">
                <a:solidFill>
                  <a:srgbClr val="FFC000"/>
                </a:solidFill>
              </a:rPr>
              <a:t>Accept </a:t>
            </a:r>
            <a:r>
              <a:rPr lang="en-US" altLang="zh-CN" b="1" i="1" dirty="0">
                <a:solidFill>
                  <a:srgbClr val="FFC000"/>
                </a:solidFill>
              </a:rPr>
              <a:t>an Invitation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b="1" dirty="0"/>
          </a:p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b="1" dirty="0"/>
              <a:t>        </a:t>
            </a:r>
            <a:r>
              <a:rPr lang="zh-CN" altLang="en-US" sz="2700" b="1" dirty="0"/>
              <a:t>为欢迎菲尔廷小姐，怀特先生和夫人愉快地接受邓肯</a:t>
            </a:r>
            <a:r>
              <a:rPr lang="en-US" altLang="zh-CN" sz="2700" b="1" dirty="0"/>
              <a:t>F. </a:t>
            </a:r>
            <a:r>
              <a:rPr lang="zh-CN" altLang="en-US" sz="2700" b="1" dirty="0"/>
              <a:t>琼斯夫人和琉西尔</a:t>
            </a:r>
            <a:r>
              <a:rPr lang="en-US" altLang="zh-CN" sz="2700" b="1" dirty="0"/>
              <a:t>.</a:t>
            </a:r>
            <a:r>
              <a:rPr lang="zh-CN" altLang="en-US" sz="2700" b="1" dirty="0"/>
              <a:t>琼斯小姐于十一月五日（星期五）下午七时在天津大饭店十三层楼举行化妆舞会的友好邀请。</a:t>
            </a:r>
          </a:p>
        </p:txBody>
      </p:sp>
    </p:spTree>
    <p:extLst>
      <p:ext uri="{BB962C8B-B14F-4D97-AF65-F5344CB8AC3E}">
        <p14:creationId xmlns:p14="http://schemas.microsoft.com/office/powerpoint/2010/main" val="38602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AF500C-B4AA-4244-A52B-23C46BB41D9E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5715000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To meet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Miss Fielding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Mr. and Mrs. White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FF0000"/>
                </a:solidFill>
              </a:rPr>
              <a:t>accept</a:t>
            </a:r>
            <a:r>
              <a:rPr lang="en-US" altLang="zh-CN" dirty="0">
                <a:solidFill>
                  <a:schemeClr val="bg1"/>
                </a:solidFill>
              </a:rPr>
              <a:t> with pleasure the kind invitation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Mrs</a:t>
            </a:r>
            <a:r>
              <a:rPr lang="en-US" altLang="zh-CN" dirty="0" smtClean="0">
                <a:solidFill>
                  <a:schemeClr val="bg1"/>
                </a:solidFill>
              </a:rPr>
              <a:t>. Duncan </a:t>
            </a:r>
            <a:r>
              <a:rPr lang="en-US" altLang="zh-CN" dirty="0">
                <a:solidFill>
                  <a:schemeClr val="bg1"/>
                </a:solidFill>
              </a:rPr>
              <a:t>F. Jones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Miss Lucille Jones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at a costume dance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on Friday afternoon, the fifth of November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at seven o’clock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at the 13th floor, Tianjin Hotel</a:t>
            </a:r>
          </a:p>
        </p:txBody>
      </p:sp>
    </p:spTree>
    <p:extLst>
      <p:ext uri="{BB962C8B-B14F-4D97-AF65-F5344CB8AC3E}">
        <p14:creationId xmlns:p14="http://schemas.microsoft.com/office/powerpoint/2010/main" val="2232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4A0E0CD-EE5F-4284-918C-AEB77664B04E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11560" y="2060848"/>
            <a:ext cx="7992888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None/>
            </a:pPr>
            <a:r>
              <a:rPr lang="en-US" altLang="zh-CN" sz="4000" dirty="0"/>
              <a:t>	</a:t>
            </a:r>
            <a:r>
              <a:rPr lang="zh-CN" altLang="en-US" sz="3600" b="1" dirty="0"/>
              <a:t>卡洛琳小姐因病不能参加邓肯</a:t>
            </a:r>
            <a:r>
              <a:rPr lang="en-US" altLang="zh-CN" sz="3600" b="1" dirty="0"/>
              <a:t>F. </a:t>
            </a:r>
            <a:r>
              <a:rPr lang="zh-CN" altLang="en-US" sz="3600" b="1" dirty="0"/>
              <a:t>琼斯夫人和琉西尔</a:t>
            </a:r>
            <a:r>
              <a:rPr lang="en-US" altLang="zh-CN" sz="3600" b="1" dirty="0"/>
              <a:t>.</a:t>
            </a:r>
            <a:r>
              <a:rPr lang="zh-CN" altLang="en-US" sz="3600" b="1" dirty="0"/>
              <a:t>琼斯小姐于十一月五日（星期五）下午七时在天津大饭店十三层楼举行的化装舞会而发出的热情邀请，深表抱歉。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850060" y="971744"/>
            <a:ext cx="236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800" b="1" i="1" dirty="0">
                <a:solidFill>
                  <a:srgbClr val="FFC000"/>
                </a:solidFill>
              </a:rPr>
              <a:t>Regret</a:t>
            </a:r>
          </a:p>
        </p:txBody>
      </p:sp>
    </p:spTree>
    <p:extLst>
      <p:ext uri="{BB962C8B-B14F-4D97-AF65-F5344CB8AC3E}">
        <p14:creationId xmlns:p14="http://schemas.microsoft.com/office/powerpoint/2010/main" val="14206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FE1FBBD-2376-4D0A-8E58-7A1A978F6D11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52400" y="990600"/>
            <a:ext cx="8915400" cy="586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Miss Caroline Latimer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FFFF00"/>
                </a:solidFill>
              </a:rPr>
              <a:t>regrets</a:t>
            </a:r>
            <a:r>
              <a:rPr lang="en-US" altLang="zh-CN" sz="3600" dirty="0">
                <a:solidFill>
                  <a:schemeClr val="bg1"/>
                </a:solidFill>
              </a:rPr>
              <a:t> that owing to illness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she is unable to accept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Mrs</a:t>
            </a:r>
            <a:r>
              <a:rPr lang="en-US" altLang="zh-CN" sz="3600" dirty="0" smtClean="0">
                <a:solidFill>
                  <a:schemeClr val="bg1"/>
                </a:solidFill>
              </a:rPr>
              <a:t>. Duncan </a:t>
            </a:r>
            <a:r>
              <a:rPr lang="en-US" altLang="zh-CN" sz="3600" dirty="0">
                <a:solidFill>
                  <a:schemeClr val="bg1"/>
                </a:solidFill>
              </a:rPr>
              <a:t>F. Jones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Miss Lucille Jones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kind invitation to a costume dance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to meet Miss Fielding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on Friday afternoon, the fifth of November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at seven o’clock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at the 13th floor, Tianjin Hotel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1295400" y="228600"/>
            <a:ext cx="533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b="1">
                <a:solidFill>
                  <a:schemeClr val="bg1"/>
                </a:solidFill>
              </a:rPr>
              <a:t>Regret</a:t>
            </a:r>
          </a:p>
        </p:txBody>
      </p:sp>
    </p:spTree>
    <p:extLst>
      <p:ext uri="{BB962C8B-B14F-4D97-AF65-F5344CB8AC3E}">
        <p14:creationId xmlns:p14="http://schemas.microsoft.com/office/powerpoint/2010/main" val="35107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-603448"/>
            <a:ext cx="8208912" cy="266429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altLang="zh-CN" sz="4800" dirty="0" smtClean="0">
                <a:solidFill>
                  <a:schemeClr val="tx1"/>
                </a:solidFill>
                <a:ea typeface="宋体" panose="02010600030101010101" pitchFamily="2" charset="-122"/>
              </a:rPr>
              <a:t>Language </a:t>
            </a:r>
            <a:r>
              <a:rPr lang="en-US" altLang="zh-CN" sz="4800" dirty="0">
                <a:solidFill>
                  <a:schemeClr val="tx1"/>
                </a:solidFill>
                <a:ea typeface="宋体" panose="02010600030101010101" pitchFamily="2" charset="-122"/>
              </a:rPr>
              <a:t>Features &amp; </a:t>
            </a:r>
            <a:r>
              <a:rPr lang="en-US" altLang="zh-CN" sz="4800" dirty="0" smtClean="0">
                <a:solidFill>
                  <a:schemeClr val="tx1"/>
                </a:solidFill>
                <a:ea typeface="宋体" panose="02010600030101010101" pitchFamily="2" charset="-122"/>
              </a:rPr>
              <a:t>Reminders</a:t>
            </a:r>
            <a:endParaRPr lang="zh-CN" altLang="en-US" sz="4800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dirty="0" smtClean="0"/>
              <a:t>second/</a:t>
            </a:r>
            <a:r>
              <a:rPr lang="zh-CN" altLang="en-US" sz="2800" dirty="0" smtClean="0"/>
              <a:t>third </a:t>
            </a:r>
            <a:r>
              <a:rPr lang="zh-CN" altLang="en-US" sz="2800" dirty="0"/>
              <a:t>person</a:t>
            </a:r>
          </a:p>
          <a:p>
            <a:pPr algn="ctr"/>
            <a:endParaRPr lang="zh-CN" altLang="en-US" sz="2800" dirty="0"/>
          </a:p>
          <a:p>
            <a:pPr algn="ctr"/>
            <a:r>
              <a:rPr lang="zh-CN" altLang="en-US" sz="2800" dirty="0" smtClean="0"/>
              <a:t>center </a:t>
            </a:r>
            <a:r>
              <a:rPr lang="zh-CN" altLang="en-US" sz="2800" dirty="0"/>
              <a:t>alignment</a:t>
            </a:r>
          </a:p>
          <a:p>
            <a:pPr algn="ctr"/>
            <a:endParaRPr lang="zh-CN" altLang="en-US" sz="2800" dirty="0"/>
          </a:p>
          <a:p>
            <a:pPr algn="ctr"/>
            <a:r>
              <a:rPr lang="zh-CN" altLang="en-US" sz="2800" dirty="0" smtClean="0"/>
              <a:t>capitalize </a:t>
            </a:r>
            <a:r>
              <a:rPr lang="zh-CN" altLang="en-US" sz="2800" dirty="0"/>
              <a:t>all words or no word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u="sng" dirty="0" smtClean="0">
                <a:solidFill>
                  <a:schemeClr val="tx1"/>
                </a:solidFill>
              </a:rPr>
              <a:t> 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91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416824" cy="1728192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</a:rPr>
              <a:t>Useful Expressions</a:t>
            </a:r>
            <a:r>
              <a:rPr lang="en-US" altLang="zh-CN" dirty="0" smtClean="0">
                <a:solidFill>
                  <a:schemeClr val="tx1"/>
                </a:solidFill>
                <a:latin typeface="Adobe 黑体 Std R" pitchFamily="2" charset="-122"/>
                <a:ea typeface="Adobe 黑体 Std R" pitchFamily="2" charset="-122"/>
                <a:sym typeface="Adobe 黑体 Std R" pitchFamily="2" charset="-122"/>
              </a:rPr>
              <a:t/>
            </a:r>
            <a:br>
              <a:rPr lang="en-US" altLang="zh-CN" dirty="0" smtClean="0">
                <a:solidFill>
                  <a:schemeClr val="tx1"/>
                </a:solidFill>
                <a:latin typeface="Adobe 黑体 Std R" pitchFamily="2" charset="-122"/>
                <a:ea typeface="Adobe 黑体 Std R" pitchFamily="2" charset="-122"/>
                <a:sym typeface="Adobe 黑体 Std R" pitchFamily="2" charset="-122"/>
              </a:rPr>
            </a:b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  <a:latin typeface="Adobe 黑体 Std R" pitchFamily="2" charset="-122"/>
                <a:ea typeface="Adobe 黑体 Std R" pitchFamily="2" charset="-122"/>
                <a:sym typeface="Adobe 黑体 Std R" pitchFamily="2" charset="-122"/>
              </a:rPr>
              <a:t>1)</a:t>
            </a:r>
            <a:r>
              <a:rPr lang="en-US" altLang="zh-CN" dirty="0" smtClean="0">
                <a:solidFill>
                  <a:srgbClr val="0070C0"/>
                </a:solidFill>
                <a:sym typeface="Adobe 黑体 Std R" pitchFamily="2" charset="-122"/>
              </a:rPr>
              <a:t>have </a:t>
            </a:r>
            <a:r>
              <a:rPr lang="en-US" altLang="zh-CN" dirty="0">
                <a:solidFill>
                  <a:srgbClr val="0070C0"/>
                </a:solidFill>
                <a:sym typeface="Adobe 黑体 Std R" pitchFamily="2" charset="-122"/>
              </a:rPr>
              <a:t>pleasure in inviting you to our dinner party</a:t>
            </a:r>
          </a:p>
          <a:p>
            <a:r>
              <a:rPr lang="en-US" altLang="zh-CN" dirty="0">
                <a:solidFill>
                  <a:srgbClr val="0070C0"/>
                </a:solidFill>
                <a:sym typeface="Adobe 黑体 Std R" pitchFamily="2" charset="-122"/>
              </a:rPr>
              <a:t>2) </a:t>
            </a:r>
            <a:r>
              <a:rPr lang="en-US" altLang="zh-CN" dirty="0">
                <a:solidFill>
                  <a:srgbClr val="0070C0"/>
                </a:solidFill>
              </a:rPr>
              <a:t>request the pleasure of your company at </a:t>
            </a:r>
            <a:r>
              <a:rPr lang="en-US" altLang="zh-CN" dirty="0" smtClean="0">
                <a:solidFill>
                  <a:srgbClr val="0070C0"/>
                </a:solidFill>
              </a:rPr>
              <a:t>…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  <a:sym typeface="Adobe 黑体 Std R" pitchFamily="2" charset="-122"/>
              </a:rPr>
              <a:t>3) It </a:t>
            </a:r>
            <a:r>
              <a:rPr lang="en-US" altLang="zh-CN" dirty="0">
                <a:solidFill>
                  <a:srgbClr val="0070C0"/>
                </a:solidFill>
                <a:sym typeface="Adobe 黑体 Std R" pitchFamily="2" charset="-122"/>
              </a:rPr>
              <a:t>would be an honor if you would accept our invitation</a:t>
            </a:r>
            <a:endParaRPr lang="zh-CN" altLang="en-US" dirty="0">
              <a:solidFill>
                <a:srgbClr val="0070C0"/>
              </a:solidFill>
              <a:sym typeface="Adobe 黑体 Std R" pitchFamily="2" charset="-122"/>
            </a:endParaRPr>
          </a:p>
          <a:p>
            <a:r>
              <a:rPr lang="en-US" altLang="zh-CN" dirty="0" smtClean="0">
                <a:solidFill>
                  <a:srgbClr val="0070C0"/>
                </a:solidFill>
                <a:sym typeface="Adobe 黑体 Std R" pitchFamily="2" charset="-122"/>
              </a:rPr>
              <a:t>4) </a:t>
            </a:r>
            <a:r>
              <a:rPr lang="zh-CN" altLang="en-US" dirty="0">
                <a:solidFill>
                  <a:srgbClr val="0070C0"/>
                </a:solidFill>
              </a:rPr>
              <a:t>request the honor of your </a:t>
            </a:r>
            <a:r>
              <a:rPr lang="zh-CN" altLang="en-US" dirty="0" smtClean="0">
                <a:solidFill>
                  <a:srgbClr val="0070C0"/>
                </a:solidFill>
              </a:rPr>
              <a:t>presence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en-US" altLang="zh-CN" dirty="0" smtClean="0">
                <a:solidFill>
                  <a:srgbClr val="0070C0"/>
                </a:solidFill>
                <a:sym typeface="Adobe 黑体 Std R" pitchFamily="2" charset="-122"/>
              </a:rPr>
              <a:t>5)</a:t>
            </a:r>
            <a:r>
              <a:rPr lang="en-US" altLang="zh-CN" dirty="0">
                <a:solidFill>
                  <a:srgbClr val="0070C0"/>
                </a:solidFill>
                <a:sym typeface="Adobe 黑体 Std R" pitchFamily="2" charset="-122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regret</a:t>
            </a:r>
            <a:r>
              <a:rPr lang="en-US" altLang="zh-CN" dirty="0" smtClean="0">
                <a:solidFill>
                  <a:srgbClr val="0070C0"/>
                </a:solidFill>
                <a:sym typeface="Adobe 黑体 Std R" pitchFamily="2" charset="-122"/>
              </a:rPr>
              <a:t> </a:t>
            </a:r>
            <a:r>
              <a:rPr lang="en-US" altLang="zh-CN" dirty="0">
                <a:solidFill>
                  <a:srgbClr val="0070C0"/>
                </a:solidFill>
                <a:sym typeface="Adobe 黑体 Std R" pitchFamily="2" charset="-122"/>
              </a:rPr>
              <a:t>that </a:t>
            </a:r>
            <a:r>
              <a:rPr lang="en-US" altLang="zh-CN" dirty="0" smtClean="0">
                <a:solidFill>
                  <a:srgbClr val="0070C0"/>
                </a:solidFill>
                <a:sym typeface="Adobe 黑体 Std R" pitchFamily="2" charset="-122"/>
              </a:rPr>
              <a:t>…</a:t>
            </a:r>
          </a:p>
          <a:p>
            <a:r>
              <a:rPr lang="en-US" altLang="zh-CN" dirty="0" smtClean="0">
                <a:solidFill>
                  <a:srgbClr val="0070C0"/>
                </a:solidFill>
              </a:rPr>
              <a:t>6) </a:t>
            </a:r>
            <a:r>
              <a:rPr lang="zh-CN" altLang="en-US" dirty="0" smtClean="0">
                <a:solidFill>
                  <a:srgbClr val="0070C0"/>
                </a:solidFill>
              </a:rPr>
              <a:t>R</a:t>
            </a:r>
            <a:r>
              <a:rPr lang="zh-CN" altLang="en-US" dirty="0">
                <a:solidFill>
                  <a:srgbClr val="0070C0"/>
                </a:solidFill>
              </a:rPr>
              <a:t>.S.V.</a:t>
            </a:r>
            <a:r>
              <a:rPr lang="zh-CN" altLang="en-US" dirty="0" smtClean="0">
                <a:solidFill>
                  <a:srgbClr val="0070C0"/>
                </a:solidFill>
              </a:rPr>
              <a:t>P</a:t>
            </a:r>
            <a:endParaRPr lang="en-US" altLang="zh-CN" dirty="0">
              <a:solidFill>
                <a:srgbClr val="0070C0"/>
              </a:solidFill>
              <a:sym typeface="Adobe 黑体 Std R" pitchFamily="2" charset="-122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zh-CN" u="sng" dirty="0" smtClean="0">
                <a:solidFill>
                  <a:schemeClr val="tx1"/>
                </a:solidFill>
              </a:rPr>
              <a:t> </a:t>
            </a:r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9453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B48D39-BA53-4F4D-9C04-D3B7F93D80D8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1772816"/>
            <a:ext cx="9144000" cy="39624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复旦大学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真诚邀请赵伟先生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出席</a:t>
            </a:r>
            <a:r>
              <a:rPr lang="en-US" altLang="zh-CN" sz="3600" dirty="0" smtClean="0">
                <a:solidFill>
                  <a:schemeClr val="bg1"/>
                </a:solidFill>
              </a:rPr>
              <a:t>110</a:t>
            </a:r>
            <a:r>
              <a:rPr lang="zh-CN" altLang="en-US" sz="3600" dirty="0" smtClean="0">
                <a:solidFill>
                  <a:schemeClr val="bg1"/>
                </a:solidFill>
              </a:rPr>
              <a:t>周年</a:t>
            </a:r>
            <a:r>
              <a:rPr lang="zh-CN" altLang="en-US" sz="3600" dirty="0">
                <a:solidFill>
                  <a:schemeClr val="bg1"/>
                </a:solidFill>
              </a:rPr>
              <a:t>校庆庆祝大会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时间：</a:t>
            </a:r>
            <a:r>
              <a:rPr lang="en-US" altLang="zh-CN" sz="3600" dirty="0" smtClean="0">
                <a:solidFill>
                  <a:schemeClr val="bg1"/>
                </a:solidFill>
              </a:rPr>
              <a:t>2015</a:t>
            </a:r>
            <a:r>
              <a:rPr lang="zh-CN" altLang="en-US" sz="3600" dirty="0" smtClean="0">
                <a:solidFill>
                  <a:schemeClr val="bg1"/>
                </a:solidFill>
              </a:rPr>
              <a:t>年</a:t>
            </a:r>
            <a:r>
              <a:rPr lang="en-US" altLang="zh-CN" sz="3600" dirty="0">
                <a:solidFill>
                  <a:schemeClr val="bg1"/>
                </a:solidFill>
              </a:rPr>
              <a:t>5</a:t>
            </a:r>
            <a:r>
              <a:rPr lang="zh-CN" altLang="en-US" sz="3600" dirty="0">
                <a:solidFill>
                  <a:schemeClr val="bg1"/>
                </a:solidFill>
              </a:rPr>
              <a:t>月</a:t>
            </a:r>
            <a:r>
              <a:rPr lang="en-US" altLang="zh-CN" sz="3600" dirty="0">
                <a:solidFill>
                  <a:schemeClr val="bg1"/>
                </a:solidFill>
              </a:rPr>
              <a:t>27</a:t>
            </a:r>
            <a:r>
              <a:rPr lang="zh-CN" altLang="en-US" sz="3600" dirty="0">
                <a:solidFill>
                  <a:schemeClr val="bg1"/>
                </a:solidFill>
              </a:rPr>
              <a:t>日星期三，上午</a:t>
            </a:r>
            <a:r>
              <a:rPr lang="en-US" altLang="zh-CN" sz="3600" dirty="0">
                <a:solidFill>
                  <a:schemeClr val="bg1"/>
                </a:solidFill>
              </a:rPr>
              <a:t>11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地点：图书馆授课厅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398129"/>
            <a:ext cx="49685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latin typeface="+mj-lt"/>
              </a:rPr>
              <a:t>Class </a:t>
            </a:r>
            <a:r>
              <a:rPr lang="en-US" altLang="zh-CN" sz="4800" dirty="0">
                <a:latin typeface="+mj-lt"/>
              </a:rPr>
              <a:t>P</a:t>
            </a:r>
            <a:r>
              <a:rPr lang="en-US" altLang="zh-CN" sz="4800" dirty="0" smtClean="0">
                <a:latin typeface="+mj-lt"/>
              </a:rPr>
              <a:t>ractices </a:t>
            </a:r>
            <a:endParaRPr lang="en-US" altLang="zh-CN" sz="2800" dirty="0">
              <a:latin typeface="+mj-ea"/>
              <a:ea typeface="+mj-ea"/>
            </a:endParaRPr>
          </a:p>
          <a:p>
            <a:r>
              <a:rPr lang="en-US" altLang="zh-CN" sz="2800" dirty="0" smtClean="0">
                <a:latin typeface="+mj-ea"/>
                <a:ea typeface="+mj-ea"/>
              </a:rPr>
              <a:t> </a:t>
            </a:r>
            <a:r>
              <a:rPr lang="en-US" altLang="zh-CN" sz="2800" dirty="0" smtClean="0">
                <a:solidFill>
                  <a:srgbClr val="C00000"/>
                </a:solidFill>
                <a:latin typeface="+mj-ea"/>
                <a:ea typeface="+mj-ea"/>
              </a:rPr>
              <a:t>1.</a:t>
            </a:r>
            <a:r>
              <a:rPr lang="en-US" altLang="zh-CN" sz="2800" dirty="0" smtClean="0">
                <a:latin typeface="+mj-ea"/>
                <a:ea typeface="+mj-ea"/>
              </a:rPr>
              <a:t> </a:t>
            </a:r>
            <a:endParaRPr lang="zh-CN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871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A22F0E-CF35-4EE9-83D3-5C60F502AB13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1052736"/>
            <a:ext cx="9144000" cy="4419600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chemeClr val="bg1"/>
                </a:solidFill>
              </a:rPr>
              <a:t>FUDAN UNIVERSITY</a:t>
            </a:r>
            <a:endParaRPr lang="en-US" altLang="zh-CN" sz="2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request</a:t>
            </a:r>
            <a:r>
              <a:rPr lang="en-US" altLang="zh-CN" sz="2800" dirty="0">
                <a:solidFill>
                  <a:srgbClr val="FF0000"/>
                </a:solidFill>
              </a:rPr>
              <a:t>s</a:t>
            </a:r>
            <a:r>
              <a:rPr lang="en-US" altLang="zh-CN" sz="2800" dirty="0">
                <a:solidFill>
                  <a:schemeClr val="bg1"/>
                </a:solidFill>
              </a:rPr>
              <a:t> the pleasure of the company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Mr. Wei Zhao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at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the celebration of the </a:t>
            </a:r>
            <a:r>
              <a:rPr lang="en-US" altLang="zh-CN" sz="2800" dirty="0" smtClean="0">
                <a:solidFill>
                  <a:schemeClr val="bg1"/>
                </a:solidFill>
              </a:rPr>
              <a:t>110th </a:t>
            </a:r>
            <a:r>
              <a:rPr lang="en-US" altLang="zh-CN" sz="2800" dirty="0">
                <a:solidFill>
                  <a:schemeClr val="bg1"/>
                </a:solidFill>
              </a:rPr>
              <a:t>Anniversary of the University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WEDNESDAY, 27th May, </a:t>
            </a:r>
            <a:r>
              <a:rPr lang="en-US" altLang="zh-CN" sz="2800" dirty="0" smtClean="0">
                <a:solidFill>
                  <a:schemeClr val="bg1"/>
                </a:solidFill>
              </a:rPr>
              <a:t>2015</a:t>
            </a:r>
            <a:endParaRPr lang="en-US" altLang="zh-CN" sz="2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dirty="0">
                <a:solidFill>
                  <a:schemeClr val="bg1"/>
                </a:solidFill>
              </a:rPr>
              <a:t>（</a:t>
            </a:r>
            <a:r>
              <a:rPr lang="en-US" altLang="zh-CN" sz="2800" dirty="0">
                <a:solidFill>
                  <a:schemeClr val="bg1"/>
                </a:solidFill>
              </a:rPr>
              <a:t>Commencing</a:t>
            </a:r>
            <a:r>
              <a:rPr lang="zh-CN" altLang="en-US" sz="2800" dirty="0">
                <a:solidFill>
                  <a:schemeClr val="bg1"/>
                </a:solidFill>
              </a:rPr>
              <a:t>）</a:t>
            </a:r>
            <a:r>
              <a:rPr lang="en-US" altLang="zh-CN" sz="2800" dirty="0">
                <a:solidFill>
                  <a:schemeClr val="bg1"/>
                </a:solidFill>
              </a:rPr>
              <a:t> at 11a.m.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at the Lecture Room of the library</a:t>
            </a:r>
          </a:p>
        </p:txBody>
      </p:sp>
    </p:spTree>
    <p:extLst>
      <p:ext uri="{BB962C8B-B14F-4D97-AF65-F5344CB8AC3E}">
        <p14:creationId xmlns:p14="http://schemas.microsoft.com/office/powerpoint/2010/main" val="15194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28FCB8-4325-4BA1-90A9-911E4975B902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1484784"/>
            <a:ext cx="9144000" cy="42672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美国大使偕夫人汉森女士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诚请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张路教授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出席将于</a:t>
            </a:r>
            <a:r>
              <a:rPr lang="en-US" altLang="zh-CN" sz="3600" dirty="0" smtClean="0">
                <a:solidFill>
                  <a:schemeClr val="bg1"/>
                </a:solidFill>
              </a:rPr>
              <a:t>2015</a:t>
            </a:r>
            <a:r>
              <a:rPr lang="zh-CN" altLang="en-US" sz="3600" dirty="0" smtClean="0">
                <a:solidFill>
                  <a:schemeClr val="bg1"/>
                </a:solidFill>
              </a:rPr>
              <a:t>年</a:t>
            </a:r>
            <a:r>
              <a:rPr lang="en-US" altLang="zh-CN" sz="3600" dirty="0">
                <a:solidFill>
                  <a:schemeClr val="bg1"/>
                </a:solidFill>
              </a:rPr>
              <a:t>11</a:t>
            </a:r>
            <a:r>
              <a:rPr lang="zh-CN" altLang="en-US" sz="3600" dirty="0">
                <a:solidFill>
                  <a:schemeClr val="bg1"/>
                </a:solidFill>
              </a:rPr>
              <a:t>月</a:t>
            </a:r>
            <a:r>
              <a:rPr lang="en-US" altLang="zh-CN" sz="3600" dirty="0">
                <a:solidFill>
                  <a:schemeClr val="bg1"/>
                </a:solidFill>
              </a:rPr>
              <a:t>3</a:t>
            </a:r>
            <a:r>
              <a:rPr lang="zh-CN" altLang="en-US" sz="3600" dirty="0">
                <a:solidFill>
                  <a:schemeClr val="bg1"/>
                </a:solidFill>
              </a:rPr>
              <a:t>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星期五下午</a:t>
            </a:r>
            <a:r>
              <a:rPr lang="en-US" altLang="zh-CN" sz="3600" dirty="0">
                <a:solidFill>
                  <a:schemeClr val="bg1"/>
                </a:solidFill>
              </a:rPr>
              <a:t>6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00</a:t>
            </a:r>
            <a:r>
              <a:rPr lang="zh-CN" altLang="en-US" sz="3600" dirty="0">
                <a:solidFill>
                  <a:schemeClr val="bg1"/>
                </a:solidFill>
              </a:rPr>
              <a:t>举行的招待会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地点：美国大使馆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请回复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电话：</a:t>
            </a:r>
            <a:r>
              <a:rPr lang="en-US" altLang="zh-CN" sz="3600" dirty="0">
                <a:solidFill>
                  <a:schemeClr val="bg1"/>
                </a:solidFill>
              </a:rPr>
              <a:t>57480991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76470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+mj-ea"/>
                <a:ea typeface="+mj-ea"/>
              </a:rPr>
              <a:t> </a:t>
            </a:r>
            <a:r>
              <a:rPr lang="en-US" altLang="zh-CN" sz="3600" dirty="0" smtClean="0">
                <a:solidFill>
                  <a:srgbClr val="C00000"/>
                </a:solidFill>
                <a:latin typeface="+mj-ea"/>
                <a:ea typeface="+mj-ea"/>
              </a:rPr>
              <a:t>2.</a:t>
            </a:r>
            <a:endParaRPr lang="zh-CN" altLang="en-US" sz="36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9393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C3F0836-5231-4FCA-802D-DA58820D14D1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304800" y="549275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Invitation </a:t>
            </a:r>
            <a:r>
              <a:rPr lang="en-US" altLang="zh-CN" b="1" dirty="0"/>
              <a:t>to a Reception</a:t>
            </a:r>
            <a:endParaRPr lang="en-US" altLang="zh-CN" dirty="0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525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The </a:t>
            </a:r>
            <a:r>
              <a:rPr lang="en-US" altLang="zh-CN" dirty="0">
                <a:solidFill>
                  <a:schemeClr val="bg1"/>
                </a:solidFill>
              </a:rPr>
              <a:t>Ambassador of the United States of America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and Lady Hanson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request the pleasure of the company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Prof. Lu Zhang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at a reception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on Friday, November 3, </a:t>
            </a:r>
            <a:r>
              <a:rPr lang="en-US" altLang="zh-CN" dirty="0" smtClean="0">
                <a:solidFill>
                  <a:schemeClr val="bg1"/>
                </a:solidFill>
              </a:rPr>
              <a:t>2015</a:t>
            </a:r>
            <a:endParaRPr lang="en-US" altLang="zh-CN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 at 6 p.m.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at </a:t>
            </a:r>
            <a:r>
              <a:rPr lang="en-US" altLang="zh-CN" sz="3600" dirty="0">
                <a:solidFill>
                  <a:schemeClr val="bg1"/>
                </a:solidFill>
                <a:latin typeface="Times New Roman" pitchFamily="18" charset="0"/>
              </a:rPr>
              <a:t>American Embassy</a:t>
            </a:r>
            <a:r>
              <a:rPr lang="en-US" altLang="zh-CN" sz="1800" dirty="0">
                <a:solidFill>
                  <a:schemeClr val="bg1"/>
                </a:solidFill>
              </a:rPr>
              <a:t> </a:t>
            </a:r>
            <a:endParaRPr lang="en-US" altLang="zh-CN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                                                     R.S.V.P.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chemeClr val="bg1"/>
                </a:solidFill>
              </a:rPr>
              <a:t>                                                       57480991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-243408"/>
            <a:ext cx="6781800" cy="1600200"/>
          </a:xfrm>
        </p:spPr>
        <p:txBody>
          <a:bodyPr>
            <a:normAutofit/>
          </a:bodyPr>
          <a:lstStyle/>
          <a:p>
            <a:r>
              <a:rPr lang="en-US" altLang="zh-CN" dirty="0"/>
              <a:t>Teaching </a:t>
            </a:r>
            <a:r>
              <a:rPr lang="en-US" altLang="zh-CN" dirty="0" smtClean="0"/>
              <a:t>Objectives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628800"/>
            <a:ext cx="754380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/>
              <a:t>Students will be able to:</a:t>
            </a:r>
          </a:p>
          <a:p>
            <a:pPr>
              <a:buNone/>
            </a:pP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	1. understand what </a:t>
            </a:r>
            <a:r>
              <a:rPr lang="en-US" altLang="zh-CN" sz="2800" dirty="0" smtClean="0"/>
              <a:t>an invitation card is for 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/>
              <a:t>	</a:t>
            </a:r>
            <a:r>
              <a:rPr lang="en-US" altLang="zh-CN" sz="2800" dirty="0" smtClean="0"/>
              <a:t>2. </a:t>
            </a:r>
            <a:r>
              <a:rPr lang="en-US" altLang="zh-CN" sz="2800" dirty="0"/>
              <a:t>know the basic sections and structure of an 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     invitation card</a:t>
            </a:r>
            <a:endParaRPr lang="en-US" altLang="zh-CN" sz="2800" dirty="0"/>
          </a:p>
          <a:p>
            <a:pPr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649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727A4B7-99E1-4612-B153-0885A4235832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81000" y="1219200"/>
            <a:ext cx="8458200" cy="518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大连理工大学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英语系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诚挚地邀请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刘梅  教授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出席将于</a:t>
            </a:r>
            <a:r>
              <a:rPr lang="en-US" altLang="zh-CN" dirty="0" smtClean="0">
                <a:solidFill>
                  <a:schemeClr val="bg1"/>
                </a:solidFill>
              </a:rPr>
              <a:t>2015</a:t>
            </a:r>
            <a:r>
              <a:rPr lang="zh-CN" altLang="en-US" dirty="0" smtClean="0">
                <a:solidFill>
                  <a:schemeClr val="bg1"/>
                </a:solidFill>
              </a:rPr>
              <a:t>年</a:t>
            </a:r>
            <a:r>
              <a:rPr lang="en-US" altLang="zh-CN" dirty="0">
                <a:solidFill>
                  <a:schemeClr val="bg1"/>
                </a:solidFill>
              </a:rPr>
              <a:t>10</a:t>
            </a:r>
            <a:r>
              <a:rPr lang="zh-CN" altLang="en-US" dirty="0">
                <a:solidFill>
                  <a:schemeClr val="bg1"/>
                </a:solidFill>
              </a:rPr>
              <a:t>月</a:t>
            </a:r>
            <a:r>
              <a:rPr lang="en-US" altLang="zh-CN" dirty="0">
                <a:solidFill>
                  <a:schemeClr val="bg1"/>
                </a:solidFill>
              </a:rPr>
              <a:t>23</a:t>
            </a:r>
            <a:r>
              <a:rPr lang="zh-CN" altLang="en-US" dirty="0">
                <a:solidFill>
                  <a:schemeClr val="bg1"/>
                </a:solidFill>
              </a:rPr>
              <a:t>日星期四下午</a:t>
            </a:r>
            <a:r>
              <a:rPr lang="en-US" altLang="zh-CN" dirty="0">
                <a:solidFill>
                  <a:schemeClr val="bg1"/>
                </a:solidFill>
              </a:rPr>
              <a:t>6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在学校大礼堂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举行的讲座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请回复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chemeClr val="bg1"/>
                </a:solidFill>
              </a:rPr>
              <a:t>电话：</a:t>
            </a:r>
            <a:r>
              <a:rPr lang="en-US" altLang="zh-CN" dirty="0">
                <a:solidFill>
                  <a:schemeClr val="bg1"/>
                </a:solidFill>
              </a:rPr>
              <a:t>84702955</a:t>
            </a:r>
            <a:r>
              <a:rPr lang="zh-CN" altLang="en-US" dirty="0">
                <a:solidFill>
                  <a:schemeClr val="bg1"/>
                </a:solidFill>
              </a:rPr>
              <a:t>转</a:t>
            </a:r>
            <a:r>
              <a:rPr lang="en-US" altLang="zh-CN" dirty="0">
                <a:solidFill>
                  <a:schemeClr val="bg1"/>
                </a:solidFill>
              </a:rPr>
              <a:t>809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20688"/>
            <a:ext cx="483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  <a:latin typeface="+mj-ea"/>
                <a:ea typeface="+mj-ea"/>
              </a:rPr>
              <a:t>3.</a:t>
            </a:r>
            <a:endParaRPr lang="zh-CN" altLang="en-US" sz="36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651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74C45C6-92E7-4140-9DC7-68CB77B78EE6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76200" y="1219200"/>
            <a:ext cx="9067800" cy="5638800"/>
          </a:xfrm>
          <a:prstGeom prst="rect">
            <a:avLst/>
          </a:prstGeom>
          <a:solidFill>
            <a:schemeClr val="accent1"/>
          </a:solidFill>
          <a:ln w="3175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The English Department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of Dalian University of Technology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cordially invites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Professor Mei Liu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to give a lecture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on Thursday, Oct. 23, </a:t>
            </a:r>
            <a:r>
              <a:rPr lang="en-US" altLang="zh-CN" sz="2800" dirty="0" smtClean="0">
                <a:solidFill>
                  <a:schemeClr val="bg1"/>
                </a:solidFill>
              </a:rPr>
              <a:t>2015 </a:t>
            </a:r>
            <a:endParaRPr lang="en-US" altLang="zh-CN" sz="2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at 6 p.m.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at the Great Hall of the University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2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                                                          R.S.V.P.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                                                84702955 </a:t>
            </a:r>
            <a:r>
              <a:rPr lang="en-US" altLang="zh-CN" sz="2800" dirty="0" err="1">
                <a:solidFill>
                  <a:schemeClr val="bg1"/>
                </a:solidFill>
              </a:rPr>
              <a:t>Extn</a:t>
            </a:r>
            <a:r>
              <a:rPr lang="en-US" altLang="zh-CN" sz="2800" dirty="0">
                <a:solidFill>
                  <a:schemeClr val="bg1"/>
                </a:solidFill>
              </a:rPr>
              <a:t>. 809</a:t>
            </a:r>
          </a:p>
        </p:txBody>
      </p:sp>
    </p:spTree>
    <p:extLst>
      <p:ext uri="{BB962C8B-B14F-4D97-AF65-F5344CB8AC3E}">
        <p14:creationId xmlns:p14="http://schemas.microsoft.com/office/powerpoint/2010/main" val="309657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8952" y="-675456"/>
            <a:ext cx="6784848" cy="1737320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rgbClr val="C00000"/>
                </a:solidFill>
                <a:latin typeface="+mj-ea"/>
              </a:rPr>
              <a:t>4.</a:t>
            </a:r>
            <a:endParaRPr lang="zh-CN" altLang="en-US" sz="4000" dirty="0">
              <a:solidFill>
                <a:srgbClr val="C00000"/>
              </a:solidFill>
              <a:latin typeface="+mj-ea"/>
            </a:endParaRPr>
          </a:p>
        </p:txBody>
      </p:sp>
      <p:sp>
        <p:nvSpPr>
          <p:cNvPr id="2969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FF388B-FC84-4178-B1B6-DA20A352F861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755576" y="1419498"/>
            <a:ext cx="7883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 dirty="0" smtClean="0">
                <a:solidFill>
                  <a:srgbClr val="C00000"/>
                </a:solidFill>
              </a:rPr>
              <a:t>Invitation </a:t>
            </a:r>
            <a:r>
              <a:rPr lang="en-US" altLang="zh-CN" sz="3600" b="1" dirty="0">
                <a:solidFill>
                  <a:srgbClr val="C00000"/>
                </a:solidFill>
              </a:rPr>
              <a:t>to a Wedding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683568" y="2992884"/>
            <a:ext cx="795527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dirty="0">
                <a:latin typeface="Times New Roman" pitchFamily="18" charset="0"/>
              </a:rPr>
              <a:t>Write an invitation card according 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dirty="0">
                <a:latin typeface="Times New Roman" pitchFamily="18" charset="0"/>
              </a:rPr>
              <a:t> the </a:t>
            </a:r>
            <a:r>
              <a:rPr lang="en-US" altLang="zh-CN" sz="3600" dirty="0" smtClean="0">
                <a:latin typeface="Times New Roman" pitchFamily="18" charset="0"/>
              </a:rPr>
              <a:t>situation: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3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6BA3CCE-0EAA-43B5-8E22-C54EFC95684B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315144" y="1700808"/>
            <a:ext cx="8515672" cy="4680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/>
              <a:t>	</a:t>
            </a:r>
            <a:r>
              <a:rPr lang="zh-CN" altLang="en-US" sz="3600" dirty="0">
                <a:solidFill>
                  <a:schemeClr val="bg1"/>
                </a:solidFill>
              </a:rPr>
              <a:t>兹订于</a:t>
            </a:r>
            <a:r>
              <a:rPr lang="en-US" altLang="zh-CN" sz="3600" dirty="0" smtClean="0">
                <a:solidFill>
                  <a:schemeClr val="bg1"/>
                </a:solidFill>
              </a:rPr>
              <a:t>2016</a:t>
            </a:r>
            <a:r>
              <a:rPr lang="zh-CN" altLang="en-US" sz="3600" dirty="0" smtClean="0">
                <a:solidFill>
                  <a:schemeClr val="bg1"/>
                </a:solidFill>
              </a:rPr>
              <a:t>年</a:t>
            </a:r>
            <a:r>
              <a:rPr lang="en-US" altLang="zh-CN" sz="3600" dirty="0">
                <a:solidFill>
                  <a:schemeClr val="bg1"/>
                </a:solidFill>
              </a:rPr>
              <a:t>7</a:t>
            </a:r>
            <a:r>
              <a:rPr lang="zh-CN" altLang="en-US" sz="3600" dirty="0">
                <a:solidFill>
                  <a:schemeClr val="bg1"/>
                </a:solidFill>
              </a:rPr>
              <a:t>月</a:t>
            </a:r>
            <a:r>
              <a:rPr lang="en-US" altLang="zh-CN" sz="3600" dirty="0">
                <a:solidFill>
                  <a:schemeClr val="bg1"/>
                </a:solidFill>
              </a:rPr>
              <a:t>8</a:t>
            </a:r>
            <a:r>
              <a:rPr lang="zh-CN" altLang="en-US" sz="3600" dirty="0">
                <a:solidFill>
                  <a:schemeClr val="bg1"/>
                </a:solidFill>
              </a:rPr>
              <a:t>日（星期六）中午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12</a:t>
            </a:r>
            <a:r>
              <a:rPr lang="zh-CN" altLang="en-US" sz="3600" dirty="0">
                <a:solidFill>
                  <a:schemeClr val="bg1"/>
                </a:solidFill>
              </a:rPr>
              <a:t>时，在纽约市托马斯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埃皮斯卡帕尔教堂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为小女玛格丽特与唐娜德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布赖恩先生举行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结婚典礼，敬治喜筵于圣莫里兹，恭请布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莱克先生</a:t>
            </a:r>
            <a:r>
              <a:rPr lang="en-US" altLang="zh-CN" sz="3600" dirty="0">
                <a:solidFill>
                  <a:schemeClr val="bg1"/>
                </a:solidFill>
              </a:rPr>
              <a:t>&amp;</a:t>
            </a:r>
            <a:r>
              <a:rPr lang="zh-CN" altLang="en-US" sz="3600" dirty="0">
                <a:solidFill>
                  <a:schemeClr val="bg1"/>
                </a:solidFill>
              </a:rPr>
              <a:t>夫人光临。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                    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				约翰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史密斯夫妇恭请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     				</a:t>
            </a:r>
          </a:p>
        </p:txBody>
      </p:sp>
    </p:spTree>
    <p:extLst>
      <p:ext uri="{BB962C8B-B14F-4D97-AF65-F5344CB8AC3E}">
        <p14:creationId xmlns:p14="http://schemas.microsoft.com/office/powerpoint/2010/main" val="2157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0650C1C-14E4-4683-8F72-16B21A24D7CF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683568" y="404664"/>
            <a:ext cx="6120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b="1" dirty="0" smtClean="0"/>
              <a:t>Formal Invitation Card</a:t>
            </a:r>
            <a:endParaRPr lang="en-US" altLang="zh-CN" dirty="0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533400" y="1143000"/>
            <a:ext cx="8229600" cy="571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Mr. and Mrs. John Smith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request the honor of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Mr. &amp; Mrs. Black’s presence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at the marriage of their daughter Margaret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Mr. Donald Blaine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on Saturday, the eighth of July</a:t>
            </a:r>
            <a:r>
              <a:rPr lang="zh-CN" altLang="en-US" sz="2800" dirty="0">
                <a:solidFill>
                  <a:schemeClr val="bg1"/>
                </a:solidFill>
              </a:rPr>
              <a:t>，</a:t>
            </a:r>
            <a:r>
              <a:rPr lang="en-US" altLang="zh-CN" sz="2800" dirty="0" smtClean="0">
                <a:solidFill>
                  <a:schemeClr val="bg1"/>
                </a:solidFill>
              </a:rPr>
              <a:t>2016</a:t>
            </a:r>
            <a:endParaRPr lang="en-US" altLang="zh-CN" sz="2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at twelve o’clock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St. Thomas Episcopal Church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New York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and afterwards at dinner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</a:rPr>
              <a:t>at  St. Moritz</a:t>
            </a:r>
          </a:p>
        </p:txBody>
      </p:sp>
    </p:spTree>
    <p:extLst>
      <p:ext uri="{BB962C8B-B14F-4D97-AF65-F5344CB8AC3E}">
        <p14:creationId xmlns:p14="http://schemas.microsoft.com/office/powerpoint/2010/main" val="44799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8952" y="-531440"/>
            <a:ext cx="6784848" cy="1737320"/>
          </a:xfrm>
        </p:spPr>
        <p:txBody>
          <a:bodyPr>
            <a:normAutofit/>
          </a:bodyPr>
          <a:lstStyle/>
          <a:p>
            <a:r>
              <a:rPr lang="en-US" altLang="zh-CN" sz="4400" dirty="0" smtClean="0">
                <a:solidFill>
                  <a:srgbClr val="C00000"/>
                </a:solidFill>
                <a:latin typeface="+mj-ea"/>
              </a:rPr>
              <a:t>5.</a:t>
            </a:r>
            <a:endParaRPr lang="zh-CN" altLang="en-US" sz="4400" dirty="0">
              <a:solidFill>
                <a:srgbClr val="C00000"/>
              </a:solidFill>
              <a:latin typeface="+mj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512" y="1268760"/>
            <a:ext cx="8784976" cy="4752528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请帖</a:t>
            </a:r>
          </a:p>
          <a:p>
            <a:r>
              <a:rPr lang="zh-CN" altLang="en-US" sz="3600" dirty="0"/>
              <a:t>	</a:t>
            </a:r>
          </a:p>
          <a:p>
            <a:r>
              <a:rPr lang="zh-CN" altLang="en-US" sz="3600" dirty="0"/>
              <a:t>	兹订于</a:t>
            </a:r>
            <a:r>
              <a:rPr lang="en-US" altLang="zh-CN" sz="3600" dirty="0" smtClean="0"/>
              <a:t>2015</a:t>
            </a:r>
            <a:r>
              <a:rPr lang="zh-CN" altLang="en-US" sz="3600" dirty="0" smtClean="0"/>
              <a:t>年</a:t>
            </a:r>
            <a:r>
              <a:rPr lang="en-US" altLang="zh-CN" sz="3600" dirty="0"/>
              <a:t>11</a:t>
            </a:r>
            <a:r>
              <a:rPr lang="zh-CN" altLang="en-US" sz="3600" dirty="0"/>
              <a:t>月</a:t>
            </a:r>
            <a:r>
              <a:rPr lang="en-US" altLang="zh-CN" sz="3600" dirty="0"/>
              <a:t>25</a:t>
            </a:r>
            <a:r>
              <a:rPr lang="zh-CN" altLang="en-US" sz="3600" dirty="0"/>
              <a:t>日（星期六）下午</a:t>
            </a:r>
            <a:r>
              <a:rPr lang="en-US" altLang="zh-CN" sz="3600" dirty="0"/>
              <a:t>2</a:t>
            </a:r>
            <a:r>
              <a:rPr lang="zh-CN" altLang="en-US" sz="3600" dirty="0"/>
              <a:t>：</a:t>
            </a:r>
            <a:r>
              <a:rPr lang="en-US" altLang="zh-CN" sz="3600" dirty="0"/>
              <a:t>00 </a:t>
            </a:r>
            <a:r>
              <a:rPr lang="zh-CN" altLang="en-US" sz="3600" dirty="0"/>
              <a:t>在院报告厅召开我院建院</a:t>
            </a:r>
            <a:r>
              <a:rPr lang="en-US" altLang="zh-CN" sz="3600" dirty="0"/>
              <a:t>10</a:t>
            </a:r>
            <a:r>
              <a:rPr lang="zh-CN" altLang="en-US" sz="3600" dirty="0"/>
              <a:t>周年庆祝大会，恭请布朗小姐光临。</a:t>
            </a:r>
          </a:p>
          <a:p>
            <a:r>
              <a:rPr lang="zh-CN" altLang="en-US" sz="3600" dirty="0"/>
              <a:t>   </a:t>
            </a:r>
            <a:endParaRPr lang="en-US" altLang="zh-CN" sz="3600" dirty="0" smtClean="0"/>
          </a:p>
          <a:p>
            <a:r>
              <a:rPr lang="zh-CN" altLang="en-US" sz="3600" dirty="0" smtClean="0"/>
              <a:t>                      </a:t>
            </a:r>
            <a:r>
              <a:rPr lang="zh-CN" altLang="en-US" sz="3600" dirty="0"/>
              <a:t>		</a:t>
            </a:r>
            <a:r>
              <a:rPr lang="zh-CN" altLang="en-US" sz="3600" dirty="0" smtClean="0"/>
              <a:t>   复旦大学外文学院</a:t>
            </a:r>
            <a:endParaRPr lang="zh-CN" altLang="en-US" sz="3600" dirty="0"/>
          </a:p>
        </p:txBody>
      </p:sp>
      <p:sp>
        <p:nvSpPr>
          <p:cNvPr id="3277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E615DF6-C48F-4B3E-AED1-6B2BD6D9C14A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College of Foreign Languages and Literature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 err="1">
                <a:solidFill>
                  <a:schemeClr val="tx1"/>
                </a:solidFill>
              </a:rPr>
              <a:t>Fudan</a:t>
            </a:r>
            <a:r>
              <a:rPr lang="en-US" altLang="zh-CN" dirty="0">
                <a:solidFill>
                  <a:schemeClr val="tx1"/>
                </a:solidFill>
              </a:rPr>
              <a:t> University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requests the pleasure of the company of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Miss Brown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at 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the Tenth Anniversary Celebration of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the College founding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on 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Saturday</a:t>
            </a:r>
            <a:r>
              <a:rPr lang="en-US" altLang="zh-CN" dirty="0" smtClean="0">
                <a:solidFill>
                  <a:schemeClr val="tx1"/>
                </a:solidFill>
              </a:rPr>
              <a:t>, 25th </a:t>
            </a:r>
            <a:r>
              <a:rPr lang="en-US" altLang="zh-CN" dirty="0">
                <a:solidFill>
                  <a:schemeClr val="tx1"/>
                </a:solidFill>
              </a:rPr>
              <a:t>Nov., </a:t>
            </a:r>
            <a:r>
              <a:rPr lang="en-US" altLang="zh-CN" dirty="0" smtClean="0">
                <a:solidFill>
                  <a:schemeClr val="tx1"/>
                </a:solidFill>
              </a:rPr>
              <a:t>2015</a:t>
            </a:r>
            <a:endParaRPr lang="en-US" altLang="zh-CN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zh-CN" dirty="0" smtClean="0">
                <a:solidFill>
                  <a:schemeClr val="tx1"/>
                </a:solidFill>
              </a:rPr>
              <a:t>Commencing </a:t>
            </a:r>
            <a:r>
              <a:rPr lang="en-US" altLang="zh-CN" dirty="0">
                <a:solidFill>
                  <a:schemeClr val="tx1"/>
                </a:solidFill>
              </a:rPr>
              <a:t>at 2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r>
              <a:rPr lang="en-US" altLang="zh-CN" dirty="0">
                <a:solidFill>
                  <a:schemeClr val="tx1"/>
                </a:solidFill>
              </a:rPr>
              <a:t>00 p.m.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at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zh-CN" dirty="0">
                <a:solidFill>
                  <a:schemeClr val="tx1"/>
                </a:solidFill>
              </a:rPr>
              <a:t>Lecture Hall of the </a:t>
            </a:r>
            <a:r>
              <a:rPr lang="en-US" altLang="zh-CN" dirty="0" smtClean="0">
                <a:solidFill>
                  <a:schemeClr val="tx1"/>
                </a:solidFill>
              </a:rPr>
              <a:t>College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379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EAD0EF-112D-47FA-B37E-74B3BB4580CB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0244" y="1916832"/>
            <a:ext cx="8100228" cy="3096344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</a:rPr>
              <a:t>After-Class </a:t>
            </a:r>
            <a:r>
              <a:rPr lang="en-US" altLang="zh-CN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Assignment</a:t>
            </a:r>
            <a:r>
              <a:rPr lang="en-US" altLang="zh-CN" sz="6600" dirty="0" smtClean="0">
                <a:solidFill>
                  <a:srgbClr val="00B050"/>
                </a:solidFill>
              </a:rPr>
              <a:t/>
            </a:r>
            <a:br>
              <a:rPr lang="en-US" altLang="zh-CN" sz="6600" dirty="0" smtClean="0">
                <a:solidFill>
                  <a:srgbClr val="00B050"/>
                </a:solidFill>
              </a:rPr>
            </a:br>
            <a:r>
              <a:rPr lang="en-US" altLang="zh-CN" sz="6600" dirty="0" smtClean="0">
                <a:solidFill>
                  <a:srgbClr val="00B050"/>
                </a:solidFill>
              </a:rPr>
              <a:t/>
            </a:r>
            <a:br>
              <a:rPr lang="en-US" altLang="zh-CN" sz="6600" dirty="0" smtClean="0">
                <a:solidFill>
                  <a:srgbClr val="00B050"/>
                </a:solidFill>
              </a:rPr>
            </a:br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Write an </a:t>
            </a:r>
            <a:r>
              <a:rPr lang="en-US" altLang="zh-CN" sz="36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invitation </a:t>
            </a:r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card according </a:t>
            </a:r>
            <a:r>
              <a:rPr lang="en-US" altLang="zh-CN" sz="36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to the given content first, then </a:t>
            </a:r>
            <a:r>
              <a:rPr lang="en-US" altLang="zh-CN" sz="36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>reply it according to the given situation.</a:t>
            </a:r>
            <a:r>
              <a:rPr lang="en-US" altLang="zh-CN" sz="36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  <a:t/>
            </a:r>
            <a:br>
              <a:rPr lang="en-US" altLang="zh-CN" sz="3600" dirty="0">
                <a:solidFill>
                  <a:schemeClr val="tx1"/>
                </a:solidFill>
                <a:latin typeface="+mn-lt"/>
                <a:ea typeface="宋体" panose="02010600030101010101" pitchFamily="2" charset="-122"/>
              </a:rPr>
            </a:br>
            <a:endParaRPr lang="zh-CN" altLang="en-US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818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ECAB8F-E888-4C68-8AA7-BB85AED31EEC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C0AA6B9-0D0E-4E4F-A5B6-E9913AD7CA36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28600" y="685800"/>
            <a:ext cx="8686800" cy="533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dirty="0"/>
              <a:t> </a:t>
            </a:r>
            <a:r>
              <a:rPr lang="zh-CN" altLang="en-US" sz="3600" dirty="0" smtClean="0">
                <a:solidFill>
                  <a:schemeClr val="bg1"/>
                </a:solidFill>
              </a:rPr>
              <a:t>兹</a:t>
            </a:r>
            <a:r>
              <a:rPr lang="zh-CN" altLang="en-US" sz="3600" dirty="0">
                <a:solidFill>
                  <a:schemeClr val="bg1"/>
                </a:solidFill>
              </a:rPr>
              <a:t>订于</a:t>
            </a:r>
            <a:r>
              <a:rPr lang="en-US" altLang="zh-CN" sz="3600" dirty="0">
                <a:solidFill>
                  <a:schemeClr val="bg1"/>
                </a:solidFill>
              </a:rPr>
              <a:t>11</a:t>
            </a:r>
            <a:r>
              <a:rPr lang="zh-CN" altLang="en-US" sz="3600" dirty="0">
                <a:solidFill>
                  <a:schemeClr val="bg1"/>
                </a:solidFill>
              </a:rPr>
              <a:t>月</a:t>
            </a:r>
            <a:r>
              <a:rPr lang="en-US" altLang="zh-CN" sz="3600" dirty="0">
                <a:solidFill>
                  <a:schemeClr val="bg1"/>
                </a:solidFill>
              </a:rPr>
              <a:t>21</a:t>
            </a:r>
            <a:r>
              <a:rPr lang="zh-CN" altLang="en-US" sz="3600" dirty="0">
                <a:solidFill>
                  <a:schemeClr val="bg1"/>
                </a:solidFill>
              </a:rPr>
              <a:t>日（星期二）下午</a:t>
            </a:r>
            <a:r>
              <a:rPr lang="en-US" altLang="zh-CN" sz="3600" dirty="0" smtClean="0">
                <a:solidFill>
                  <a:schemeClr val="bg1"/>
                </a:solidFill>
              </a:rPr>
              <a:t>5</a:t>
            </a:r>
            <a:r>
              <a:rPr lang="zh-CN" altLang="en-US" sz="3600" dirty="0" smtClean="0">
                <a:solidFill>
                  <a:schemeClr val="bg1"/>
                </a:solidFill>
              </a:rPr>
              <a:t>在芙蓉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宾馆</a:t>
            </a:r>
            <a:r>
              <a:rPr lang="zh-CN" altLang="en-US" sz="3600" dirty="0">
                <a:solidFill>
                  <a:schemeClr val="bg1"/>
                </a:solidFill>
              </a:rPr>
              <a:t>敬治菲酌，</a:t>
            </a:r>
            <a:r>
              <a:rPr lang="zh-CN" altLang="en-US" sz="3600" dirty="0" smtClean="0">
                <a:solidFill>
                  <a:schemeClr val="bg1"/>
                </a:solidFill>
              </a:rPr>
              <a:t>恭请乔</a:t>
            </a:r>
            <a:r>
              <a:rPr lang="zh-CN" altLang="en-US" sz="3600" dirty="0">
                <a:solidFill>
                  <a:schemeClr val="bg1"/>
                </a:solidFill>
              </a:rPr>
              <a:t>治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史密斯先生</a:t>
            </a:r>
            <a:r>
              <a:rPr lang="en-US" altLang="zh-CN" sz="3600" dirty="0">
                <a:solidFill>
                  <a:schemeClr val="bg1"/>
                </a:solidFill>
              </a:rPr>
              <a:t>&amp;</a:t>
            </a:r>
            <a:r>
              <a:rPr lang="zh-CN" altLang="en-US" sz="3600" dirty="0" smtClean="0">
                <a:solidFill>
                  <a:schemeClr val="bg1"/>
                </a:solidFill>
              </a:rPr>
              <a:t>夫人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 smtClean="0">
                <a:solidFill>
                  <a:schemeClr val="bg1"/>
                </a:solidFill>
              </a:rPr>
              <a:t>光临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                            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  					亨利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金夫妇谨订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                                 </a:t>
            </a:r>
            <a:r>
              <a:rPr lang="zh-CN" altLang="en-US" sz="3600" dirty="0" smtClean="0">
                <a:solidFill>
                  <a:schemeClr val="bg1"/>
                </a:solidFill>
              </a:rPr>
              <a:t>   电话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78566435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       		  </a:t>
            </a:r>
            <a:r>
              <a:rPr lang="en-US" altLang="zh-CN" sz="3600" dirty="0" smtClean="0">
                <a:solidFill>
                  <a:schemeClr val="bg1"/>
                </a:solidFill>
              </a:rPr>
              <a:t>        </a:t>
            </a:r>
            <a:r>
              <a:rPr lang="zh-CN" altLang="en-US" sz="3600" dirty="0" smtClean="0">
                <a:solidFill>
                  <a:schemeClr val="bg1"/>
                </a:solidFill>
              </a:rPr>
              <a:t>请赐回音</a:t>
            </a:r>
            <a:endParaRPr lang="zh-CN" altLang="en-US" sz="36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2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3D4D964-2F64-4719-8081-DF11CD4FA313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323528" y="1412776"/>
            <a:ext cx="8496944" cy="449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乔治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史密斯夫妇高兴地接受亨利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金先生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和夫人的宴请，时间为</a:t>
            </a:r>
            <a:r>
              <a:rPr lang="en-US" altLang="zh-CN" sz="3600" dirty="0">
                <a:solidFill>
                  <a:schemeClr val="bg1"/>
                </a:solidFill>
              </a:rPr>
              <a:t>11</a:t>
            </a:r>
            <a:r>
              <a:rPr lang="zh-CN" altLang="en-US" sz="3600" dirty="0">
                <a:solidFill>
                  <a:schemeClr val="bg1"/>
                </a:solidFill>
              </a:rPr>
              <a:t>月</a:t>
            </a:r>
            <a:r>
              <a:rPr lang="en-US" altLang="zh-CN" sz="3600" dirty="0">
                <a:solidFill>
                  <a:schemeClr val="bg1"/>
                </a:solidFill>
              </a:rPr>
              <a:t>21</a:t>
            </a:r>
            <a:r>
              <a:rPr lang="zh-CN" altLang="en-US" sz="3600" dirty="0">
                <a:solidFill>
                  <a:schemeClr val="bg1"/>
                </a:solidFill>
              </a:rPr>
              <a:t>日（星期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二）下午</a:t>
            </a:r>
            <a:r>
              <a:rPr lang="en-US" altLang="zh-CN" sz="3600" dirty="0">
                <a:solidFill>
                  <a:schemeClr val="bg1"/>
                </a:solidFill>
              </a:rPr>
              <a:t>5</a:t>
            </a:r>
            <a:r>
              <a:rPr lang="zh-CN" altLang="en-US" sz="3600" dirty="0">
                <a:solidFill>
                  <a:schemeClr val="bg1"/>
                </a:solidFill>
              </a:rPr>
              <a:t>时，座设芙蓉宾馆。</a:t>
            </a:r>
          </a:p>
        </p:txBody>
      </p:sp>
      <p:sp>
        <p:nvSpPr>
          <p:cNvPr id="36868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3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410445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zh-CN" sz="3200" b="1" dirty="0" smtClean="0"/>
              <a:t>  </a:t>
            </a:r>
            <a:r>
              <a:rPr lang="en-US" altLang="zh-C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Basic </a:t>
            </a:r>
            <a:r>
              <a:rPr lang="en-US" altLang="zh-CN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contents, formats and frequently used expressions of </a:t>
            </a:r>
            <a:r>
              <a:rPr lang="en-US" altLang="zh-CN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Invitations</a:t>
            </a:r>
            <a:r>
              <a:rPr lang="en-US" altLang="zh-CN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altLang="zh-CN" sz="32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Replies</a:t>
            </a:r>
            <a:r>
              <a:rPr lang="en-US" altLang="zh-CN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including</a:t>
            </a:r>
          </a:p>
          <a:p>
            <a:pPr>
              <a:spcBef>
                <a:spcPct val="0"/>
              </a:spcBef>
              <a:buNone/>
            </a:pPr>
            <a:endParaRPr lang="en-US" altLang="zh-CN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Invitation to </a:t>
            </a:r>
            <a:r>
              <a:rPr lang="en-US" altLang="zh-CN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Formal Dinner</a:t>
            </a:r>
            <a:endParaRPr lang="en-US" altLang="zh-CN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Invitation to </a:t>
            </a:r>
            <a:r>
              <a:rPr lang="en-US" altLang="zh-CN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Dance</a:t>
            </a:r>
            <a:endParaRPr lang="en-US" altLang="zh-CN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ct val="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Invitation to </a:t>
            </a:r>
            <a:r>
              <a:rPr lang="en-US" altLang="zh-CN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Attending the Academic</a:t>
            </a:r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CN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Activities,  etc. </a:t>
            </a:r>
          </a:p>
          <a:p>
            <a:pPr marL="0" indent="0">
              <a:buNone/>
            </a:pPr>
            <a:endParaRPr lang="zh-CN" altLang="en-US" sz="3200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46C4-EA2C-4D91-A005-EB3991A60D96}" type="datetime1">
              <a:rPr lang="en-US" altLang="zh-CN" smtClean="0"/>
              <a:pPr/>
              <a:t>10/6/2016</a:t>
            </a:fld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62000" y="-394320"/>
            <a:ext cx="6781800" cy="1519064"/>
          </a:xfrm>
        </p:spPr>
        <p:txBody>
          <a:bodyPr/>
          <a:lstStyle/>
          <a:p>
            <a:r>
              <a:rPr lang="en-US" altLang="zh-CN" dirty="0" smtClean="0"/>
              <a:t>Teaching </a:t>
            </a:r>
            <a:r>
              <a:rPr lang="en-US" altLang="zh-CN" dirty="0"/>
              <a:t>C</a:t>
            </a:r>
            <a:r>
              <a:rPr lang="en-US" altLang="zh-CN" dirty="0" smtClean="0"/>
              <a:t>ontents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555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60CED7-0547-4562-BD73-217496823224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04800" y="1600200"/>
            <a:ext cx="8458200" cy="426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dirty="0"/>
              <a:t> </a:t>
            </a:r>
            <a:r>
              <a:rPr lang="zh-CN" altLang="en-US" sz="3600" dirty="0">
                <a:solidFill>
                  <a:schemeClr val="bg1"/>
                </a:solidFill>
              </a:rPr>
              <a:t>乔治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史密斯夫妇因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另有约在先，十分遗憾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不能应邀参加亨利</a:t>
            </a:r>
            <a:r>
              <a:rPr lang="en-US" altLang="zh-CN" sz="3600" dirty="0">
                <a:solidFill>
                  <a:schemeClr val="bg1"/>
                </a:solidFill>
              </a:rPr>
              <a:t>·</a:t>
            </a:r>
            <a:r>
              <a:rPr lang="zh-CN" altLang="en-US" sz="3600" dirty="0">
                <a:solidFill>
                  <a:schemeClr val="bg1"/>
                </a:solidFill>
              </a:rPr>
              <a:t>金先生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和夫人于</a:t>
            </a:r>
            <a:r>
              <a:rPr lang="en-US" altLang="zh-CN" sz="3600" dirty="0">
                <a:solidFill>
                  <a:schemeClr val="bg1"/>
                </a:solidFill>
              </a:rPr>
              <a:t>11</a:t>
            </a:r>
            <a:r>
              <a:rPr lang="zh-CN" altLang="en-US" sz="3600" dirty="0">
                <a:solidFill>
                  <a:schemeClr val="bg1"/>
                </a:solidFill>
              </a:rPr>
              <a:t>月</a:t>
            </a:r>
            <a:r>
              <a:rPr lang="en-US" altLang="zh-CN" sz="3600" dirty="0">
                <a:solidFill>
                  <a:schemeClr val="bg1"/>
                </a:solidFill>
              </a:rPr>
              <a:t>21</a:t>
            </a:r>
            <a:r>
              <a:rPr lang="zh-CN" altLang="en-US" sz="3600" dirty="0">
                <a:solidFill>
                  <a:schemeClr val="bg1"/>
                </a:solidFill>
              </a:rPr>
              <a:t>日（星期二）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下午</a:t>
            </a:r>
            <a:r>
              <a:rPr lang="en-US" altLang="zh-CN" sz="3600" dirty="0">
                <a:solidFill>
                  <a:schemeClr val="bg1"/>
                </a:solidFill>
              </a:rPr>
              <a:t>5</a:t>
            </a:r>
            <a:r>
              <a:rPr lang="zh-CN" altLang="en-US" sz="3600" dirty="0">
                <a:solidFill>
                  <a:schemeClr val="bg1"/>
                </a:solidFill>
              </a:rPr>
              <a:t>时在芙蓉宾馆举行的宴会。</a:t>
            </a:r>
          </a:p>
        </p:txBody>
      </p:sp>
      <p:sp>
        <p:nvSpPr>
          <p:cNvPr id="37892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87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E4D25F-AA74-4201-9355-D5F76B99CAC8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560" y="1556792"/>
            <a:ext cx="792088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eaLnBrk="1" hangingPunct="1">
              <a:spcBef>
                <a:spcPct val="0"/>
              </a:spcBef>
            </a:pPr>
            <a:r>
              <a:rPr lang="en-US" altLang="zh-CN" dirty="0">
                <a:solidFill>
                  <a:srgbClr val="0070C0"/>
                </a:solidFill>
              </a:rPr>
              <a:t>What is an invitation?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0070C0"/>
              </a:solidFill>
            </a:endParaRPr>
          </a:p>
          <a:p>
            <a:pPr marL="457200" indent="-457200" eaLnBrk="1" hangingPunct="1">
              <a:spcBef>
                <a:spcPct val="0"/>
              </a:spcBef>
            </a:pPr>
            <a:r>
              <a:rPr lang="en-US" altLang="zh-CN" dirty="0">
                <a:solidFill>
                  <a:srgbClr val="0070C0"/>
                </a:solidFill>
              </a:rPr>
              <a:t>What are the purposes of an invitation?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0070C0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     a </a:t>
            </a:r>
            <a:r>
              <a:rPr lang="en-US" altLang="zh-CN" dirty="0">
                <a:solidFill>
                  <a:srgbClr val="0070C0"/>
                </a:solidFill>
              </a:rPr>
              <a:t>banquet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>
                <a:solidFill>
                  <a:srgbClr val="0070C0"/>
                </a:solidFill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</a:rPr>
              <a:t>    a </a:t>
            </a:r>
            <a:r>
              <a:rPr lang="en-US" altLang="zh-CN" dirty="0">
                <a:solidFill>
                  <a:srgbClr val="0070C0"/>
                </a:solidFill>
              </a:rPr>
              <a:t>report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     a </a:t>
            </a:r>
            <a:r>
              <a:rPr lang="en-US" altLang="zh-CN" dirty="0">
                <a:solidFill>
                  <a:srgbClr val="0070C0"/>
                </a:solidFill>
              </a:rPr>
              <a:t>reception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dirty="0" smtClean="0">
                <a:solidFill>
                  <a:srgbClr val="0070C0"/>
                </a:solidFill>
              </a:rPr>
              <a:t>     a </a:t>
            </a:r>
            <a:r>
              <a:rPr lang="en-US" altLang="zh-CN" dirty="0">
                <a:solidFill>
                  <a:srgbClr val="0070C0"/>
                </a:solidFill>
              </a:rPr>
              <a:t>party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66700" y="569415"/>
            <a:ext cx="8610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 dirty="0" smtClean="0">
                <a:solidFill>
                  <a:srgbClr val="FFC000"/>
                </a:solidFill>
                <a:latin typeface="+mj-lt"/>
              </a:rPr>
              <a:t>I. Introduction </a:t>
            </a:r>
            <a:r>
              <a:rPr lang="en-US" altLang="zh-CN" sz="3600" b="1" dirty="0">
                <a:solidFill>
                  <a:srgbClr val="FFC000"/>
                </a:solidFill>
                <a:latin typeface="+mj-lt"/>
              </a:rPr>
              <a:t>of Invitations and Replies</a:t>
            </a:r>
          </a:p>
        </p:txBody>
      </p:sp>
    </p:spTree>
    <p:extLst>
      <p:ext uri="{BB962C8B-B14F-4D97-AF65-F5344CB8AC3E}">
        <p14:creationId xmlns:p14="http://schemas.microsoft.com/office/powerpoint/2010/main" val="92835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en-US" altLang="zh-CN" sz="3600" dirty="0" smtClean="0"/>
              <a:t>Winter Celebration</a:t>
            </a:r>
          </a:p>
          <a:p>
            <a:pPr marL="109728" indent="0" algn="ctr">
              <a:buNone/>
            </a:pPr>
            <a:endParaRPr lang="en-US" altLang="zh-CN" sz="3600" dirty="0" smtClean="0"/>
          </a:p>
          <a:p>
            <a:pPr marL="109728" indent="0" algn="ctr">
              <a:buNone/>
            </a:pPr>
            <a:r>
              <a:rPr lang="en-US" altLang="zh-CN" sz="3600" dirty="0" smtClean="0"/>
              <a:t>President</a:t>
            </a:r>
          </a:p>
          <a:p>
            <a:pPr marL="109728" indent="0" algn="ctr">
              <a:buNone/>
            </a:pPr>
            <a:r>
              <a:rPr lang="en-US" altLang="zh-CN" sz="3600" dirty="0" err="1" smtClean="0"/>
              <a:t>Yiping</a:t>
            </a:r>
            <a:r>
              <a:rPr lang="en-US" altLang="zh-CN" sz="3600" dirty="0" smtClean="0"/>
              <a:t> Liu</a:t>
            </a:r>
            <a:endParaRPr lang="en-US" altLang="zh-CN" sz="3600" dirty="0"/>
          </a:p>
          <a:p>
            <a:pPr marL="109728" indent="0" algn="ctr">
              <a:buNone/>
            </a:pPr>
            <a:r>
              <a:rPr lang="en-US" altLang="zh-CN" sz="3600" dirty="0" smtClean="0"/>
              <a:t>Cordially invites you to a</a:t>
            </a:r>
          </a:p>
          <a:p>
            <a:pPr marL="109728" indent="0" algn="ctr">
              <a:buNone/>
            </a:pPr>
            <a:r>
              <a:rPr lang="en-US" altLang="zh-CN" sz="3600" dirty="0" smtClean="0"/>
              <a:t>Reception </a:t>
            </a:r>
          </a:p>
          <a:p>
            <a:pPr marL="109728" indent="0" algn="ctr">
              <a:buNone/>
            </a:pPr>
            <a:r>
              <a:rPr lang="en-US" altLang="zh-CN" sz="3600" dirty="0" smtClean="0"/>
              <a:t>On Friday, January 7</a:t>
            </a:r>
            <a:r>
              <a:rPr lang="en-US" altLang="zh-CN" sz="3600" baseline="30000" dirty="0" smtClean="0"/>
              <a:t>th</a:t>
            </a:r>
          </a:p>
          <a:p>
            <a:pPr marL="109728" indent="0" algn="ctr">
              <a:buNone/>
            </a:pPr>
            <a:r>
              <a:rPr lang="en-US" altLang="zh-CN" sz="3600" dirty="0"/>
              <a:t>4:00—5:30 p.m.</a:t>
            </a:r>
          </a:p>
          <a:p>
            <a:pPr marL="109728" indent="0" algn="ctr">
              <a:buNone/>
            </a:pPr>
            <a:r>
              <a:rPr lang="en-US" altLang="zh-CN" sz="3600" dirty="0" smtClean="0"/>
              <a:t>On the fifth floor of </a:t>
            </a:r>
          </a:p>
          <a:p>
            <a:pPr marL="109728" indent="0" algn="ctr">
              <a:buNone/>
            </a:pPr>
            <a:r>
              <a:rPr lang="en-US" altLang="zh-CN" sz="3600" dirty="0"/>
              <a:t>t</a:t>
            </a:r>
            <a:r>
              <a:rPr lang="en-US" altLang="zh-CN" sz="3600" dirty="0" smtClean="0"/>
              <a:t>he Humanities Building</a:t>
            </a:r>
            <a:r>
              <a:rPr lang="en-US" altLang="zh-CN" dirty="0" smtClean="0"/>
              <a:t> 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669E-BC32-49EB-A63F-4519D455AC8D}" type="datetime1">
              <a:rPr lang="en-US" altLang="zh-CN" smtClean="0"/>
              <a:pPr/>
              <a:t>10/6/2016</a:t>
            </a:fld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67544" y="216024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II. Sample reading</a:t>
            </a:r>
            <a:r>
              <a:rPr lang="en-US" altLang="zh-CN" sz="3600" dirty="0" smtClean="0">
                <a:solidFill>
                  <a:srgbClr val="00B0F0"/>
                </a:solidFill>
              </a:rPr>
              <a:t/>
            </a:r>
            <a:br>
              <a:rPr lang="en-US" altLang="zh-CN" sz="3600" dirty="0" smtClean="0">
                <a:solidFill>
                  <a:srgbClr val="00B0F0"/>
                </a:solidFill>
              </a:rPr>
            </a:br>
            <a:r>
              <a:rPr lang="en-US" altLang="zh-CN" sz="3100" b="1" dirty="0">
                <a:solidFill>
                  <a:srgbClr val="C00000"/>
                </a:solidFill>
                <a:latin typeface="+mj-ea"/>
              </a:rPr>
              <a:t>s</a:t>
            </a:r>
            <a:r>
              <a:rPr lang="en-US" altLang="zh-CN" sz="3100" b="1" dirty="0" smtClean="0">
                <a:solidFill>
                  <a:srgbClr val="C00000"/>
                </a:solidFill>
                <a:latin typeface="+mj-ea"/>
              </a:rPr>
              <a:t>ample 1</a:t>
            </a:r>
            <a:r>
              <a:rPr lang="en-US" altLang="zh-CN" sz="3100" dirty="0" smtClean="0">
                <a:latin typeface="+mj-ea"/>
              </a:rPr>
              <a:t> </a:t>
            </a:r>
            <a:endParaRPr lang="zh-CN" altLang="en-US" sz="31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043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Autofit/>
          </a:bodyPr>
          <a:lstStyle/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 smtClean="0"/>
              <a:t>Please Join us in a champagne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 smtClean="0"/>
              <a:t>Toast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/>
              <a:t>f</a:t>
            </a:r>
            <a:r>
              <a:rPr lang="en-US" altLang="zh-CN" sz="2800" dirty="0" smtClean="0"/>
              <a:t>or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 smtClean="0"/>
              <a:t>Robert Brown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 smtClean="0"/>
              <a:t>On his promotion to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 smtClean="0"/>
              <a:t>Associate professor with tenure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 smtClean="0"/>
              <a:t>Friday, October 22, 2015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 smtClean="0"/>
              <a:t>3:00 p.m.</a:t>
            </a:r>
          </a:p>
          <a:p>
            <a:pPr marL="109728" indent="0" algn="ctr">
              <a:spcBef>
                <a:spcPts val="0"/>
              </a:spcBef>
              <a:buNone/>
            </a:pPr>
            <a:r>
              <a:rPr lang="en-US" altLang="zh-CN" sz="2800" dirty="0" smtClean="0"/>
              <a:t>234 </a:t>
            </a:r>
            <a:r>
              <a:rPr lang="en-US" altLang="zh-CN" sz="2800" dirty="0" err="1" smtClean="0"/>
              <a:t>Greatvine</a:t>
            </a:r>
            <a:r>
              <a:rPr lang="en-US" altLang="zh-CN" sz="2800" dirty="0" smtClean="0"/>
              <a:t> Avenue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669E-BC32-49EB-A63F-4519D455AC8D}" type="datetime1">
              <a:rPr lang="en-US" altLang="zh-CN" smtClean="0"/>
              <a:pPr/>
              <a:t>10/6/2016</a:t>
            </a:fld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69269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+mj-ea"/>
                <a:ea typeface="+mj-ea"/>
              </a:rPr>
              <a:t>S</a:t>
            </a:r>
            <a:r>
              <a:rPr lang="en-US" altLang="zh-CN" sz="2800" b="1" dirty="0" smtClean="0">
                <a:solidFill>
                  <a:srgbClr val="C00000"/>
                </a:solidFill>
                <a:latin typeface="+mj-ea"/>
                <a:ea typeface="+mj-ea"/>
              </a:rPr>
              <a:t>ample 2</a:t>
            </a:r>
            <a:r>
              <a:rPr lang="en-US" altLang="zh-CN" sz="4000" b="1" dirty="0" smtClean="0">
                <a:latin typeface="+mj-ea"/>
                <a:ea typeface="+mj-ea"/>
              </a:rPr>
              <a:t> </a:t>
            </a:r>
            <a:endParaRPr lang="zh-CN" altLang="en-US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786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34DBFC-2EDB-47F5-BE1D-A4DD7447CB07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08658" y="869950"/>
            <a:ext cx="8229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5400" b="1" dirty="0" smtClean="0">
                <a:solidFill>
                  <a:srgbClr val="FFC000"/>
                </a:solidFill>
                <a:latin typeface="+mj-lt"/>
              </a:rPr>
              <a:t>III. Format </a:t>
            </a:r>
            <a:r>
              <a:rPr lang="en-US" altLang="zh-CN" sz="5400" b="1" dirty="0">
                <a:solidFill>
                  <a:srgbClr val="FFC000"/>
                </a:solidFill>
                <a:latin typeface="+mj-lt"/>
              </a:rPr>
              <a:t>and Patterns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228600" y="2057400"/>
            <a:ext cx="8763000" cy="45720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Mr. and Mrs. xxx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request the pleasure of your company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at_____</a:t>
            </a:r>
            <a:r>
              <a:rPr lang="en-US" altLang="zh-CN" sz="3600" u="sng" dirty="0">
                <a:solidFill>
                  <a:schemeClr val="bg1"/>
                </a:solidFill>
              </a:rPr>
              <a:t>     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      on____, </a:t>
            </a:r>
            <a:r>
              <a:rPr lang="en-US" altLang="zh-CN" sz="3600" dirty="0" err="1">
                <a:solidFill>
                  <a:schemeClr val="bg1"/>
                </a:solidFill>
              </a:rPr>
              <a:t>the_____of</a:t>
            </a:r>
            <a:r>
              <a:rPr lang="en-US" altLang="zh-CN" sz="3600" dirty="0">
                <a:solidFill>
                  <a:schemeClr val="bg1"/>
                </a:solidFill>
              </a:rPr>
              <a:t>_____ </a:t>
            </a:r>
            <a:r>
              <a:rPr lang="en-US" altLang="zh-CN" sz="3600" u="sng" dirty="0">
                <a:solidFill>
                  <a:schemeClr val="bg1"/>
                </a:solidFill>
              </a:rPr>
              <a:t>      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at </a:t>
            </a:r>
            <a:r>
              <a:rPr lang="en-US" altLang="zh-CN" sz="3600" u="sng" dirty="0">
                <a:solidFill>
                  <a:schemeClr val="bg1"/>
                </a:solidFill>
              </a:rPr>
              <a:t>         </a:t>
            </a:r>
            <a:r>
              <a:rPr lang="en-US" altLang="zh-CN" sz="3600" dirty="0">
                <a:solidFill>
                  <a:schemeClr val="bg1"/>
                </a:solidFill>
              </a:rPr>
              <a:t> o’clock</a:t>
            </a:r>
            <a:endParaRPr lang="en-US" altLang="zh-CN" sz="3600" u="sng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u="sng" dirty="0">
                <a:solidFill>
                  <a:schemeClr val="bg1"/>
                </a:solidFill>
              </a:rPr>
              <a:t>(Address)</a:t>
            </a:r>
          </a:p>
        </p:txBody>
      </p:sp>
    </p:spTree>
    <p:extLst>
      <p:ext uri="{BB962C8B-B14F-4D97-AF65-F5344CB8AC3E}">
        <p14:creationId xmlns:p14="http://schemas.microsoft.com/office/powerpoint/2010/main" val="3535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784848" cy="115212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/>
            </a:r>
            <a:br>
              <a:rPr lang="en-US" altLang="zh-CN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US" altLang="zh-CN" sz="3200" dirty="0">
                <a:solidFill>
                  <a:srgbClr val="C00000"/>
                </a:solidFill>
              </a:rPr>
              <a:t>S</a:t>
            </a:r>
            <a:r>
              <a:rPr lang="en-US" altLang="zh-CN" sz="3200" dirty="0" smtClean="0">
                <a:solidFill>
                  <a:srgbClr val="C00000"/>
                </a:solidFill>
              </a:rPr>
              <a:t>ample 3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16386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95EB6F-7E94-45E6-8C4A-CBC777D360D9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539552" y="1556792"/>
            <a:ext cx="7942884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solidFill>
                  <a:schemeClr val="accent6">
                    <a:lumMod val="75000"/>
                  </a:schemeClr>
                </a:solidFill>
              </a:rPr>
              <a:t>Try to write cards according to the following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2800" b="1" i="1" dirty="0" smtClean="0">
                <a:solidFill>
                  <a:schemeClr val="accent6">
                    <a:lumMod val="75000"/>
                  </a:schemeClr>
                </a:solidFill>
              </a:rPr>
              <a:t>situation</a:t>
            </a:r>
            <a:r>
              <a:rPr lang="en-US" altLang="zh-CN" sz="2800" b="1" i="1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b="1" i="1" dirty="0" smtClean="0">
                <a:solidFill>
                  <a:schemeClr val="accent6">
                    <a:lumMod val="75000"/>
                  </a:schemeClr>
                </a:solidFill>
              </a:rPr>
              <a:t>Invitation </a:t>
            </a:r>
            <a:r>
              <a:rPr lang="en-US" altLang="zh-CN" sz="2800" b="1" i="1" dirty="0">
                <a:solidFill>
                  <a:schemeClr val="accent6">
                    <a:lumMod val="75000"/>
                  </a:schemeClr>
                </a:solidFill>
              </a:rPr>
              <a:t>to a costume </a:t>
            </a:r>
            <a:r>
              <a:rPr lang="en-US" altLang="zh-CN" sz="2800" b="1" i="1" dirty="0" smtClean="0">
                <a:solidFill>
                  <a:schemeClr val="accent6">
                    <a:lumMod val="75000"/>
                  </a:schemeClr>
                </a:solidFill>
              </a:rPr>
              <a:t>dance</a:t>
            </a:r>
            <a:r>
              <a:rPr lang="en-US" altLang="zh-CN" sz="2800" b="1" dirty="0"/>
              <a:t>	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800" b="1" dirty="0"/>
              <a:t> </a:t>
            </a:r>
            <a:r>
              <a:rPr lang="en-US" altLang="zh-CN" sz="2800" b="1" dirty="0" smtClean="0"/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zh-CN" sz="2700" dirty="0"/>
              <a:t> </a:t>
            </a:r>
            <a:r>
              <a:rPr lang="en-US" altLang="zh-CN" sz="2700" dirty="0" smtClean="0"/>
              <a:t>     </a:t>
            </a:r>
            <a:r>
              <a:rPr lang="zh-CN" altLang="en-US" sz="2700" dirty="0" smtClean="0"/>
              <a:t>为</a:t>
            </a:r>
            <a:r>
              <a:rPr lang="zh-CN" altLang="en-US" sz="2700" dirty="0"/>
              <a:t>欢迎菲尔廷（</a:t>
            </a:r>
            <a:r>
              <a:rPr lang="en-US" altLang="zh-CN" sz="2700" dirty="0"/>
              <a:t>Fielding</a:t>
            </a:r>
            <a:r>
              <a:rPr lang="zh-CN" altLang="en-US" sz="2700" dirty="0"/>
              <a:t>）小姐，邓肯</a:t>
            </a:r>
            <a:r>
              <a:rPr lang="en-US" altLang="zh-CN" sz="2700" dirty="0"/>
              <a:t>F. </a:t>
            </a:r>
            <a:r>
              <a:rPr lang="zh-CN" altLang="en-US" sz="2700" dirty="0"/>
              <a:t>琼斯夫人（</a:t>
            </a:r>
            <a:r>
              <a:rPr lang="en-US" altLang="zh-CN" sz="2700" dirty="0"/>
              <a:t>Duncan F. Jones</a:t>
            </a:r>
            <a:r>
              <a:rPr lang="zh-CN" altLang="en-US" sz="2700" dirty="0"/>
              <a:t>）和琉西尔</a:t>
            </a:r>
            <a:r>
              <a:rPr lang="en-US" altLang="zh-CN" sz="2700" dirty="0"/>
              <a:t>.</a:t>
            </a:r>
            <a:r>
              <a:rPr lang="zh-CN" altLang="en-US" sz="2700" dirty="0"/>
              <a:t>琼斯小姐（</a:t>
            </a:r>
            <a:r>
              <a:rPr lang="en-US" altLang="zh-CN" sz="2700" dirty="0"/>
              <a:t>Lucille Jones</a:t>
            </a:r>
            <a:r>
              <a:rPr lang="zh-CN" altLang="en-US" sz="2700" dirty="0"/>
              <a:t>）谨订十一月五日（星期五）下午七时在天津大饭店十三层楼举行化妆舞会，敬请光临。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/>
              <a:t>    请复函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zh-CN" altLang="en-US" sz="2700" dirty="0"/>
              <a:t>电话：</a:t>
            </a:r>
            <a:r>
              <a:rPr lang="en-US" altLang="zh-CN" sz="2700" dirty="0"/>
              <a:t>78966435</a:t>
            </a:r>
          </a:p>
        </p:txBody>
      </p:sp>
    </p:spTree>
    <p:extLst>
      <p:ext uri="{BB962C8B-B14F-4D97-AF65-F5344CB8AC3E}">
        <p14:creationId xmlns:p14="http://schemas.microsoft.com/office/powerpoint/2010/main" val="11277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灯片编号占位符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F0E234-CCAC-4F03-A09C-3F3C80A89F8B}" type="slidenum">
              <a:rPr lang="en-US" altLang="zh-CN" sz="2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zh-CN" sz="2400" smtClean="0">
              <a:solidFill>
                <a:schemeClr val="bg1"/>
              </a:solidFill>
            </a:endParaRPr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5562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To meet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Miss Fielding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Mrs. Duncan F. Jones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Miss Lucille Jones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request the pleasure of your company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at a costume dance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on Friday afternoon, the fifth of November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at seven o’clock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at the 13th floor, Tianjin Hotel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                                              R.S.V.P.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                                                 Telephone: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                                                78966435</a:t>
            </a:r>
          </a:p>
        </p:txBody>
      </p:sp>
    </p:spTree>
    <p:extLst>
      <p:ext uri="{BB962C8B-B14F-4D97-AF65-F5344CB8AC3E}">
        <p14:creationId xmlns:p14="http://schemas.microsoft.com/office/powerpoint/2010/main" val="38615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1181</TotalTime>
  <Words>968</Words>
  <Application>Microsoft Office PowerPoint</Application>
  <PresentationFormat>全屏显示(4:3)</PresentationFormat>
  <Paragraphs>264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9" baseType="lpstr">
      <vt:lpstr>Adobe 黑体 Std R</vt:lpstr>
      <vt:lpstr>宋体</vt:lpstr>
      <vt:lpstr>微软雅黑</vt:lpstr>
      <vt:lpstr>Arial</vt:lpstr>
      <vt:lpstr>Calibri</vt:lpstr>
      <vt:lpstr>Impact</vt:lpstr>
      <vt:lpstr>Times New Roman</vt:lpstr>
      <vt:lpstr>Wingdings</vt:lpstr>
      <vt:lpstr>NewsPrint</vt:lpstr>
      <vt:lpstr>Unit 2</vt:lpstr>
      <vt:lpstr>Teaching Objectives</vt:lpstr>
      <vt:lpstr>Teaching Contents</vt:lpstr>
      <vt:lpstr>PowerPoint 演示文稿</vt:lpstr>
      <vt:lpstr>II. Sample reading sample 1 </vt:lpstr>
      <vt:lpstr>PowerPoint 演示文稿</vt:lpstr>
      <vt:lpstr>PowerPoint 演示文稿</vt:lpstr>
      <vt:lpstr> Sample 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Language Features &amp; Reminders</vt:lpstr>
      <vt:lpstr>Useful Expressions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4.</vt:lpstr>
      <vt:lpstr>PowerPoint 演示文稿</vt:lpstr>
      <vt:lpstr>PowerPoint 演示文稿</vt:lpstr>
      <vt:lpstr>5.</vt:lpstr>
      <vt:lpstr>PowerPoint 演示文稿</vt:lpstr>
      <vt:lpstr>After-Class Assignment  Write an invitation card according to the given content first, then reply it according to the given situation.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Minutes</dc:title>
  <dc:creator>Grace Guan</dc:creator>
  <cp:lastModifiedBy>Liu</cp:lastModifiedBy>
  <cp:revision>164</cp:revision>
  <dcterms:created xsi:type="dcterms:W3CDTF">2015-03-01T14:15:29Z</dcterms:created>
  <dcterms:modified xsi:type="dcterms:W3CDTF">2016-10-06T09:23:08Z</dcterms:modified>
</cp:coreProperties>
</file>