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9" r:id="rId3"/>
    <p:sldId id="298" r:id="rId4"/>
    <p:sldId id="299" r:id="rId5"/>
    <p:sldId id="280" r:id="rId6"/>
    <p:sldId id="281" r:id="rId7"/>
    <p:sldId id="300" r:id="rId8"/>
    <p:sldId id="301" r:id="rId9"/>
    <p:sldId id="324" r:id="rId10"/>
    <p:sldId id="282" r:id="rId11"/>
    <p:sldId id="283" r:id="rId12"/>
    <p:sldId id="284" r:id="rId13"/>
    <p:sldId id="285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63" r:id="rId30"/>
    <p:sldId id="347" r:id="rId3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E7446-D8DF-4F2E-9E3A-039D0D78A47E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1B499-3963-4145-81B7-048315A97F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981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99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737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18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60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217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399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03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18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25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1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20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ED189E6-B69E-413E-8D5F-8B15C62A96AC}" type="datetimeFigureOut">
              <a:rPr lang="zh-CN" altLang="en-US" smtClean="0"/>
              <a:t>2017/3/9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A4A1CA5-3B04-46F7-8B8E-3AA156B858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92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baike.baidu.com/view/7854628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第十一讲  幸福</a:t>
            </a:r>
            <a:r>
              <a:rPr lang="zh-CN" altLang="en-US" sz="5400" dirty="0"/>
              <a:t>与亲密</a:t>
            </a:r>
            <a:r>
              <a:rPr lang="zh-CN" altLang="en-US" sz="5400" dirty="0" smtClean="0"/>
              <a:t>关系（上）</a:t>
            </a:r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吕晋</a:t>
            </a:r>
            <a:endParaRPr lang="en-US" altLang="zh-CN" dirty="0"/>
          </a:p>
          <a:p>
            <a:r>
              <a:rPr lang="zh-CN" altLang="en-US" dirty="0"/>
              <a:t>复旦大学</a:t>
            </a:r>
            <a:r>
              <a:rPr lang="en-US" altLang="zh-CN" dirty="0"/>
              <a:t>229</a:t>
            </a:r>
            <a:r>
              <a:rPr lang="zh-CN" altLang="en-US" dirty="0"/>
              <a:t>心理工作室</a:t>
            </a:r>
          </a:p>
        </p:txBody>
      </p:sp>
    </p:spTree>
    <p:extLst>
      <p:ext uri="{BB962C8B-B14F-4D97-AF65-F5344CB8AC3E}">
        <p14:creationId xmlns:p14="http://schemas.microsoft.com/office/powerpoint/2010/main" val="4207524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2" b="-4"/>
          <a:stretch/>
        </p:blipFill>
        <p:spPr>
          <a:xfrm>
            <a:off x="7847215" y="4339166"/>
            <a:ext cx="4342220" cy="25188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9" r="4" b="7836"/>
          <a:stretch/>
        </p:blipFill>
        <p:spPr>
          <a:xfrm>
            <a:off x="7847215" y="1820334"/>
            <a:ext cx="4342220" cy="25462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礼尚往来：喜欢那些喜欢我们的人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2920" y="2011680"/>
            <a:ext cx="6263640" cy="4206240"/>
          </a:xfrm>
        </p:spPr>
        <p:txBody>
          <a:bodyPr>
            <a:normAutofit/>
          </a:bodyPr>
          <a:lstStyle/>
          <a:p>
            <a:r>
              <a:rPr lang="zh-CN" altLang="en-US" dirty="0"/>
              <a:t>对未来伴侣的期望值</a:t>
            </a:r>
            <a:r>
              <a:rPr lang="en-US" altLang="zh-CN" dirty="0"/>
              <a:t>=</a:t>
            </a:r>
            <a:r>
              <a:rPr lang="zh-CN" altLang="en-US" dirty="0"/>
              <a:t>伴侣的长相吸引力</a:t>
            </a:r>
            <a:r>
              <a:rPr lang="en-US" altLang="zh-CN" dirty="0"/>
              <a:t>*</a:t>
            </a:r>
            <a:r>
              <a:rPr lang="zh-CN" altLang="en-US" dirty="0"/>
              <a:t>伴侣接纳自己的可能性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091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相似性：喜欢与我们相像的人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有吸引力的相像种类</a:t>
            </a:r>
            <a:endParaRPr lang="en-US" altLang="zh-CN" dirty="0"/>
          </a:p>
          <a:p>
            <a:r>
              <a:rPr lang="zh-CN" altLang="en-US" dirty="0"/>
              <a:t>几乎任何方面的相像都能有吸引力。</a:t>
            </a:r>
            <a:endParaRPr lang="en-US" altLang="zh-CN" dirty="0"/>
          </a:p>
          <a:p>
            <a:r>
              <a:rPr lang="en-US" altLang="zh-CN" dirty="0"/>
              <a:t>1</a:t>
            </a:r>
            <a:r>
              <a:rPr lang="zh-CN" altLang="en-US" dirty="0"/>
              <a:t>、人口统计学上的相像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、态度和价值观上的相像，共同点越多，彼此越喜欢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、相似的性格</a:t>
            </a:r>
            <a:endParaRPr lang="en-US" altLang="zh-CN" dirty="0"/>
          </a:p>
          <a:p>
            <a:r>
              <a:rPr lang="zh-CN" altLang="en-US" dirty="0"/>
              <a:t>特别是在长期相处时，处事风格和人格特质像的人往往能和睦相处，性格相像的夫妻比性格不同的夫妻的婚姻更加幸福</a:t>
            </a:r>
            <a:endParaRPr lang="en-US" altLang="zh-CN" dirty="0"/>
          </a:p>
          <a:p>
            <a:r>
              <a:rPr lang="zh-CN" altLang="en-US" dirty="0"/>
              <a:t>如果你的性格有一些令人讨厌的弱点，较之没有这些缺陷的人，与同样有这些弱点的人相处会让你感到更加满意。</a:t>
            </a:r>
            <a:endParaRPr lang="en-US" altLang="zh-CN" dirty="0"/>
          </a:p>
          <a:p>
            <a:r>
              <a:rPr lang="zh-CN" altLang="en-US" dirty="0"/>
              <a:t>依恋类型相同的人在一起更加舒心。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2409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障碍：得不到的就喜欢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罗密欧与朱丽叶效应</a:t>
            </a:r>
            <a:endParaRPr lang="en-US" altLang="zh-CN" dirty="0"/>
          </a:p>
          <a:p>
            <a:r>
              <a:rPr lang="zh-CN" altLang="en-US" dirty="0"/>
              <a:t>追逐性的快乐</a:t>
            </a:r>
            <a:endParaRPr lang="en-US" altLang="zh-CN" dirty="0"/>
          </a:p>
          <a:p>
            <a:r>
              <a:rPr lang="zh-CN" altLang="en-US" dirty="0"/>
              <a:t>“始乱终弃”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3865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男女两性期望的理想伴侣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、热情和忠诚，值得依赖、亲切友善、给予支持、善解人意；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、吸引力和活力，长相俊美、性感、外向；</a:t>
            </a:r>
            <a:endParaRPr lang="en-US" altLang="zh-CN" dirty="0"/>
          </a:p>
          <a:p>
            <a:r>
              <a:rPr lang="en-US" altLang="zh-CN" dirty="0"/>
              <a:t>3</a:t>
            </a:r>
            <a:r>
              <a:rPr lang="zh-CN" altLang="en-US" dirty="0"/>
              <a:t>、社会地位和资源，经济宽裕、生活安心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但男女看重的次序不同，在短期性伙伴和长期亲密关系中，排序又各有不同。</a:t>
            </a:r>
          </a:p>
        </p:txBody>
      </p:sp>
    </p:spTree>
    <p:extLst>
      <p:ext uri="{BB962C8B-B14F-4D97-AF65-F5344CB8AC3E}">
        <p14:creationId xmlns:p14="http://schemas.microsoft.com/office/powerpoint/2010/main" val="2517652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二</a:t>
            </a:r>
            <a:r>
              <a:rPr lang="zh-CN" altLang="en-US" dirty="0" smtClean="0"/>
              <a:t>部分 </a:t>
            </a:r>
            <a:r>
              <a:rPr lang="zh-CN" altLang="en-US" dirty="0"/>
              <a:t>人际关系的构成</a:t>
            </a:r>
          </a:p>
        </p:txBody>
      </p:sp>
    </p:spTree>
    <p:extLst>
      <p:ext uri="{BB962C8B-B14F-4D97-AF65-F5344CB8AC3E}">
        <p14:creationId xmlns:p14="http://schemas.microsoft.com/office/powerpoint/2010/main" val="1584026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190" y="0"/>
            <a:ext cx="756681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368" y="1326834"/>
            <a:ext cx="6283602" cy="416288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277" y="284176"/>
            <a:ext cx="3670874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依恋类型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277" y="2011680"/>
            <a:ext cx="3676678" cy="4206240"/>
          </a:xfrm>
        </p:spPr>
        <p:txBody>
          <a:bodyPr>
            <a:normAutofit/>
          </a:bodyPr>
          <a:lstStyle/>
          <a:p>
            <a:r>
              <a:rPr lang="zh-CN" altLang="en-US" dirty="0"/>
              <a:t>婴儿对其主要抚育者的依赖表现出不同的模式</a:t>
            </a:r>
            <a:endParaRPr lang="en-US" altLang="zh-CN" dirty="0"/>
          </a:p>
          <a:p>
            <a:r>
              <a:rPr lang="zh-CN" altLang="en-US" dirty="0"/>
              <a:t>成人在处理亲密关系时也会表现出类似的反应方式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两个维度上的区分：</a:t>
            </a:r>
            <a:endParaRPr lang="en-US" altLang="zh-CN" dirty="0"/>
          </a:p>
          <a:p>
            <a:r>
              <a:rPr lang="zh-CN" altLang="zh-CN" dirty="0"/>
              <a:t>1</a:t>
            </a:r>
            <a:r>
              <a:rPr lang="zh-CN" altLang="en-US" dirty="0"/>
              <a:t>、回避亲密</a:t>
            </a:r>
            <a:endParaRPr lang="en-US" altLang="zh-CN" dirty="0"/>
          </a:p>
          <a:p>
            <a:r>
              <a:rPr lang="zh-CN" altLang="zh-CN" dirty="0"/>
              <a:t>2</a:t>
            </a:r>
            <a:r>
              <a:rPr lang="zh-CN" altLang="en-US" dirty="0"/>
              <a:t>、忧虑被弃</a:t>
            </a:r>
          </a:p>
        </p:txBody>
      </p:sp>
    </p:spTree>
    <p:extLst>
      <p:ext uri="{BB962C8B-B14F-4D97-AF65-F5344CB8AC3E}">
        <p14:creationId xmlns:p14="http://schemas.microsoft.com/office/powerpoint/2010/main" val="1474693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10" y="176109"/>
            <a:ext cx="6059524" cy="1645919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5" r="38636" b="2"/>
          <a:stretch/>
        </p:blipFill>
        <p:spPr>
          <a:xfrm>
            <a:off x="634275" y="598634"/>
            <a:ext cx="4851141" cy="561928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49961" y="284176"/>
            <a:ext cx="5094980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性认同差异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54363" y="2011680"/>
            <a:ext cx="5090578" cy="4206240"/>
          </a:xfrm>
        </p:spPr>
        <p:txBody>
          <a:bodyPr>
            <a:normAutofit/>
          </a:bodyPr>
          <a:lstStyle/>
          <a:p>
            <a:r>
              <a:rPr lang="zh-CN" altLang="en-US" dirty="0"/>
              <a:t>由文化和教育引起的两性在社会性和心理上的差异，又称社会性别。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性别角色</a:t>
            </a:r>
            <a:r>
              <a:rPr lang="en-US" altLang="zh-CN" dirty="0"/>
              <a:t>——</a:t>
            </a:r>
            <a:r>
              <a:rPr lang="zh-CN" altLang="en-US" dirty="0"/>
              <a:t>社会文化所期待的“正常”男女应有的行为模式</a:t>
            </a:r>
            <a:endParaRPr lang="en-US" altLang="zh-CN" dirty="0"/>
          </a:p>
          <a:p>
            <a:r>
              <a:rPr lang="zh-CN" altLang="en-US" dirty="0"/>
              <a:t>男人：男子气、彪悍</a:t>
            </a:r>
            <a:r>
              <a:rPr lang="en-US" altLang="zh-CN" dirty="0"/>
              <a:t>——</a:t>
            </a:r>
            <a:r>
              <a:rPr lang="zh-CN" altLang="en-US" dirty="0"/>
              <a:t>自信、独立、果敢、能干、好强</a:t>
            </a:r>
            <a:endParaRPr lang="en-US" altLang="zh-CN" dirty="0"/>
          </a:p>
          <a:p>
            <a:r>
              <a:rPr lang="zh-CN" altLang="en-US" dirty="0"/>
              <a:t>女人：女人味、温柔</a:t>
            </a:r>
            <a:r>
              <a:rPr lang="en-US" altLang="zh-CN" dirty="0"/>
              <a:t>——</a:t>
            </a:r>
            <a:r>
              <a:rPr lang="zh-CN" altLang="en-US" dirty="0"/>
              <a:t>热情、敏感、感情丰富、友善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2648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6" r="1950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76109"/>
            <a:ext cx="12188952" cy="1645919"/>
          </a:xfrm>
          <a:prstGeom prst="rect">
            <a:avLst/>
          </a:prstGeom>
          <a:solidFill>
            <a:schemeClr val="tx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/>
          </a:bodyPr>
          <a:lstStyle/>
          <a:p>
            <a:r>
              <a:rPr lang="zh-CN" altLang="en-US" dirty="0"/>
              <a:t>双化性：</a:t>
            </a:r>
            <a:endParaRPr lang="en-US" altLang="zh-CN" dirty="0"/>
          </a:p>
          <a:p>
            <a:r>
              <a:rPr lang="zh-CN" altLang="en-US" dirty="0"/>
              <a:t>工具性特质：任务相关</a:t>
            </a:r>
            <a:endParaRPr lang="en-US" altLang="zh-CN" dirty="0"/>
          </a:p>
          <a:p>
            <a:r>
              <a:rPr lang="zh-CN" altLang="en-US" dirty="0"/>
              <a:t>表达性特质：表达情感相关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传统的男性和女性并不如双性化的人那样欣赏和喜欢对方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人们更喜欢双性化的伴侣</a:t>
            </a:r>
          </a:p>
        </p:txBody>
      </p:sp>
    </p:spTree>
    <p:extLst>
      <p:ext uri="{BB962C8B-B14F-4D97-AF65-F5344CB8AC3E}">
        <p14:creationId xmlns:p14="http://schemas.microsoft.com/office/powerpoint/2010/main" val="295641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5190" y="0"/>
            <a:ext cx="756681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368" y="1436797"/>
            <a:ext cx="6283602" cy="394296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4277" y="284176"/>
            <a:ext cx="3670874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自我认知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277" y="2011680"/>
            <a:ext cx="3676678" cy="4206240"/>
          </a:xfrm>
        </p:spPr>
        <p:txBody>
          <a:bodyPr>
            <a:normAutofit/>
          </a:bodyPr>
          <a:lstStyle/>
          <a:p>
            <a:r>
              <a:rPr lang="zh-CN" altLang="en-US" dirty="0"/>
              <a:t>低自尊的人有时低估伴侣对他们的爱，从而损害亲密关系</a:t>
            </a:r>
            <a:endParaRPr lang="en-US" altLang="zh-CN" dirty="0"/>
          </a:p>
          <a:p>
            <a:r>
              <a:rPr lang="zh-CN" altLang="en-US" dirty="0"/>
              <a:t>觉知到根本就不存在的伴侣的漠视</a:t>
            </a:r>
            <a:endParaRPr lang="en-US" altLang="zh-CN" dirty="0"/>
          </a:p>
          <a:p>
            <a:r>
              <a:rPr lang="zh-CN" altLang="en-US" dirty="0"/>
              <a:t>很难相信伴侣真的、深深的爱着自己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01953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62" y="1861590"/>
            <a:ext cx="5258593" cy="4206875"/>
          </a:xfr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798" y="1861589"/>
            <a:ext cx="6374053" cy="42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5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人们为什么需要亲密关系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>Intimate Relationship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人的社会属性</a:t>
            </a:r>
            <a:endParaRPr lang="en-US" altLang="zh-CN" dirty="0"/>
          </a:p>
          <a:p>
            <a:r>
              <a:rPr lang="zh-CN" altLang="en-US" dirty="0"/>
              <a:t>归属的需要</a:t>
            </a:r>
            <a:endParaRPr lang="en-US" altLang="zh-CN" dirty="0"/>
          </a:p>
          <a:p>
            <a:r>
              <a:rPr lang="zh-CN" altLang="en-US" dirty="0"/>
              <a:t>这种要与他人建立亲密关系的强烈而又普遍的内驱力，或许是我们人类的一种本性。</a:t>
            </a:r>
            <a:endParaRPr lang="en-US" altLang="zh-CN" dirty="0"/>
          </a:p>
          <a:p>
            <a:r>
              <a:rPr lang="zh-CN" altLang="en-US" dirty="0"/>
              <a:t>人际关系建立后会令人轻松愉悦，而要解除已有的社会联系时则会遇到重重阻力。</a:t>
            </a:r>
            <a:endParaRPr lang="en-US" altLang="zh-CN" dirty="0"/>
          </a:p>
          <a:p>
            <a:r>
              <a:rPr lang="zh-CN" altLang="en-US" dirty="0"/>
              <a:t>丧失亲密关系会损失人的身体健康和心理健康。</a:t>
            </a:r>
            <a:endParaRPr lang="en-US" altLang="zh-CN" dirty="0"/>
          </a:p>
          <a:p>
            <a:r>
              <a:rPr lang="zh-CN" altLang="en-US" dirty="0"/>
              <a:t>进化心理学认为：归属需要是人类长期演化的产物，逐渐成为所有人共同的自然倾向。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49466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3600" dirty="0"/>
              <a:t>低自尊的人有时候对伴侣偶尔的糟糕情绪反应过度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dirty="0"/>
              <a:t>妻子的日记：</a:t>
            </a:r>
            <a:endParaRPr lang="en-US" altLang="zh-CN" dirty="0"/>
          </a:p>
          <a:p>
            <a:r>
              <a:rPr lang="zh-CN" altLang="en-US" dirty="0"/>
              <a:t>昨天晚上他真的是非常非常古怪。我们本来约好去一餐厅吃晚饭的，但是，我白天和朋友一起购物了，去晚了一会，可能因此让他不高兴了。他一直不理睬我，气氛僵极了。后来我主动让步，说我们都退一步，好好的交流一下吧！他虽然同意了，但还是继续沉默，一副无精打采心不在焉的样子。我问他到底怎么了，他只说没事。后来我就问他，是不是我惹他生气了。他说不关我的事，让我不要管。 在我回家的路上，我对他说，我爱她。但是，他只是继续开车，一点反应也没有。我真的不明白啊，我不知道他为什么不再说我也爱你。 我们到家的时候，我感觉我可能要失去他了，因为他已经不想跟我有什么关系了，他不想理我了。他坐在那什么也不说，只是闷着头看电视，继续发呆，继续无精打采。我只好上床睡觉了。十分钟以后他爬到床上来了。他一直在想别的什么，他的心思根本不在我这里，这太让我心痛了。我觉应该跟他好好谈一谈。但是，他居然就这样睡着了。我只好躺在他身边默默的流泪。后来哭着哭着睡着了。 我现在非常确定他肯定是有别的女人了。这真的像天塌下来了一样。天哪，我真不知道我活着还有什么意义。 </a:t>
            </a:r>
          </a:p>
        </p:txBody>
      </p:sp>
    </p:spTree>
    <p:extLst>
      <p:ext uri="{BB962C8B-B14F-4D97-AF65-F5344CB8AC3E}">
        <p14:creationId xmlns:p14="http://schemas.microsoft.com/office/powerpoint/2010/main" val="1321414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1450" y="2120054"/>
            <a:ext cx="6073505" cy="41148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2606" y="284176"/>
            <a:ext cx="11485179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低自尊的人有时候对伴侣偶尔的糟糕情绪反应过度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19999" y="2045110"/>
            <a:ext cx="3366999" cy="4172810"/>
          </a:xfrm>
        </p:spPr>
        <p:txBody>
          <a:bodyPr>
            <a:normAutofit/>
          </a:bodyPr>
          <a:lstStyle/>
          <a:p>
            <a:r>
              <a:rPr lang="zh-CN" altLang="en-US" sz="1800"/>
              <a:t>丈夫的日记：</a:t>
            </a:r>
            <a:endParaRPr lang="en-US" altLang="zh-CN" sz="1800"/>
          </a:p>
          <a:p>
            <a:endParaRPr lang="en-US" altLang="zh-CN" sz="1800"/>
          </a:p>
          <a:p>
            <a:r>
              <a:rPr lang="zh-CN" altLang="en-US" sz="1800"/>
              <a:t>郁闷，今天意大利队又输了</a:t>
            </a:r>
          </a:p>
        </p:txBody>
      </p:sp>
    </p:spTree>
    <p:extLst>
      <p:ext uri="{BB962C8B-B14F-4D97-AF65-F5344CB8AC3E}">
        <p14:creationId xmlns:p14="http://schemas.microsoft.com/office/powerpoint/2010/main" val="1094372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在感情中的指向性与先入为主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疑邻盗斧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人有亡鈇者，意者邻之子，视其行步，窃鈇也；颜色，窃鈇也；言语，窃鈇 也；动作态度，无为而不窃鈇也。俄而抇其谷而得其鈇，他日复见其邻人之子，动作态度，无似</a:t>
            </a:r>
            <a:r>
              <a:rPr lang="zh-CN" altLang="en-US" dirty="0">
                <a:hlinkClick r:id="rId2"/>
              </a:rPr>
              <a:t>窃鈇</a:t>
            </a:r>
            <a:r>
              <a:rPr lang="zh-CN" altLang="en-US" dirty="0"/>
              <a:t>者。</a:t>
            </a:r>
          </a:p>
        </p:txBody>
      </p:sp>
    </p:spTree>
    <p:extLst>
      <p:ext uri="{BB962C8B-B14F-4D97-AF65-F5344CB8AC3E}">
        <p14:creationId xmlns:p14="http://schemas.microsoft.com/office/powerpoint/2010/main" val="3516809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在感情中的指向性与先入为主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红包的故事</a:t>
            </a:r>
            <a:endParaRPr lang="en-US" altLang="zh-CN" dirty="0"/>
          </a:p>
          <a:p>
            <a:r>
              <a:rPr lang="en-US" altLang="zh-CN" dirty="0"/>
              <a:t>1999.99</a:t>
            </a:r>
            <a:r>
              <a:rPr lang="zh-CN" altLang="en-US" dirty="0"/>
              <a:t>与</a:t>
            </a:r>
            <a:r>
              <a:rPr lang="en-US" altLang="zh-CN" dirty="0"/>
              <a:t>666.66</a:t>
            </a:r>
          </a:p>
          <a:p>
            <a:endParaRPr lang="en-US" altLang="zh-CN" dirty="0"/>
          </a:p>
          <a:p>
            <a:r>
              <a:rPr lang="zh-CN" altLang="en-US" dirty="0"/>
              <a:t>当事人意识到她所有的不过是想证明：她是不被爱的</a:t>
            </a:r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8056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低自尊的表现和成因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表现：敏感、过度的自信、容易歇斯底里</a:t>
            </a:r>
            <a:endParaRPr lang="en-US" altLang="zh-CN" dirty="0"/>
          </a:p>
          <a:p>
            <a:r>
              <a:rPr lang="zh-CN" altLang="en-US" dirty="0"/>
              <a:t>与高自尊者相比，他们感受到更多的拒绝，经历更多的伤害，变得更容易发怒。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指向：我不值得被爱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279732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5" y="348565"/>
            <a:ext cx="3602055" cy="2869769"/>
          </a:xfr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280" y="348565"/>
            <a:ext cx="4114800" cy="282549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213" y="428109"/>
            <a:ext cx="4094480" cy="272965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26" y="3383434"/>
            <a:ext cx="5590892" cy="347456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384596"/>
            <a:ext cx="4625943" cy="347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35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当亲密关系出现挫折时，自我评价高的人却能拉近和伴侣的距离，努力修复亲密关系，低自尊的人则防御性的把自己隔离起来，还觉得自己更加糟糕。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一切的冰冷</a:t>
            </a:r>
            <a:endParaRPr lang="en-US" altLang="zh-CN" dirty="0"/>
          </a:p>
          <a:p>
            <a:r>
              <a:rPr lang="zh-CN" altLang="en-US" dirty="0"/>
              <a:t>都是对于温暖的隐藏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没有人喜欢孤独</a:t>
            </a:r>
            <a:endParaRPr lang="en-US" altLang="zh-CN" dirty="0"/>
          </a:p>
          <a:p>
            <a:r>
              <a:rPr lang="zh-CN" altLang="en-US" dirty="0"/>
              <a:t>不过是害怕失望罢了</a:t>
            </a:r>
            <a:r>
              <a:rPr lang="en-US" altLang="zh-CN" dirty="0"/>
              <a:t>——《</a:t>
            </a:r>
            <a:r>
              <a:rPr lang="zh-CN" altLang="en-US" dirty="0"/>
              <a:t>挪威的森林</a:t>
            </a:r>
            <a:r>
              <a:rPr lang="en-US" altLang="zh-CN" dirty="0"/>
              <a:t>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99102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原生家庭对人的影响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母亲与婴儿之间的互动</a:t>
            </a:r>
            <a:endParaRPr lang="en-US" altLang="zh-CN" dirty="0"/>
          </a:p>
          <a:p>
            <a:r>
              <a:rPr lang="zh-CN" altLang="en-US" dirty="0"/>
              <a:t>婴儿的“自恋”行为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母亲是婴儿的一面镜子</a:t>
            </a:r>
            <a:endParaRPr lang="en-US" altLang="zh-CN" dirty="0"/>
          </a:p>
          <a:p>
            <a:r>
              <a:rPr lang="zh-CN" altLang="en-US" dirty="0"/>
              <a:t>婴儿借由母亲的反应来得到自我的评价</a:t>
            </a:r>
            <a:endParaRPr lang="en-US" altLang="zh-CN" dirty="0"/>
          </a:p>
          <a:p>
            <a:r>
              <a:rPr lang="zh-CN" altLang="en-US" dirty="0"/>
              <a:t>如果母亲对婴儿反应及时，回应积极，婴儿将得到正面的反馈</a:t>
            </a:r>
            <a:endParaRPr lang="en-US" altLang="zh-CN" dirty="0"/>
          </a:p>
          <a:p>
            <a:r>
              <a:rPr lang="zh-CN" altLang="en-US" dirty="0"/>
              <a:t>如果母亲对婴儿的反应冷漠，那么婴儿将表现得与世界疏离</a:t>
            </a:r>
          </a:p>
        </p:txBody>
      </p:sp>
    </p:spTree>
    <p:extLst>
      <p:ext uri="{BB962C8B-B14F-4D97-AF65-F5344CB8AC3E}">
        <p14:creationId xmlns:p14="http://schemas.microsoft.com/office/powerpoint/2010/main" val="377321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原生家庭对人的影响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如果一个孩子的自我评价比较高</a:t>
            </a:r>
            <a:endParaRPr lang="en-US" altLang="zh-CN" dirty="0"/>
          </a:p>
          <a:p>
            <a:r>
              <a:rPr lang="zh-CN" altLang="en-US" dirty="0"/>
              <a:t>那么他在感情中的安全系数就相应提高</a:t>
            </a:r>
            <a:endParaRPr lang="en-US" altLang="zh-CN" dirty="0"/>
          </a:p>
          <a:p>
            <a:r>
              <a:rPr lang="zh-CN" altLang="en-US" dirty="0"/>
              <a:t>不容易感觉到背叛与不被爱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反之</a:t>
            </a:r>
            <a:endParaRPr lang="en-US" altLang="zh-CN" dirty="0"/>
          </a:p>
          <a:p>
            <a:r>
              <a:rPr lang="zh-CN" altLang="en-US" dirty="0"/>
              <a:t>如果一个孩子的自我评价较低</a:t>
            </a:r>
            <a:endParaRPr lang="en-US" altLang="zh-CN" dirty="0"/>
          </a:p>
          <a:p>
            <a:r>
              <a:rPr lang="zh-CN" altLang="en-US" dirty="0"/>
              <a:t>那么他将一直在寻找不被爱的证据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不被爱的证据：眼神、动作、与异性的接触</a:t>
            </a:r>
            <a:endParaRPr lang="en-US" altLang="zh-CN" dirty="0"/>
          </a:p>
          <a:p>
            <a:r>
              <a:rPr lang="en-US" altLang="zh-CN" dirty="0"/>
              <a:t>《</a:t>
            </a:r>
            <a:r>
              <a:rPr lang="zh-CN" altLang="en-US" dirty="0"/>
              <a:t>不要与陌生人说话</a:t>
            </a:r>
            <a:r>
              <a:rPr lang="en-US" altLang="zh-CN" dirty="0"/>
              <a:t>》</a:t>
            </a:r>
            <a:r>
              <a:rPr lang="zh-CN" altLang="en-US" dirty="0"/>
              <a:t>中的男主角</a:t>
            </a:r>
          </a:p>
        </p:txBody>
      </p:sp>
    </p:spTree>
    <p:extLst>
      <p:ext uri="{BB962C8B-B14F-4D97-AF65-F5344CB8AC3E}">
        <p14:creationId xmlns:p14="http://schemas.microsoft.com/office/powerpoint/2010/main" val="2745552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原生家庭的互动对人的影响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曲霄绡的父亲母亲对其的疼爱令其产生强大的自信，被爱的证据</a:t>
            </a:r>
            <a:endParaRPr lang="en-US" altLang="zh-CN" dirty="0"/>
          </a:p>
          <a:p>
            <a:r>
              <a:rPr lang="zh-CN" altLang="en-US" dirty="0"/>
              <a:t>赵默笙的父亲对其的疼爱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很多一往无前倒追男生的女孩</a:t>
            </a:r>
            <a:endParaRPr lang="en-US" altLang="zh-CN" dirty="0"/>
          </a:p>
          <a:p>
            <a:r>
              <a:rPr lang="zh-CN" altLang="en-US" dirty="0"/>
              <a:t>都曾经在父亲的身上获得了充足的爱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727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第一部分 吸引力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3993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祝天下有情人终成眷属！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161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吸引力的基础：一种奖赏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2920" y="2011680"/>
            <a:ext cx="6263640" cy="4206240"/>
          </a:xfrm>
        </p:spPr>
        <p:txBody>
          <a:bodyPr>
            <a:normAutofit/>
          </a:bodyPr>
          <a:lstStyle/>
          <a:p>
            <a:r>
              <a:rPr lang="zh-CN" altLang="en-US" dirty="0"/>
              <a:t>人与人之间产生吸引力最基本的假设：</a:t>
            </a:r>
            <a:endParaRPr lang="en-US" altLang="zh-CN" dirty="0"/>
          </a:p>
          <a:p>
            <a:r>
              <a:rPr lang="zh-CN" altLang="en-US" dirty="0"/>
              <a:t>他人的出现对于我们有奖赏意义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奖赏：直接奖赏：显而易见的愉悦</a:t>
            </a:r>
            <a:endParaRPr lang="en-US" altLang="zh-CN" dirty="0"/>
          </a:p>
          <a:p>
            <a:r>
              <a:rPr lang="en-US" altLang="zh-CN" dirty="0"/>
              <a:t>              </a:t>
            </a:r>
            <a:r>
              <a:rPr lang="zh-CN" altLang="en-US" dirty="0"/>
              <a:t>间接奖赏：繁殖后代、遗传基因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他人：具有吸引力的个人特征</a:t>
            </a:r>
            <a:endParaRPr lang="en-US" altLang="zh-CN" dirty="0"/>
          </a:p>
          <a:p>
            <a:r>
              <a:rPr lang="zh-CN" altLang="en-US" dirty="0"/>
              <a:t>自身：需要、偏好、愿望以及所处的情境</a:t>
            </a:r>
          </a:p>
        </p:txBody>
      </p:sp>
    </p:spTree>
    <p:extLst>
      <p:ext uri="{BB962C8B-B14F-4D97-AF65-F5344CB8AC3E}">
        <p14:creationId xmlns:p14="http://schemas.microsoft.com/office/powerpoint/2010/main" val="9335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临近，喜欢身边的人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方便：远亲不如近临</a:t>
            </a:r>
            <a:endParaRPr lang="en-US" altLang="zh-CN" dirty="0"/>
          </a:p>
          <a:p>
            <a:r>
              <a:rPr lang="zh-CN" altLang="en-US" dirty="0"/>
              <a:t>熟识：重复接触（曝光效应、真人秀）</a:t>
            </a:r>
            <a:endParaRPr lang="en-US" altLang="zh-CN" dirty="0"/>
          </a:p>
          <a:p>
            <a:r>
              <a:rPr lang="zh-CN" altLang="en-US" dirty="0"/>
              <a:t>临近的作用：可以增强我们对他人的情感，不管正面反面</a:t>
            </a:r>
          </a:p>
        </p:txBody>
      </p:sp>
    </p:spTree>
    <p:extLst>
      <p:ext uri="{BB962C8B-B14F-4D97-AF65-F5344CB8AC3E}">
        <p14:creationId xmlns:p14="http://schemas.microsoft.com/office/powerpoint/2010/main" val="4077109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5297"/>
          <a:stretch/>
        </p:blipFill>
        <p:spPr>
          <a:xfrm>
            <a:off x="7847215" y="4339166"/>
            <a:ext cx="4342220" cy="251883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19400"/>
          <a:stretch/>
        </p:blipFill>
        <p:spPr>
          <a:xfrm>
            <a:off x="7847215" y="1820334"/>
            <a:ext cx="4342220" cy="25462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长相吸引力：喜欢那些可爱的人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02920" y="2011680"/>
            <a:ext cx="626364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/>
              <a:t>真的是人不可貌相吗？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长相吸引力对人们第一印象的形成有着重要的影响。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一般来说，先不管对错，我们倾向于认为，外貌俊美的人更讨人喜欢，更好相处。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82072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对美丽的偏见：“美的就是好的”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刻板印象：</a:t>
            </a:r>
            <a:endParaRPr lang="en-US" altLang="zh-CN" dirty="0"/>
          </a:p>
          <a:p>
            <a:r>
              <a:rPr lang="zh-CN" altLang="en-US" dirty="0"/>
              <a:t>人们认为有吸引力的人也有令人满意的特质，以与其俊美的长相匹配。</a:t>
            </a:r>
            <a:endParaRPr lang="en-US" altLang="zh-CN" dirty="0"/>
          </a:p>
          <a:p>
            <a:r>
              <a:rPr lang="zh-CN" altLang="en-US" dirty="0"/>
              <a:t>自动作出判断，没有丝毫有意识的思考。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对美丽的偏见还可能使人混淆容貌和才能。</a:t>
            </a:r>
            <a:endParaRPr lang="en-US" altLang="zh-CN" dirty="0"/>
          </a:p>
          <a:p>
            <a:r>
              <a:rPr lang="zh-CN" altLang="en-US" dirty="0"/>
              <a:t>（最帅杀人犯、最帅出轨男、最美小三）</a:t>
            </a:r>
          </a:p>
        </p:txBody>
      </p:sp>
    </p:spTree>
    <p:extLst>
      <p:ext uri="{BB962C8B-B14F-4D97-AF65-F5344CB8AC3E}">
        <p14:creationId xmlns:p14="http://schemas.microsoft.com/office/powerpoint/2010/main" val="247534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10" y="176109"/>
            <a:ext cx="6059524" cy="1645919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5" r="29582" b="3"/>
          <a:stretch/>
        </p:blipFill>
        <p:spPr>
          <a:xfrm>
            <a:off x="-4413" y="-1"/>
            <a:ext cx="3310783" cy="401005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23" r="16973"/>
          <a:stretch/>
        </p:blipFill>
        <p:spPr>
          <a:xfrm>
            <a:off x="3470968" y="3143250"/>
            <a:ext cx="2482791" cy="3714750"/>
          </a:xfrm>
          <a:prstGeom prst="rect">
            <a:avLst/>
          </a:prstGeom>
        </p:spPr>
      </p:pic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0962" y="0"/>
            <a:ext cx="2482797" cy="299085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164379"/>
            <a:ext cx="3306370" cy="269362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49961" y="284176"/>
            <a:ext cx="5094980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吸引力：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54363" y="2011680"/>
            <a:ext cx="5090578" cy="4206240"/>
          </a:xfrm>
        </p:spPr>
        <p:txBody>
          <a:bodyPr>
            <a:normAutofit/>
          </a:bodyPr>
          <a:lstStyle/>
          <a:p>
            <a:r>
              <a:rPr lang="zh-CN" altLang="en-US" dirty="0"/>
              <a:t>对美丽的评价具有跨文化、跨种族的一致性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女性的美：“娃娃脸特征”</a:t>
            </a:r>
            <a:r>
              <a:rPr lang="en-US" altLang="zh-CN" dirty="0"/>
              <a:t>——</a:t>
            </a:r>
            <a:r>
              <a:rPr lang="zh-CN" altLang="en-US" dirty="0"/>
              <a:t>大眼睛、小鼻子、尖下巴和丰满的双唇，女人味，青春可人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9282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54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10" y="176109"/>
            <a:ext cx="6059524" cy="1645919"/>
          </a:xfrm>
          <a:prstGeom prst="rect">
            <a:avLst/>
          </a:prstGeom>
          <a:solidFill>
            <a:schemeClr val="tx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0962" y="484632"/>
            <a:ext cx="2325327" cy="2506218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64379"/>
            <a:ext cx="2821738" cy="220898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22" r="34771"/>
          <a:stretch/>
        </p:blipFill>
        <p:spPr>
          <a:xfrm>
            <a:off x="484632" y="484632"/>
            <a:ext cx="2821738" cy="35123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94" r="40842" b="-2"/>
          <a:stretch/>
        </p:blipFill>
        <p:spPr>
          <a:xfrm>
            <a:off x="3470963" y="3135501"/>
            <a:ext cx="2325327" cy="321733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49961" y="284176"/>
            <a:ext cx="5094980" cy="1508760"/>
          </a:xfrm>
        </p:spPr>
        <p:txBody>
          <a:bodyPr>
            <a:normAutofit/>
          </a:bodyPr>
          <a:lstStyle/>
          <a:p>
            <a:r>
              <a:rPr lang="zh-CN" altLang="en-US" dirty="0"/>
              <a:t>男性的美：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54363" y="2011680"/>
            <a:ext cx="5090578" cy="4206240"/>
          </a:xfrm>
        </p:spPr>
        <p:txBody>
          <a:bodyPr>
            <a:norm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、结实下颚和宽阔前额、坚强有主宰力</a:t>
            </a:r>
            <a:endParaRPr lang="en-US" altLang="zh-CN" dirty="0"/>
          </a:p>
          <a:p>
            <a:r>
              <a:rPr lang="en-US" altLang="zh-CN" dirty="0"/>
              <a:t>2</a:t>
            </a:r>
            <a:r>
              <a:rPr lang="zh-CN" altLang="en-US" dirty="0"/>
              <a:t>、略微有些女性化和娃娃脸，热情又友好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一个惊艳了时光，一个温柔了岁月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8700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镶边">
  <a:themeElements>
    <a:clrScheme name="镶边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镶边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镶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TM03090430[[fn=镶边]]</Template>
  <TotalTime>1553</TotalTime>
  <Words>1626</Words>
  <Application>Microsoft Office PowerPoint</Application>
  <PresentationFormat>宽屏</PresentationFormat>
  <Paragraphs>145</Paragraphs>
  <Slides>30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5" baseType="lpstr">
      <vt:lpstr>宋体</vt:lpstr>
      <vt:lpstr>Calibri</vt:lpstr>
      <vt:lpstr>Corbel</vt:lpstr>
      <vt:lpstr>Wingdings</vt:lpstr>
      <vt:lpstr>镶边</vt:lpstr>
      <vt:lpstr>第十一讲  幸福与亲密关系（上）</vt:lpstr>
      <vt:lpstr>人们为什么需要亲密关系 Intimate Relationship</vt:lpstr>
      <vt:lpstr>第一部分 吸引力</vt:lpstr>
      <vt:lpstr>吸引力的基础：一种奖赏</vt:lpstr>
      <vt:lpstr>临近，喜欢身边的人</vt:lpstr>
      <vt:lpstr>长相吸引力：喜欢那些可爱的人</vt:lpstr>
      <vt:lpstr>对美丽的偏见：“美的就是好的”</vt:lpstr>
      <vt:lpstr>吸引力：</vt:lpstr>
      <vt:lpstr>男性的美：</vt:lpstr>
      <vt:lpstr>礼尚往来：喜欢那些喜欢我们的人</vt:lpstr>
      <vt:lpstr>相似性：喜欢与我们相像的人</vt:lpstr>
      <vt:lpstr>障碍：得不到的就喜欢</vt:lpstr>
      <vt:lpstr>男女两性期望的理想伴侣</vt:lpstr>
      <vt:lpstr>第二部分 人际关系的构成</vt:lpstr>
      <vt:lpstr>依恋类型</vt:lpstr>
      <vt:lpstr>性认同差异</vt:lpstr>
      <vt:lpstr>PowerPoint 演示文稿</vt:lpstr>
      <vt:lpstr>自我认知</vt:lpstr>
      <vt:lpstr>PowerPoint 演示文稿</vt:lpstr>
      <vt:lpstr>低自尊的人有时候对伴侣偶尔的糟糕情绪反应过度 </vt:lpstr>
      <vt:lpstr>低自尊的人有时候对伴侣偶尔的糟糕情绪反应过度</vt:lpstr>
      <vt:lpstr>在感情中的指向性与先入为主</vt:lpstr>
      <vt:lpstr>在感情中的指向性与先入为主</vt:lpstr>
      <vt:lpstr>低自尊的表现和成因</vt:lpstr>
      <vt:lpstr>PowerPoint 演示文稿</vt:lpstr>
      <vt:lpstr>PowerPoint 演示文稿</vt:lpstr>
      <vt:lpstr>原生家庭对人的影响</vt:lpstr>
      <vt:lpstr>原生家庭对人的影响</vt:lpstr>
      <vt:lpstr>原生家庭的互动对人的影响</vt:lpstr>
      <vt:lpstr>祝天下有情人终成眷属！</vt:lpstr>
    </vt:vector>
  </TitlesOfParts>
  <Company>Users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亲密关系</dc:title>
  <dc:creator>Windows 用户</dc:creator>
  <cp:lastModifiedBy>lenovo</cp:lastModifiedBy>
  <cp:revision>89</cp:revision>
  <dcterms:created xsi:type="dcterms:W3CDTF">2015-09-29T01:40:18Z</dcterms:created>
  <dcterms:modified xsi:type="dcterms:W3CDTF">2017-03-09T02:37:50Z</dcterms:modified>
</cp:coreProperties>
</file>