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 id="2147483946" r:id="rId2"/>
    <p:sldMasterId id="2147483958" r:id="rId3"/>
    <p:sldMasterId id="2147483970" r:id="rId4"/>
  </p:sldMasterIdLst>
  <p:notesMasterIdLst>
    <p:notesMasterId r:id="rId32"/>
  </p:notesMasterIdLst>
  <p:sldIdLst>
    <p:sldId id="304" r:id="rId5"/>
    <p:sldId id="305" r:id="rId6"/>
    <p:sldId id="306" r:id="rId7"/>
    <p:sldId id="311" r:id="rId8"/>
    <p:sldId id="312" r:id="rId9"/>
    <p:sldId id="313" r:id="rId10"/>
    <p:sldId id="335" r:id="rId11"/>
    <p:sldId id="336" r:id="rId12"/>
    <p:sldId id="337"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31" r:id="rId26"/>
    <p:sldId id="332" r:id="rId27"/>
    <p:sldId id="333" r:id="rId28"/>
    <p:sldId id="334" r:id="rId29"/>
    <p:sldId id="329" r:id="rId30"/>
    <p:sldId id="330" r:id="rId3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35" autoAdjust="0"/>
    <p:restoredTop sz="94660"/>
  </p:normalViewPr>
  <p:slideViewPr>
    <p:cSldViewPr>
      <p:cViewPr varScale="1">
        <p:scale>
          <a:sx n="69" d="100"/>
          <a:sy n="69" d="100"/>
        </p:scale>
        <p:origin x="161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E66C00-97F3-46E5-8765-5CFBC3F01754}" type="datetimeFigureOut">
              <a:rPr lang="zh-CN" altLang="en-US" smtClean="0"/>
              <a:t>2017/2/10</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16C353-3C77-4663-A3F0-979779829ED4}" type="slidenum">
              <a:rPr lang="zh-CN" altLang="en-US" smtClean="0"/>
              <a:t>‹#›</a:t>
            </a:fld>
            <a:endParaRPr lang="zh-CN" altLang="en-US"/>
          </a:p>
        </p:txBody>
      </p:sp>
    </p:spTree>
    <p:extLst>
      <p:ext uri="{BB962C8B-B14F-4D97-AF65-F5344CB8AC3E}">
        <p14:creationId xmlns:p14="http://schemas.microsoft.com/office/powerpoint/2010/main" val="4189417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solidFill>
                  <a:srgbClr val="1F497D">
                    <a:lumMod val="90000"/>
                    <a:lumOff val="10000"/>
                  </a:srgbClr>
                </a:solidFill>
              </a:rPr>
              <a:pPr/>
              <a:t>2017/2/10</a:t>
            </a:fld>
            <a:endParaRPr lang="zh-CN" altLang="en-US">
              <a:solidFill>
                <a:srgbClr val="1F497D">
                  <a:lumMod val="90000"/>
                  <a:lumOff val="10000"/>
                </a:srgbClr>
              </a:solidFill>
            </a:endParaRPr>
          </a:p>
        </p:txBody>
      </p:sp>
      <p:sp>
        <p:nvSpPr>
          <p:cNvPr id="5" name="Footer Placeholder 4"/>
          <p:cNvSpPr>
            <a:spLocks noGrp="1"/>
          </p:cNvSpPr>
          <p:nvPr>
            <p:ph type="ftr" sz="quarter" idx="11"/>
          </p:nvPr>
        </p:nvSpPr>
        <p:spPr/>
        <p:txBody>
          <a:bodyPr/>
          <a:lstStyle/>
          <a:p>
            <a:endParaRPr lang="zh-CN" altLang="en-US">
              <a:solidFill>
                <a:srgbClr val="1F497D">
                  <a:lumMod val="90000"/>
                  <a:lumOff val="10000"/>
                </a:srgbClr>
              </a:solidFill>
            </a:endParaRPr>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68598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solidFill>
                  <a:srgbClr val="1F497D">
                    <a:lumMod val="90000"/>
                    <a:lumOff val="10000"/>
                  </a:srgbClr>
                </a:solidFill>
              </a:rPr>
              <a:pPr/>
              <a:t>2017/2/10</a:t>
            </a:fld>
            <a:endParaRPr lang="zh-CN" altLang="en-US">
              <a:solidFill>
                <a:srgbClr val="1F497D">
                  <a:lumMod val="90000"/>
                  <a:lumOff val="10000"/>
                </a:srgbClr>
              </a:solidFill>
            </a:endParaRPr>
          </a:p>
        </p:txBody>
      </p:sp>
      <p:sp>
        <p:nvSpPr>
          <p:cNvPr id="5" name="Footer Placeholder 4"/>
          <p:cNvSpPr>
            <a:spLocks noGrp="1"/>
          </p:cNvSpPr>
          <p:nvPr>
            <p:ph type="ftr" sz="quarter" idx="11"/>
          </p:nvPr>
        </p:nvSpPr>
        <p:spPr/>
        <p:txBody>
          <a:bodyPr/>
          <a:lstStyle/>
          <a:p>
            <a:endParaRPr lang="zh-CN" altLang="en-US">
              <a:solidFill>
                <a:srgbClr val="1F497D">
                  <a:lumMod val="90000"/>
                  <a:lumOff val="10000"/>
                </a:srgbClr>
              </a:solidFill>
            </a:endParaRPr>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2179114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solidFill>
                  <a:srgbClr val="1F497D">
                    <a:lumMod val="90000"/>
                    <a:lumOff val="10000"/>
                  </a:srgbClr>
                </a:solidFill>
              </a:rPr>
              <a:pPr/>
              <a:t>2017/2/10</a:t>
            </a:fld>
            <a:endParaRPr lang="zh-CN" altLang="en-US">
              <a:solidFill>
                <a:srgbClr val="1F497D">
                  <a:lumMod val="90000"/>
                  <a:lumOff val="10000"/>
                </a:srgbClr>
              </a:solidFill>
            </a:endParaRPr>
          </a:p>
        </p:txBody>
      </p:sp>
      <p:sp>
        <p:nvSpPr>
          <p:cNvPr id="5" name="Footer Placeholder 4"/>
          <p:cNvSpPr>
            <a:spLocks noGrp="1"/>
          </p:cNvSpPr>
          <p:nvPr>
            <p:ph type="ftr" sz="quarter" idx="11"/>
          </p:nvPr>
        </p:nvSpPr>
        <p:spPr/>
        <p:txBody>
          <a:bodyPr/>
          <a:lstStyle/>
          <a:p>
            <a:endParaRPr lang="zh-CN" altLang="en-US">
              <a:solidFill>
                <a:srgbClr val="1F497D">
                  <a:lumMod val="90000"/>
                  <a:lumOff val="10000"/>
                </a:srgbClr>
              </a:solidFill>
            </a:endParaRPr>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145871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4CDB491-A4B2-41EA-8FEA-32F7F65CDD6E}" type="datetimeFigureOut">
              <a:rPr lang="zh-CN" altLang="en-US" smtClean="0">
                <a:solidFill>
                  <a:prstClr val="black">
                    <a:tint val="75000"/>
                  </a:prstClr>
                </a:solidFill>
              </a:rPr>
              <a:pPr/>
              <a:t>2017/2/10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F560A89-387B-43DB-86C1-DAC2910B27C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5467647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4CDB491-A4B2-41EA-8FEA-32F7F65CDD6E}" type="datetimeFigureOut">
              <a:rPr lang="zh-CN" altLang="en-US" smtClean="0">
                <a:solidFill>
                  <a:prstClr val="black">
                    <a:tint val="75000"/>
                  </a:prstClr>
                </a:solidFill>
              </a:rPr>
              <a:pPr/>
              <a:t>2017/2/10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F560A89-387B-43DB-86C1-DAC2910B27C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9754727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4CDB491-A4B2-41EA-8FEA-32F7F65CDD6E}" type="datetimeFigureOut">
              <a:rPr lang="zh-CN" altLang="en-US" smtClean="0">
                <a:solidFill>
                  <a:prstClr val="black">
                    <a:tint val="75000"/>
                  </a:prstClr>
                </a:solidFill>
              </a:rPr>
              <a:pPr/>
              <a:t>2017/2/10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F560A89-387B-43DB-86C1-DAC2910B27C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8206419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4CDB491-A4B2-41EA-8FEA-32F7F65CDD6E}" type="datetimeFigureOut">
              <a:rPr lang="zh-CN" altLang="en-US" smtClean="0">
                <a:solidFill>
                  <a:prstClr val="black">
                    <a:tint val="75000"/>
                  </a:prstClr>
                </a:solidFill>
              </a:rPr>
              <a:pPr/>
              <a:t>2017/2/10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F560A89-387B-43DB-86C1-DAC2910B27C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0300103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4CDB491-A4B2-41EA-8FEA-32F7F65CDD6E}" type="datetimeFigureOut">
              <a:rPr lang="zh-CN" altLang="en-US" smtClean="0">
                <a:solidFill>
                  <a:prstClr val="black">
                    <a:tint val="75000"/>
                  </a:prstClr>
                </a:solidFill>
              </a:rPr>
              <a:pPr/>
              <a:t>2017/2/10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F560A89-387B-43DB-86C1-DAC2910B27C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981814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4CDB491-A4B2-41EA-8FEA-32F7F65CDD6E}" type="datetimeFigureOut">
              <a:rPr lang="zh-CN" altLang="en-US" smtClean="0">
                <a:solidFill>
                  <a:prstClr val="black">
                    <a:tint val="75000"/>
                  </a:prstClr>
                </a:solidFill>
              </a:rPr>
              <a:pPr/>
              <a:t>2017/2/10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F560A89-387B-43DB-86C1-DAC2910B27C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5016838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4CDB491-A4B2-41EA-8FEA-32F7F65CDD6E}" type="datetimeFigureOut">
              <a:rPr lang="zh-CN" altLang="en-US" smtClean="0">
                <a:solidFill>
                  <a:prstClr val="black">
                    <a:tint val="75000"/>
                  </a:prstClr>
                </a:solidFill>
              </a:rPr>
              <a:pPr/>
              <a:t>2017/2/10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F560A89-387B-43DB-86C1-DAC2910B27C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2437839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4CDB491-A4B2-41EA-8FEA-32F7F65CDD6E}" type="datetimeFigureOut">
              <a:rPr lang="zh-CN" altLang="en-US" smtClean="0">
                <a:solidFill>
                  <a:prstClr val="black">
                    <a:tint val="75000"/>
                  </a:prstClr>
                </a:solidFill>
              </a:rPr>
              <a:pPr/>
              <a:t>2017/2/10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F560A89-387B-43DB-86C1-DAC2910B27C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05924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solidFill>
                  <a:srgbClr val="1F497D">
                    <a:lumMod val="90000"/>
                    <a:lumOff val="10000"/>
                  </a:srgbClr>
                </a:solidFill>
              </a:rPr>
              <a:pPr/>
              <a:t>2017/2/10</a:t>
            </a:fld>
            <a:endParaRPr lang="zh-CN" altLang="en-US">
              <a:solidFill>
                <a:srgbClr val="1F497D">
                  <a:lumMod val="90000"/>
                  <a:lumOff val="10000"/>
                </a:srgbClr>
              </a:solidFill>
            </a:endParaRPr>
          </a:p>
        </p:txBody>
      </p:sp>
      <p:sp>
        <p:nvSpPr>
          <p:cNvPr id="5" name="Footer Placeholder 4"/>
          <p:cNvSpPr>
            <a:spLocks noGrp="1"/>
          </p:cNvSpPr>
          <p:nvPr>
            <p:ph type="ftr" sz="quarter" idx="11"/>
          </p:nvPr>
        </p:nvSpPr>
        <p:spPr/>
        <p:txBody>
          <a:bodyPr/>
          <a:lstStyle/>
          <a:p>
            <a:endParaRPr lang="zh-CN" altLang="en-US">
              <a:solidFill>
                <a:srgbClr val="1F497D">
                  <a:lumMod val="90000"/>
                  <a:lumOff val="10000"/>
                </a:srgbClr>
              </a:solidFill>
            </a:endParaRPr>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3014540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4CDB491-A4B2-41EA-8FEA-32F7F65CDD6E}" type="datetimeFigureOut">
              <a:rPr lang="zh-CN" altLang="en-US" smtClean="0">
                <a:solidFill>
                  <a:prstClr val="black">
                    <a:tint val="75000"/>
                  </a:prstClr>
                </a:solidFill>
              </a:rPr>
              <a:pPr/>
              <a:t>2017/2/10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F560A89-387B-43DB-86C1-DAC2910B27C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7438606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4CDB491-A4B2-41EA-8FEA-32F7F65CDD6E}" type="datetimeFigureOut">
              <a:rPr lang="zh-CN" altLang="en-US" smtClean="0">
                <a:solidFill>
                  <a:prstClr val="black">
                    <a:tint val="75000"/>
                  </a:prstClr>
                </a:solidFill>
              </a:rPr>
              <a:pPr/>
              <a:t>2017/2/10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F560A89-387B-43DB-86C1-DAC2910B27C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4297506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95638" cy="1600200"/>
          </a:xfrm>
        </p:spPr>
        <p:txBody>
          <a:bodyPr anchor="t" anchorCtr="0">
            <a:normAutofit/>
          </a:bodyPr>
          <a:lstStyle>
            <a:lvl1pPr>
              <a:defRPr sz="3000"/>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4038600" y="457201"/>
            <a:ext cx="4477941"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95638"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smtClean="0"/>
              <a:t>单击此处编辑母版文本样式</a:t>
            </a:r>
          </a:p>
        </p:txBody>
      </p:sp>
      <p:sp>
        <p:nvSpPr>
          <p:cNvPr id="5" name="日期占位符 4"/>
          <p:cNvSpPr>
            <a:spLocks noGrp="1"/>
          </p:cNvSpPr>
          <p:nvPr>
            <p:ph type="dt" sz="half" idx="10"/>
          </p:nvPr>
        </p:nvSpPr>
        <p:spPr/>
        <p:txBody>
          <a:bodyPr/>
          <a:lstStyle/>
          <a:p>
            <a:fld id="{BB962C8B-B14F-4D97-AF65-F5344CB8AC3E}" type="datetime1">
              <a:rPr lang="zh-CN" altLang="en-US" dirty="0"/>
              <a:pPr/>
              <a:t>2017/2/10</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9A0DB2DC-4C9A-4742-B13C-FB6460FD3503}" type="slidenum">
              <a:rPr lang="zh-CN" altLang="en-US" dirty="0"/>
              <a:pPr/>
              <a:t>‹#›</a:t>
            </a:fld>
            <a:endParaRPr lang="zh-CN" altLang="en-US" dirty="0"/>
          </a:p>
        </p:txBody>
      </p:sp>
    </p:spTree>
    <p:extLst>
      <p:ext uri="{BB962C8B-B14F-4D97-AF65-F5344CB8AC3E}">
        <p14:creationId xmlns:p14="http://schemas.microsoft.com/office/powerpoint/2010/main" val="3050873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5E3B7371-DD5C-41AA-B63E-E3E65EC65280}" type="datetimeFigureOut">
              <a:rPr lang="zh-CN" altLang="en-US" smtClean="0">
                <a:solidFill>
                  <a:srgbClr val="FFFFFF">
                    <a:tint val="75000"/>
                  </a:srgbClr>
                </a:solidFill>
              </a:rPr>
              <a:pPr/>
              <a:t>2017/2/10</a:t>
            </a:fld>
            <a:endParaRPr lang="zh-CN" altLang="en-US">
              <a:solidFill>
                <a:srgbClr val="FFFFFF">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FFFFFF">
                  <a:tint val="75000"/>
                </a:srgbClr>
              </a:solidFill>
            </a:endParaRPr>
          </a:p>
        </p:txBody>
      </p:sp>
      <p:sp>
        <p:nvSpPr>
          <p:cNvPr id="5" name="灯片编号占位符 4"/>
          <p:cNvSpPr>
            <a:spLocks noGrp="1"/>
          </p:cNvSpPr>
          <p:nvPr>
            <p:ph type="sldNum" sz="quarter" idx="12"/>
          </p:nvPr>
        </p:nvSpPr>
        <p:spPr/>
        <p:txBody>
          <a:bodyPr/>
          <a:lstStyle/>
          <a:p>
            <a:fld id="{78875B66-F7BB-4139-B0A5-70BC69117CBD}" type="slidenum">
              <a:rPr lang="zh-CN" altLang="en-US" smtClean="0">
                <a:solidFill>
                  <a:srgbClr val="FFFFFF">
                    <a:tint val="75000"/>
                  </a:srgbClr>
                </a:solidFill>
              </a:rPr>
              <a:pPr/>
              <a:t>‹#›</a:t>
            </a:fld>
            <a:endParaRPr lang="zh-CN" altLang="en-US">
              <a:solidFill>
                <a:srgbClr val="FFFFFF">
                  <a:tint val="75000"/>
                </a:srgbClr>
              </a:solidFill>
            </a:endParaRPr>
          </a:p>
        </p:txBody>
      </p:sp>
      <p:sp>
        <p:nvSpPr>
          <p:cNvPr id="6" name="内容占位符 6"/>
          <p:cNvSpPr>
            <a:spLocks noGrp="1"/>
          </p:cNvSpPr>
          <p:nvPr>
            <p:ph sz="quarter" idx="13"/>
          </p:nvPr>
        </p:nvSpPr>
        <p:spPr>
          <a:xfrm>
            <a:off x="420291" y="412956"/>
            <a:ext cx="8428434" cy="5575095"/>
          </a:xfrm>
        </p:spPr>
        <p:txBody>
          <a:bodyPr>
            <a:normAutofit/>
          </a:bodyPr>
          <a:lstStyle>
            <a:lvl1pPr>
              <a:defRPr sz="1800"/>
            </a:lvl1pPr>
            <a:lvl2pPr>
              <a:defRPr sz="1500"/>
            </a:lvl2pPr>
            <a:lvl3pPr>
              <a:defRPr sz="1350"/>
            </a:lvl3pPr>
            <a:lvl4pPr>
              <a:defRPr sz="1350"/>
            </a:lvl4pPr>
            <a:lvl5pPr>
              <a:defRPr sz="135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4229006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740EA21-30D5-43E0-95C6-9FD94525E0BB}"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33480176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2F69CD0-5D89-41AB-B889-E62D60DE9292}"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40803898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4A72857-17EF-4AB5-919E-B1D718DF3F14}"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17435361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6FB83A0-7F18-42F4-A30D-FBB228064284}"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42892581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B8554FA-6C9A-4AE2-ABA2-143DBC2DAE33}"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4592426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00B772-BCA9-4DA8-A463-08EF5FDEF603}"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3215705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530820CF-B880-4189-942D-D702A7CBA730}" type="datetimeFigureOut">
              <a:rPr lang="zh-CN" altLang="en-US" smtClean="0">
                <a:solidFill>
                  <a:srgbClr val="1F497D">
                    <a:lumMod val="90000"/>
                    <a:lumOff val="10000"/>
                  </a:srgbClr>
                </a:solidFill>
              </a:rPr>
              <a:pPr/>
              <a:t>2017/2/10</a:t>
            </a:fld>
            <a:endParaRPr lang="zh-CN" altLang="en-US">
              <a:solidFill>
                <a:srgbClr val="1F497D">
                  <a:lumMod val="90000"/>
                  <a:lumOff val="10000"/>
                </a:srgbClr>
              </a:solidFill>
            </a:endParaRPr>
          </a:p>
        </p:txBody>
      </p:sp>
      <p:sp>
        <p:nvSpPr>
          <p:cNvPr id="5" name="Footer Placeholder 4"/>
          <p:cNvSpPr>
            <a:spLocks noGrp="1"/>
          </p:cNvSpPr>
          <p:nvPr>
            <p:ph type="ftr" sz="quarter" idx="11"/>
          </p:nvPr>
        </p:nvSpPr>
        <p:spPr/>
        <p:txBody>
          <a:bodyPr/>
          <a:lstStyle/>
          <a:p>
            <a:endParaRPr lang="zh-CN" altLang="en-US">
              <a:solidFill>
                <a:srgbClr val="1F497D">
                  <a:lumMod val="90000"/>
                  <a:lumOff val="10000"/>
                </a:srgbClr>
              </a:solidFill>
            </a:endParaRPr>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979553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1327880-3A39-4F7E-8DBC-AFA27E4D2571}"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27811893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E987BA8-4C86-4671-8077-1A46D6FD35F1}"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12357765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1A275C6-61ED-4C46-B286-A01763457F64}"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36372204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AB6FB8C-B22E-4AC8-93E5-4D086D7F6754}"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39550773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0AF0822-75BD-4C32-AF89-5B6DFFF7EDE7}"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29897760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740EA21-30D5-43E0-95C6-9FD94525E0BB}"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29252994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2F69CD0-5D89-41AB-B889-E62D60DE9292}"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19903529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4A72857-17EF-4AB5-919E-B1D718DF3F14}"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353249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6FB83A0-7F18-42F4-A30D-FBB228064284}"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36526869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B8554FA-6C9A-4AE2-ABA2-143DBC2DAE33}"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2041395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530820CF-B880-4189-942D-D702A7CBA730}" type="datetimeFigureOut">
              <a:rPr lang="zh-CN" altLang="en-US" smtClean="0">
                <a:solidFill>
                  <a:srgbClr val="1F497D">
                    <a:lumMod val="90000"/>
                    <a:lumOff val="10000"/>
                  </a:srgbClr>
                </a:solidFill>
              </a:rPr>
              <a:pPr/>
              <a:t>2017/2/10</a:t>
            </a:fld>
            <a:endParaRPr lang="zh-CN" altLang="en-US">
              <a:solidFill>
                <a:srgbClr val="1F497D">
                  <a:lumMod val="90000"/>
                  <a:lumOff val="10000"/>
                </a:srgbClr>
              </a:solidFill>
            </a:endParaRPr>
          </a:p>
        </p:txBody>
      </p:sp>
      <p:sp>
        <p:nvSpPr>
          <p:cNvPr id="6" name="Footer Placeholder 5"/>
          <p:cNvSpPr>
            <a:spLocks noGrp="1"/>
          </p:cNvSpPr>
          <p:nvPr>
            <p:ph type="ftr" sz="quarter" idx="11"/>
          </p:nvPr>
        </p:nvSpPr>
        <p:spPr/>
        <p:txBody>
          <a:bodyPr/>
          <a:lstStyle/>
          <a:p>
            <a:endParaRPr lang="zh-CN" altLang="en-US">
              <a:solidFill>
                <a:srgbClr val="1F497D">
                  <a:lumMod val="90000"/>
                  <a:lumOff val="10000"/>
                </a:srgbClr>
              </a:solidFill>
            </a:endParaRPr>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17640982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00B772-BCA9-4DA8-A463-08EF5FDEF603}"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41760972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1327880-3A39-4F7E-8DBC-AFA27E4D2571}"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9401883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E987BA8-4C86-4671-8077-1A46D6FD35F1}"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7811257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1A275C6-61ED-4C46-B286-A01763457F64}"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2149287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AB6FB8C-B22E-4AC8-93E5-4D086D7F6754}"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32825535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0AF0822-75BD-4C32-AF89-5B6DFFF7EDE7}"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5043729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740EA21-30D5-43E0-95C6-9FD94525E0BB}"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10874185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2F69CD0-5D89-41AB-B889-E62D60DE9292}"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42709397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4A72857-17EF-4AB5-919E-B1D718DF3F14}"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17893785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6FB83A0-7F18-42F4-A30D-FBB228064284}"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1866401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530820CF-B880-4189-942D-D702A7CBA730}" type="datetimeFigureOut">
              <a:rPr lang="zh-CN" altLang="en-US" smtClean="0">
                <a:solidFill>
                  <a:srgbClr val="1F497D">
                    <a:lumMod val="90000"/>
                    <a:lumOff val="10000"/>
                  </a:srgbClr>
                </a:solidFill>
              </a:rPr>
              <a:pPr/>
              <a:t>2017/2/10</a:t>
            </a:fld>
            <a:endParaRPr lang="zh-CN" altLang="en-US">
              <a:solidFill>
                <a:srgbClr val="1F497D">
                  <a:lumMod val="90000"/>
                  <a:lumOff val="10000"/>
                </a:srgbClr>
              </a:solidFill>
            </a:endParaRPr>
          </a:p>
        </p:txBody>
      </p:sp>
      <p:sp>
        <p:nvSpPr>
          <p:cNvPr id="8" name="Footer Placeholder 7"/>
          <p:cNvSpPr>
            <a:spLocks noGrp="1"/>
          </p:cNvSpPr>
          <p:nvPr>
            <p:ph type="ftr" sz="quarter" idx="11"/>
          </p:nvPr>
        </p:nvSpPr>
        <p:spPr/>
        <p:txBody>
          <a:bodyPr/>
          <a:lstStyle/>
          <a:p>
            <a:endParaRPr lang="zh-CN" altLang="en-US">
              <a:solidFill>
                <a:srgbClr val="1F497D">
                  <a:lumMod val="90000"/>
                  <a:lumOff val="10000"/>
                </a:srgbClr>
              </a:solidFill>
            </a:endParaRPr>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4804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B8554FA-6C9A-4AE2-ABA2-143DBC2DAE33}"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28795002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00B772-BCA9-4DA8-A463-08EF5FDEF603}"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17901883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1327880-3A39-4F7E-8DBC-AFA27E4D2571}"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1586676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E987BA8-4C86-4671-8077-1A46D6FD35F1}"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30409298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1A275C6-61ED-4C46-B286-A01763457F64}"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35494357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AB6FB8C-B22E-4AC8-93E5-4D086D7F6754}"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32008658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0AF0822-75BD-4C32-AF89-5B6DFFF7EDE7}"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2808125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530820CF-B880-4189-942D-D702A7CBA730}" type="datetimeFigureOut">
              <a:rPr lang="zh-CN" altLang="en-US" smtClean="0">
                <a:solidFill>
                  <a:srgbClr val="1F497D">
                    <a:lumMod val="90000"/>
                    <a:lumOff val="10000"/>
                  </a:srgbClr>
                </a:solidFill>
              </a:rPr>
              <a:pPr/>
              <a:t>2017/2/10</a:t>
            </a:fld>
            <a:endParaRPr lang="zh-CN" altLang="en-US">
              <a:solidFill>
                <a:srgbClr val="1F497D">
                  <a:lumMod val="90000"/>
                  <a:lumOff val="10000"/>
                </a:srgbClr>
              </a:solidFill>
            </a:endParaRPr>
          </a:p>
        </p:txBody>
      </p:sp>
      <p:sp>
        <p:nvSpPr>
          <p:cNvPr id="4" name="Footer Placeholder 3"/>
          <p:cNvSpPr>
            <a:spLocks noGrp="1"/>
          </p:cNvSpPr>
          <p:nvPr>
            <p:ph type="ftr" sz="quarter" idx="11"/>
          </p:nvPr>
        </p:nvSpPr>
        <p:spPr/>
        <p:txBody>
          <a:bodyPr/>
          <a:lstStyle/>
          <a:p>
            <a:endParaRPr lang="zh-CN" altLang="en-US">
              <a:solidFill>
                <a:srgbClr val="1F497D">
                  <a:lumMod val="90000"/>
                  <a:lumOff val="10000"/>
                </a:srgbClr>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2926742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820CF-B880-4189-942D-D702A7CBA730}" type="datetimeFigureOut">
              <a:rPr lang="zh-CN" altLang="en-US" smtClean="0">
                <a:solidFill>
                  <a:srgbClr val="1F497D">
                    <a:lumMod val="90000"/>
                    <a:lumOff val="10000"/>
                  </a:srgbClr>
                </a:solidFill>
              </a:rPr>
              <a:pPr/>
              <a:t>2017/2/10</a:t>
            </a:fld>
            <a:endParaRPr lang="zh-CN" altLang="en-US">
              <a:solidFill>
                <a:srgbClr val="1F497D">
                  <a:lumMod val="90000"/>
                  <a:lumOff val="10000"/>
                </a:srgbClr>
              </a:solidFill>
            </a:endParaRPr>
          </a:p>
        </p:txBody>
      </p:sp>
      <p:sp>
        <p:nvSpPr>
          <p:cNvPr id="3" name="Footer Placeholder 2"/>
          <p:cNvSpPr>
            <a:spLocks noGrp="1"/>
          </p:cNvSpPr>
          <p:nvPr>
            <p:ph type="ftr" sz="quarter" idx="11"/>
          </p:nvPr>
        </p:nvSpPr>
        <p:spPr/>
        <p:txBody>
          <a:bodyPr/>
          <a:lstStyle/>
          <a:p>
            <a:endParaRPr lang="zh-CN" altLang="en-US">
              <a:solidFill>
                <a:srgbClr val="1F497D">
                  <a:lumMod val="90000"/>
                  <a:lumOff val="10000"/>
                </a:srgbClr>
              </a:solidFill>
            </a:endParaRPr>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3220673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zh-CN" altLang="en-US" smtClean="0"/>
              <a:t>单击此处编辑母版标题样式</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solidFill>
                  <a:srgbClr val="1F497D">
                    <a:lumMod val="90000"/>
                    <a:lumOff val="10000"/>
                  </a:srgbClr>
                </a:solidFill>
              </a:rPr>
              <a:pPr/>
              <a:t>2017/2/10</a:t>
            </a:fld>
            <a:endParaRPr lang="zh-CN" altLang="en-US">
              <a:solidFill>
                <a:srgbClr val="1F497D">
                  <a:lumMod val="90000"/>
                  <a:lumOff val="10000"/>
                </a:srgbClr>
              </a:solidFill>
            </a:endParaRPr>
          </a:p>
        </p:txBody>
      </p:sp>
      <p:sp>
        <p:nvSpPr>
          <p:cNvPr id="6" name="Footer Placeholder 5"/>
          <p:cNvSpPr>
            <a:spLocks noGrp="1"/>
          </p:cNvSpPr>
          <p:nvPr>
            <p:ph type="ftr" sz="quarter" idx="11"/>
          </p:nvPr>
        </p:nvSpPr>
        <p:spPr/>
        <p:txBody>
          <a:bodyPr/>
          <a:lstStyle/>
          <a:p>
            <a:endParaRPr lang="zh-CN" altLang="en-US">
              <a:solidFill>
                <a:srgbClr val="1F497D">
                  <a:lumMod val="90000"/>
                  <a:lumOff val="10000"/>
                </a:srgbClr>
              </a:solidFill>
            </a:endParaRPr>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22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zh-CN" altLang="en-US" smtClean="0"/>
              <a:t>单击此处编辑母版标题样式</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solidFill>
                  <a:srgbClr val="1F497D">
                    <a:lumMod val="90000"/>
                    <a:lumOff val="10000"/>
                  </a:srgbClr>
                </a:solidFill>
              </a:rPr>
              <a:pPr/>
              <a:t>2017/2/10</a:t>
            </a:fld>
            <a:endParaRPr lang="zh-CN" altLang="en-US">
              <a:solidFill>
                <a:srgbClr val="1F497D">
                  <a:lumMod val="90000"/>
                  <a:lumOff val="10000"/>
                </a:srgbClr>
              </a:solidFill>
            </a:endParaRPr>
          </a:p>
        </p:txBody>
      </p:sp>
      <p:sp>
        <p:nvSpPr>
          <p:cNvPr id="6" name="Footer Placeholder 5"/>
          <p:cNvSpPr>
            <a:spLocks noGrp="1"/>
          </p:cNvSpPr>
          <p:nvPr>
            <p:ph type="ftr" sz="quarter" idx="11"/>
          </p:nvPr>
        </p:nvSpPr>
        <p:spPr/>
        <p:txBody>
          <a:bodyPr/>
          <a:lstStyle/>
          <a:p>
            <a:endParaRPr lang="zh-CN" altLang="en-US">
              <a:solidFill>
                <a:srgbClr val="1F497D">
                  <a:lumMod val="90000"/>
                  <a:lumOff val="10000"/>
                </a:srgbClr>
              </a:solidFill>
            </a:endParaRPr>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Tree>
    <p:extLst>
      <p:ext uri="{BB962C8B-B14F-4D97-AF65-F5344CB8AC3E}">
        <p14:creationId xmlns:p14="http://schemas.microsoft.com/office/powerpoint/2010/main" val="725031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530820CF-B880-4189-942D-D702A7CBA730}" type="datetimeFigureOut">
              <a:rPr lang="zh-CN" altLang="en-US" smtClean="0">
                <a:solidFill>
                  <a:srgbClr val="1F497D">
                    <a:lumMod val="90000"/>
                    <a:lumOff val="10000"/>
                  </a:srgbClr>
                </a:solidFill>
              </a:rPr>
              <a:pPr/>
              <a:t>2017/2/10</a:t>
            </a:fld>
            <a:endParaRPr lang="zh-CN" altLang="en-US">
              <a:solidFill>
                <a:srgbClr val="1F497D">
                  <a:lumMod val="90000"/>
                  <a:lumOff val="10000"/>
                </a:srgbClr>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zh-CN" altLang="en-US">
              <a:solidFill>
                <a:srgbClr val="1F497D">
                  <a:lumMod val="90000"/>
                  <a:lumOff val="10000"/>
                </a:srgbClr>
              </a:solidFill>
            </a:endParaRP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0C913308-F349-4B6D-A68A-DD1791B4A57B}" type="slidenum">
              <a:rPr lang="zh-CN" altLang="en-US" smtClean="0">
                <a:solidFill>
                  <a:prstClr val="black">
                    <a:lumMod val="85000"/>
                    <a:lumOff val="15000"/>
                  </a:prstClr>
                </a:solidFill>
              </a:rPr>
              <a:pPr/>
              <a:t>‹#›</a:t>
            </a:fld>
            <a:endParaRPr lang="zh-CN" altLang="en-US">
              <a:solidFill>
                <a:prstClr val="black">
                  <a:lumMod val="85000"/>
                  <a:lumOff val="15000"/>
                </a:prst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17240237"/>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89" r:id="rId12"/>
    <p:sldLayoutId id="2147483890" r:id="rId13"/>
    <p:sldLayoutId id="2147483905" r:id="rId14"/>
    <p:sldLayoutId id="2147483906" r:id="rId15"/>
    <p:sldLayoutId id="2147483907" r:id="rId16"/>
    <p:sldLayoutId id="2147483908" r:id="rId17"/>
    <p:sldLayoutId id="2147483921" r:id="rId18"/>
    <p:sldLayoutId id="2147483922" r:id="rId19"/>
    <p:sldLayoutId id="2147483923" r:id="rId20"/>
    <p:sldLayoutId id="2147483924" r:id="rId21"/>
    <p:sldLayoutId id="2147483934" r:id="rId22"/>
    <p:sldLayoutId id="2147483945" r:id="rId23"/>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16582C1-3436-41C2-93CB-96FAFFFEB58B}"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761290695"/>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2pPr>
      <a:lvl3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3pPr>
      <a:lvl4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4pPr>
      <a:lvl5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5pPr>
      <a:lvl6pPr marL="457200" algn="ctr" rtl="0" fontAlgn="base">
        <a:spcBef>
          <a:spcPct val="0"/>
        </a:spcBef>
        <a:spcAft>
          <a:spcPct val="0"/>
        </a:spcAft>
        <a:defRPr kumimoji="1" sz="4400">
          <a:solidFill>
            <a:schemeClr val="tx2"/>
          </a:solidFill>
          <a:latin typeface="Times New Roman" pitchFamily="18" charset="0"/>
          <a:ea typeface="宋体" pitchFamily="2" charset="-122"/>
        </a:defRPr>
      </a:lvl6pPr>
      <a:lvl7pPr marL="914400" algn="ctr" rtl="0" fontAlgn="base">
        <a:spcBef>
          <a:spcPct val="0"/>
        </a:spcBef>
        <a:spcAft>
          <a:spcPct val="0"/>
        </a:spcAft>
        <a:defRPr kumimoji="1" sz="4400">
          <a:solidFill>
            <a:schemeClr val="tx2"/>
          </a:solidFill>
          <a:latin typeface="Times New Roman" pitchFamily="18" charset="0"/>
          <a:ea typeface="宋体" pitchFamily="2" charset="-122"/>
        </a:defRPr>
      </a:lvl7pPr>
      <a:lvl8pPr marL="1371600" algn="ctr" rtl="0" fontAlgn="base">
        <a:spcBef>
          <a:spcPct val="0"/>
        </a:spcBef>
        <a:spcAft>
          <a:spcPct val="0"/>
        </a:spcAft>
        <a:defRPr kumimoji="1" sz="4400">
          <a:solidFill>
            <a:schemeClr val="tx2"/>
          </a:solidFill>
          <a:latin typeface="Times New Roman" pitchFamily="18" charset="0"/>
          <a:ea typeface="宋体" pitchFamily="2" charset="-122"/>
        </a:defRPr>
      </a:lvl8pPr>
      <a:lvl9pPr marL="1828800" algn="ctr" rtl="0" fontAlgn="base">
        <a:spcBef>
          <a:spcPct val="0"/>
        </a:spcBef>
        <a:spcAft>
          <a:spcPct val="0"/>
        </a:spcAft>
        <a:defRPr kumimoji="1" sz="4400">
          <a:solidFill>
            <a:schemeClr val="tx2"/>
          </a:solidFill>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16582C1-3436-41C2-93CB-96FAFFFEB58B}"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3178131218"/>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2pPr>
      <a:lvl3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3pPr>
      <a:lvl4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4pPr>
      <a:lvl5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5pPr>
      <a:lvl6pPr marL="457200" algn="ctr" rtl="0" fontAlgn="base">
        <a:spcBef>
          <a:spcPct val="0"/>
        </a:spcBef>
        <a:spcAft>
          <a:spcPct val="0"/>
        </a:spcAft>
        <a:defRPr kumimoji="1" sz="4400">
          <a:solidFill>
            <a:schemeClr val="tx2"/>
          </a:solidFill>
          <a:latin typeface="Times New Roman" pitchFamily="18" charset="0"/>
          <a:ea typeface="宋体" pitchFamily="2" charset="-122"/>
        </a:defRPr>
      </a:lvl6pPr>
      <a:lvl7pPr marL="914400" algn="ctr" rtl="0" fontAlgn="base">
        <a:spcBef>
          <a:spcPct val="0"/>
        </a:spcBef>
        <a:spcAft>
          <a:spcPct val="0"/>
        </a:spcAft>
        <a:defRPr kumimoji="1" sz="4400">
          <a:solidFill>
            <a:schemeClr val="tx2"/>
          </a:solidFill>
          <a:latin typeface="Times New Roman" pitchFamily="18" charset="0"/>
          <a:ea typeface="宋体" pitchFamily="2" charset="-122"/>
        </a:defRPr>
      </a:lvl7pPr>
      <a:lvl8pPr marL="1371600" algn="ctr" rtl="0" fontAlgn="base">
        <a:spcBef>
          <a:spcPct val="0"/>
        </a:spcBef>
        <a:spcAft>
          <a:spcPct val="0"/>
        </a:spcAft>
        <a:defRPr kumimoji="1" sz="4400">
          <a:solidFill>
            <a:schemeClr val="tx2"/>
          </a:solidFill>
          <a:latin typeface="Times New Roman" pitchFamily="18" charset="0"/>
          <a:ea typeface="宋体" pitchFamily="2" charset="-122"/>
        </a:defRPr>
      </a:lvl8pPr>
      <a:lvl9pPr marL="1828800" algn="ctr" rtl="0" fontAlgn="base">
        <a:spcBef>
          <a:spcPct val="0"/>
        </a:spcBef>
        <a:spcAft>
          <a:spcPct val="0"/>
        </a:spcAft>
        <a:defRPr kumimoji="1" sz="4400">
          <a:solidFill>
            <a:schemeClr val="tx2"/>
          </a:solidFill>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16582C1-3436-41C2-93CB-96FAFFFEB58B}" type="slidenum">
              <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360775044"/>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2pPr>
      <a:lvl3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3pPr>
      <a:lvl4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4pPr>
      <a:lvl5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5pPr>
      <a:lvl6pPr marL="457200" algn="ctr" rtl="0" fontAlgn="base">
        <a:spcBef>
          <a:spcPct val="0"/>
        </a:spcBef>
        <a:spcAft>
          <a:spcPct val="0"/>
        </a:spcAft>
        <a:defRPr kumimoji="1" sz="4400">
          <a:solidFill>
            <a:schemeClr val="tx2"/>
          </a:solidFill>
          <a:latin typeface="Times New Roman" pitchFamily="18" charset="0"/>
          <a:ea typeface="宋体" pitchFamily="2" charset="-122"/>
        </a:defRPr>
      </a:lvl6pPr>
      <a:lvl7pPr marL="914400" algn="ctr" rtl="0" fontAlgn="base">
        <a:spcBef>
          <a:spcPct val="0"/>
        </a:spcBef>
        <a:spcAft>
          <a:spcPct val="0"/>
        </a:spcAft>
        <a:defRPr kumimoji="1" sz="4400">
          <a:solidFill>
            <a:schemeClr val="tx2"/>
          </a:solidFill>
          <a:latin typeface="Times New Roman" pitchFamily="18" charset="0"/>
          <a:ea typeface="宋体" pitchFamily="2" charset="-122"/>
        </a:defRPr>
      </a:lvl7pPr>
      <a:lvl8pPr marL="1371600" algn="ctr" rtl="0" fontAlgn="base">
        <a:spcBef>
          <a:spcPct val="0"/>
        </a:spcBef>
        <a:spcAft>
          <a:spcPct val="0"/>
        </a:spcAft>
        <a:defRPr kumimoji="1" sz="4400">
          <a:solidFill>
            <a:schemeClr val="tx2"/>
          </a:solidFill>
          <a:latin typeface="Times New Roman" pitchFamily="18" charset="0"/>
          <a:ea typeface="宋体" pitchFamily="2" charset="-122"/>
        </a:defRPr>
      </a:lvl8pPr>
      <a:lvl9pPr marL="1828800" algn="ctr" rtl="0" fontAlgn="base">
        <a:spcBef>
          <a:spcPct val="0"/>
        </a:spcBef>
        <a:spcAft>
          <a:spcPct val="0"/>
        </a:spcAft>
        <a:defRPr kumimoji="1" sz="4400">
          <a:solidFill>
            <a:schemeClr val="tx2"/>
          </a:solidFill>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18.xml"/><Relationship Id="rId7" Type="http://schemas.openxmlformats.org/officeDocument/2006/relationships/slide" Target="slide26.xml"/><Relationship Id="rId2"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slide" Target="slide20.xml"/><Relationship Id="rId4" Type="http://schemas.openxmlformats.org/officeDocument/2006/relationships/slide" Target="slide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3.xml"/><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995936" y="4077072"/>
            <a:ext cx="720080" cy="369332"/>
          </a:xfrm>
          <a:prstGeom prst="rect">
            <a:avLst/>
          </a:prstGeom>
          <a:noFill/>
        </p:spPr>
        <p:txBody>
          <a:bodyPr wrap="square" rtlCol="0">
            <a:spAutoFit/>
          </a:bodyPr>
          <a:lstStyle/>
          <a:p>
            <a:endParaRPr lang="zh-CN" altLang="en-US" dirty="0"/>
          </a:p>
        </p:txBody>
      </p:sp>
      <p:sp>
        <p:nvSpPr>
          <p:cNvPr id="7" name="文本框 6"/>
          <p:cNvSpPr txBox="1"/>
          <p:nvPr/>
        </p:nvSpPr>
        <p:spPr>
          <a:xfrm>
            <a:off x="7956376" y="5589240"/>
            <a:ext cx="184731" cy="369332"/>
          </a:xfrm>
          <a:prstGeom prst="rect">
            <a:avLst/>
          </a:prstGeom>
          <a:noFill/>
        </p:spPr>
        <p:txBody>
          <a:bodyPr wrap="none" rtlCol="0">
            <a:spAutoFit/>
          </a:bodyPr>
          <a:lstStyle/>
          <a:p>
            <a:endParaRPr lang="zh-CN" altLang="en-US" dirty="0"/>
          </a:p>
        </p:txBody>
      </p:sp>
      <p:sp>
        <p:nvSpPr>
          <p:cNvPr id="8" name="文本框 7"/>
          <p:cNvSpPr txBox="1"/>
          <p:nvPr/>
        </p:nvSpPr>
        <p:spPr>
          <a:xfrm>
            <a:off x="899592" y="1457489"/>
            <a:ext cx="5472608" cy="1323439"/>
          </a:xfrm>
          <a:prstGeom prst="rect">
            <a:avLst/>
          </a:prstGeom>
          <a:noFill/>
        </p:spPr>
        <p:txBody>
          <a:bodyPr wrap="square" rtlCol="0">
            <a:spAutoFit/>
          </a:bodyPr>
          <a:lstStyle/>
          <a:p>
            <a:pPr lvl="0"/>
            <a:r>
              <a:rPr lang="en-US" altLang="zh-CN" sz="8000" dirty="0">
                <a:solidFill>
                  <a:prstClr val="white"/>
                </a:solidFill>
                <a:latin typeface="Impact"/>
                <a:ea typeface="微软雅黑" panose="020B0503020204020204" pitchFamily="34" charset="-122"/>
              </a:rPr>
              <a:t>Unit </a:t>
            </a:r>
            <a:r>
              <a:rPr lang="en-US" altLang="zh-CN" sz="8000" dirty="0">
                <a:solidFill>
                  <a:prstClr val="white"/>
                </a:solidFill>
                <a:latin typeface="Impact"/>
                <a:ea typeface="微软雅黑" panose="020B0503020204020204" pitchFamily="34" charset="-122"/>
              </a:rPr>
              <a:t>8</a:t>
            </a:r>
            <a:endParaRPr lang="zh-CN" altLang="en-US" dirty="0">
              <a:solidFill>
                <a:prstClr val="black"/>
              </a:solidFill>
            </a:endParaRPr>
          </a:p>
        </p:txBody>
      </p:sp>
      <p:sp>
        <p:nvSpPr>
          <p:cNvPr id="9" name="文本框 8"/>
          <p:cNvSpPr txBox="1"/>
          <p:nvPr/>
        </p:nvSpPr>
        <p:spPr>
          <a:xfrm>
            <a:off x="899592" y="3284984"/>
            <a:ext cx="7776864" cy="1938992"/>
          </a:xfrm>
          <a:prstGeom prst="rect">
            <a:avLst/>
          </a:prstGeom>
          <a:noFill/>
        </p:spPr>
        <p:txBody>
          <a:bodyPr wrap="square" rtlCol="0">
            <a:spAutoFit/>
          </a:bodyPr>
          <a:lstStyle/>
          <a:p>
            <a:r>
              <a:rPr lang="en-US" altLang="zh-CN" sz="6000" b="1" dirty="0" smtClean="0">
                <a:solidFill>
                  <a:srgbClr val="0070C0"/>
                </a:solidFill>
                <a:effectLst>
                  <a:outerShdw blurRad="38100" dist="38100" dir="2700000" algn="tl">
                    <a:srgbClr val="000000">
                      <a:alpha val="43137"/>
                    </a:srgbClr>
                  </a:outerShdw>
                </a:effectLst>
                <a:latin typeface="+mj-lt"/>
              </a:rPr>
              <a:t>Layout and Conventions of  the Letter Writing</a:t>
            </a:r>
            <a:endParaRPr lang="zh-CN" altLang="en-US" sz="6000" b="1" dirty="0">
              <a:solidFill>
                <a:srgbClr val="0070C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214077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39552" y="980728"/>
            <a:ext cx="8064896" cy="5324535"/>
          </a:xfrm>
          <a:prstGeom prst="rect">
            <a:avLst/>
          </a:prstGeom>
          <a:noFill/>
        </p:spPr>
        <p:txBody>
          <a:bodyPr wrap="square" rtlCol="0">
            <a:spAutoFit/>
          </a:bodyPr>
          <a:lstStyle/>
          <a:p>
            <a:r>
              <a:rPr lang="en-US" altLang="zh-CN" sz="3000" cap="small" dirty="0" smtClean="0">
                <a:solidFill>
                  <a:srgbClr val="575F6D"/>
                </a:solidFill>
                <a:latin typeface="Century Schoolbook"/>
                <a:ea typeface="华文楷体" panose="02010600040101010101" pitchFamily="2" charset="-122"/>
              </a:rPr>
              <a:t>II. Components </a:t>
            </a:r>
            <a:r>
              <a:rPr lang="en-US" altLang="zh-CN" sz="3000" cap="small" dirty="0">
                <a:solidFill>
                  <a:srgbClr val="575F6D"/>
                </a:solidFill>
                <a:latin typeface="Century Schoolbook"/>
                <a:ea typeface="华文楷体" panose="02010600040101010101" pitchFamily="2" charset="-122"/>
              </a:rPr>
              <a:t>of an English </a:t>
            </a:r>
            <a:r>
              <a:rPr lang="en-US" altLang="zh-CN" sz="3000" cap="small" dirty="0" smtClean="0">
                <a:solidFill>
                  <a:srgbClr val="575F6D"/>
                </a:solidFill>
                <a:latin typeface="Century Schoolbook"/>
                <a:ea typeface="华文楷体" panose="02010600040101010101" pitchFamily="2" charset="-122"/>
              </a:rPr>
              <a:t>letter</a:t>
            </a:r>
          </a:p>
          <a:p>
            <a:endParaRPr lang="en-US" altLang="zh-CN" sz="3000" cap="small" dirty="0">
              <a:solidFill>
                <a:srgbClr val="575F6D"/>
              </a:solidFill>
              <a:latin typeface="Century Schoolbook"/>
              <a:ea typeface="华文楷体" panose="02010600040101010101" pitchFamily="2" charset="-122"/>
            </a:endParaRPr>
          </a:p>
          <a:p>
            <a:pPr marL="274320" lvl="0" indent="-274320">
              <a:spcBef>
                <a:spcPts val="600"/>
              </a:spcBef>
              <a:buClr>
                <a:srgbClr val="FE8637"/>
              </a:buClr>
              <a:buSzPct val="70000"/>
              <a:buFont typeface="Wingdings"/>
              <a:buChar char=""/>
            </a:pPr>
            <a:r>
              <a:rPr lang="en-US" altLang="zh-CN" sz="2400" dirty="0">
                <a:solidFill>
                  <a:prstClr val="black"/>
                </a:solidFill>
                <a:latin typeface="Century Schoolbook"/>
                <a:hlinkClick r:id="rId2" action="ppaction://hlinksldjump"/>
              </a:rPr>
              <a:t>Letterhead</a:t>
            </a:r>
            <a:endParaRPr lang="en-US" altLang="zh-CN" sz="2400" dirty="0">
              <a:solidFill>
                <a:prstClr val="black"/>
              </a:solidFill>
              <a:latin typeface="Century Schoolbook"/>
            </a:endParaRPr>
          </a:p>
          <a:p>
            <a:pPr marL="274320" lvl="0" indent="-274320">
              <a:spcBef>
                <a:spcPts val="600"/>
              </a:spcBef>
              <a:buClr>
                <a:srgbClr val="FE8637"/>
              </a:buClr>
              <a:buSzPct val="70000"/>
              <a:buFont typeface="Wingdings"/>
              <a:buChar char=""/>
            </a:pPr>
            <a:r>
              <a:rPr lang="en-US" altLang="zh-CN" sz="2400" dirty="0">
                <a:solidFill>
                  <a:prstClr val="black"/>
                </a:solidFill>
                <a:latin typeface="Century Schoolbook"/>
                <a:hlinkClick r:id="rId3" action="ppaction://hlinksldjump"/>
              </a:rPr>
              <a:t>Date</a:t>
            </a:r>
            <a:endParaRPr lang="en-US" altLang="zh-CN" sz="2400" dirty="0">
              <a:solidFill>
                <a:prstClr val="black"/>
              </a:solidFill>
              <a:latin typeface="Century Schoolbook"/>
            </a:endParaRPr>
          </a:p>
          <a:p>
            <a:pPr marL="274320" lvl="0" indent="-274320">
              <a:spcBef>
                <a:spcPts val="600"/>
              </a:spcBef>
              <a:buClr>
                <a:srgbClr val="FE8637"/>
              </a:buClr>
              <a:buSzPct val="70000"/>
              <a:buFont typeface="Wingdings"/>
              <a:buChar char=""/>
            </a:pPr>
            <a:r>
              <a:rPr lang="en-US" altLang="zh-CN" sz="2400" dirty="0">
                <a:solidFill>
                  <a:prstClr val="black"/>
                </a:solidFill>
                <a:latin typeface="Century Schoolbook"/>
                <a:hlinkClick r:id="rId4" action="ppaction://hlinksldjump"/>
              </a:rPr>
              <a:t>Inside address</a:t>
            </a:r>
            <a:endParaRPr lang="en-US" altLang="zh-CN" sz="2400" dirty="0">
              <a:solidFill>
                <a:prstClr val="black"/>
              </a:solidFill>
              <a:latin typeface="Century Schoolbook"/>
            </a:endParaRPr>
          </a:p>
          <a:p>
            <a:pPr marL="274320" lvl="0" indent="-274320">
              <a:spcBef>
                <a:spcPts val="600"/>
              </a:spcBef>
              <a:buClr>
                <a:srgbClr val="FE8637"/>
              </a:buClr>
              <a:buSzPct val="70000"/>
              <a:buFont typeface="Wingdings"/>
              <a:buChar char=""/>
            </a:pPr>
            <a:r>
              <a:rPr lang="en-US" altLang="zh-CN" sz="2400" dirty="0">
                <a:solidFill>
                  <a:prstClr val="black"/>
                </a:solidFill>
                <a:latin typeface="Century Schoolbook"/>
                <a:hlinkClick r:id="rId5" action="ppaction://hlinksldjump"/>
              </a:rPr>
              <a:t>Salutation</a:t>
            </a:r>
            <a:endParaRPr lang="en-US" altLang="zh-CN" sz="2400" dirty="0">
              <a:solidFill>
                <a:prstClr val="black"/>
              </a:solidFill>
              <a:latin typeface="Century Schoolbook"/>
            </a:endParaRPr>
          </a:p>
          <a:p>
            <a:pPr marL="274320" lvl="0" indent="-274320">
              <a:spcBef>
                <a:spcPts val="600"/>
              </a:spcBef>
              <a:buClr>
                <a:srgbClr val="FE8637"/>
              </a:buClr>
              <a:buSzPct val="70000"/>
              <a:buFont typeface="Wingdings"/>
              <a:buChar char=""/>
            </a:pPr>
            <a:r>
              <a:rPr lang="en-US" altLang="zh-CN" sz="2400" dirty="0">
                <a:solidFill>
                  <a:prstClr val="black"/>
                </a:solidFill>
                <a:latin typeface="Century Schoolbook"/>
              </a:rPr>
              <a:t>The body of the letter</a:t>
            </a:r>
          </a:p>
          <a:p>
            <a:pPr marL="274320" lvl="0" indent="-274320">
              <a:spcBef>
                <a:spcPts val="600"/>
              </a:spcBef>
              <a:buClr>
                <a:srgbClr val="FE8637"/>
              </a:buClr>
              <a:buSzPct val="70000"/>
              <a:buFont typeface="Wingdings"/>
              <a:buChar char=""/>
            </a:pPr>
            <a:r>
              <a:rPr lang="en-US" altLang="zh-CN" sz="2400" dirty="0">
                <a:solidFill>
                  <a:prstClr val="black"/>
                </a:solidFill>
                <a:latin typeface="Century Schoolbook"/>
                <a:hlinkClick r:id="rId6" action="ppaction://hlinksldjump"/>
              </a:rPr>
              <a:t>Complimentary close</a:t>
            </a:r>
            <a:endParaRPr lang="en-US" altLang="zh-CN" sz="2400" dirty="0">
              <a:solidFill>
                <a:prstClr val="black"/>
              </a:solidFill>
              <a:latin typeface="Century Schoolbook"/>
            </a:endParaRPr>
          </a:p>
          <a:p>
            <a:pPr marL="274320" lvl="0" indent="-274320">
              <a:spcBef>
                <a:spcPts val="600"/>
              </a:spcBef>
              <a:buClr>
                <a:srgbClr val="FE8637"/>
              </a:buClr>
              <a:buSzPct val="70000"/>
              <a:buFont typeface="Wingdings"/>
              <a:buChar char=""/>
            </a:pPr>
            <a:r>
              <a:rPr lang="en-US" altLang="zh-CN" sz="2400" dirty="0">
                <a:solidFill>
                  <a:prstClr val="black"/>
                </a:solidFill>
                <a:latin typeface="Century Schoolbook"/>
                <a:hlinkClick r:id="rId7" action="ppaction://hlinksldjump"/>
              </a:rPr>
              <a:t>Signature</a:t>
            </a:r>
            <a:endParaRPr lang="en-US" altLang="zh-CN" sz="2400" dirty="0">
              <a:solidFill>
                <a:prstClr val="black"/>
              </a:solidFill>
              <a:latin typeface="Century Schoolbook"/>
            </a:endParaRPr>
          </a:p>
          <a:p>
            <a:pPr marL="274320" lvl="0" indent="-274320">
              <a:spcBef>
                <a:spcPts val="600"/>
              </a:spcBef>
              <a:buClr>
                <a:srgbClr val="FE8637"/>
              </a:buClr>
              <a:buSzPct val="70000"/>
              <a:buFont typeface="Wingdings"/>
              <a:buChar char=""/>
            </a:pPr>
            <a:r>
              <a:rPr lang="en-US" altLang="zh-CN" sz="2400" dirty="0">
                <a:solidFill>
                  <a:prstClr val="black"/>
                </a:solidFill>
                <a:latin typeface="Century Schoolbook"/>
                <a:hlinkClick r:id="rId8" action="ppaction://hlinksldjump"/>
              </a:rPr>
              <a:t>Enclosure</a:t>
            </a:r>
            <a:endParaRPr lang="en-US" altLang="zh-CN" sz="2400" dirty="0">
              <a:solidFill>
                <a:prstClr val="black"/>
              </a:solidFill>
              <a:latin typeface="Century Schoolbook"/>
            </a:endParaRPr>
          </a:p>
          <a:p>
            <a:endParaRPr lang="en-US" altLang="zh-CN" sz="3000" cap="small" dirty="0" smtClean="0">
              <a:solidFill>
                <a:srgbClr val="575F6D"/>
              </a:solidFill>
              <a:latin typeface="Century Schoolbook"/>
              <a:ea typeface="华文楷体" panose="02010600040101010101" pitchFamily="2" charset="-122"/>
            </a:endParaRPr>
          </a:p>
          <a:p>
            <a:endParaRPr lang="zh-CN" altLang="en-US" dirty="0"/>
          </a:p>
        </p:txBody>
      </p:sp>
    </p:spTree>
    <p:extLst>
      <p:ext uri="{BB962C8B-B14F-4D97-AF65-F5344CB8AC3E}">
        <p14:creationId xmlns:p14="http://schemas.microsoft.com/office/powerpoint/2010/main" val="2675167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980728"/>
            <a:ext cx="8229600" cy="4525963"/>
          </a:xfrm>
        </p:spPr>
        <p:txBody>
          <a:bodyPr>
            <a:normAutofit/>
          </a:bodyPr>
          <a:lstStyle/>
          <a:p>
            <a:r>
              <a:rPr lang="en-US" altLang="zh-CN" sz="2800" b="1" dirty="0" smtClean="0"/>
              <a:t>Letterhead</a:t>
            </a:r>
            <a:r>
              <a:rPr lang="en-US" altLang="zh-CN" sz="2800" dirty="0" smtClean="0"/>
              <a:t> refers to the name and address of a person, a company or an institution printed as a heading on stationery. </a:t>
            </a:r>
          </a:p>
          <a:p>
            <a:pPr>
              <a:buNone/>
            </a:pPr>
            <a:endParaRPr lang="en-US" altLang="zh-CN" sz="2800" dirty="0" smtClean="0"/>
          </a:p>
          <a:p>
            <a:pPr>
              <a:buNone/>
            </a:pPr>
            <a:r>
              <a:rPr lang="en-US" altLang="zh-CN" sz="2800" b="1" dirty="0" smtClean="0"/>
              <a:t>	</a:t>
            </a:r>
            <a:r>
              <a:rPr lang="en-US" altLang="zh-CN" sz="2800" dirty="0" smtClean="0"/>
              <a:t>Address includes postcode and telephone number, optionally, fax number, e-mail address, website address, and telex number. Sometimes the letterhead also includes a logo. </a:t>
            </a:r>
            <a:endParaRPr lang="zh-CN" altLang="en-US" sz="2800" dirty="0"/>
          </a:p>
        </p:txBody>
      </p:sp>
    </p:spTree>
    <p:extLst>
      <p:ext uri="{BB962C8B-B14F-4D97-AF65-F5344CB8AC3E}">
        <p14:creationId xmlns:p14="http://schemas.microsoft.com/office/powerpoint/2010/main" val="2478454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836712"/>
            <a:ext cx="8229600" cy="5184576"/>
          </a:xfrm>
        </p:spPr>
        <p:txBody>
          <a:bodyPr>
            <a:normAutofit/>
          </a:bodyPr>
          <a:lstStyle/>
          <a:p>
            <a:r>
              <a:rPr lang="en-US" altLang="zh-CN" b="1" dirty="0" smtClean="0"/>
              <a:t>The date </a:t>
            </a:r>
            <a:r>
              <a:rPr lang="en-US" altLang="zh-CN" dirty="0" smtClean="0"/>
              <a:t>is placed on a single line one line below the letterhead. Letter format determines whether the date is flush with the right or left margin, a few space to right of center, or centered under the letterhead address. </a:t>
            </a:r>
          </a:p>
          <a:p>
            <a:endParaRPr lang="en-US" altLang="zh-CN" dirty="0" smtClean="0"/>
          </a:p>
          <a:p>
            <a:pPr>
              <a:buNone/>
            </a:pPr>
            <a:r>
              <a:rPr lang="en-US" altLang="zh-CN" dirty="0" smtClean="0"/>
              <a:t>	a. 	Do not use figures for the month (*11/12/08)</a:t>
            </a:r>
          </a:p>
          <a:p>
            <a:pPr>
              <a:buNone/>
            </a:pPr>
            <a:r>
              <a:rPr lang="en-US" altLang="zh-CN" dirty="0" smtClean="0"/>
              <a:t>	b. 	The standard order of month and day (November 12, 2008)</a:t>
            </a:r>
          </a:p>
          <a:p>
            <a:pPr>
              <a:buNone/>
            </a:pPr>
            <a:r>
              <a:rPr lang="en-US" altLang="zh-CN" dirty="0"/>
              <a:t> </a:t>
            </a:r>
            <a:r>
              <a:rPr lang="en-US" altLang="zh-CN" dirty="0" smtClean="0"/>
              <a:t>          may be reversed and the comma omitted. The former is</a:t>
            </a:r>
          </a:p>
          <a:p>
            <a:pPr>
              <a:buNone/>
            </a:pPr>
            <a:r>
              <a:rPr lang="en-US" altLang="zh-CN" dirty="0"/>
              <a:t> </a:t>
            </a:r>
            <a:r>
              <a:rPr lang="en-US" altLang="zh-CN" dirty="0" smtClean="0"/>
              <a:t>          American and the latter British. </a:t>
            </a:r>
            <a:endParaRPr lang="zh-CN" altLang="en-US" dirty="0"/>
          </a:p>
        </p:txBody>
      </p:sp>
    </p:spTree>
    <p:extLst>
      <p:ext uri="{BB962C8B-B14F-4D97-AF65-F5344CB8AC3E}">
        <p14:creationId xmlns:p14="http://schemas.microsoft.com/office/powerpoint/2010/main" val="3869509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836712"/>
            <a:ext cx="8229600" cy="5112568"/>
          </a:xfrm>
        </p:spPr>
        <p:txBody>
          <a:bodyPr>
            <a:normAutofit/>
          </a:bodyPr>
          <a:lstStyle/>
          <a:p>
            <a:r>
              <a:rPr lang="en-US" altLang="zh-CN" b="1" dirty="0" smtClean="0"/>
              <a:t>The inside address </a:t>
            </a:r>
            <a:r>
              <a:rPr lang="en-US" altLang="zh-CN" dirty="0" smtClean="0"/>
              <a:t>is the recipient’s address. Be sure to use an appropriate personal title (Mrs. , Ms. , Dr.) and, if pertinent, the business title (Director, Treasurer). If the business title is long (Director of Research Department), we can put it under the person’s name. </a:t>
            </a:r>
          </a:p>
          <a:p>
            <a:endParaRPr lang="en-US" altLang="zh-CN" dirty="0" smtClean="0"/>
          </a:p>
          <a:p>
            <a:pPr>
              <a:buNone/>
            </a:pPr>
            <a:r>
              <a:rPr lang="en-US" altLang="zh-CN" dirty="0" smtClean="0"/>
              <a:t>	The inside address is always flush left and single-spaced.</a:t>
            </a:r>
            <a:endParaRPr lang="zh-CN" altLang="en-US" dirty="0"/>
          </a:p>
        </p:txBody>
      </p:sp>
    </p:spTree>
    <p:extLst>
      <p:ext uri="{BB962C8B-B14F-4D97-AF65-F5344CB8AC3E}">
        <p14:creationId xmlns:p14="http://schemas.microsoft.com/office/powerpoint/2010/main" val="30627552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692696"/>
            <a:ext cx="8229600" cy="5688632"/>
          </a:xfrm>
        </p:spPr>
        <p:txBody>
          <a:bodyPr>
            <a:normAutofit/>
          </a:bodyPr>
          <a:lstStyle/>
          <a:p>
            <a:r>
              <a:rPr lang="en-US" altLang="zh-CN" b="1" dirty="0" smtClean="0"/>
              <a:t>Salutation</a:t>
            </a:r>
            <a:r>
              <a:rPr lang="en-US" altLang="zh-CN" dirty="0" smtClean="0"/>
              <a:t> refers to the standard word or phrase used at the very beginning of a letter next to address the person or firm being written to, i.e. , “Dear Julia,” “Dear Sirs.”</a:t>
            </a:r>
          </a:p>
          <a:p>
            <a:pPr>
              <a:buNone/>
            </a:pPr>
            <a:r>
              <a:rPr lang="en-US" altLang="zh-CN" dirty="0" smtClean="0"/>
              <a:t>	a. 	The person’s or firm’s name should agree with 	the name in the inside address. For example, 	if the letter is addressed to Dr. Carla Brown, the 	salutation should read “Dear Dr. Brown”, not 	“Dear Professor Brown”. If the letter is addressed 	to a firm repeat the firm’s name in the 	salutation: “Dear Sears &amp; Roebuck Company”, or 	just use “Dear Sirs”.</a:t>
            </a:r>
            <a:endParaRPr lang="zh-CN" altLang="en-US" dirty="0"/>
          </a:p>
        </p:txBody>
      </p:sp>
    </p:spTree>
    <p:extLst>
      <p:ext uri="{BB962C8B-B14F-4D97-AF65-F5344CB8AC3E}">
        <p14:creationId xmlns:p14="http://schemas.microsoft.com/office/powerpoint/2010/main" val="4849865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980728"/>
            <a:ext cx="8229600" cy="5145435"/>
          </a:xfrm>
        </p:spPr>
        <p:txBody>
          <a:bodyPr/>
          <a:lstStyle/>
          <a:p>
            <a:pPr>
              <a:buNone/>
            </a:pPr>
            <a:r>
              <a:rPr lang="en-US" altLang="zh-CN" dirty="0" smtClean="0"/>
              <a:t>	b. 	The salutation is always flush left, two lines 	below the last line of the inside address. The 	salutation is generally followed by a colon in business correspondence and by a comma in personal letters.</a:t>
            </a:r>
            <a:endParaRPr lang="zh-CN" altLang="en-US" dirty="0"/>
          </a:p>
        </p:txBody>
      </p:sp>
    </p:spTree>
    <p:extLst>
      <p:ext uri="{BB962C8B-B14F-4D97-AF65-F5344CB8AC3E}">
        <p14:creationId xmlns:p14="http://schemas.microsoft.com/office/powerpoint/2010/main" val="35662898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836712"/>
            <a:ext cx="8229600" cy="5544616"/>
          </a:xfrm>
        </p:spPr>
        <p:txBody>
          <a:bodyPr>
            <a:normAutofit/>
          </a:bodyPr>
          <a:lstStyle/>
          <a:p>
            <a:r>
              <a:rPr lang="en-US" altLang="zh-CN" b="1" dirty="0" smtClean="0"/>
              <a:t>The complimentary close  </a:t>
            </a:r>
            <a:r>
              <a:rPr lang="en-US" altLang="zh-CN" dirty="0" smtClean="0"/>
              <a:t>in a letter functions as a mark of both the end of the text and the respect for the addressee. </a:t>
            </a:r>
          </a:p>
          <a:p>
            <a:pPr>
              <a:buNone/>
            </a:pPr>
            <a:r>
              <a:rPr lang="en-US" altLang="zh-CN" dirty="0" smtClean="0"/>
              <a:t>	a. 	Remember to capitalize only the first letter of  the </a:t>
            </a:r>
          </a:p>
          <a:p>
            <a:pPr>
              <a:buNone/>
            </a:pPr>
            <a:r>
              <a:rPr lang="en-US" altLang="zh-CN" dirty="0"/>
              <a:t> </a:t>
            </a:r>
            <a:r>
              <a:rPr lang="en-US" altLang="zh-CN" dirty="0" smtClean="0"/>
              <a:t>           complimentary close and always put a comma at the end.</a:t>
            </a:r>
          </a:p>
          <a:p>
            <a:pPr>
              <a:buNone/>
            </a:pPr>
            <a:r>
              <a:rPr lang="en-US" altLang="zh-CN" dirty="0"/>
              <a:t> </a:t>
            </a:r>
            <a:r>
              <a:rPr lang="en-US" altLang="zh-CN" dirty="0" smtClean="0"/>
              <a:t>           For example, “Sincerely,” “Best wishes,” “Yours</a:t>
            </a:r>
          </a:p>
          <a:p>
            <a:pPr>
              <a:buNone/>
            </a:pPr>
            <a:r>
              <a:rPr lang="en-US" altLang="zh-CN" dirty="0"/>
              <a:t> </a:t>
            </a:r>
            <a:r>
              <a:rPr lang="en-US" altLang="zh-CN" dirty="0" smtClean="0"/>
              <a:t>           sincerely,” etc. </a:t>
            </a:r>
          </a:p>
          <a:p>
            <a:pPr>
              <a:buNone/>
            </a:pPr>
            <a:r>
              <a:rPr lang="en-US" altLang="zh-CN" dirty="0" smtClean="0"/>
              <a:t>	b. 	The complimentary close is placed two lines 	below the text of the letter, either flush with 	the left </a:t>
            </a:r>
          </a:p>
          <a:p>
            <a:pPr>
              <a:buNone/>
            </a:pPr>
            <a:r>
              <a:rPr lang="en-US" altLang="zh-CN" dirty="0"/>
              <a:t> </a:t>
            </a:r>
            <a:r>
              <a:rPr lang="en-US" altLang="zh-CN" dirty="0" smtClean="0"/>
              <a:t>           margin (Block), aligned with the date (Modified Block), </a:t>
            </a:r>
          </a:p>
          <a:p>
            <a:pPr>
              <a:buNone/>
            </a:pPr>
            <a:r>
              <a:rPr lang="en-US" altLang="zh-CN" dirty="0"/>
              <a:t> </a:t>
            </a:r>
            <a:r>
              <a:rPr lang="en-US" altLang="zh-CN" dirty="0" smtClean="0"/>
              <a:t>           or a few spaces to the right of center (Indented). </a:t>
            </a:r>
            <a:endParaRPr lang="zh-CN" altLang="en-US" dirty="0"/>
          </a:p>
        </p:txBody>
      </p:sp>
    </p:spTree>
    <p:extLst>
      <p:ext uri="{BB962C8B-B14F-4D97-AF65-F5344CB8AC3E}">
        <p14:creationId xmlns:p14="http://schemas.microsoft.com/office/powerpoint/2010/main" val="36900936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404664"/>
            <a:ext cx="8229600" cy="5721499"/>
          </a:xfrm>
        </p:spPr>
        <p:txBody>
          <a:bodyPr>
            <a:normAutofit/>
          </a:bodyPr>
          <a:lstStyle/>
          <a:p>
            <a:pPr>
              <a:buNone/>
            </a:pPr>
            <a:r>
              <a:rPr lang="en-US" altLang="zh-CN" b="1" dirty="0" smtClean="0"/>
              <a:t>	</a:t>
            </a:r>
          </a:p>
          <a:p>
            <a:pPr>
              <a:buNone/>
            </a:pPr>
            <a:r>
              <a:rPr lang="en-US" altLang="zh-CN" b="1" dirty="0" smtClean="0"/>
              <a:t>	</a:t>
            </a:r>
            <a:r>
              <a:rPr lang="en-US" altLang="zh-CN" dirty="0" smtClean="0"/>
              <a:t>c. 	levels of formality</a:t>
            </a:r>
          </a:p>
          <a:p>
            <a:pPr>
              <a:buNone/>
            </a:pPr>
            <a:endParaRPr lang="en-US" altLang="zh-CN" b="1" dirty="0" smtClean="0"/>
          </a:p>
          <a:p>
            <a:r>
              <a:rPr lang="en-US" altLang="zh-CN" b="1" dirty="0" smtClean="0"/>
              <a:t>Highly formal:</a:t>
            </a:r>
          </a:p>
          <a:p>
            <a:pPr>
              <a:buNone/>
            </a:pPr>
            <a:r>
              <a:rPr lang="en-US" altLang="zh-CN" dirty="0" smtClean="0"/>
              <a:t>	Respectfully yours</a:t>
            </a:r>
          </a:p>
          <a:p>
            <a:pPr>
              <a:buNone/>
            </a:pPr>
            <a:r>
              <a:rPr lang="en-US" altLang="zh-CN" dirty="0" smtClean="0"/>
              <a:t>	Respectfully,</a:t>
            </a:r>
          </a:p>
          <a:p>
            <a:pPr>
              <a:buNone/>
            </a:pPr>
            <a:r>
              <a:rPr lang="en-US" altLang="zh-CN" dirty="0" smtClean="0"/>
              <a:t>	Very respectfully,</a:t>
            </a:r>
          </a:p>
          <a:p>
            <a:pPr>
              <a:buNone/>
            </a:pPr>
            <a:endParaRPr lang="en-US" altLang="zh-CN" dirty="0" smtClean="0"/>
          </a:p>
          <a:p>
            <a:r>
              <a:rPr lang="en-US" altLang="zh-CN" b="1" dirty="0" smtClean="0"/>
              <a:t>Polite, formal:</a:t>
            </a:r>
          </a:p>
          <a:p>
            <a:pPr>
              <a:buNone/>
            </a:pPr>
            <a:r>
              <a:rPr lang="en-US" altLang="zh-CN" dirty="0" smtClean="0"/>
              <a:t>	Very truly yours</a:t>
            </a:r>
          </a:p>
          <a:p>
            <a:pPr>
              <a:buNone/>
            </a:pPr>
            <a:r>
              <a:rPr lang="en-US" altLang="zh-CN" dirty="0" smtClean="0"/>
              <a:t>	Yours truly,</a:t>
            </a:r>
          </a:p>
        </p:txBody>
      </p:sp>
    </p:spTree>
    <p:extLst>
      <p:ext uri="{BB962C8B-B14F-4D97-AF65-F5344CB8AC3E}">
        <p14:creationId xmlns:p14="http://schemas.microsoft.com/office/powerpoint/2010/main" val="18793166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b="1" dirty="0" smtClean="0"/>
              <a:t>Less formal, friendly:</a:t>
            </a:r>
            <a:endParaRPr lang="zh-CN" altLang="en-US" b="1" dirty="0" smtClean="0"/>
          </a:p>
          <a:p>
            <a:pPr>
              <a:buNone/>
            </a:pPr>
            <a:r>
              <a:rPr lang="en-US" altLang="zh-CN" dirty="0" smtClean="0"/>
              <a:t>	Sincerely yours,</a:t>
            </a:r>
          </a:p>
          <a:p>
            <a:pPr>
              <a:buNone/>
            </a:pPr>
            <a:r>
              <a:rPr lang="en-US" altLang="zh-CN" dirty="0" smtClean="0"/>
              <a:t>	Sincerely, </a:t>
            </a:r>
          </a:p>
          <a:p>
            <a:pPr>
              <a:buNone/>
            </a:pPr>
            <a:r>
              <a:rPr lang="en-US" altLang="zh-CN" dirty="0" smtClean="0"/>
              <a:t>	Yours sincerely,</a:t>
            </a:r>
          </a:p>
          <a:p>
            <a:pPr>
              <a:buNone/>
            </a:pPr>
            <a:r>
              <a:rPr lang="en-US" altLang="zh-CN" dirty="0" smtClean="0"/>
              <a:t>	Cordially,</a:t>
            </a:r>
            <a:endParaRPr lang="zh-CN" altLang="en-US" dirty="0"/>
          </a:p>
        </p:txBody>
      </p:sp>
    </p:spTree>
    <p:extLst>
      <p:ext uri="{BB962C8B-B14F-4D97-AF65-F5344CB8AC3E}">
        <p14:creationId xmlns:p14="http://schemas.microsoft.com/office/powerpoint/2010/main" val="16582236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b="1" dirty="0" smtClean="0"/>
              <a:t>Informal, friendly:</a:t>
            </a:r>
          </a:p>
          <a:p>
            <a:pPr>
              <a:buNone/>
            </a:pPr>
            <a:r>
              <a:rPr lang="en-US" altLang="zh-CN" dirty="0" smtClean="0"/>
              <a:t>	As ever,</a:t>
            </a:r>
          </a:p>
          <a:p>
            <a:pPr>
              <a:buNone/>
            </a:pPr>
            <a:r>
              <a:rPr lang="en-US" altLang="zh-CN" dirty="0" smtClean="0"/>
              <a:t>	Best regards, </a:t>
            </a:r>
          </a:p>
          <a:p>
            <a:pPr>
              <a:buNone/>
            </a:pPr>
            <a:r>
              <a:rPr lang="en-US" altLang="zh-CN" dirty="0" smtClean="0"/>
              <a:t>	Best wishes,</a:t>
            </a:r>
          </a:p>
          <a:p>
            <a:pPr>
              <a:buNone/>
            </a:pPr>
            <a:r>
              <a:rPr lang="en-US" altLang="zh-CN" dirty="0" smtClean="0"/>
              <a:t>	Regards,</a:t>
            </a:r>
          </a:p>
          <a:p>
            <a:pPr>
              <a:buNone/>
            </a:pPr>
            <a:r>
              <a:rPr lang="en-US" altLang="zh-CN" dirty="0" smtClean="0"/>
              <a:t>	Kindest personal regards,</a:t>
            </a:r>
          </a:p>
          <a:p>
            <a:pPr>
              <a:buNone/>
            </a:pPr>
            <a:r>
              <a:rPr lang="en-US" altLang="zh-CN" dirty="0" smtClean="0"/>
              <a:t>	Yours,</a:t>
            </a:r>
            <a:endParaRPr lang="zh-CN" altLang="en-US" dirty="0"/>
          </a:p>
        </p:txBody>
      </p:sp>
    </p:spTree>
    <p:extLst>
      <p:ext uri="{BB962C8B-B14F-4D97-AF65-F5344CB8AC3E}">
        <p14:creationId xmlns:p14="http://schemas.microsoft.com/office/powerpoint/2010/main" val="4039315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404664"/>
            <a:ext cx="6781800" cy="1008112"/>
          </a:xfrm>
        </p:spPr>
        <p:txBody>
          <a:bodyPr/>
          <a:lstStyle/>
          <a:p>
            <a:r>
              <a:rPr lang="en-US" altLang="zh-CN" dirty="0" smtClean="0"/>
              <a:t>Teaching Objectives</a:t>
            </a:r>
            <a:endParaRPr lang="zh-CN" altLang="en-US" dirty="0"/>
          </a:p>
        </p:txBody>
      </p:sp>
      <p:sp>
        <p:nvSpPr>
          <p:cNvPr id="3" name="文本框 2"/>
          <p:cNvSpPr txBox="1"/>
          <p:nvPr/>
        </p:nvSpPr>
        <p:spPr>
          <a:xfrm>
            <a:off x="899592" y="1988840"/>
            <a:ext cx="7560840" cy="3354765"/>
          </a:xfrm>
          <a:prstGeom prst="rect">
            <a:avLst/>
          </a:prstGeom>
          <a:noFill/>
        </p:spPr>
        <p:txBody>
          <a:bodyPr wrap="square" rtlCol="0">
            <a:spAutoFit/>
          </a:bodyPr>
          <a:lstStyle/>
          <a:p>
            <a:pPr marL="274320" lvl="0" indent="-274320">
              <a:spcBef>
                <a:spcPts val="600"/>
              </a:spcBef>
              <a:buClr>
                <a:srgbClr val="FE8637"/>
              </a:buClr>
              <a:buSzPct val="70000"/>
              <a:buFont typeface="Wingdings"/>
              <a:buChar char=""/>
            </a:pPr>
            <a:r>
              <a:rPr lang="en-US" altLang="zh-CN" sz="2400" dirty="0">
                <a:solidFill>
                  <a:srgbClr val="00B050"/>
                </a:solidFill>
                <a:latin typeface="Century Schoolbook"/>
              </a:rPr>
              <a:t>Students will be able to:</a:t>
            </a:r>
          </a:p>
          <a:p>
            <a:pPr marL="274320" lvl="0" indent="-274320">
              <a:spcBef>
                <a:spcPts val="600"/>
              </a:spcBef>
              <a:buClr>
                <a:srgbClr val="FE8637"/>
              </a:buClr>
              <a:buSzPct val="70000"/>
              <a:buFont typeface="Wingdings"/>
              <a:buChar char=""/>
            </a:pPr>
            <a:endParaRPr lang="en-US" altLang="zh-CN" sz="2400" dirty="0">
              <a:solidFill>
                <a:srgbClr val="00B050"/>
              </a:solidFill>
              <a:latin typeface="Century Schoolbook"/>
            </a:endParaRPr>
          </a:p>
          <a:p>
            <a:pPr marL="274320" lvl="0" indent="-274320">
              <a:spcBef>
                <a:spcPts val="600"/>
              </a:spcBef>
              <a:buClr>
                <a:srgbClr val="FE8637"/>
              </a:buClr>
              <a:buSzPct val="70000"/>
            </a:pPr>
            <a:r>
              <a:rPr lang="en-US" altLang="zh-CN" sz="2400" dirty="0">
                <a:solidFill>
                  <a:srgbClr val="00B050"/>
                </a:solidFill>
                <a:latin typeface="Century Schoolbook"/>
              </a:rPr>
              <a:t>	1. grasp the layout and conventions of letter     writing;</a:t>
            </a:r>
          </a:p>
          <a:p>
            <a:pPr marL="274320" lvl="0" indent="-274320">
              <a:spcBef>
                <a:spcPts val="600"/>
              </a:spcBef>
              <a:buClr>
                <a:srgbClr val="FE8637"/>
              </a:buClr>
              <a:buSzPct val="70000"/>
            </a:pPr>
            <a:r>
              <a:rPr lang="en-US" altLang="zh-CN" sz="2400" dirty="0">
                <a:solidFill>
                  <a:srgbClr val="00B050"/>
                </a:solidFill>
                <a:latin typeface="Century Schoolbook"/>
              </a:rPr>
              <a:t>	2. recognize the distinctions between personal letter and business letter;</a:t>
            </a:r>
          </a:p>
          <a:p>
            <a:pPr marL="274320" lvl="0" indent="-274320">
              <a:spcBef>
                <a:spcPts val="600"/>
              </a:spcBef>
              <a:buClr>
                <a:srgbClr val="FE8637"/>
              </a:buClr>
              <a:buSzPct val="70000"/>
            </a:pPr>
            <a:r>
              <a:rPr lang="en-US" altLang="zh-CN" sz="2400" dirty="0">
                <a:solidFill>
                  <a:srgbClr val="00B050"/>
                </a:solidFill>
                <a:latin typeface="Century Schoolbook"/>
              </a:rPr>
              <a:t>	3. write a letter using the right format and appropriate language.</a:t>
            </a:r>
            <a:endParaRPr lang="zh-CN" altLang="en-US" sz="2400" dirty="0">
              <a:solidFill>
                <a:srgbClr val="00B050"/>
              </a:solidFill>
              <a:latin typeface="Century Schoolbook"/>
            </a:endParaRPr>
          </a:p>
        </p:txBody>
      </p:sp>
    </p:spTree>
    <p:extLst>
      <p:ext uri="{BB962C8B-B14F-4D97-AF65-F5344CB8AC3E}">
        <p14:creationId xmlns:p14="http://schemas.microsoft.com/office/powerpoint/2010/main" val="19305412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908720"/>
            <a:ext cx="8229600" cy="3816425"/>
          </a:xfrm>
        </p:spPr>
        <p:txBody>
          <a:bodyPr>
            <a:normAutofit/>
          </a:bodyPr>
          <a:lstStyle/>
          <a:p>
            <a:r>
              <a:rPr lang="en-US" altLang="zh-CN" sz="2800" b="1" dirty="0" smtClean="0"/>
              <a:t>Signature</a:t>
            </a:r>
          </a:p>
          <a:p>
            <a:endParaRPr lang="en-US" altLang="zh-CN" sz="2800" b="1" dirty="0" smtClean="0"/>
          </a:p>
          <a:p>
            <a:pPr>
              <a:buNone/>
            </a:pPr>
            <a:r>
              <a:rPr lang="en-US" altLang="zh-CN" sz="2800" dirty="0" smtClean="0"/>
              <a:t>	An English letter always requires to be signed, whether  it is formal or informal. The signature is aligned with, and four or five lines below, the complimentary close. </a:t>
            </a:r>
            <a:endParaRPr lang="zh-CN" altLang="en-US" sz="2800" dirty="0"/>
          </a:p>
        </p:txBody>
      </p:sp>
    </p:spTree>
    <p:extLst>
      <p:ext uri="{BB962C8B-B14F-4D97-AF65-F5344CB8AC3E}">
        <p14:creationId xmlns:p14="http://schemas.microsoft.com/office/powerpoint/2010/main" val="39883551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620688"/>
            <a:ext cx="8229600" cy="5472608"/>
          </a:xfrm>
        </p:spPr>
        <p:txBody>
          <a:bodyPr>
            <a:normAutofit/>
          </a:bodyPr>
          <a:lstStyle/>
          <a:p>
            <a:r>
              <a:rPr lang="en-US" altLang="zh-CN" b="1" dirty="0" smtClean="0"/>
              <a:t>Enclosure</a:t>
            </a:r>
            <a:r>
              <a:rPr lang="en-US" altLang="zh-CN" dirty="0" smtClean="0"/>
              <a:t> refers to thing or things put in an envelope with letter. It serves both as a check to the recipient of the letter that everything was actually enclosed and as a reminder to the letter writer of what was sent. </a:t>
            </a:r>
          </a:p>
          <a:p>
            <a:pPr>
              <a:buNone/>
            </a:pPr>
            <a:r>
              <a:rPr lang="en-US" altLang="zh-CN" dirty="0" smtClean="0"/>
              <a:t>	</a:t>
            </a:r>
          </a:p>
          <a:p>
            <a:pPr>
              <a:buNone/>
            </a:pPr>
            <a:r>
              <a:rPr lang="en-US" altLang="zh-CN" dirty="0" smtClean="0"/>
              <a:t>	a. 	The enclosure list is typed flush left, two</a:t>
            </a:r>
          </a:p>
          <a:p>
            <a:pPr>
              <a:buNone/>
            </a:pPr>
            <a:r>
              <a:rPr lang="en-US" altLang="zh-CN" dirty="0" smtClean="0"/>
              <a:t>		spaces below the signature. </a:t>
            </a:r>
          </a:p>
          <a:p>
            <a:pPr>
              <a:buNone/>
            </a:pPr>
            <a:r>
              <a:rPr lang="en-US" altLang="zh-CN" dirty="0" smtClean="0"/>
              <a:t>	b. 	Some people prefer to use Encl. over 	    	Enclosure.</a:t>
            </a:r>
            <a:endParaRPr lang="zh-CN" altLang="en-US" dirty="0"/>
          </a:p>
        </p:txBody>
      </p:sp>
    </p:spTree>
    <p:extLst>
      <p:ext uri="{BB962C8B-B14F-4D97-AF65-F5344CB8AC3E}">
        <p14:creationId xmlns:p14="http://schemas.microsoft.com/office/powerpoint/2010/main" val="4561147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99592" y="620688"/>
            <a:ext cx="7344816" cy="5632311"/>
          </a:xfrm>
          <a:prstGeom prst="rect">
            <a:avLst/>
          </a:prstGeom>
          <a:noFill/>
        </p:spPr>
        <p:txBody>
          <a:bodyPr wrap="square" rtlCol="0">
            <a:spAutoFit/>
          </a:bodyPr>
          <a:lstStyle/>
          <a:p>
            <a:r>
              <a:rPr lang="en-US" altLang="zh-CN" sz="3600" b="1" dirty="0" smtClean="0"/>
              <a:t>III. Business </a:t>
            </a:r>
            <a:r>
              <a:rPr lang="en-US" altLang="zh-CN" sz="3600" b="1" dirty="0"/>
              <a:t>and personal </a:t>
            </a:r>
            <a:r>
              <a:rPr lang="en-US" altLang="zh-CN" sz="3600" b="1" dirty="0" smtClean="0"/>
              <a:t>letters: formal </a:t>
            </a:r>
            <a:r>
              <a:rPr lang="en-US" altLang="zh-CN" sz="3600" b="1" dirty="0"/>
              <a:t>and informal </a:t>
            </a:r>
            <a:r>
              <a:rPr lang="en-US" altLang="zh-CN" sz="3600" b="1" dirty="0" smtClean="0"/>
              <a:t>distinctions</a:t>
            </a:r>
          </a:p>
          <a:p>
            <a:pPr marL="514350" indent="-514350">
              <a:buAutoNum type="alphaUcParenR"/>
            </a:pPr>
            <a:r>
              <a:rPr lang="en-US" altLang="zh-CN" sz="3200" b="1" dirty="0" smtClean="0"/>
              <a:t>Format distinctions</a:t>
            </a:r>
          </a:p>
          <a:p>
            <a:r>
              <a:rPr lang="en-US" altLang="zh-CN" sz="2800" dirty="0">
                <a:solidFill>
                  <a:srgbClr val="0070C0"/>
                </a:solidFill>
              </a:rPr>
              <a:t>Personal/Informal letter is a form of letter written to a close friend, relative or an acquaintance. Informal letter doesn’t follow a strict rigid form or structure. It has a sentimentality which transcends all forms of communication. Importance of details like the complete date or the address depends on the person’s relation with the other person.</a:t>
            </a:r>
          </a:p>
          <a:p>
            <a:endParaRPr lang="en-US" altLang="zh-CN" sz="3200" dirty="0" smtClean="0"/>
          </a:p>
        </p:txBody>
      </p:sp>
    </p:spTree>
    <p:extLst>
      <p:ext uri="{BB962C8B-B14F-4D97-AF65-F5344CB8AC3E}">
        <p14:creationId xmlns:p14="http://schemas.microsoft.com/office/powerpoint/2010/main" val="2366286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971600" y="836712"/>
            <a:ext cx="6912768" cy="5078313"/>
          </a:xfrm>
          <a:prstGeom prst="rect">
            <a:avLst/>
          </a:prstGeom>
          <a:noFill/>
        </p:spPr>
        <p:txBody>
          <a:bodyPr wrap="square" rtlCol="0">
            <a:spAutoFit/>
          </a:bodyPr>
          <a:lstStyle/>
          <a:p>
            <a:r>
              <a:rPr lang="en-US" altLang="zh-CN" sz="3200" b="1" dirty="0" smtClean="0"/>
              <a:t>B) A </a:t>
            </a:r>
            <a:r>
              <a:rPr lang="en-US" altLang="zh-CN" sz="3200" b="1" dirty="0"/>
              <a:t>format of an informal </a:t>
            </a:r>
            <a:r>
              <a:rPr lang="en-US" altLang="zh-CN" sz="3200" b="1" dirty="0" smtClean="0"/>
              <a:t>letter</a:t>
            </a:r>
          </a:p>
          <a:p>
            <a:pPr marL="274320" lvl="0" indent="-274320">
              <a:spcBef>
                <a:spcPct val="20000"/>
              </a:spcBef>
              <a:buClr>
                <a:srgbClr val="4F81BD"/>
              </a:buClr>
              <a:buFont typeface="Arial" pitchFamily="34" charset="0"/>
              <a:buChar char="•"/>
            </a:pPr>
            <a:r>
              <a:rPr lang="en-US" altLang="zh-CN" sz="3200" dirty="0">
                <a:solidFill>
                  <a:srgbClr val="1F497D"/>
                </a:solidFill>
              </a:rPr>
              <a:t>Address and date</a:t>
            </a:r>
          </a:p>
          <a:p>
            <a:pPr marL="274320" lvl="0" indent="-274320">
              <a:spcBef>
                <a:spcPct val="20000"/>
              </a:spcBef>
              <a:buClr>
                <a:srgbClr val="4F81BD"/>
              </a:buClr>
              <a:buFont typeface="Arial" pitchFamily="34" charset="0"/>
              <a:buChar char="•"/>
            </a:pPr>
            <a:r>
              <a:rPr lang="en-US" altLang="zh-CN" sz="3200" dirty="0">
                <a:solidFill>
                  <a:srgbClr val="1F497D"/>
                </a:solidFill>
              </a:rPr>
              <a:t>Salutation</a:t>
            </a:r>
          </a:p>
          <a:p>
            <a:pPr marL="274320" lvl="0" indent="-274320">
              <a:spcBef>
                <a:spcPct val="20000"/>
              </a:spcBef>
              <a:buClr>
                <a:srgbClr val="4F81BD"/>
              </a:buClr>
              <a:buFont typeface="Arial" pitchFamily="34" charset="0"/>
              <a:buChar char="•"/>
            </a:pPr>
            <a:r>
              <a:rPr lang="en-US" altLang="zh-CN" sz="3200" dirty="0">
                <a:solidFill>
                  <a:srgbClr val="1F497D"/>
                </a:solidFill>
              </a:rPr>
              <a:t>Body of the letter</a:t>
            </a:r>
          </a:p>
          <a:p>
            <a:pPr marL="274320" lvl="0" indent="-274320">
              <a:spcBef>
                <a:spcPct val="20000"/>
              </a:spcBef>
              <a:buClr>
                <a:srgbClr val="4F81BD"/>
              </a:buClr>
              <a:buFont typeface="Arial" pitchFamily="34" charset="0"/>
              <a:buChar char="•"/>
            </a:pPr>
            <a:r>
              <a:rPr lang="en-US" altLang="zh-CN" sz="3200" dirty="0">
                <a:solidFill>
                  <a:srgbClr val="1F497D"/>
                </a:solidFill>
              </a:rPr>
              <a:t>Complimentary close</a:t>
            </a:r>
          </a:p>
          <a:p>
            <a:pPr marL="274320" lvl="0" indent="-274320">
              <a:spcBef>
                <a:spcPct val="20000"/>
              </a:spcBef>
              <a:buClr>
                <a:srgbClr val="4F81BD"/>
              </a:buClr>
              <a:buFont typeface="Arial" pitchFamily="34" charset="0"/>
              <a:buChar char="•"/>
            </a:pPr>
            <a:r>
              <a:rPr lang="en-US" altLang="zh-CN" sz="3200" dirty="0">
                <a:solidFill>
                  <a:srgbClr val="1F497D"/>
                </a:solidFill>
              </a:rPr>
              <a:t>Postscript (in case something is forgotten during the course of writing the letter)</a:t>
            </a:r>
          </a:p>
          <a:p>
            <a:endParaRPr lang="en-US" altLang="zh-CN" b="1" dirty="0" smtClean="0"/>
          </a:p>
          <a:p>
            <a:endParaRPr lang="zh-CN" altLang="en-US" dirty="0"/>
          </a:p>
        </p:txBody>
      </p:sp>
    </p:spTree>
    <p:extLst>
      <p:ext uri="{BB962C8B-B14F-4D97-AF65-F5344CB8AC3E}">
        <p14:creationId xmlns:p14="http://schemas.microsoft.com/office/powerpoint/2010/main" val="3322786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39552" y="836712"/>
            <a:ext cx="7776864" cy="4856714"/>
          </a:xfrm>
          <a:prstGeom prst="rect">
            <a:avLst/>
          </a:prstGeom>
          <a:noFill/>
        </p:spPr>
        <p:txBody>
          <a:bodyPr wrap="square" rtlCol="0">
            <a:spAutoFit/>
          </a:bodyPr>
          <a:lstStyle/>
          <a:p>
            <a:r>
              <a:rPr lang="en-US" altLang="zh-CN" sz="3600" b="1" dirty="0"/>
              <a:t>C</a:t>
            </a:r>
            <a:r>
              <a:rPr lang="en-US" altLang="zh-CN" sz="3600" b="1" dirty="0" smtClean="0"/>
              <a:t>) Content </a:t>
            </a:r>
            <a:r>
              <a:rPr lang="en-US" altLang="zh-CN" sz="3600" b="1" dirty="0"/>
              <a:t>Distinctions</a:t>
            </a:r>
          </a:p>
          <a:p>
            <a:pPr marL="274320" lvl="0" indent="-274320">
              <a:spcBef>
                <a:spcPct val="20000"/>
              </a:spcBef>
              <a:buClr>
                <a:srgbClr val="4F81BD"/>
              </a:buClr>
              <a:buFont typeface="Arial" pitchFamily="34" charset="0"/>
              <a:buChar char="•"/>
            </a:pPr>
            <a:r>
              <a:rPr lang="en-US" altLang="zh-CN" sz="3600" dirty="0">
                <a:solidFill>
                  <a:srgbClr val="1F497D"/>
                </a:solidFill>
              </a:rPr>
              <a:t>In a business/formal letter, content is always </a:t>
            </a:r>
            <a:r>
              <a:rPr lang="en-US" altLang="zh-CN" sz="3600" b="1" dirty="0">
                <a:solidFill>
                  <a:srgbClr val="1F497D"/>
                </a:solidFill>
              </a:rPr>
              <a:t>objective-oriented</a:t>
            </a:r>
            <a:r>
              <a:rPr lang="en-US" altLang="zh-CN" sz="3600" dirty="0">
                <a:solidFill>
                  <a:srgbClr val="1F497D"/>
                </a:solidFill>
              </a:rPr>
              <a:t>, that is, the purpose of the letter is transparent.</a:t>
            </a:r>
          </a:p>
          <a:p>
            <a:pPr marL="274320" lvl="0" indent="-274320">
              <a:spcBef>
                <a:spcPct val="20000"/>
              </a:spcBef>
              <a:buClr>
                <a:srgbClr val="4F81BD"/>
              </a:buClr>
              <a:buFont typeface="Arial" pitchFamily="34" charset="0"/>
              <a:buChar char="•"/>
            </a:pPr>
            <a:endParaRPr lang="en-US" altLang="zh-CN" sz="3600" dirty="0">
              <a:solidFill>
                <a:srgbClr val="1F497D"/>
              </a:solidFill>
            </a:endParaRPr>
          </a:p>
          <a:p>
            <a:pPr marL="274320" lvl="0" indent="-274320">
              <a:spcBef>
                <a:spcPct val="20000"/>
              </a:spcBef>
              <a:buClr>
                <a:srgbClr val="4F81BD"/>
              </a:buClr>
              <a:buFont typeface="Arial" pitchFamily="34" charset="0"/>
              <a:buChar char="•"/>
            </a:pPr>
            <a:r>
              <a:rPr lang="en-US" altLang="zh-CN" sz="3600" dirty="0">
                <a:solidFill>
                  <a:srgbClr val="1F497D"/>
                </a:solidFill>
              </a:rPr>
              <a:t>With a personal letter, content can cover many different topics.</a:t>
            </a:r>
            <a:endParaRPr lang="zh-CN" altLang="en-US" sz="3600" dirty="0">
              <a:solidFill>
                <a:srgbClr val="1F497D"/>
              </a:solidFill>
            </a:endParaRPr>
          </a:p>
          <a:p>
            <a:endParaRPr lang="en-US" altLang="zh-CN" b="1" dirty="0" smtClean="0"/>
          </a:p>
          <a:p>
            <a:endParaRPr lang="zh-CN" altLang="en-US" dirty="0"/>
          </a:p>
        </p:txBody>
      </p:sp>
    </p:spTree>
    <p:extLst>
      <p:ext uri="{BB962C8B-B14F-4D97-AF65-F5344CB8AC3E}">
        <p14:creationId xmlns:p14="http://schemas.microsoft.com/office/powerpoint/2010/main" val="1338563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27584" y="908720"/>
            <a:ext cx="7344816" cy="5607689"/>
          </a:xfrm>
          <a:prstGeom prst="rect">
            <a:avLst/>
          </a:prstGeom>
          <a:noFill/>
        </p:spPr>
        <p:txBody>
          <a:bodyPr wrap="square" rtlCol="0">
            <a:spAutoFit/>
          </a:bodyPr>
          <a:lstStyle/>
          <a:p>
            <a:r>
              <a:rPr lang="en-US" altLang="zh-CN" sz="2800" b="1" dirty="0" smtClean="0"/>
              <a:t>D) Language </a:t>
            </a:r>
            <a:r>
              <a:rPr lang="en-US" altLang="zh-CN" sz="2800" b="1" dirty="0"/>
              <a:t>and Punctuation </a:t>
            </a:r>
            <a:r>
              <a:rPr lang="en-US" altLang="zh-CN" sz="2800" b="1" dirty="0" smtClean="0"/>
              <a:t>Distinctions</a:t>
            </a:r>
          </a:p>
          <a:p>
            <a:pPr marL="274320" lvl="0" indent="-274320">
              <a:spcBef>
                <a:spcPct val="20000"/>
              </a:spcBef>
              <a:buClr>
                <a:srgbClr val="4F81BD"/>
              </a:buClr>
              <a:buFont typeface="Arial" pitchFamily="34" charset="0"/>
              <a:buChar char="•"/>
            </a:pPr>
            <a:r>
              <a:rPr lang="en-US" altLang="zh-CN" sz="2800" dirty="0">
                <a:solidFill>
                  <a:srgbClr val="1F497D"/>
                </a:solidFill>
              </a:rPr>
              <a:t>Business letters use more formal language than personal letters.</a:t>
            </a:r>
          </a:p>
          <a:p>
            <a:pPr marL="274320" lvl="0" indent="-274320">
              <a:spcBef>
                <a:spcPct val="20000"/>
              </a:spcBef>
              <a:buClr>
                <a:srgbClr val="4F81BD"/>
              </a:buClr>
              <a:buFont typeface="Arial" pitchFamily="34" charset="0"/>
              <a:buChar char="•"/>
            </a:pPr>
            <a:r>
              <a:rPr lang="en-US" altLang="zh-CN" sz="2800" dirty="0">
                <a:solidFill>
                  <a:srgbClr val="1F497D"/>
                </a:solidFill>
              </a:rPr>
              <a:t>Salutations and closings are polite and refer to proper titles (e.g., Chairman Edwards, Miss Neman)</a:t>
            </a:r>
          </a:p>
          <a:p>
            <a:pPr marL="274320" lvl="0" indent="-274320">
              <a:spcBef>
                <a:spcPct val="20000"/>
              </a:spcBef>
              <a:buClr>
                <a:srgbClr val="4F81BD"/>
              </a:buClr>
              <a:buFont typeface="Arial" pitchFamily="34" charset="0"/>
              <a:buChar char="•"/>
            </a:pPr>
            <a:r>
              <a:rPr lang="en-US" altLang="zh-CN" sz="2800" dirty="0">
                <a:solidFill>
                  <a:srgbClr val="1F497D"/>
                </a:solidFill>
              </a:rPr>
              <a:t>Colons are used more in business letters than personal letters.</a:t>
            </a:r>
          </a:p>
          <a:p>
            <a:pPr marL="274320" lvl="0" indent="-274320">
              <a:spcBef>
                <a:spcPct val="20000"/>
              </a:spcBef>
              <a:buClr>
                <a:srgbClr val="4F81BD"/>
              </a:buClr>
              <a:buFont typeface="Arial" pitchFamily="34" charset="0"/>
              <a:buChar char="•"/>
            </a:pPr>
            <a:r>
              <a:rPr lang="en-US" altLang="zh-CN" sz="2800" dirty="0">
                <a:solidFill>
                  <a:srgbClr val="1F497D"/>
                </a:solidFill>
              </a:rPr>
              <a:t>Personal letters can use any language, including slang and non-business abbreviations.</a:t>
            </a:r>
            <a:endParaRPr lang="zh-CN" altLang="en-US" sz="2800" dirty="0">
              <a:solidFill>
                <a:srgbClr val="1F497D"/>
              </a:solidFill>
            </a:endParaRPr>
          </a:p>
          <a:p>
            <a:endParaRPr lang="en-US" altLang="zh-CN" sz="2800" b="1" dirty="0" smtClean="0"/>
          </a:p>
          <a:p>
            <a:endParaRPr lang="zh-CN" altLang="en-US" sz="2800" dirty="0"/>
          </a:p>
        </p:txBody>
      </p:sp>
    </p:spTree>
    <p:extLst>
      <p:ext uri="{BB962C8B-B14F-4D97-AF65-F5344CB8AC3E}">
        <p14:creationId xmlns:p14="http://schemas.microsoft.com/office/powerpoint/2010/main" val="3858416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2000" y="44624"/>
            <a:ext cx="6781800" cy="1224136"/>
          </a:xfrm>
        </p:spPr>
        <p:txBody>
          <a:bodyPr/>
          <a:lstStyle/>
          <a:p>
            <a:r>
              <a:rPr lang="en-US" altLang="zh-CN" dirty="0">
                <a:solidFill>
                  <a:prstClr val="black">
                    <a:lumMod val="85000"/>
                    <a:lumOff val="15000"/>
                  </a:prstClr>
                </a:solidFill>
              </a:rPr>
              <a:t>Class </a:t>
            </a:r>
            <a:r>
              <a:rPr lang="en-US" altLang="zh-CN" dirty="0" smtClean="0">
                <a:solidFill>
                  <a:prstClr val="black">
                    <a:lumMod val="85000"/>
                    <a:lumOff val="15000"/>
                  </a:prstClr>
                </a:solidFill>
              </a:rPr>
              <a:t>Practice</a:t>
            </a:r>
            <a:endParaRPr lang="zh-CN" altLang="en-US" dirty="0"/>
          </a:p>
        </p:txBody>
      </p:sp>
      <p:sp>
        <p:nvSpPr>
          <p:cNvPr id="3" name="内容占位符 2"/>
          <p:cNvSpPr>
            <a:spLocks noGrp="1"/>
          </p:cNvSpPr>
          <p:nvPr>
            <p:ph idx="1"/>
          </p:nvPr>
        </p:nvSpPr>
        <p:spPr>
          <a:xfrm>
            <a:off x="762000" y="1270992"/>
            <a:ext cx="7543800" cy="3886200"/>
          </a:xfrm>
        </p:spPr>
        <p:txBody>
          <a:bodyPr>
            <a:normAutofit/>
          </a:bodyPr>
          <a:lstStyle/>
          <a:p>
            <a:endParaRPr lang="en-US" altLang="zh-CN" b="1" dirty="0" smtClean="0"/>
          </a:p>
          <a:p>
            <a:r>
              <a:rPr lang="en-US" altLang="zh-CN" sz="3200" dirty="0" smtClean="0"/>
              <a:t>Make a complete letter by putting the following expressions and sentences into the right order. </a:t>
            </a:r>
            <a:endParaRPr lang="zh-CN" altLang="zh-CN" sz="3200" dirty="0" smtClean="0"/>
          </a:p>
          <a:p>
            <a:pPr>
              <a:buNone/>
            </a:pPr>
            <a:endParaRPr lang="en-US" altLang="zh-CN" dirty="0" smtClean="0"/>
          </a:p>
          <a:p>
            <a:pPr>
              <a:buNone/>
            </a:pPr>
            <a:endParaRPr lang="en-US" altLang="zh-CN" dirty="0" smtClean="0"/>
          </a:p>
          <a:p>
            <a:pPr lvl="0">
              <a:buNone/>
            </a:pPr>
            <a:r>
              <a:rPr lang="en-US" altLang="zh-CN" dirty="0" smtClean="0"/>
              <a:t>	</a:t>
            </a:r>
            <a:endParaRPr lang="zh-CN" altLang="en-US" dirty="0"/>
          </a:p>
        </p:txBody>
      </p:sp>
    </p:spTree>
    <p:extLst>
      <p:ext uri="{BB962C8B-B14F-4D97-AF65-F5344CB8AC3E}">
        <p14:creationId xmlns:p14="http://schemas.microsoft.com/office/powerpoint/2010/main" val="2832304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0"/>
            <a:ext cx="9144000" cy="6858000"/>
          </a:xfrm>
        </p:spPr>
        <p:txBody>
          <a:bodyPr>
            <a:normAutofit fontScale="92500" lnSpcReduction="20000"/>
          </a:bodyPr>
          <a:lstStyle/>
          <a:p>
            <a:pPr lvl="0">
              <a:buNone/>
            </a:pPr>
            <a:r>
              <a:rPr lang="en-US" altLang="zh-CN" dirty="0" smtClean="0"/>
              <a:t>1. Scott Morris</a:t>
            </a:r>
            <a:endParaRPr lang="zh-CN" altLang="zh-CN" dirty="0" smtClean="0"/>
          </a:p>
          <a:p>
            <a:pPr lvl="0">
              <a:buNone/>
            </a:pPr>
            <a:r>
              <a:rPr lang="en-US" altLang="zh-CN" dirty="0" smtClean="0"/>
              <a:t>2. 23 Hickory Tree Way</a:t>
            </a:r>
            <a:endParaRPr lang="zh-CN" altLang="zh-CN" dirty="0" smtClean="0"/>
          </a:p>
          <a:p>
            <a:pPr>
              <a:buNone/>
            </a:pPr>
            <a:r>
              <a:rPr lang="en-US" altLang="zh-CN" dirty="0" smtClean="0"/>
              <a:t>	Belle Mead, NJ 08502</a:t>
            </a:r>
            <a:endParaRPr lang="zh-CN" altLang="zh-CN" dirty="0" smtClean="0"/>
          </a:p>
          <a:p>
            <a:pPr>
              <a:buNone/>
            </a:pPr>
            <a:r>
              <a:rPr lang="en-US" altLang="zh-CN" dirty="0" smtClean="0"/>
              <a:t>	(908) 555-7495</a:t>
            </a:r>
            <a:endParaRPr lang="zh-CN" altLang="zh-CN" dirty="0" smtClean="0"/>
          </a:p>
          <a:p>
            <a:pPr>
              <a:buNone/>
            </a:pPr>
            <a:r>
              <a:rPr lang="en-US" altLang="zh-CN" dirty="0" smtClean="0"/>
              <a:t>3. Sincerely,</a:t>
            </a:r>
            <a:endParaRPr lang="zh-CN" altLang="zh-CN" dirty="0" smtClean="0"/>
          </a:p>
          <a:p>
            <a:pPr>
              <a:buNone/>
            </a:pPr>
            <a:r>
              <a:rPr lang="en-US" altLang="zh-CN" dirty="0" smtClean="0"/>
              <a:t>4.  Thanks for your time. I look forward to hearing back with your contact information—and your acceptance into my network of contacts.</a:t>
            </a:r>
            <a:endParaRPr lang="zh-CN" altLang="zh-CN" dirty="0" smtClean="0"/>
          </a:p>
          <a:p>
            <a:pPr>
              <a:buNone/>
            </a:pPr>
            <a:r>
              <a:rPr lang="en-US" altLang="zh-CN" dirty="0" smtClean="0"/>
              <a:t>5.  While we work in different areas of the organization, I felt the rapport we shared was so strong that we should keep in contact, possibly work together on a future endeavor.</a:t>
            </a:r>
            <a:endParaRPr lang="zh-CN" altLang="zh-CN" dirty="0" smtClean="0"/>
          </a:p>
          <a:p>
            <a:pPr>
              <a:buNone/>
            </a:pPr>
            <a:r>
              <a:rPr lang="en-US" altLang="zh-CN" dirty="0" smtClean="0"/>
              <a:t>6. Ms. Lindsey </a:t>
            </a:r>
            <a:r>
              <a:rPr lang="en-US" altLang="zh-CN" dirty="0" err="1" smtClean="0"/>
              <a:t>Abdin</a:t>
            </a:r>
            <a:endParaRPr lang="zh-CN" altLang="zh-CN" dirty="0" smtClean="0"/>
          </a:p>
          <a:p>
            <a:pPr>
              <a:buNone/>
            </a:pPr>
            <a:r>
              <a:rPr lang="en-US" altLang="zh-CN" dirty="0" smtClean="0"/>
              <a:t>	Merck &amp; Co., Inc. </a:t>
            </a:r>
            <a:endParaRPr lang="zh-CN" altLang="zh-CN" dirty="0" smtClean="0"/>
          </a:p>
          <a:p>
            <a:pPr>
              <a:buNone/>
            </a:pPr>
            <a:r>
              <a:rPr lang="en-US" altLang="zh-CN" dirty="0" smtClean="0"/>
              <a:t>	One Merck Drive </a:t>
            </a:r>
            <a:endParaRPr lang="zh-CN" altLang="zh-CN" dirty="0" smtClean="0"/>
          </a:p>
          <a:p>
            <a:pPr>
              <a:buNone/>
            </a:pPr>
            <a:r>
              <a:rPr lang="en-US" altLang="zh-CN" dirty="0" smtClean="0"/>
              <a:t>	Whitehouse Station, NJ 08889</a:t>
            </a:r>
            <a:endParaRPr lang="zh-CN" altLang="zh-CN" dirty="0" smtClean="0"/>
          </a:p>
          <a:p>
            <a:pPr>
              <a:buNone/>
            </a:pPr>
            <a:r>
              <a:rPr lang="en-US" altLang="zh-CN" dirty="0" smtClean="0"/>
              <a:t>7.  I am writing today to send you all my contact information, including my business card, because I think it could be mutually beneficial to share this information with you. </a:t>
            </a:r>
            <a:endParaRPr lang="zh-CN" altLang="zh-CN" dirty="0" smtClean="0"/>
          </a:p>
          <a:p>
            <a:pPr>
              <a:buNone/>
            </a:pPr>
            <a:r>
              <a:rPr lang="en-US" altLang="zh-CN" dirty="0" smtClean="0"/>
              <a:t>8. Dear Ms. </a:t>
            </a:r>
            <a:r>
              <a:rPr lang="en-US" altLang="zh-CN" dirty="0" err="1" smtClean="0"/>
              <a:t>Abdin</a:t>
            </a:r>
            <a:r>
              <a:rPr lang="en-US" altLang="zh-CN" dirty="0" smtClean="0"/>
              <a:t>,</a:t>
            </a:r>
            <a:endParaRPr lang="zh-CN" altLang="zh-CN" dirty="0" smtClean="0"/>
          </a:p>
          <a:p>
            <a:pPr>
              <a:buNone/>
            </a:pPr>
            <a:r>
              <a:rPr lang="en-US" altLang="zh-CN" dirty="0" smtClean="0"/>
              <a:t>9.  We met the Corporate Strategy meeting last month, but I didn’t get a chance to give you a business card and ask if you are willing to join my career network. </a:t>
            </a:r>
            <a:endParaRPr lang="zh-CN" altLang="zh-CN" dirty="0" smtClean="0"/>
          </a:p>
          <a:p>
            <a:endParaRPr lang="zh-CN" altLang="en-US" dirty="0"/>
          </a:p>
        </p:txBody>
      </p:sp>
    </p:spTree>
    <p:extLst>
      <p:ext uri="{BB962C8B-B14F-4D97-AF65-F5344CB8AC3E}">
        <p14:creationId xmlns:p14="http://schemas.microsoft.com/office/powerpoint/2010/main" val="2098137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3608" y="836712"/>
            <a:ext cx="7344816" cy="3970318"/>
          </a:xfrm>
          <a:prstGeom prst="rect">
            <a:avLst/>
          </a:prstGeom>
          <a:noFill/>
        </p:spPr>
        <p:txBody>
          <a:bodyPr wrap="square" rtlCol="0">
            <a:spAutoFit/>
          </a:bodyPr>
          <a:lstStyle/>
          <a:p>
            <a:r>
              <a:rPr lang="en-US" altLang="zh-CN" sz="5400" dirty="0" smtClean="0">
                <a:solidFill>
                  <a:prstClr val="black"/>
                </a:solidFill>
                <a:latin typeface="Impact"/>
              </a:rPr>
              <a:t>Teaching Contents</a:t>
            </a:r>
          </a:p>
          <a:p>
            <a:endParaRPr lang="en-US" altLang="zh-CN" dirty="0">
              <a:solidFill>
                <a:prstClr val="black"/>
              </a:solidFill>
            </a:endParaRPr>
          </a:p>
          <a:p>
            <a:pPr marL="285750" indent="-285750">
              <a:buFont typeface="Arial" panose="020B0604020202020204" pitchFamily="34" charset="0"/>
              <a:buChar char="•"/>
            </a:pPr>
            <a:r>
              <a:rPr lang="en-US" altLang="zh-CN" sz="3600" dirty="0">
                <a:solidFill>
                  <a:prstClr val="black"/>
                </a:solidFill>
              </a:rPr>
              <a:t>Layout and conventions of letter writing</a:t>
            </a:r>
          </a:p>
          <a:p>
            <a:pPr marL="285750" indent="-285750">
              <a:buFont typeface="Arial" panose="020B0604020202020204" pitchFamily="34" charset="0"/>
              <a:buChar char="•"/>
            </a:pPr>
            <a:r>
              <a:rPr lang="en-US" altLang="zh-CN" sz="3600" dirty="0">
                <a:solidFill>
                  <a:prstClr val="black"/>
                </a:solidFill>
              </a:rPr>
              <a:t>Business and personal letters: formal and informal distinctions</a:t>
            </a:r>
          </a:p>
          <a:p>
            <a:endParaRPr lang="en-US" altLang="zh-CN" dirty="0">
              <a:solidFill>
                <a:prstClr val="black"/>
              </a:solidFill>
            </a:endParaRPr>
          </a:p>
          <a:p>
            <a:endParaRPr lang="en-US" altLang="zh-CN" dirty="0" smtClean="0">
              <a:solidFill>
                <a:prstClr val="black"/>
              </a:solidFill>
            </a:endParaRPr>
          </a:p>
        </p:txBody>
      </p:sp>
    </p:spTree>
    <p:extLst>
      <p:ext uri="{BB962C8B-B14F-4D97-AF65-F5344CB8AC3E}">
        <p14:creationId xmlns:p14="http://schemas.microsoft.com/office/powerpoint/2010/main" val="1088849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83568" y="1052736"/>
            <a:ext cx="7776864" cy="3662541"/>
          </a:xfrm>
          <a:prstGeom prst="rect">
            <a:avLst/>
          </a:prstGeom>
          <a:noFill/>
        </p:spPr>
        <p:txBody>
          <a:bodyPr wrap="square" rtlCol="0">
            <a:spAutoFit/>
          </a:bodyPr>
          <a:lstStyle/>
          <a:p>
            <a:r>
              <a:rPr lang="en-US" altLang="zh-CN" sz="3000" cap="small" dirty="0">
                <a:solidFill>
                  <a:prstClr val="black"/>
                </a:solidFill>
                <a:latin typeface="Century Schoolbook"/>
                <a:ea typeface="华文楷体" panose="02010600040101010101" pitchFamily="2" charset="-122"/>
              </a:rPr>
              <a:t>Questions for </a:t>
            </a:r>
            <a:r>
              <a:rPr lang="en-US" altLang="zh-CN" sz="3000" cap="small" dirty="0" smtClean="0">
                <a:solidFill>
                  <a:prstClr val="black"/>
                </a:solidFill>
                <a:latin typeface="Century Schoolbook"/>
                <a:ea typeface="华文楷体" panose="02010600040101010101" pitchFamily="2" charset="-122"/>
              </a:rPr>
              <a:t>consideration</a:t>
            </a:r>
          </a:p>
          <a:p>
            <a:endParaRPr lang="en-US" altLang="zh-CN" sz="3000" cap="small" dirty="0">
              <a:solidFill>
                <a:prstClr val="black"/>
              </a:solidFill>
              <a:latin typeface="Century Schoolbook"/>
              <a:ea typeface="华文楷体" panose="02010600040101010101" pitchFamily="2" charset="-122"/>
            </a:endParaRPr>
          </a:p>
          <a:p>
            <a:pPr marL="274320" lvl="0" indent="-274320">
              <a:lnSpc>
                <a:spcPct val="150000"/>
              </a:lnSpc>
              <a:spcBef>
                <a:spcPts val="600"/>
              </a:spcBef>
              <a:buClr>
                <a:srgbClr val="FE8637"/>
              </a:buClr>
              <a:buSzPct val="70000"/>
              <a:buFont typeface="Wingdings"/>
              <a:buChar char=""/>
            </a:pPr>
            <a:r>
              <a:rPr lang="en-US" altLang="zh-CN" sz="2400" dirty="0">
                <a:solidFill>
                  <a:srgbClr val="0070C0"/>
                </a:solidFill>
                <a:latin typeface="Century Schoolbook"/>
              </a:rPr>
              <a:t>What are the major </a:t>
            </a:r>
            <a:r>
              <a:rPr lang="en-US" altLang="zh-CN" sz="2400" b="1" dirty="0">
                <a:solidFill>
                  <a:srgbClr val="0070C0"/>
                </a:solidFill>
                <a:latin typeface="Century Schoolbook"/>
              </a:rPr>
              <a:t>components</a:t>
            </a:r>
            <a:r>
              <a:rPr lang="en-US" altLang="zh-CN" sz="2400" dirty="0">
                <a:solidFill>
                  <a:srgbClr val="0070C0"/>
                </a:solidFill>
                <a:latin typeface="Century Schoolbook"/>
              </a:rPr>
              <a:t> of an English letter? How are they normally laid out?</a:t>
            </a:r>
          </a:p>
          <a:p>
            <a:pPr marL="274320" lvl="0" indent="-274320">
              <a:lnSpc>
                <a:spcPct val="150000"/>
              </a:lnSpc>
              <a:spcBef>
                <a:spcPts val="600"/>
              </a:spcBef>
              <a:buClr>
                <a:srgbClr val="FE8637"/>
              </a:buClr>
              <a:buSzPct val="70000"/>
              <a:buFont typeface="Wingdings"/>
              <a:buChar char=""/>
            </a:pPr>
            <a:r>
              <a:rPr lang="en-US" altLang="zh-CN" sz="2400" dirty="0">
                <a:solidFill>
                  <a:srgbClr val="0070C0"/>
                </a:solidFill>
                <a:latin typeface="Century Schoolbook"/>
              </a:rPr>
              <a:t>How does </a:t>
            </a:r>
            <a:r>
              <a:rPr lang="en-US" altLang="zh-CN" sz="2400" b="1" dirty="0">
                <a:solidFill>
                  <a:srgbClr val="0070C0"/>
                </a:solidFill>
                <a:latin typeface="Century Schoolbook"/>
              </a:rPr>
              <a:t>business correspondence </a:t>
            </a:r>
            <a:r>
              <a:rPr lang="en-US" altLang="zh-CN" sz="2400" dirty="0">
                <a:solidFill>
                  <a:srgbClr val="0070C0"/>
                </a:solidFill>
                <a:latin typeface="Century Schoolbook"/>
              </a:rPr>
              <a:t>differ from </a:t>
            </a:r>
            <a:r>
              <a:rPr lang="en-US" altLang="zh-CN" sz="2400" b="1" dirty="0">
                <a:solidFill>
                  <a:srgbClr val="0070C0"/>
                </a:solidFill>
                <a:latin typeface="Century Schoolbook"/>
              </a:rPr>
              <a:t>personal letters</a:t>
            </a:r>
            <a:r>
              <a:rPr lang="en-US" altLang="zh-CN" sz="2400" dirty="0">
                <a:solidFill>
                  <a:srgbClr val="0070C0"/>
                </a:solidFill>
                <a:latin typeface="Century Schoolbook"/>
              </a:rPr>
              <a:t>, in layout and in language?</a:t>
            </a:r>
            <a:endParaRPr lang="zh-CN" altLang="en-US" sz="2400" dirty="0">
              <a:solidFill>
                <a:srgbClr val="0070C0"/>
              </a:solidFill>
              <a:latin typeface="Century Schoolbook"/>
            </a:endParaRPr>
          </a:p>
          <a:p>
            <a:endParaRPr lang="zh-CN" altLang="en-US" dirty="0"/>
          </a:p>
        </p:txBody>
      </p:sp>
    </p:spTree>
    <p:extLst>
      <p:ext uri="{BB962C8B-B14F-4D97-AF65-F5344CB8AC3E}">
        <p14:creationId xmlns:p14="http://schemas.microsoft.com/office/powerpoint/2010/main" val="566673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39552" y="1052736"/>
            <a:ext cx="8064896" cy="3277820"/>
          </a:xfrm>
          <a:prstGeom prst="rect">
            <a:avLst/>
          </a:prstGeom>
          <a:noFill/>
        </p:spPr>
        <p:txBody>
          <a:bodyPr wrap="square" rtlCol="0">
            <a:spAutoFit/>
          </a:bodyPr>
          <a:lstStyle/>
          <a:p>
            <a:r>
              <a:rPr lang="en-US" altLang="zh-CN" sz="3000" b="1" cap="small" dirty="0" smtClean="0">
                <a:solidFill>
                  <a:srgbClr val="575F6D"/>
                </a:solidFill>
                <a:latin typeface="Century Schoolbook"/>
                <a:ea typeface="华文楷体" panose="02010600040101010101" pitchFamily="2" charset="-122"/>
              </a:rPr>
              <a:t>I. Layout / format </a:t>
            </a:r>
            <a:r>
              <a:rPr lang="en-US" altLang="zh-CN" sz="3000" b="1" cap="small" dirty="0">
                <a:solidFill>
                  <a:srgbClr val="575F6D"/>
                </a:solidFill>
                <a:latin typeface="Century Schoolbook"/>
                <a:ea typeface="华文楷体" panose="02010600040101010101" pitchFamily="2" charset="-122"/>
              </a:rPr>
              <a:t>of letter </a:t>
            </a:r>
            <a:r>
              <a:rPr lang="en-US" altLang="zh-CN" sz="3000" b="1" cap="small" dirty="0" smtClean="0">
                <a:solidFill>
                  <a:srgbClr val="575F6D"/>
                </a:solidFill>
                <a:latin typeface="Century Schoolbook"/>
                <a:ea typeface="华文楷体" panose="02010600040101010101" pitchFamily="2" charset="-122"/>
              </a:rPr>
              <a:t>writing</a:t>
            </a:r>
          </a:p>
          <a:p>
            <a:endParaRPr lang="en-US" altLang="zh-CN" sz="3000" b="1" cap="small" dirty="0">
              <a:solidFill>
                <a:srgbClr val="575F6D"/>
              </a:solidFill>
              <a:latin typeface="Century Schoolbook"/>
              <a:ea typeface="华文楷体" panose="02010600040101010101" pitchFamily="2" charset="-122"/>
            </a:endParaRPr>
          </a:p>
          <a:p>
            <a:pPr marL="274320" lvl="0" indent="-274320">
              <a:spcBef>
                <a:spcPts val="600"/>
              </a:spcBef>
              <a:buClr>
                <a:srgbClr val="FE8637"/>
              </a:buClr>
              <a:buSzPct val="70000"/>
              <a:buFont typeface="Wingdings"/>
              <a:buChar char=""/>
            </a:pPr>
            <a:r>
              <a:rPr lang="en-US" altLang="zh-CN" sz="2800" dirty="0">
                <a:solidFill>
                  <a:prstClr val="black"/>
                </a:solidFill>
                <a:latin typeface="Century Schoolbook"/>
                <a:hlinkClick r:id="rId2" action="ppaction://hlinksldjump"/>
              </a:rPr>
              <a:t>Indented format</a:t>
            </a:r>
            <a:endParaRPr lang="en-US" altLang="zh-CN" sz="2800" dirty="0">
              <a:solidFill>
                <a:prstClr val="black"/>
              </a:solidFill>
              <a:latin typeface="Century Schoolbook"/>
            </a:endParaRPr>
          </a:p>
          <a:p>
            <a:pPr marL="274320" lvl="0" indent="-274320">
              <a:spcBef>
                <a:spcPts val="600"/>
              </a:spcBef>
              <a:buClr>
                <a:srgbClr val="FE8637"/>
              </a:buClr>
              <a:buSzPct val="70000"/>
              <a:buFont typeface="Wingdings"/>
              <a:buChar char=""/>
            </a:pPr>
            <a:r>
              <a:rPr lang="en-US" altLang="zh-CN" sz="2800" dirty="0">
                <a:solidFill>
                  <a:prstClr val="black"/>
                </a:solidFill>
                <a:latin typeface="Century Schoolbook"/>
                <a:hlinkClick r:id="rId3" action="ppaction://hlinksldjump"/>
              </a:rPr>
              <a:t>Block format</a:t>
            </a:r>
            <a:endParaRPr lang="en-US" altLang="zh-CN" sz="2800" dirty="0">
              <a:solidFill>
                <a:prstClr val="black"/>
              </a:solidFill>
              <a:latin typeface="Century Schoolbook"/>
            </a:endParaRPr>
          </a:p>
          <a:p>
            <a:pPr marL="274320" lvl="0" indent="-274320">
              <a:spcBef>
                <a:spcPts val="600"/>
              </a:spcBef>
              <a:buClr>
                <a:srgbClr val="FE8637"/>
              </a:buClr>
              <a:buSzPct val="70000"/>
              <a:buFont typeface="Wingdings"/>
              <a:buChar char=""/>
            </a:pPr>
            <a:r>
              <a:rPr lang="en-US" altLang="zh-CN" sz="2800" dirty="0">
                <a:solidFill>
                  <a:prstClr val="black"/>
                </a:solidFill>
                <a:latin typeface="Century Schoolbook"/>
                <a:hlinkClick r:id="rId4" action="ppaction://hlinksldjump"/>
              </a:rPr>
              <a:t>Modified block format</a:t>
            </a:r>
            <a:endParaRPr lang="en-US" altLang="zh-CN" sz="2800" dirty="0">
              <a:solidFill>
                <a:prstClr val="black"/>
              </a:solidFill>
              <a:latin typeface="Century Schoolbook"/>
            </a:endParaRPr>
          </a:p>
          <a:p>
            <a:endParaRPr lang="en-US" altLang="zh-CN" sz="3000" b="1" cap="small" dirty="0" smtClean="0">
              <a:solidFill>
                <a:srgbClr val="575F6D"/>
              </a:solidFill>
              <a:latin typeface="Century Schoolbook"/>
              <a:ea typeface="华文楷体" panose="02010600040101010101" pitchFamily="2" charset="-122"/>
            </a:endParaRPr>
          </a:p>
          <a:p>
            <a:endParaRPr lang="zh-CN" altLang="en-US" dirty="0"/>
          </a:p>
        </p:txBody>
      </p:sp>
    </p:spTree>
    <p:extLst>
      <p:ext uri="{BB962C8B-B14F-4D97-AF65-F5344CB8AC3E}">
        <p14:creationId xmlns:p14="http://schemas.microsoft.com/office/powerpoint/2010/main" val="2597742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99592" y="1340768"/>
            <a:ext cx="7560840" cy="1015663"/>
          </a:xfrm>
          <a:prstGeom prst="rect">
            <a:avLst/>
          </a:prstGeom>
          <a:noFill/>
        </p:spPr>
        <p:txBody>
          <a:bodyPr wrap="square" rtlCol="0">
            <a:spAutoFit/>
          </a:bodyPr>
          <a:lstStyle/>
          <a:p>
            <a:pPr algn="ctr"/>
            <a:r>
              <a:rPr lang="en-US" altLang="zh-CN" sz="6000" dirty="0" smtClean="0"/>
              <a:t>Examples</a:t>
            </a:r>
            <a:endParaRPr lang="zh-CN" altLang="en-US" sz="6000" dirty="0"/>
          </a:p>
        </p:txBody>
      </p:sp>
    </p:spTree>
    <p:extLst>
      <p:ext uri="{BB962C8B-B14F-4D97-AF65-F5344CB8AC3E}">
        <p14:creationId xmlns:p14="http://schemas.microsoft.com/office/powerpoint/2010/main" val="3977622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灯片编号占位符 3"/>
          <p:cNvSpPr>
            <a:spLocks noGrp="1"/>
          </p:cNvSpPr>
          <p:nvPr>
            <p:ph type="sldNum" sz="quarter" idx="12"/>
          </p:nvPr>
        </p:nvSpPr>
        <p:spPr>
          <a:noFill/>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D6E2023-64CB-41CD-8224-C6BA13F232A0}" type="slidenum">
              <a:rPr kumimoji="1" lang="en-US" altLang="zh-CN" sz="1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1" lang="en-US" altLang="zh-CN" sz="1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88067" name="Text Box 2"/>
          <p:cNvSpPr txBox="1">
            <a:spLocks noChangeArrowheads="1"/>
          </p:cNvSpPr>
          <p:nvPr/>
        </p:nvSpPr>
        <p:spPr bwMode="auto">
          <a:xfrm>
            <a:off x="0" y="228600"/>
            <a:ext cx="9144000" cy="66294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3906838" algn="l"/>
              </a:tabLst>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tabLst>
                <a:tab pos="3906838" algn="l"/>
              </a:tabLst>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tabLst>
                <a:tab pos="3906838" algn="l"/>
              </a:tabLst>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tabLst>
                <a:tab pos="3906838" algn="l"/>
              </a:tabLst>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tabLst>
                <a:tab pos="3906838" algn="l"/>
              </a:tabLst>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tabLst>
                <a:tab pos="3906838" algn="l"/>
              </a:tabLs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tabLst>
                <a:tab pos="3906838" algn="l"/>
              </a:tabLs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tabLst>
                <a:tab pos="3906838" algn="l"/>
              </a:tabLs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tabLst>
                <a:tab pos="3906838" algn="l"/>
              </a:tabLst>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80000"/>
              </a:lnSpc>
              <a:spcBef>
                <a:spcPct val="50000"/>
              </a:spcBef>
              <a:spcAft>
                <a:spcPct val="0"/>
              </a:spcAft>
              <a:buClrTx/>
              <a:buSzTx/>
              <a:buFontTx/>
              <a:buNone/>
              <a:tabLst>
                <a:tab pos="3906838" algn="l"/>
              </a:tabLst>
              <a:defRPr/>
            </a:pPr>
            <a:r>
              <a:rPr kumimoji="1" lang="en-US" altLang="zh-CN" sz="2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altLang="zh-CN" sz="2400" b="0" i="0" u="sng"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t>Heading </a:t>
            </a:r>
          </a:p>
          <a:p>
            <a:pPr marL="0" marR="0" lvl="0" indent="0" algn="ctr" defTabSz="914400" rtl="0" eaLnBrk="1" fontAlgn="base" latinLnBrk="0" hangingPunct="1">
              <a:lnSpc>
                <a:spcPct val="80000"/>
              </a:lnSpc>
              <a:spcBef>
                <a:spcPct val="50000"/>
              </a:spcBef>
              <a:spcAft>
                <a:spcPct val="0"/>
              </a:spcAft>
              <a:buClrTx/>
              <a:buSzTx/>
              <a:buFontTx/>
              <a:buNone/>
              <a:tabLst>
                <a:tab pos="3906838" algn="l"/>
              </a:tabLst>
              <a:defRPr/>
            </a:pPr>
            <a:r>
              <a:rPr kumimoji="1" lang="en-US" altLang="zh-CN" sz="2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t>                                                                           _________              </a:t>
            </a:r>
          </a:p>
          <a:p>
            <a:pPr marL="0" marR="0" lvl="0" indent="0" algn="just" defTabSz="914400" rtl="0" eaLnBrk="1" fontAlgn="base" latinLnBrk="0" hangingPunct="1">
              <a:lnSpc>
                <a:spcPct val="80000"/>
              </a:lnSpc>
              <a:spcBef>
                <a:spcPct val="50000"/>
              </a:spcBef>
              <a:spcAft>
                <a:spcPct val="0"/>
              </a:spcAft>
              <a:buClrTx/>
              <a:buSzTx/>
              <a:buFontTx/>
              <a:buNone/>
              <a:tabLst>
                <a:tab pos="3906838" algn="l"/>
              </a:tabLst>
              <a:defRPr/>
            </a:pPr>
            <a:endParaRPr kumimoji="1" lang="en-US" altLang="zh-CN" sz="2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0" algn="just" defTabSz="914400" rtl="0" eaLnBrk="1" fontAlgn="base" latinLnBrk="0" hangingPunct="1">
              <a:lnSpc>
                <a:spcPct val="80000"/>
              </a:lnSpc>
              <a:spcBef>
                <a:spcPct val="50000"/>
              </a:spcBef>
              <a:spcAft>
                <a:spcPct val="0"/>
              </a:spcAft>
              <a:buClrTx/>
              <a:buSzTx/>
              <a:buFontTx/>
              <a:buNone/>
              <a:tabLst>
                <a:tab pos="3906838" algn="l"/>
              </a:tabLst>
              <a:defRPr/>
            </a:pPr>
            <a:r>
              <a:rPr kumimoji="1" lang="en-US" altLang="zh-CN" sz="2400" b="0" i="0" u="sng"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t>Inside Address</a:t>
            </a:r>
            <a:endParaRPr kumimoji="1" lang="en-US" altLang="zh-CN" sz="2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0" algn="just" defTabSz="914400" rtl="0" eaLnBrk="1" fontAlgn="base" latinLnBrk="0" hangingPunct="1">
              <a:lnSpc>
                <a:spcPct val="80000"/>
              </a:lnSpc>
              <a:spcBef>
                <a:spcPct val="50000"/>
              </a:spcBef>
              <a:spcAft>
                <a:spcPct val="0"/>
              </a:spcAft>
              <a:buClrTx/>
              <a:buSzTx/>
              <a:buFontTx/>
              <a:buNone/>
              <a:tabLst>
                <a:tab pos="3906838" algn="l"/>
              </a:tabLst>
              <a:defRPr/>
            </a:pPr>
            <a:r>
              <a:rPr kumimoji="1" lang="en-US" altLang="zh-CN" sz="2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t>    __________ </a:t>
            </a:r>
          </a:p>
          <a:p>
            <a:pPr marL="0" marR="0" lvl="0" indent="0" algn="just" defTabSz="914400" rtl="0" eaLnBrk="1" fontAlgn="base" latinLnBrk="0" hangingPunct="1">
              <a:lnSpc>
                <a:spcPct val="80000"/>
              </a:lnSpc>
              <a:spcBef>
                <a:spcPct val="50000"/>
              </a:spcBef>
              <a:spcAft>
                <a:spcPct val="0"/>
              </a:spcAft>
              <a:buClrTx/>
              <a:buSzTx/>
              <a:buFontTx/>
              <a:buNone/>
              <a:tabLst>
                <a:tab pos="3906838" algn="l"/>
              </a:tabLst>
              <a:defRPr/>
            </a:pPr>
            <a:r>
              <a:rPr kumimoji="1" lang="en-US" altLang="zh-CN" sz="2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t>      _________</a:t>
            </a:r>
            <a:r>
              <a:rPr kumimoji="1" lang="en-US" altLang="zh-CN" sz="2400" b="0" i="0" u="sng"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t>               </a:t>
            </a:r>
            <a:endParaRPr kumimoji="1" lang="en-US" altLang="zh-CN" sz="2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0" algn="just" defTabSz="914400" rtl="0" eaLnBrk="1" fontAlgn="base" latinLnBrk="0" hangingPunct="1">
              <a:lnSpc>
                <a:spcPct val="80000"/>
              </a:lnSpc>
              <a:spcBef>
                <a:spcPct val="50000"/>
              </a:spcBef>
              <a:spcAft>
                <a:spcPct val="0"/>
              </a:spcAft>
              <a:buClrTx/>
              <a:buSzTx/>
              <a:buFontTx/>
              <a:buNone/>
              <a:tabLst>
                <a:tab pos="3906838" algn="l"/>
              </a:tabLst>
              <a:defRPr/>
            </a:pPr>
            <a:r>
              <a:rPr kumimoji="1" lang="en-US" altLang="zh-CN" sz="2400" b="0" i="0" u="sng"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t>Salutation</a:t>
            </a:r>
          </a:p>
          <a:p>
            <a:pPr marL="0" marR="0" lvl="0" indent="0" algn="just" defTabSz="914400" rtl="0" eaLnBrk="1" fontAlgn="base" latinLnBrk="0" hangingPunct="1">
              <a:lnSpc>
                <a:spcPct val="80000"/>
              </a:lnSpc>
              <a:spcBef>
                <a:spcPct val="50000"/>
              </a:spcBef>
              <a:spcAft>
                <a:spcPct val="0"/>
              </a:spcAft>
              <a:buClrTx/>
              <a:buSzTx/>
              <a:buFontTx/>
              <a:buNone/>
              <a:tabLst>
                <a:tab pos="3906838" algn="l"/>
              </a:tabLst>
              <a:defRPr/>
            </a:pPr>
            <a:r>
              <a:rPr kumimoji="1" lang="en-US" altLang="zh-CN" sz="2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altLang="zh-CN" sz="2400" b="0" i="0" u="sng"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t> (Body of Letter)</a:t>
            </a:r>
            <a:r>
              <a:rPr kumimoji="1" lang="en-US" altLang="zh-CN" sz="2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t>_________________________________</a:t>
            </a:r>
          </a:p>
          <a:p>
            <a:pPr marL="0" marR="0" lvl="0" indent="0" algn="just" defTabSz="914400" rtl="0" eaLnBrk="1" fontAlgn="base" latinLnBrk="0" hangingPunct="1">
              <a:lnSpc>
                <a:spcPct val="80000"/>
              </a:lnSpc>
              <a:spcBef>
                <a:spcPct val="50000"/>
              </a:spcBef>
              <a:spcAft>
                <a:spcPct val="0"/>
              </a:spcAft>
              <a:buClrTx/>
              <a:buSzTx/>
              <a:buFontTx/>
              <a:buNone/>
              <a:tabLst>
                <a:tab pos="3906838" algn="l"/>
              </a:tabLst>
              <a:defRPr/>
            </a:pPr>
            <a:r>
              <a:rPr kumimoji="1" lang="en-US" altLang="zh-CN" sz="2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t>_____________________________________________________</a:t>
            </a:r>
          </a:p>
          <a:p>
            <a:pPr marL="0" marR="0" lvl="0" indent="0" algn="just" defTabSz="914400" rtl="0" eaLnBrk="1" fontAlgn="base" latinLnBrk="0" hangingPunct="1">
              <a:lnSpc>
                <a:spcPct val="80000"/>
              </a:lnSpc>
              <a:spcBef>
                <a:spcPct val="50000"/>
              </a:spcBef>
              <a:spcAft>
                <a:spcPct val="0"/>
              </a:spcAft>
              <a:buClrTx/>
              <a:buSzTx/>
              <a:buFontTx/>
              <a:buNone/>
              <a:tabLst>
                <a:tab pos="3906838" algn="l"/>
              </a:tabLst>
              <a:defRPr/>
            </a:pPr>
            <a:r>
              <a:rPr kumimoji="1" lang="en-US" altLang="zh-CN" sz="2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t>_____________________________________________________</a:t>
            </a:r>
          </a:p>
          <a:p>
            <a:pPr marL="0" marR="0" lvl="0" indent="0" algn="just" defTabSz="914400" rtl="0" eaLnBrk="1" fontAlgn="base" latinLnBrk="0" hangingPunct="1">
              <a:lnSpc>
                <a:spcPct val="80000"/>
              </a:lnSpc>
              <a:spcBef>
                <a:spcPct val="50000"/>
              </a:spcBef>
              <a:spcAft>
                <a:spcPct val="0"/>
              </a:spcAft>
              <a:buClrTx/>
              <a:buSzTx/>
              <a:buFontTx/>
              <a:buNone/>
              <a:tabLst>
                <a:tab pos="3906838" algn="l"/>
              </a:tabLst>
              <a:defRPr/>
            </a:pPr>
            <a:r>
              <a:rPr kumimoji="1" lang="en-US" altLang="zh-CN" sz="2400" b="0" i="0" u="sng"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t>                             </a:t>
            </a:r>
            <a:endParaRPr kumimoji="1" lang="en-US" altLang="zh-CN" sz="2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0" algn="just" defTabSz="914400" rtl="0" eaLnBrk="1" fontAlgn="base" latinLnBrk="0" hangingPunct="1">
              <a:lnSpc>
                <a:spcPct val="80000"/>
              </a:lnSpc>
              <a:spcBef>
                <a:spcPct val="50000"/>
              </a:spcBef>
              <a:spcAft>
                <a:spcPct val="0"/>
              </a:spcAft>
              <a:buClrTx/>
              <a:buSzTx/>
              <a:buFontTx/>
              <a:buNone/>
              <a:tabLst>
                <a:tab pos="3906838" algn="l"/>
              </a:tabLst>
              <a:defRPr/>
            </a:pPr>
            <a:r>
              <a:rPr kumimoji="1" lang="en-US" altLang="zh-CN" sz="2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altLang="zh-CN" sz="2400" b="0" i="0" u="sng"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t>Complimentary Close</a:t>
            </a:r>
            <a:endParaRPr kumimoji="1" lang="en-US" altLang="zh-CN" sz="2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0" algn="just" defTabSz="914400" rtl="0" eaLnBrk="1" fontAlgn="base" latinLnBrk="0" hangingPunct="1">
              <a:lnSpc>
                <a:spcPct val="80000"/>
              </a:lnSpc>
              <a:spcBef>
                <a:spcPct val="50000"/>
              </a:spcBef>
              <a:spcAft>
                <a:spcPct val="0"/>
              </a:spcAft>
              <a:buClrTx/>
              <a:buSzTx/>
              <a:buFontTx/>
              <a:buNone/>
              <a:tabLst>
                <a:tab pos="3906838" algn="l"/>
              </a:tabLst>
              <a:defRPr/>
            </a:pPr>
            <a:r>
              <a:rPr kumimoji="1" lang="en-US" altLang="zh-CN" sz="2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altLang="zh-CN" sz="2400" b="0" i="0" u="sng"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t>Signature</a:t>
            </a:r>
            <a:endParaRPr kumimoji="1" lang="en-US" altLang="zh-CN" sz="2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0" algn="just" defTabSz="914400" rtl="0" eaLnBrk="1" fontAlgn="base" latinLnBrk="0" hangingPunct="1">
              <a:lnSpc>
                <a:spcPct val="80000"/>
              </a:lnSpc>
              <a:spcBef>
                <a:spcPct val="50000"/>
              </a:spcBef>
              <a:spcAft>
                <a:spcPct val="0"/>
              </a:spcAft>
              <a:buClrTx/>
              <a:buSzTx/>
              <a:buFontTx/>
              <a:buNone/>
              <a:tabLst>
                <a:tab pos="3906838" algn="l"/>
              </a:tabLst>
              <a:defRPr/>
            </a:pPr>
            <a:r>
              <a:rPr kumimoji="1" lang="en-US" altLang="zh-CN" sz="2400" b="0" i="0" u="sng"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t>Enclosure</a:t>
            </a:r>
            <a:endParaRPr kumimoji="1" lang="en-US" altLang="zh-CN" sz="2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1942323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灯片编号占位符 3"/>
          <p:cNvSpPr>
            <a:spLocks noGrp="1"/>
          </p:cNvSpPr>
          <p:nvPr>
            <p:ph type="sldNum" sz="quarter" idx="12"/>
          </p:nvPr>
        </p:nvSpPr>
        <p:spPr>
          <a:noFill/>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2D41A9A-A550-4B95-8EC4-32AB6C4FC870}" type="slidenum">
              <a:rPr kumimoji="1" lang="en-US" altLang="zh-CN" sz="1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1" lang="en-US" altLang="zh-CN" sz="1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86019" name="Text Box 2"/>
          <p:cNvSpPr txBox="1">
            <a:spLocks noChangeArrowheads="1"/>
          </p:cNvSpPr>
          <p:nvPr/>
        </p:nvSpPr>
        <p:spPr bwMode="auto">
          <a:xfrm>
            <a:off x="0" y="228600"/>
            <a:ext cx="9144000" cy="648176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1" lang="en-US" altLang="zh-CN" sz="2400" b="0" i="0" u="sng"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t> Heading </a:t>
            </a: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1" lang="en-US" altLang="zh-CN" sz="2400" b="0" i="0" u="sng"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t>Inside Address</a:t>
            </a: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1" lang="en-US" altLang="zh-CN" sz="2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t>_________</a:t>
            </a: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1" lang="en-US" altLang="zh-CN" sz="2400" b="0" i="0" u="sng"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t>Salutation</a:t>
            </a: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1" lang="en-US" altLang="zh-CN" sz="2400" b="0" i="0" u="sng"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t>         </a:t>
            </a:r>
            <a:endParaRPr kumimoji="1" lang="en-US" altLang="zh-CN" sz="2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zh-CN" sz="2400" b="0" i="0" u="sng"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t>Body of Letter____________________________________________</a:t>
            </a: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1" lang="en-US" altLang="zh-CN" sz="2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t>________________________________________________________</a:t>
            </a: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1" lang="en-US" altLang="zh-CN" sz="2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t>_______________________________________________                                                                   </a:t>
            </a: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1" lang="en-US" altLang="zh-CN" sz="2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altLang="zh-CN" sz="2400" b="0" i="0" u="sng"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t>                                      </a:t>
            </a:r>
            <a:endParaRPr kumimoji="1" lang="en-US" altLang="zh-CN" sz="2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1" lang="en-US" altLang="zh-CN" sz="2400" b="0" i="0" u="sng"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t>Complimentary Close</a:t>
            </a:r>
            <a:endParaRPr kumimoji="1" lang="en-US" altLang="zh-CN" sz="2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1" lang="en-US" altLang="zh-CN" sz="2400" b="0" i="0" u="sng"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t>Signature</a:t>
            </a:r>
            <a:endParaRPr kumimoji="1" lang="en-US" altLang="zh-CN" sz="2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1" lang="en-US" altLang="zh-CN" sz="2400" b="0" i="0" u="sng"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t>Enclosure</a:t>
            </a:r>
            <a:endParaRPr kumimoji="1" lang="en-US" altLang="zh-CN" sz="2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3360864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灯片编号占位符 3"/>
          <p:cNvSpPr>
            <a:spLocks noGrp="1"/>
          </p:cNvSpPr>
          <p:nvPr>
            <p:ph type="sldNum" sz="quarter" idx="12"/>
          </p:nvPr>
        </p:nvSpPr>
        <p:spPr>
          <a:noFill/>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A325185-51C4-4E93-8CCA-38D58A40DAEF}" type="slidenum">
              <a:rPr kumimoji="1" lang="en-US" altLang="zh-CN" sz="1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1" lang="en-US" altLang="zh-CN" sz="1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90115" name="Text Box 2"/>
          <p:cNvSpPr txBox="1">
            <a:spLocks noChangeArrowheads="1"/>
          </p:cNvSpPr>
          <p:nvPr/>
        </p:nvSpPr>
        <p:spPr bwMode="auto">
          <a:xfrm>
            <a:off x="304800" y="152400"/>
            <a:ext cx="8534400" cy="63738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r" defTabSz="914400" rtl="0" eaLnBrk="1" fontAlgn="base" latinLnBrk="0" hangingPunct="1">
              <a:lnSpc>
                <a:spcPct val="75000"/>
              </a:lnSpc>
              <a:spcBef>
                <a:spcPct val="50000"/>
              </a:spcBef>
              <a:spcAft>
                <a:spcPct val="0"/>
              </a:spcAft>
              <a:buClrTx/>
              <a:buSzTx/>
              <a:buFontTx/>
              <a:buNone/>
              <a:tabLst/>
              <a:defRPr/>
            </a:pPr>
            <a:r>
              <a:rPr kumimoji="1" lang="en-US" altLang="zh-CN" sz="2400" b="0" i="0" u="sng"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t> Heading</a:t>
            </a:r>
          </a:p>
          <a:p>
            <a:pPr marL="0" marR="0" lvl="0" indent="0" algn="r" defTabSz="914400" rtl="0" eaLnBrk="1" fontAlgn="base" latinLnBrk="0" hangingPunct="1">
              <a:lnSpc>
                <a:spcPct val="75000"/>
              </a:lnSpc>
              <a:spcBef>
                <a:spcPct val="50000"/>
              </a:spcBef>
              <a:spcAft>
                <a:spcPct val="0"/>
              </a:spcAft>
              <a:buClrTx/>
              <a:buSzTx/>
              <a:buFontTx/>
              <a:buNone/>
              <a:tabLst/>
              <a:defRPr/>
            </a:pPr>
            <a:r>
              <a:rPr kumimoji="1" lang="en-US" altLang="zh-CN" sz="2400" b="0" i="0" u="sng"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t>_______</a:t>
            </a:r>
          </a:p>
          <a:p>
            <a:pPr marL="0" marR="0" lvl="0" indent="0" algn="r" defTabSz="914400" rtl="0" eaLnBrk="1" fontAlgn="base" latinLnBrk="0" hangingPunct="1">
              <a:lnSpc>
                <a:spcPct val="75000"/>
              </a:lnSpc>
              <a:spcBef>
                <a:spcPct val="50000"/>
              </a:spcBef>
              <a:spcAft>
                <a:spcPct val="0"/>
              </a:spcAft>
              <a:buClrTx/>
              <a:buSzTx/>
              <a:buFontTx/>
              <a:buNone/>
              <a:tabLst/>
              <a:defRPr/>
            </a:pPr>
            <a:endParaRPr kumimoji="1" lang="en-US" altLang="zh-CN" sz="2400" b="0" i="0" u="sng"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0" algn="just" defTabSz="914400" rtl="0" eaLnBrk="1" fontAlgn="base" latinLnBrk="0" hangingPunct="1">
              <a:lnSpc>
                <a:spcPct val="75000"/>
              </a:lnSpc>
              <a:spcBef>
                <a:spcPct val="50000"/>
              </a:spcBef>
              <a:spcAft>
                <a:spcPct val="0"/>
              </a:spcAft>
              <a:buClrTx/>
              <a:buSzTx/>
              <a:buFontTx/>
              <a:buNone/>
              <a:tabLst/>
              <a:defRPr/>
            </a:pPr>
            <a:r>
              <a:rPr kumimoji="1" lang="en-US" altLang="zh-CN" sz="2400" b="0" i="0" u="sng"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t>Inside Address</a:t>
            </a:r>
          </a:p>
          <a:p>
            <a:pPr marL="0" marR="0" lvl="0" indent="0" algn="just" defTabSz="914400" rtl="0" eaLnBrk="1" fontAlgn="base" latinLnBrk="0" hangingPunct="1">
              <a:lnSpc>
                <a:spcPct val="75000"/>
              </a:lnSpc>
              <a:spcBef>
                <a:spcPct val="50000"/>
              </a:spcBef>
              <a:spcAft>
                <a:spcPct val="0"/>
              </a:spcAft>
              <a:buClrTx/>
              <a:buSzTx/>
              <a:buFontTx/>
              <a:buNone/>
              <a:tabLst/>
              <a:defRPr/>
            </a:pPr>
            <a:r>
              <a:rPr kumimoji="1" lang="en-US" altLang="zh-CN" sz="2400" b="0" i="0" u="sng"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t>___________</a:t>
            </a:r>
          </a:p>
          <a:p>
            <a:pPr marL="0" marR="0" lvl="0" indent="0" algn="just" defTabSz="914400" rtl="0" eaLnBrk="1" fontAlgn="base" latinLnBrk="0" hangingPunct="1">
              <a:lnSpc>
                <a:spcPct val="75000"/>
              </a:lnSpc>
              <a:spcBef>
                <a:spcPct val="50000"/>
              </a:spcBef>
              <a:spcAft>
                <a:spcPct val="0"/>
              </a:spcAft>
              <a:buClrTx/>
              <a:buSzTx/>
              <a:buFontTx/>
              <a:buNone/>
              <a:tabLst/>
              <a:defRPr/>
            </a:pPr>
            <a:endParaRPr kumimoji="1" lang="en-US" altLang="zh-CN" sz="2400" b="0" i="0" u="sng"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0" algn="just" defTabSz="914400" rtl="0" eaLnBrk="1" fontAlgn="base" latinLnBrk="0" hangingPunct="1">
              <a:lnSpc>
                <a:spcPct val="75000"/>
              </a:lnSpc>
              <a:spcBef>
                <a:spcPct val="50000"/>
              </a:spcBef>
              <a:spcAft>
                <a:spcPct val="0"/>
              </a:spcAft>
              <a:buClrTx/>
              <a:buSzTx/>
              <a:buFontTx/>
              <a:buNone/>
              <a:tabLst/>
              <a:defRPr/>
            </a:pPr>
            <a:r>
              <a:rPr kumimoji="1" lang="en-US" altLang="zh-CN" sz="2400" b="0" i="0" u="sng"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t>Salutation</a:t>
            </a:r>
            <a:endParaRPr kumimoji="1" lang="en-US" altLang="zh-CN" sz="2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base" latinLnBrk="0" hangingPunct="1">
              <a:lnSpc>
                <a:spcPct val="75000"/>
              </a:lnSpc>
              <a:spcBef>
                <a:spcPct val="50000"/>
              </a:spcBef>
              <a:spcAft>
                <a:spcPct val="0"/>
              </a:spcAft>
              <a:buClrTx/>
              <a:buSzTx/>
              <a:buFontTx/>
              <a:buNone/>
              <a:tabLst/>
              <a:defRPr/>
            </a:pPr>
            <a:endParaRPr kumimoji="1" lang="en-US" altLang="zh-CN" sz="2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base" latinLnBrk="0" hangingPunct="1">
              <a:lnSpc>
                <a:spcPct val="75000"/>
              </a:lnSpc>
              <a:spcBef>
                <a:spcPct val="50000"/>
              </a:spcBef>
              <a:spcAft>
                <a:spcPct val="0"/>
              </a:spcAft>
              <a:buClrTx/>
              <a:buSzTx/>
              <a:buFontTx/>
              <a:buNone/>
              <a:tabLst/>
              <a:defRPr/>
            </a:pPr>
            <a:r>
              <a:rPr kumimoji="1" lang="en-US" altLang="zh-CN" sz="2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altLang="zh-CN" sz="2400" b="0" i="0" u="sng"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t>Body of Letter)___________________________________</a:t>
            </a:r>
          </a:p>
          <a:p>
            <a:pPr marL="0" marR="0" lvl="0" indent="0" algn="l" defTabSz="914400" rtl="0" eaLnBrk="1" fontAlgn="base" latinLnBrk="0" hangingPunct="1">
              <a:lnSpc>
                <a:spcPct val="75000"/>
              </a:lnSpc>
              <a:spcBef>
                <a:spcPct val="50000"/>
              </a:spcBef>
              <a:spcAft>
                <a:spcPct val="0"/>
              </a:spcAft>
              <a:buClrTx/>
              <a:buSzTx/>
              <a:buFontTx/>
              <a:buNone/>
              <a:tabLst/>
              <a:defRPr/>
            </a:pPr>
            <a:r>
              <a:rPr kumimoji="1" lang="en-US" altLang="zh-CN" sz="2400" b="0" i="0" u="sng"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t>______________________________________________</a:t>
            </a:r>
            <a:r>
              <a:rPr kumimoji="1" lang="en-US" altLang="zh-CN" sz="2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altLang="zh-CN" sz="2400" b="0" i="0" u="sng"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t>                                                                                                                                                                                                                                      </a:t>
            </a:r>
            <a:endParaRPr kumimoji="1" lang="en-US" altLang="zh-CN" sz="2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0" algn="just" defTabSz="914400" rtl="0" eaLnBrk="1" fontAlgn="base" latinLnBrk="0" hangingPunct="1">
              <a:lnSpc>
                <a:spcPct val="75000"/>
              </a:lnSpc>
              <a:spcBef>
                <a:spcPct val="50000"/>
              </a:spcBef>
              <a:spcAft>
                <a:spcPct val="0"/>
              </a:spcAft>
              <a:buClrTx/>
              <a:buSzTx/>
              <a:buFontTx/>
              <a:buNone/>
              <a:tabLst/>
              <a:defRPr/>
            </a:pPr>
            <a:r>
              <a:rPr kumimoji="1" lang="en-US" altLang="zh-CN" sz="2400" b="0" i="0" u="sng"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t>                         </a:t>
            </a:r>
            <a:endParaRPr kumimoji="1" lang="en-US" altLang="zh-CN" sz="2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0" algn="just" defTabSz="914400" rtl="0" eaLnBrk="1" fontAlgn="base" latinLnBrk="0" hangingPunct="1">
              <a:lnSpc>
                <a:spcPct val="75000"/>
              </a:lnSpc>
              <a:spcBef>
                <a:spcPct val="50000"/>
              </a:spcBef>
              <a:spcAft>
                <a:spcPct val="0"/>
              </a:spcAft>
              <a:buClrTx/>
              <a:buSzTx/>
              <a:buFontTx/>
              <a:buNone/>
              <a:tabLst/>
              <a:defRPr/>
            </a:pPr>
            <a:r>
              <a:rPr kumimoji="1" lang="en-US" altLang="zh-CN" sz="2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altLang="zh-CN" sz="2400" b="0" i="0" u="sng"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t>Complimentary Close</a:t>
            </a:r>
            <a:endParaRPr kumimoji="1" lang="en-US" altLang="zh-CN" sz="2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0" algn="just" defTabSz="914400" rtl="0" eaLnBrk="1" fontAlgn="base" latinLnBrk="0" hangingPunct="1">
              <a:lnSpc>
                <a:spcPct val="75000"/>
              </a:lnSpc>
              <a:spcBef>
                <a:spcPct val="50000"/>
              </a:spcBef>
              <a:spcAft>
                <a:spcPct val="0"/>
              </a:spcAft>
              <a:buClrTx/>
              <a:buSzTx/>
              <a:buFontTx/>
              <a:buNone/>
              <a:tabLst/>
              <a:defRPr/>
            </a:pPr>
            <a:r>
              <a:rPr kumimoji="1" lang="en-US" altLang="zh-CN" sz="2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1" lang="en-US" altLang="zh-CN" sz="2400" b="0" i="0" u="sng"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t>Signature</a:t>
            </a:r>
            <a:endParaRPr kumimoji="1" lang="en-US" altLang="zh-CN" sz="2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0" algn="just" defTabSz="914400" rtl="0" eaLnBrk="1" fontAlgn="base" latinLnBrk="0" hangingPunct="1">
              <a:lnSpc>
                <a:spcPct val="75000"/>
              </a:lnSpc>
              <a:spcBef>
                <a:spcPct val="50000"/>
              </a:spcBef>
              <a:spcAft>
                <a:spcPct val="0"/>
              </a:spcAft>
              <a:buClrTx/>
              <a:buSzTx/>
              <a:buFontTx/>
              <a:buNone/>
              <a:tabLst/>
              <a:defRPr/>
            </a:pPr>
            <a:r>
              <a:rPr kumimoji="1" lang="en-US" altLang="zh-CN" sz="2400" b="0" i="0" u="sng"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t>Enclosure</a:t>
            </a:r>
            <a:endParaRPr kumimoji="1" lang="en-US" altLang="zh-CN" sz="24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15619594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默认设计模板">
  <a:themeElements>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默认设计模板">
  <a:themeElements>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默认设计模板">
  <a:themeElements>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主题">
  <a:themeElements>
    <a:clrScheme name="Office">
      <a:dk1>
        <a:sysClr val="windowText" lastClr="000000"/>
      </a:dk1>
      <a:lt1>
        <a:sysClr val="window" lastClr="CCE8C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5103</TotalTime>
  <Words>645</Words>
  <Application>Microsoft Office PowerPoint</Application>
  <PresentationFormat>全屏显示(4:3)</PresentationFormat>
  <Paragraphs>167</Paragraphs>
  <Slides>27</Slides>
  <Notes>0</Notes>
  <HiddenSlides>0</HiddenSlides>
  <MMClips>0</MMClips>
  <ScaleCrop>false</ScaleCrop>
  <HeadingPairs>
    <vt:vector size="6" baseType="variant">
      <vt:variant>
        <vt:lpstr>已用的字体</vt:lpstr>
      </vt:variant>
      <vt:variant>
        <vt:i4>9</vt:i4>
      </vt:variant>
      <vt:variant>
        <vt:lpstr>主题</vt:lpstr>
      </vt:variant>
      <vt:variant>
        <vt:i4>4</vt:i4>
      </vt:variant>
      <vt:variant>
        <vt:lpstr>幻灯片标题</vt:lpstr>
      </vt:variant>
      <vt:variant>
        <vt:i4>27</vt:i4>
      </vt:variant>
    </vt:vector>
  </HeadingPairs>
  <TitlesOfParts>
    <vt:vector size="40" baseType="lpstr">
      <vt:lpstr>华文楷体</vt:lpstr>
      <vt:lpstr>宋体</vt:lpstr>
      <vt:lpstr>微软雅黑</vt:lpstr>
      <vt:lpstr>Arial</vt:lpstr>
      <vt:lpstr>Calibri</vt:lpstr>
      <vt:lpstr>Century Schoolbook</vt:lpstr>
      <vt:lpstr>Impact</vt:lpstr>
      <vt:lpstr>Times New Roman</vt:lpstr>
      <vt:lpstr>Wingdings</vt:lpstr>
      <vt:lpstr>NewsPrint</vt:lpstr>
      <vt:lpstr>默认设计模板</vt:lpstr>
      <vt:lpstr>1_默认设计模板</vt:lpstr>
      <vt:lpstr>2_默认设计模板</vt:lpstr>
      <vt:lpstr>PowerPoint 演示文稿</vt:lpstr>
      <vt:lpstr>Teaching Objectives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Class Practice</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Letter Writing</dc:title>
  <dc:creator>Zhang Qin</dc:creator>
  <cp:lastModifiedBy>Liu</cp:lastModifiedBy>
  <cp:revision>222</cp:revision>
  <dcterms:created xsi:type="dcterms:W3CDTF">2013-03-04T01:27:31Z</dcterms:created>
  <dcterms:modified xsi:type="dcterms:W3CDTF">2017-02-10T03:13:19Z</dcterms:modified>
</cp:coreProperties>
</file>