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9" r:id="rId3"/>
    <p:sldId id="364" r:id="rId4"/>
    <p:sldId id="365" r:id="rId5"/>
    <p:sldId id="366" r:id="rId6"/>
    <p:sldId id="367" r:id="rId7"/>
    <p:sldId id="368" r:id="rId8"/>
    <p:sldId id="369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31" r:id="rId17"/>
    <p:sldId id="332" r:id="rId18"/>
    <p:sldId id="343" r:id="rId19"/>
    <p:sldId id="341" r:id="rId20"/>
    <p:sldId id="333" r:id="rId21"/>
    <p:sldId id="344" r:id="rId22"/>
    <p:sldId id="345" r:id="rId23"/>
    <p:sldId id="346" r:id="rId24"/>
    <p:sldId id="34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9DF0B-0AF0-4A18-B7AE-70DFA688D8D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DE883C5-BEAA-430F-A730-8A95F5F217C6}">
      <dgm:prSet phldrT="[文本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传递者的意图（秘密的、只有传递者本人清楚）</a:t>
          </a:r>
        </a:p>
      </dgm:t>
    </dgm:pt>
    <dgm:pt modelId="{76E0BE5C-194A-4A89-AD73-46E5CBE2A7D2}" type="parTrans" cxnId="{6F9FDFD5-A0B8-4CFD-BD82-A573CDFCA85F}">
      <dgm:prSet/>
      <dgm:spPr/>
      <dgm:t>
        <a:bodyPr/>
        <a:lstStyle/>
        <a:p>
          <a:endParaRPr lang="zh-CN" altLang="en-US"/>
        </a:p>
      </dgm:t>
    </dgm:pt>
    <dgm:pt modelId="{F23E8FA6-5A63-4FA4-8FEC-6B7995004810}" type="sibTrans" cxnId="{6F9FDFD5-A0B8-4CFD-BD82-A573CDFCA85F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zh-CN" altLang="en-US"/>
        </a:p>
      </dgm:t>
    </dgm:pt>
    <dgm:pt modelId="{313D3B89-F9E9-43DC-8143-7B547855967C}">
      <dgm:prSet phldrT="[文本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传递者的行动（公开的、能让人观察到）</a:t>
          </a:r>
        </a:p>
      </dgm:t>
    </dgm:pt>
    <dgm:pt modelId="{F8E1ED83-655A-40B6-AE3F-E82854280AD5}" type="parTrans" cxnId="{493A914E-4A61-46F3-B48B-08FF3AF3CA91}">
      <dgm:prSet/>
      <dgm:spPr/>
      <dgm:t>
        <a:bodyPr/>
        <a:lstStyle/>
        <a:p>
          <a:endParaRPr lang="zh-CN" altLang="en-US"/>
        </a:p>
      </dgm:t>
    </dgm:pt>
    <dgm:pt modelId="{BC3A28D2-5E51-4DCB-88B7-DA64BDC46C93}" type="sibTrans" cxnId="{493A914E-4A61-46F3-B48B-08FF3AF3CA91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zh-CN" altLang="en-US"/>
        </a:p>
      </dgm:t>
    </dgm:pt>
    <dgm:pt modelId="{62CA10B6-025A-4975-9F13-48A0D448194A}">
      <dgm:prSet phldrT="[文本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对接受者的影响（秘密的、只有接受者自己清楚）</a:t>
          </a:r>
        </a:p>
      </dgm:t>
    </dgm:pt>
    <dgm:pt modelId="{A9E6C8DE-A564-4C77-9113-352F73E3B051}" type="parTrans" cxnId="{E4D9D330-FECC-4473-8717-58BD8471323F}">
      <dgm:prSet/>
      <dgm:spPr/>
      <dgm:t>
        <a:bodyPr/>
        <a:lstStyle/>
        <a:p>
          <a:endParaRPr lang="zh-CN" altLang="en-US"/>
        </a:p>
      </dgm:t>
    </dgm:pt>
    <dgm:pt modelId="{4B609FFB-D8D7-48E3-B489-F595FD169745}" type="sibTrans" cxnId="{E4D9D330-FECC-4473-8717-58BD8471323F}">
      <dgm:prSet/>
      <dgm:spPr/>
      <dgm:t>
        <a:bodyPr/>
        <a:lstStyle/>
        <a:p>
          <a:endParaRPr lang="zh-CN" altLang="en-US"/>
        </a:p>
      </dgm:t>
    </dgm:pt>
    <dgm:pt modelId="{D4CC216F-9F0E-4045-8D31-16CBCC5D13D9}" type="pres">
      <dgm:prSet presAssocID="{6079DF0B-0AF0-4A18-B7AE-70DFA688D8DF}" presName="Name0" presStyleCnt="0">
        <dgm:presLayoutVars>
          <dgm:dir/>
          <dgm:resizeHandles val="exact"/>
        </dgm:presLayoutVars>
      </dgm:prSet>
      <dgm:spPr/>
    </dgm:pt>
    <dgm:pt modelId="{88FAF5EA-FC22-457E-A976-9B650B485A84}" type="pres">
      <dgm:prSet presAssocID="{FDE883C5-BEAA-430F-A730-8A95F5F217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7F557E-5D12-4931-8599-088F53C62FDC}" type="pres">
      <dgm:prSet presAssocID="{F23E8FA6-5A63-4FA4-8FEC-6B7995004810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23F6608C-F90E-4BBB-96C9-BD0CE7055329}" type="pres">
      <dgm:prSet presAssocID="{F23E8FA6-5A63-4FA4-8FEC-6B7995004810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AF7FFC96-0EF0-4EE1-A15A-9B119F6C0662}" type="pres">
      <dgm:prSet presAssocID="{313D3B89-F9E9-43DC-8143-7B547855967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3FE2C6-64E3-45D9-B221-EF2A9A14979B}" type="pres">
      <dgm:prSet presAssocID="{BC3A28D2-5E51-4DCB-88B7-DA64BDC46C93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73F67B89-4D4E-45ED-8664-F5B96521D2D2}" type="pres">
      <dgm:prSet presAssocID="{BC3A28D2-5E51-4DCB-88B7-DA64BDC46C93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C9DE38F7-2C36-48A6-948C-E3859ADA0D9A}" type="pres">
      <dgm:prSet presAssocID="{62CA10B6-025A-4975-9F13-48A0D44819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F0C73CC-A170-4B89-BDEC-69FF5D22577F}" type="presOf" srcId="{62CA10B6-025A-4975-9F13-48A0D448194A}" destId="{C9DE38F7-2C36-48A6-948C-E3859ADA0D9A}" srcOrd="0" destOrd="0" presId="urn:microsoft.com/office/officeart/2005/8/layout/process1"/>
    <dgm:cxn modelId="{483B76EB-3394-41B9-984C-079D532AFACD}" type="presOf" srcId="{BC3A28D2-5E51-4DCB-88B7-DA64BDC46C93}" destId="{73F67B89-4D4E-45ED-8664-F5B96521D2D2}" srcOrd="1" destOrd="0" presId="urn:microsoft.com/office/officeart/2005/8/layout/process1"/>
    <dgm:cxn modelId="{E4D9D330-FECC-4473-8717-58BD8471323F}" srcId="{6079DF0B-0AF0-4A18-B7AE-70DFA688D8DF}" destId="{62CA10B6-025A-4975-9F13-48A0D448194A}" srcOrd="2" destOrd="0" parTransId="{A9E6C8DE-A564-4C77-9113-352F73E3B051}" sibTransId="{4B609FFB-D8D7-48E3-B489-F595FD169745}"/>
    <dgm:cxn modelId="{5BCA5CEE-74D3-43D2-9E6C-BE7F556F1450}" type="presOf" srcId="{FDE883C5-BEAA-430F-A730-8A95F5F217C6}" destId="{88FAF5EA-FC22-457E-A976-9B650B485A84}" srcOrd="0" destOrd="0" presId="urn:microsoft.com/office/officeart/2005/8/layout/process1"/>
    <dgm:cxn modelId="{0DFBAE3A-5859-42AF-847F-7E47AF1FA593}" type="presOf" srcId="{313D3B89-F9E9-43DC-8143-7B547855967C}" destId="{AF7FFC96-0EF0-4EE1-A15A-9B119F6C0662}" srcOrd="0" destOrd="0" presId="urn:microsoft.com/office/officeart/2005/8/layout/process1"/>
    <dgm:cxn modelId="{550D2170-F141-4DBE-9DEA-76474BF5B6EF}" type="presOf" srcId="{6079DF0B-0AF0-4A18-B7AE-70DFA688D8DF}" destId="{D4CC216F-9F0E-4045-8D31-16CBCC5D13D9}" srcOrd="0" destOrd="0" presId="urn:microsoft.com/office/officeart/2005/8/layout/process1"/>
    <dgm:cxn modelId="{80C39307-8D37-4292-84AA-78A95187F74F}" type="presOf" srcId="{F23E8FA6-5A63-4FA4-8FEC-6B7995004810}" destId="{23F6608C-F90E-4BBB-96C9-BD0CE7055329}" srcOrd="1" destOrd="0" presId="urn:microsoft.com/office/officeart/2005/8/layout/process1"/>
    <dgm:cxn modelId="{6F9FDFD5-A0B8-4CFD-BD82-A573CDFCA85F}" srcId="{6079DF0B-0AF0-4A18-B7AE-70DFA688D8DF}" destId="{FDE883C5-BEAA-430F-A730-8A95F5F217C6}" srcOrd="0" destOrd="0" parTransId="{76E0BE5C-194A-4A89-AD73-46E5CBE2A7D2}" sibTransId="{F23E8FA6-5A63-4FA4-8FEC-6B7995004810}"/>
    <dgm:cxn modelId="{493A914E-4A61-46F3-B48B-08FF3AF3CA91}" srcId="{6079DF0B-0AF0-4A18-B7AE-70DFA688D8DF}" destId="{313D3B89-F9E9-43DC-8143-7B547855967C}" srcOrd="1" destOrd="0" parTransId="{F8E1ED83-655A-40B6-AE3F-E82854280AD5}" sibTransId="{BC3A28D2-5E51-4DCB-88B7-DA64BDC46C93}"/>
    <dgm:cxn modelId="{AB1C096C-5467-430A-A26A-009DD652FE99}" type="presOf" srcId="{F23E8FA6-5A63-4FA4-8FEC-6B7995004810}" destId="{227F557E-5D12-4931-8599-088F53C62FDC}" srcOrd="0" destOrd="0" presId="urn:microsoft.com/office/officeart/2005/8/layout/process1"/>
    <dgm:cxn modelId="{FA3D45AC-852B-42B8-A6C1-43BC4FE5B0D3}" type="presOf" srcId="{BC3A28D2-5E51-4DCB-88B7-DA64BDC46C93}" destId="{183FE2C6-64E3-45D9-B221-EF2A9A14979B}" srcOrd="0" destOrd="0" presId="urn:microsoft.com/office/officeart/2005/8/layout/process1"/>
    <dgm:cxn modelId="{8EAB4C3E-B6FC-4BBF-A601-590C99C9AFFC}" type="presParOf" srcId="{D4CC216F-9F0E-4045-8D31-16CBCC5D13D9}" destId="{88FAF5EA-FC22-457E-A976-9B650B485A84}" srcOrd="0" destOrd="0" presId="urn:microsoft.com/office/officeart/2005/8/layout/process1"/>
    <dgm:cxn modelId="{DF604804-74EC-416C-848F-17330107B694}" type="presParOf" srcId="{D4CC216F-9F0E-4045-8D31-16CBCC5D13D9}" destId="{227F557E-5D12-4931-8599-088F53C62FDC}" srcOrd="1" destOrd="0" presId="urn:microsoft.com/office/officeart/2005/8/layout/process1"/>
    <dgm:cxn modelId="{D8B76FC0-8786-436A-B649-09C4363CF5F4}" type="presParOf" srcId="{227F557E-5D12-4931-8599-088F53C62FDC}" destId="{23F6608C-F90E-4BBB-96C9-BD0CE7055329}" srcOrd="0" destOrd="0" presId="urn:microsoft.com/office/officeart/2005/8/layout/process1"/>
    <dgm:cxn modelId="{3E5183F2-5C04-4140-BB68-6C57BFD246A6}" type="presParOf" srcId="{D4CC216F-9F0E-4045-8D31-16CBCC5D13D9}" destId="{AF7FFC96-0EF0-4EE1-A15A-9B119F6C0662}" srcOrd="2" destOrd="0" presId="urn:microsoft.com/office/officeart/2005/8/layout/process1"/>
    <dgm:cxn modelId="{05090FEE-8052-48B1-BD50-535F1367EBED}" type="presParOf" srcId="{D4CC216F-9F0E-4045-8D31-16CBCC5D13D9}" destId="{183FE2C6-64E3-45D9-B221-EF2A9A14979B}" srcOrd="3" destOrd="0" presId="urn:microsoft.com/office/officeart/2005/8/layout/process1"/>
    <dgm:cxn modelId="{9D0A7AEE-1B60-475F-BC66-950991E67214}" type="presParOf" srcId="{183FE2C6-64E3-45D9-B221-EF2A9A14979B}" destId="{73F67B89-4D4E-45ED-8664-F5B96521D2D2}" srcOrd="0" destOrd="0" presId="urn:microsoft.com/office/officeart/2005/8/layout/process1"/>
    <dgm:cxn modelId="{6A425BEE-2A09-4410-B059-9A7FA434C0FF}" type="presParOf" srcId="{D4CC216F-9F0E-4045-8D31-16CBCC5D13D9}" destId="{C9DE38F7-2C36-48A6-948C-E3859ADA0D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AF5EA-FC22-457E-A976-9B650B485A84}">
      <dsp:nvSpPr>
        <dsp:cNvPr id="0" name=""/>
        <dsp:cNvSpPr/>
      </dsp:nvSpPr>
      <dsp:spPr>
        <a:xfrm>
          <a:off x="8599" y="1332392"/>
          <a:ext cx="2570148" cy="154208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>
              <a:solidFill>
                <a:schemeClr val="bg1"/>
              </a:solidFill>
            </a:rPr>
            <a:t>传递者的意图（秘密的、只有传递者本人清楚）</a:t>
          </a:r>
        </a:p>
      </dsp:txBody>
      <dsp:txXfrm>
        <a:off x="53765" y="1377558"/>
        <a:ext cx="2479816" cy="1451757"/>
      </dsp:txXfrm>
    </dsp:sp>
    <dsp:sp modelId="{227F557E-5D12-4931-8599-088F53C62FDC}">
      <dsp:nvSpPr>
        <dsp:cNvPr id="0" name=""/>
        <dsp:cNvSpPr/>
      </dsp:nvSpPr>
      <dsp:spPr>
        <a:xfrm>
          <a:off x="2835762" y="1784739"/>
          <a:ext cx="544871" cy="63739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2835762" y="1912218"/>
        <a:ext cx="381410" cy="382438"/>
      </dsp:txXfrm>
    </dsp:sp>
    <dsp:sp modelId="{AF7FFC96-0EF0-4EE1-A15A-9B119F6C0662}">
      <dsp:nvSpPr>
        <dsp:cNvPr id="0" name=""/>
        <dsp:cNvSpPr/>
      </dsp:nvSpPr>
      <dsp:spPr>
        <a:xfrm>
          <a:off x="3606807" y="1332392"/>
          <a:ext cx="2570148" cy="154208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>
              <a:solidFill>
                <a:schemeClr val="bg1"/>
              </a:solidFill>
            </a:rPr>
            <a:t>传递者的行动（公开的、能让人观察到）</a:t>
          </a:r>
        </a:p>
      </dsp:txBody>
      <dsp:txXfrm>
        <a:off x="3651973" y="1377558"/>
        <a:ext cx="2479816" cy="1451757"/>
      </dsp:txXfrm>
    </dsp:sp>
    <dsp:sp modelId="{183FE2C6-64E3-45D9-B221-EF2A9A14979B}">
      <dsp:nvSpPr>
        <dsp:cNvPr id="0" name=""/>
        <dsp:cNvSpPr/>
      </dsp:nvSpPr>
      <dsp:spPr>
        <a:xfrm>
          <a:off x="6433970" y="1784739"/>
          <a:ext cx="544871" cy="637396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6433970" y="1912218"/>
        <a:ext cx="381410" cy="382438"/>
      </dsp:txXfrm>
    </dsp:sp>
    <dsp:sp modelId="{C9DE38F7-2C36-48A6-948C-E3859ADA0D9A}">
      <dsp:nvSpPr>
        <dsp:cNvPr id="0" name=""/>
        <dsp:cNvSpPr/>
      </dsp:nvSpPr>
      <dsp:spPr>
        <a:xfrm>
          <a:off x="7205015" y="1332392"/>
          <a:ext cx="2570148" cy="154208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>
              <a:solidFill>
                <a:schemeClr val="bg1"/>
              </a:solidFill>
            </a:rPr>
            <a:t>对接受者的影响（秘密的、只有接受者自己清楚）</a:t>
          </a:r>
        </a:p>
      </dsp:txBody>
      <dsp:txXfrm>
        <a:off x="7250181" y="1377558"/>
        <a:ext cx="2479816" cy="1451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E7446-D8DF-4F2E-9E3A-039D0D78A47E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B499-3963-4145-81B7-048315A97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1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9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37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18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60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21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99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0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5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1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2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ED189E6-B69E-413E-8D5F-8B15C62A96AC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A4A1CA5-3B04-46F7-8B8E-3AA156B858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92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%E5%9C%A8%E5%BF%83%E9%87%8C%E4%BB%8E%E6%AD%A4%E6%B0%B8%E8%BF%9C%E6%9C%89%E4%B8%AA%E4%BD%A0.mp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第十二讲 幸福</a:t>
            </a:r>
            <a:r>
              <a:rPr lang="zh-CN" altLang="en-US" dirty="0"/>
              <a:t>与亲密</a:t>
            </a:r>
            <a:r>
              <a:rPr lang="zh-CN" altLang="en-US" dirty="0" smtClean="0"/>
              <a:t>关系（下）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吕晋</a:t>
            </a:r>
            <a:endParaRPr lang="en-US" altLang="zh-CN" dirty="0"/>
          </a:p>
          <a:p>
            <a:r>
              <a:rPr lang="zh-CN" altLang="en-US" dirty="0"/>
              <a:t>复旦大学</a:t>
            </a:r>
            <a:r>
              <a:rPr lang="en-US" altLang="zh-CN" dirty="0"/>
              <a:t>229</a:t>
            </a:r>
            <a:r>
              <a:rPr lang="zh-CN" altLang="en-US" dirty="0"/>
              <a:t>心理工作室</a:t>
            </a:r>
          </a:p>
        </p:txBody>
      </p:sp>
    </p:spTree>
    <p:extLst>
      <p:ext uri="{BB962C8B-B14F-4D97-AF65-F5344CB8AC3E}">
        <p14:creationId xmlns:p14="http://schemas.microsoft.com/office/powerpoint/2010/main" val="420752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爱情三角理论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SO02963_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31" y="3429000"/>
            <a:ext cx="2408808" cy="1604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71900" y="2057400"/>
            <a:ext cx="1600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800" b="1" dirty="0">
                <a:solidFill>
                  <a:srgbClr val="FF3399"/>
                </a:solidFill>
                <a:latin typeface="Times New Roman" pitchFamily="18" charset="0"/>
                <a:ea typeface="方正舒体" pitchFamily="2" charset="-122"/>
              </a:rPr>
              <a:t>亲密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152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800" b="1" dirty="0">
                <a:solidFill>
                  <a:srgbClr val="FF3399"/>
                </a:solidFill>
                <a:latin typeface="Times New Roman" pitchFamily="18" charset="0"/>
                <a:ea typeface="方正舒体" pitchFamily="2" charset="-122"/>
              </a:rPr>
              <a:t>激情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4876800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800" b="1">
                <a:solidFill>
                  <a:srgbClr val="FF3399"/>
                </a:solidFill>
                <a:latin typeface="Times New Roman" pitchFamily="18" charset="0"/>
                <a:ea typeface="方正舒体" pitchFamily="2" charset="-122"/>
              </a:rPr>
              <a:t>承诺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rot="3600000" flipH="1">
            <a:off x="4067968" y="4501357"/>
            <a:ext cx="1008063" cy="17589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895600" y="3124200"/>
            <a:ext cx="1008063" cy="17589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7200000" flipH="1">
            <a:off x="5099843" y="3053557"/>
            <a:ext cx="1008063" cy="17589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95700" y="1676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  <a:ea typeface="幼圆" pitchFamily="49" charset="-122"/>
              </a:rPr>
              <a:t>（喜欢）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086600" y="5105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  <a:ea typeface="幼圆" pitchFamily="49" charset="-122"/>
              </a:rPr>
              <a:t>（空爱）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  <a:ea typeface="幼圆" pitchFamily="49" charset="-122"/>
              </a:rPr>
              <a:t>（浪漫之爱）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86400" y="3429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  <a:ea typeface="幼圆" pitchFamily="49" charset="-122"/>
              </a:rPr>
              <a:t>（友伴之爱）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05200" y="5621867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  <a:ea typeface="幼圆" pitchFamily="49" charset="-122"/>
              </a:rPr>
              <a:t>（愚蠢之爱）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43751" y="3789040"/>
            <a:ext cx="265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幼圆" pitchFamily="49" charset="-122"/>
              </a:rPr>
              <a:t>（完美之爱）</a:t>
            </a: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en-US" altLang="zh-CN" kern="0" dirty="0"/>
          </a:p>
        </p:txBody>
      </p:sp>
      <p:sp>
        <p:nvSpPr>
          <p:cNvPr id="18" name="矩形 17"/>
          <p:cNvSpPr/>
          <p:nvPr/>
        </p:nvSpPr>
        <p:spPr>
          <a:xfrm>
            <a:off x="524556" y="516163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  <a:ea typeface="幼圆" pitchFamily="49" charset="-122"/>
              </a:rPr>
              <a:t>（迷恋）</a:t>
            </a:r>
          </a:p>
        </p:txBody>
      </p:sp>
    </p:spTree>
    <p:extLst>
      <p:ext uri="{BB962C8B-B14F-4D97-AF65-F5344CB8AC3E}">
        <p14:creationId xmlns:p14="http://schemas.microsoft.com/office/powerpoint/2010/main" val="36471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浪漫狂热之爱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激情是浪漫的爱情必不可少的特征之一。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激情洋溢的吸引力根源于两个因素：</a:t>
            </a:r>
            <a:endParaRPr lang="en-US" altLang="zh-CN" dirty="0"/>
          </a:p>
          <a:p>
            <a:r>
              <a:rPr lang="zh-CN" altLang="zh-CN" dirty="0"/>
              <a:t>1</a:t>
            </a:r>
            <a:r>
              <a:rPr lang="zh-CN" altLang="en-US" dirty="0"/>
              <a:t>、生理唤醒，如心跳加快</a:t>
            </a:r>
            <a:endParaRPr lang="en-US" altLang="zh-CN" dirty="0"/>
          </a:p>
          <a:p>
            <a:r>
              <a:rPr lang="zh-CN" altLang="zh-CN" dirty="0"/>
              <a:t>2</a:t>
            </a:r>
            <a:r>
              <a:rPr lang="zh-CN" altLang="en-US" dirty="0"/>
              <a:t>、相信另一个人是引起你唤醒的原因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兴奋转移（著名的吊桥实验）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浪漫之爱：多巴胺</a:t>
            </a:r>
          </a:p>
        </p:txBody>
      </p:sp>
    </p:spTree>
    <p:extLst>
      <p:ext uri="{BB962C8B-B14F-4D97-AF65-F5344CB8AC3E}">
        <p14:creationId xmlns:p14="http://schemas.microsoft.com/office/powerpoint/2010/main" val="104393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相伴之爱：亲密与忠诚的结合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配偶是我最好的朋友</a:t>
            </a:r>
            <a:endParaRPr kumimoji="1" lang="en-US" altLang="zh-CN" dirty="0"/>
          </a:p>
          <a:p>
            <a:r>
              <a:rPr kumimoji="1" lang="zh-CN" altLang="en-US" dirty="0"/>
              <a:t>我很喜欢配偶这个人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相伴之爱中，友谊的成分更多。亲密伴随着忠诚一起出现。</a:t>
            </a:r>
            <a:endParaRPr kumimoji="1" lang="en-US" altLang="zh-CN" dirty="0"/>
          </a:p>
          <a:p>
            <a:r>
              <a:rPr kumimoji="1" lang="zh-CN" altLang="en-US" dirty="0"/>
              <a:t>而在浪漫爱情中，亲密是和激情同时出现。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相伴之爱：催产素</a:t>
            </a:r>
          </a:p>
        </p:txBody>
      </p:sp>
    </p:spTree>
    <p:extLst>
      <p:ext uri="{BB962C8B-B14F-4D97-AF65-F5344CB8AC3E}">
        <p14:creationId xmlns:p14="http://schemas.microsoft.com/office/powerpoint/2010/main" val="250520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爱情很难持续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最基本的事实是：</a:t>
            </a:r>
            <a:endParaRPr kumimoji="1" lang="en-US" altLang="zh-CN" dirty="0"/>
          </a:p>
          <a:p>
            <a:r>
              <a:rPr kumimoji="1" lang="zh-CN" altLang="en-US" dirty="0"/>
              <a:t>人们在结婚之后浪漫的爱情会减弱。</a:t>
            </a:r>
            <a:endParaRPr kumimoji="1" lang="en-US" altLang="zh-CN" dirty="0"/>
          </a:p>
          <a:p>
            <a:r>
              <a:rPr kumimoji="1" lang="zh-CN" altLang="en-US" dirty="0"/>
              <a:t>婚姻之后的第四年是离婚最频繁的时间段。</a:t>
            </a:r>
          </a:p>
        </p:txBody>
      </p:sp>
    </p:spTree>
    <p:extLst>
      <p:ext uri="{BB962C8B-B14F-4D97-AF65-F5344CB8AC3E}">
        <p14:creationId xmlns:p14="http://schemas.microsoft.com/office/powerpoint/2010/main" val="11726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浪漫爱情难以持久的原因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、幻想促进了浪漫</a:t>
            </a:r>
            <a:endParaRPr kumimoji="1" lang="en-US" altLang="zh-CN" dirty="0"/>
          </a:p>
          <a:p>
            <a:r>
              <a:rPr kumimoji="1" lang="zh-CN" altLang="en-US" dirty="0"/>
              <a:t>爱情在一定程度上是盲目的。</a:t>
            </a:r>
            <a:endParaRPr kumimoji="1" lang="en-US" altLang="zh-CN" dirty="0"/>
          </a:p>
          <a:p>
            <a:r>
              <a:rPr kumimoji="1" lang="zh-CN" altLang="zh-CN" dirty="0"/>
              <a:t>2</a:t>
            </a:r>
            <a:r>
              <a:rPr kumimoji="1" lang="zh-CN" altLang="en-US" dirty="0"/>
              <a:t>、新奇对性唤醒的影响：柯立芝效应</a:t>
            </a:r>
            <a:endParaRPr kumimoji="1" lang="en-US" altLang="zh-CN" dirty="0"/>
          </a:p>
          <a:p>
            <a:r>
              <a:rPr kumimoji="1" lang="zh-CN" altLang="en-US" dirty="0"/>
              <a:t>厌倦，熟识，是激情的对立面。</a:t>
            </a:r>
            <a:endParaRPr kumimoji="1" lang="en-US" altLang="zh-CN" dirty="0"/>
          </a:p>
          <a:p>
            <a:r>
              <a:rPr kumimoji="1" lang="zh-CN" altLang="en-US" dirty="0"/>
              <a:t>就浪漫的爱情而言，当伴侣变得熟悉时大脑可能根本无法产生足够多的多巴胺，所以即使你的伴侣能一如既往的完美，你也不能同样的被唤醒。</a:t>
            </a:r>
          </a:p>
        </p:txBody>
      </p:sp>
    </p:spTree>
    <p:extLst>
      <p:ext uri="{BB962C8B-B14F-4D97-AF65-F5344CB8AC3E}">
        <p14:creationId xmlns:p14="http://schemas.microsoft.com/office/powerpoint/2010/main" val="51590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爱情策略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享受激情，但不要把它作为维持爱情关系的基础。</a:t>
            </a:r>
            <a:endParaRPr kumimoji="1" lang="en-US" altLang="zh-CN" dirty="0"/>
          </a:p>
          <a:p>
            <a:r>
              <a:rPr kumimoji="1" lang="zh-CN" altLang="en-US" dirty="0"/>
              <a:t>培养与爱人之间的友谊。</a:t>
            </a:r>
            <a:endParaRPr kumimoji="1" lang="en-US" altLang="zh-CN" dirty="0"/>
          </a:p>
          <a:p>
            <a:r>
              <a:rPr kumimoji="1" lang="zh-CN" altLang="en-US" dirty="0"/>
              <a:t>努力保持新鲜感。</a:t>
            </a:r>
            <a:endParaRPr kumimoji="1" lang="en-US" altLang="zh-CN" dirty="0"/>
          </a:p>
          <a:p>
            <a:r>
              <a:rPr kumimoji="1" lang="zh-CN" altLang="en-US" dirty="0"/>
              <a:t>把握住每一个与配偶共同进行新奇探索的机会。</a:t>
            </a:r>
            <a:endParaRPr kumimoji="1" lang="en-US" altLang="zh-CN" dirty="0"/>
          </a:p>
          <a:p>
            <a:r>
              <a:rPr kumimoji="1" lang="zh-CN" altLang="en-US" dirty="0"/>
              <a:t>如果对爱人急迫的欲望渐渐演变为平静而深厚的情感，不要觉得奇怪或失望。</a:t>
            </a:r>
            <a:endParaRPr kumimoji="1" lang="en-US" altLang="zh-CN" dirty="0"/>
          </a:p>
          <a:p>
            <a:r>
              <a:rPr kumimoji="1" lang="zh-CN" altLang="en-US" dirty="0"/>
              <a:t>这种幸福的结果可能会让你成为幸运的爱人。</a:t>
            </a:r>
          </a:p>
        </p:txBody>
      </p:sp>
    </p:spTree>
    <p:extLst>
      <p:ext uri="{BB962C8B-B14F-4D97-AF65-F5344CB8AC3E}">
        <p14:creationId xmlns:p14="http://schemas.microsoft.com/office/powerpoint/2010/main" val="64910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第五部分 有趣的小技巧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90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笑，就是一种调情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85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唐解元一笑姻缘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" y="3702357"/>
            <a:ext cx="6850122" cy="311500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14" y="284176"/>
            <a:ext cx="5984806" cy="3342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2720" y="1981200"/>
            <a:ext cx="525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古代的文人也许早就明白，女人的笑是拿下男人最好的武器。</a:t>
            </a:r>
          </a:p>
        </p:txBody>
      </p:sp>
    </p:spTree>
    <p:extLst>
      <p:ext uri="{BB962C8B-B14F-4D97-AF65-F5344CB8AC3E}">
        <p14:creationId xmlns:p14="http://schemas.microsoft.com/office/powerpoint/2010/main" val="402016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0962" y="484632"/>
            <a:ext cx="2325327" cy="2506218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64379"/>
            <a:ext cx="2821738" cy="2208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17297" b="2"/>
          <a:stretch/>
        </p:blipFill>
        <p:spPr>
          <a:xfrm>
            <a:off x="484632" y="484632"/>
            <a:ext cx="2821738" cy="35123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18249" b="-2"/>
          <a:stretch/>
        </p:blipFill>
        <p:spPr>
          <a:xfrm>
            <a:off x="3470963" y="3135501"/>
            <a:ext cx="2325327" cy="3217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3581" b="-1"/>
          <a:stretch/>
        </p:blipFill>
        <p:spPr>
          <a:xfrm>
            <a:off x="3470962" y="484632"/>
            <a:ext cx="2325327" cy="2506218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 rotWithShape="1">
          <a:blip r:embed="rId5"/>
          <a:srcRect l="2599" r="6" b="6"/>
          <a:stretch/>
        </p:blipFill>
        <p:spPr>
          <a:xfrm>
            <a:off x="484632" y="4164379"/>
            <a:ext cx="2821738" cy="22089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zh-CN" altLang="en-US" dirty="0"/>
              <a:t>古龙：爱笑的女人，运气总不会太差。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84" y="2240798"/>
            <a:ext cx="4905375" cy="3695700"/>
          </a:xfrm>
        </p:spPr>
      </p:pic>
    </p:spTree>
    <p:extLst>
      <p:ext uri="{BB962C8B-B14F-4D97-AF65-F5344CB8AC3E}">
        <p14:creationId xmlns:p14="http://schemas.microsoft.com/office/powerpoint/2010/main" val="304683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人们为什么需要亲密关系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Intimate Relationship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人的社会属性</a:t>
            </a:r>
            <a:endParaRPr lang="en-US" altLang="zh-CN" dirty="0"/>
          </a:p>
          <a:p>
            <a:r>
              <a:rPr lang="zh-CN" altLang="en-US" dirty="0"/>
              <a:t>归属的需要</a:t>
            </a:r>
            <a:endParaRPr lang="en-US" altLang="zh-CN" dirty="0"/>
          </a:p>
          <a:p>
            <a:r>
              <a:rPr lang="zh-CN" altLang="en-US" dirty="0"/>
              <a:t>这种要与他人建立亲密关系的强烈而又普遍的内驱力，或许是我们人类的一种本性。</a:t>
            </a:r>
            <a:endParaRPr lang="en-US" altLang="zh-CN" dirty="0"/>
          </a:p>
          <a:p>
            <a:r>
              <a:rPr lang="zh-CN" altLang="en-US" dirty="0"/>
              <a:t>人际关系建立后会令人轻松愉悦，而要解除已有的社会联系时则会遇到重重阻力。</a:t>
            </a:r>
            <a:endParaRPr lang="en-US" altLang="zh-CN" dirty="0"/>
          </a:p>
          <a:p>
            <a:r>
              <a:rPr lang="zh-CN" altLang="en-US" dirty="0"/>
              <a:t>丧失亲密关系会损失人的身体健康和心理健康。</a:t>
            </a:r>
            <a:endParaRPr lang="en-US" altLang="zh-CN" dirty="0"/>
          </a:p>
          <a:p>
            <a:r>
              <a:rPr lang="zh-CN" altLang="en-US" dirty="0"/>
              <a:t>进化心理学认为：归属需要是人类长期演化的产物，逐渐成为所有人共同的自然倾向。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49466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与笑相关的：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桃花眼</a:t>
            </a:r>
            <a:endParaRPr lang="en-US" altLang="zh-CN" dirty="0"/>
          </a:p>
          <a:p>
            <a:r>
              <a:rPr lang="zh-CN" altLang="en-US" dirty="0"/>
              <a:t>微笑</a:t>
            </a:r>
            <a:endParaRPr lang="en-US" altLang="zh-CN" dirty="0"/>
          </a:p>
          <a:p>
            <a:r>
              <a:rPr lang="zh-CN" altLang="en-US" dirty="0"/>
              <a:t>哈哈大笑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51" y="2326730"/>
            <a:ext cx="2561533" cy="2875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4" y="3313520"/>
            <a:ext cx="51339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吊桥效应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/>
          <a:lstStyle/>
          <a:p>
            <a:r>
              <a:rPr lang="zh-CN" altLang="en-US" dirty="0"/>
              <a:t>紧张、刺激感会与爱情的感觉相伴而生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建议：</a:t>
            </a:r>
            <a:endParaRPr lang="en-US" altLang="zh-CN" dirty="0"/>
          </a:p>
          <a:p>
            <a:r>
              <a:rPr lang="zh-CN" altLang="en-US" dirty="0"/>
              <a:t>游乐场</a:t>
            </a:r>
            <a:endParaRPr lang="en-US" altLang="zh-CN" dirty="0"/>
          </a:p>
          <a:p>
            <a:r>
              <a:rPr lang="zh-CN" altLang="en-US" dirty="0"/>
              <a:t>电影院</a:t>
            </a:r>
            <a:endParaRPr lang="en-US" altLang="zh-CN" dirty="0"/>
          </a:p>
          <a:p>
            <a:r>
              <a:rPr lang="zh-CN" altLang="en-US" dirty="0"/>
              <a:t>恐怖片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23" y="2802321"/>
            <a:ext cx="8477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首因效应与光环效应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建议：</a:t>
            </a:r>
            <a:endParaRPr lang="en-US" altLang="zh-CN" dirty="0"/>
          </a:p>
          <a:p>
            <a:r>
              <a:rPr lang="zh-CN" altLang="en-US" dirty="0"/>
              <a:t>重要的部分先说</a:t>
            </a:r>
            <a:endParaRPr lang="en-US" altLang="zh-CN" dirty="0"/>
          </a:p>
          <a:p>
            <a:r>
              <a:rPr lang="zh-CN" altLang="en-US" dirty="0"/>
              <a:t>好的部分先表现</a:t>
            </a:r>
          </a:p>
        </p:txBody>
      </p:sp>
    </p:spTree>
    <p:extLst>
      <p:ext uri="{BB962C8B-B14F-4D97-AF65-F5344CB8AC3E}">
        <p14:creationId xmlns:p14="http://schemas.microsoft.com/office/powerpoint/2010/main" val="95575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巧妙探测二人的心理距离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杯子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膝盖</a:t>
            </a:r>
          </a:p>
        </p:txBody>
      </p:sp>
    </p:spTree>
    <p:extLst>
      <p:ext uri="{BB962C8B-B14F-4D97-AF65-F5344CB8AC3E}">
        <p14:creationId xmlns:p14="http://schemas.microsoft.com/office/powerpoint/2010/main" val="2487497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祝天下有情人终成眷属！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61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第三部分 </a:t>
            </a:r>
            <a:r>
              <a:rPr lang="zh-CN" altLang="en-US" dirty="0"/>
              <a:t>沟通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76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不管起初伴侣双方彼此多么满意，沟通时产生沮丧结果的伴侣在结婚五年后都不怎么幸福。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26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CN" altLang="en-US" dirty="0"/>
              <a:t>人际沟通的简单模型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752193" y="1907628"/>
            <a:ext cx="914400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噪音和干扰</a:t>
            </a:r>
          </a:p>
        </p:txBody>
      </p:sp>
      <p:sp>
        <p:nvSpPr>
          <p:cNvPr id="6" name="矩形 5"/>
          <p:cNvSpPr/>
          <p:nvPr/>
        </p:nvSpPr>
        <p:spPr>
          <a:xfrm>
            <a:off x="7369640" y="1896671"/>
            <a:ext cx="914400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噪音和干扰</a:t>
            </a:r>
          </a:p>
        </p:txBody>
      </p:sp>
      <p:sp>
        <p:nvSpPr>
          <p:cNvPr id="7" name="矩形 6"/>
          <p:cNvSpPr/>
          <p:nvPr/>
        </p:nvSpPr>
        <p:spPr>
          <a:xfrm>
            <a:off x="3752193" y="5761038"/>
            <a:ext cx="914400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传递者的编码特点</a:t>
            </a:r>
          </a:p>
        </p:txBody>
      </p:sp>
      <p:sp>
        <p:nvSpPr>
          <p:cNvPr id="8" name="矩形 7"/>
          <p:cNvSpPr/>
          <p:nvPr/>
        </p:nvSpPr>
        <p:spPr>
          <a:xfrm>
            <a:off x="7369640" y="5761038"/>
            <a:ext cx="914400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接受者的解码特点</a:t>
            </a:r>
          </a:p>
        </p:txBody>
      </p:sp>
      <p:cxnSp>
        <p:nvCxnSpPr>
          <p:cNvPr id="10" name="直接箭头连接符 9"/>
          <p:cNvCxnSpPr>
            <a:stCxn id="5" idx="2"/>
          </p:cNvCxnSpPr>
          <p:nvPr/>
        </p:nvCxnSpPr>
        <p:spPr>
          <a:xfrm>
            <a:off x="4209393" y="2822028"/>
            <a:ext cx="0" cy="90651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7924799" y="2822028"/>
            <a:ext cx="0" cy="90651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4209393" y="4539210"/>
            <a:ext cx="0" cy="115214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727731" y="4539210"/>
            <a:ext cx="0" cy="115214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3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我们常常认定自己发出的信息会产生我们所期望的影响力，但我们却很少真正能确知他的效果。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人际隔阂</a:t>
            </a:r>
            <a:endParaRPr lang="en-US" altLang="zh-CN" dirty="0"/>
          </a:p>
          <a:p>
            <a:r>
              <a:rPr lang="zh-CN" altLang="en-US" dirty="0" smtClean="0"/>
              <a:t>含蓄表达和直接表达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86" y="2578442"/>
            <a:ext cx="2618297" cy="403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243" y="3174942"/>
            <a:ext cx="3735216" cy="26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非言语沟通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面部表情</a:t>
            </a:r>
            <a:endParaRPr lang="en-US" altLang="zh-CN" dirty="0"/>
          </a:p>
          <a:p>
            <a:r>
              <a:rPr lang="zh-CN" altLang="en-US" dirty="0"/>
              <a:t>注视行为</a:t>
            </a:r>
            <a:endParaRPr lang="en-US" altLang="zh-CN" dirty="0"/>
          </a:p>
          <a:p>
            <a:r>
              <a:rPr lang="zh-CN" altLang="en-US" dirty="0"/>
              <a:t>身体动作</a:t>
            </a:r>
            <a:endParaRPr lang="en-US" altLang="zh-CN" dirty="0"/>
          </a:p>
          <a:p>
            <a:r>
              <a:rPr lang="zh-CN" altLang="en-US" dirty="0"/>
              <a:t>身体接触</a:t>
            </a:r>
            <a:endParaRPr lang="en-US" altLang="zh-CN" dirty="0"/>
          </a:p>
          <a:p>
            <a:r>
              <a:rPr lang="zh-CN" altLang="en-US" dirty="0"/>
              <a:t>人际距离 </a:t>
            </a:r>
            <a:endParaRPr lang="en-US" altLang="zh-CN" dirty="0"/>
          </a:p>
          <a:p>
            <a:r>
              <a:rPr lang="zh-CN" altLang="en-US" dirty="0"/>
              <a:t>副语言</a:t>
            </a:r>
            <a:endParaRPr lang="en-US" altLang="zh-CN" dirty="0"/>
          </a:p>
          <a:p>
            <a:r>
              <a:rPr lang="zh-CN" altLang="en-US" dirty="0"/>
              <a:t>各部分的结合</a:t>
            </a:r>
            <a:r>
              <a:rPr lang="en-US" altLang="zh-CN" dirty="0"/>
              <a:t>——</a:t>
            </a:r>
            <a:r>
              <a:rPr lang="zh-CN" altLang="en-US" dirty="0"/>
              <a:t>模仿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133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如何更好的与他人沟通？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积极</a:t>
            </a:r>
            <a:r>
              <a:rPr lang="zh-CN" altLang="en-US" dirty="0" smtClean="0"/>
              <a:t>倾听：（把对方的礼物接过来，打开，讨论）复述、</a:t>
            </a:r>
            <a:r>
              <a:rPr lang="zh-CN" altLang="en-US" dirty="0"/>
              <a:t>知觉检验</a:t>
            </a:r>
            <a:endParaRPr lang="en-US" altLang="zh-CN" dirty="0"/>
          </a:p>
          <a:p>
            <a:r>
              <a:rPr lang="zh-CN" altLang="en-US" dirty="0" smtClean="0"/>
              <a:t>表达自我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尊重和确认的</a:t>
            </a:r>
            <a:r>
              <a:rPr lang="zh-CN" altLang="en-US" dirty="0" smtClean="0"/>
              <a:t>力量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案例：大四男生交际障碍的背后，是我看不到你的存在。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你的感受对我来说不重要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人的两套评价标准体系：内在体系，外在体系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</a:t>
            </a:r>
            <a:r>
              <a:rPr lang="zh-CN" altLang="en-US" dirty="0" smtClean="0"/>
              <a:t>身体不舒服时如何应对别人的关心？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780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第四部分 </a:t>
            </a:r>
            <a:r>
              <a:rPr lang="zh-CN" altLang="en-US" dirty="0"/>
              <a:t>爱情的类型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4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镶边">
  <a:themeElements>
    <a:clrScheme name="镶边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镶边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镶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TM03090430[[fn=镶边]]</Template>
  <TotalTime>1552</TotalTime>
  <Words>770</Words>
  <Application>Microsoft Office PowerPoint</Application>
  <PresentationFormat>宽屏</PresentationFormat>
  <Paragraphs>115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方正舒体</vt:lpstr>
      <vt:lpstr>宋体</vt:lpstr>
      <vt:lpstr>幼圆</vt:lpstr>
      <vt:lpstr>Calibri</vt:lpstr>
      <vt:lpstr>Corbel</vt:lpstr>
      <vt:lpstr>Times New Roman</vt:lpstr>
      <vt:lpstr>Wingdings</vt:lpstr>
      <vt:lpstr>镶边</vt:lpstr>
      <vt:lpstr>第十二讲 幸福与亲密关系（下）</vt:lpstr>
      <vt:lpstr>人们为什么需要亲密关系 Intimate Relationship</vt:lpstr>
      <vt:lpstr>第三部分 沟通</vt:lpstr>
      <vt:lpstr>PowerPoint 演示文稿</vt:lpstr>
      <vt:lpstr>人际沟通的简单模型 </vt:lpstr>
      <vt:lpstr>PowerPoint 演示文稿</vt:lpstr>
      <vt:lpstr>非言语沟通</vt:lpstr>
      <vt:lpstr>如何更好的与他人沟通？</vt:lpstr>
      <vt:lpstr>第四部分 爱情的类型</vt:lpstr>
      <vt:lpstr>爱情三角理论</vt:lpstr>
      <vt:lpstr>浪漫狂热之爱</vt:lpstr>
      <vt:lpstr>相伴之爱：亲密与忠诚的结合</vt:lpstr>
      <vt:lpstr>爱情很难持续</vt:lpstr>
      <vt:lpstr>浪漫爱情难以持久的原因</vt:lpstr>
      <vt:lpstr>爱情策略</vt:lpstr>
      <vt:lpstr>第五部分 有趣的小技巧</vt:lpstr>
      <vt:lpstr>笑，就是一种调情</vt:lpstr>
      <vt:lpstr>唐解元一笑姻缘</vt:lpstr>
      <vt:lpstr>古龙：爱笑的女人，运气总不会太差。 </vt:lpstr>
      <vt:lpstr>与笑相关的：</vt:lpstr>
      <vt:lpstr>吊桥效应</vt:lpstr>
      <vt:lpstr>首因效应与光环效应</vt:lpstr>
      <vt:lpstr>巧妙探测二人的心理距离</vt:lpstr>
      <vt:lpstr>祝天下有情人终成眷属！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亲密关系</dc:title>
  <dc:creator>Windows 用户</dc:creator>
  <cp:lastModifiedBy>lenovo</cp:lastModifiedBy>
  <cp:revision>88</cp:revision>
  <dcterms:created xsi:type="dcterms:W3CDTF">2015-09-29T01:40:18Z</dcterms:created>
  <dcterms:modified xsi:type="dcterms:W3CDTF">2017-03-09T02:38:27Z</dcterms:modified>
</cp:coreProperties>
</file>