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79" r:id="rId3"/>
    <p:sldId id="280" r:id="rId4"/>
    <p:sldId id="283" r:id="rId5"/>
    <p:sldId id="285" r:id="rId6"/>
    <p:sldId id="286" r:id="rId7"/>
    <p:sldId id="287" r:id="rId8"/>
    <p:sldId id="405" r:id="rId9"/>
    <p:sldId id="299" r:id="rId10"/>
    <p:sldId id="406" r:id="rId11"/>
    <p:sldId id="407" r:id="rId12"/>
    <p:sldId id="408" r:id="rId13"/>
    <p:sldId id="409" r:id="rId14"/>
    <p:sldId id="410" r:id="rId15"/>
    <p:sldId id="411" r:id="rId16"/>
    <p:sldId id="412" r:id="rId17"/>
    <p:sldId id="413" r:id="rId18"/>
    <p:sldId id="414" r:id="rId19"/>
    <p:sldId id="415" r:id="rId20"/>
    <p:sldId id="402" r:id="rId21"/>
    <p:sldId id="302" r:id="rId22"/>
    <p:sldId id="303" r:id="rId23"/>
    <p:sldId id="304" r:id="rId24"/>
    <p:sldId id="305" r:id="rId25"/>
    <p:sldId id="306" r:id="rId26"/>
    <p:sldId id="307" r:id="rId27"/>
    <p:sldId id="403" r:id="rId28"/>
    <p:sldId id="393" r:id="rId29"/>
    <p:sldId id="309" r:id="rId30"/>
    <p:sldId id="310" r:id="rId31"/>
    <p:sldId id="311" r:id="rId32"/>
    <p:sldId id="312" r:id="rId33"/>
    <p:sldId id="313" r:id="rId34"/>
    <p:sldId id="314" r:id="rId35"/>
    <p:sldId id="315" r:id="rId36"/>
    <p:sldId id="404" r:id="rId37"/>
    <p:sldId id="317" r:id="rId38"/>
    <p:sldId id="318" r:id="rId39"/>
    <p:sldId id="321"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3"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A8E11-834B-4429-A33C-B542B05C3C75}" type="datetimeFigureOut">
              <a:rPr lang="zh-CN" altLang="en-US" smtClean="0"/>
              <a:t>2016/10/6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62E0D-BD00-49E7-B0FC-759EF9603933}" type="slidenum">
              <a:rPr lang="zh-CN" altLang="en-US" smtClean="0"/>
              <a:t>‹#›</a:t>
            </a:fld>
            <a:endParaRPr lang="zh-CN" altLang="en-US"/>
          </a:p>
        </p:txBody>
      </p:sp>
    </p:spTree>
    <p:extLst>
      <p:ext uri="{BB962C8B-B14F-4D97-AF65-F5344CB8AC3E}">
        <p14:creationId xmlns:p14="http://schemas.microsoft.com/office/powerpoint/2010/main" val="2542960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E162E0D-BD00-49E7-B0FC-759EF9603933}" type="slidenum">
              <a:rPr lang="zh-CN" altLang="en-US" smtClean="0">
                <a:solidFill>
                  <a:prstClr val="black"/>
                </a:solidFill>
              </a:rPr>
              <a:pPr/>
              <a:t>16</a:t>
            </a:fld>
            <a:endParaRPr lang="zh-CN" altLang="en-US">
              <a:solidFill>
                <a:prstClr val="black"/>
              </a:solidFill>
            </a:endParaRPr>
          </a:p>
        </p:txBody>
      </p:sp>
    </p:spTree>
    <p:extLst>
      <p:ext uri="{BB962C8B-B14F-4D97-AF65-F5344CB8AC3E}">
        <p14:creationId xmlns:p14="http://schemas.microsoft.com/office/powerpoint/2010/main" val="307360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E162E0D-BD00-49E7-B0FC-759EF9603933}" type="slidenum">
              <a:rPr lang="zh-CN" altLang="en-US" smtClean="0"/>
              <a:t>37</a:t>
            </a:fld>
            <a:endParaRPr lang="zh-CN" altLang="en-US"/>
          </a:p>
        </p:txBody>
      </p:sp>
    </p:spTree>
    <p:extLst>
      <p:ext uri="{BB962C8B-B14F-4D97-AF65-F5344CB8AC3E}">
        <p14:creationId xmlns:p14="http://schemas.microsoft.com/office/powerpoint/2010/main" val="31839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E162E0D-BD00-49E7-B0FC-759EF9603933}" type="slidenum">
              <a:rPr lang="zh-CN" altLang="en-US" smtClean="0"/>
              <a:t>38</a:t>
            </a:fld>
            <a:endParaRPr lang="zh-CN" altLang="en-US"/>
          </a:p>
        </p:txBody>
      </p:sp>
    </p:spTree>
    <p:extLst>
      <p:ext uri="{BB962C8B-B14F-4D97-AF65-F5344CB8AC3E}">
        <p14:creationId xmlns:p14="http://schemas.microsoft.com/office/powerpoint/2010/main" val="4118006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zh-CN" altLang="en-US" smtClean="0"/>
              <a:t>单击此处编辑母版标题样式</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2016/10/6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30820CF-B880-4189-942D-D702A7CBA730}" type="datetimeFigureOut">
              <a:rPr lang="zh-CN" altLang="en-US" smtClean="0"/>
              <a:t>2016/10/6</a:t>
            </a:fld>
            <a:endParaRPr lang="zh-CN" alt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zh-CN" alt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C913308-F349-4B6D-A68A-DD1791B4A57B}" type="slidenum">
              <a:rPr lang="zh-CN" altLang="en-US" smtClean="0"/>
              <a:t>‹#›</a:t>
            </a:fld>
            <a:endParaRPr lang="zh-CN" alt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548680"/>
            <a:ext cx="7543800" cy="4823792"/>
          </a:xfrm>
        </p:spPr>
        <p:txBody>
          <a:bodyPr/>
          <a:lstStyle/>
          <a:p>
            <a:r>
              <a:rPr lang="en-US" altLang="zh-CN" dirty="0" smtClean="0">
                <a:solidFill>
                  <a:schemeClr val="accent2"/>
                </a:solidFill>
              </a:rPr>
              <a:t>English Practical Writing  </a:t>
            </a:r>
            <a:r>
              <a:rPr lang="zh-CN" altLang="en-US" dirty="0">
                <a:solidFill>
                  <a:prstClr val="black">
                    <a:lumMod val="85000"/>
                    <a:lumOff val="15000"/>
                  </a:prstClr>
                </a:solidFill>
              </a:rPr>
              <a:t/>
            </a:r>
            <a:br>
              <a:rPr lang="zh-CN" altLang="en-US" dirty="0">
                <a:solidFill>
                  <a:prstClr val="black">
                    <a:lumMod val="85000"/>
                    <a:lumOff val="15000"/>
                  </a:prstClr>
                </a:solidFill>
              </a:rPr>
            </a:br>
            <a:endParaRPr lang="zh-CN" altLang="en-US" dirty="0"/>
          </a:p>
        </p:txBody>
      </p:sp>
    </p:spTree>
    <p:extLst>
      <p:ext uri="{BB962C8B-B14F-4D97-AF65-F5344CB8AC3E}">
        <p14:creationId xmlns:p14="http://schemas.microsoft.com/office/powerpoint/2010/main" val="3684271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441176"/>
            <a:ext cx="7941568" cy="1403648"/>
          </a:xfrm>
        </p:spPr>
        <p:txBody>
          <a:bodyPr>
            <a:normAutofit fontScale="90000"/>
          </a:bodyPr>
          <a:lstStyle/>
          <a:p>
            <a:r>
              <a:rPr lang="en-US" altLang="zh-CN" dirty="0" smtClean="0">
                <a:solidFill>
                  <a:schemeClr val="tx1"/>
                </a:solidFill>
              </a:rPr>
              <a:t>Class </a:t>
            </a:r>
            <a:r>
              <a:rPr lang="en-US" altLang="zh-CN" dirty="0">
                <a:solidFill>
                  <a:schemeClr val="tx1"/>
                </a:solidFill>
              </a:rPr>
              <a:t>P</a:t>
            </a:r>
            <a:r>
              <a:rPr lang="en-US" altLang="zh-CN" dirty="0" smtClean="0">
                <a:solidFill>
                  <a:schemeClr val="tx1"/>
                </a:solidFill>
              </a:rPr>
              <a:t>ractices </a:t>
            </a:r>
            <a:r>
              <a:rPr lang="en-US" altLang="zh-CN" dirty="0"/>
              <a:t/>
            </a:r>
            <a:br>
              <a:rPr lang="en-US" altLang="zh-CN" dirty="0"/>
            </a:br>
            <a:r>
              <a:rPr lang="en-US" altLang="zh-CN" sz="4400" dirty="0" smtClean="0">
                <a:latin typeface="+mj-ea"/>
              </a:rPr>
              <a:t>Exercise 1</a:t>
            </a:r>
            <a:endParaRPr lang="zh-CN" altLang="en-US" sz="4400" dirty="0">
              <a:latin typeface="+mj-ea"/>
            </a:endParaRPr>
          </a:p>
        </p:txBody>
      </p:sp>
      <p:sp>
        <p:nvSpPr>
          <p:cNvPr id="3" name="内容占位符 2"/>
          <p:cNvSpPr>
            <a:spLocks noGrp="1"/>
          </p:cNvSpPr>
          <p:nvPr>
            <p:ph idx="1"/>
          </p:nvPr>
        </p:nvSpPr>
        <p:spPr>
          <a:xfrm>
            <a:off x="457200" y="2060848"/>
            <a:ext cx="8003232" cy="3946443"/>
          </a:xfrm>
        </p:spPr>
        <p:txBody>
          <a:bodyPr>
            <a:normAutofit/>
          </a:bodyPr>
          <a:lstStyle/>
          <a:p>
            <a:pPr marL="0" indent="0">
              <a:buNone/>
            </a:pPr>
            <a:r>
              <a:rPr lang="en-US" altLang="zh-CN" sz="2800" b="1" i="1" dirty="0" smtClean="0"/>
              <a:t>Directions:</a:t>
            </a:r>
          </a:p>
          <a:p>
            <a:pPr marL="0" indent="0">
              <a:buNone/>
            </a:pPr>
            <a:r>
              <a:rPr lang="en-US" altLang="zh-CN" sz="2800" dirty="0"/>
              <a:t>Mike waited for Jennifer till almost 10 </a:t>
            </a:r>
            <a:r>
              <a:rPr lang="en-US" altLang="zh-CN" sz="2800" dirty="0" smtClean="0"/>
              <a:t>o’clock </a:t>
            </a:r>
            <a:r>
              <a:rPr lang="en-US" altLang="zh-CN" sz="2800" dirty="0"/>
              <a:t>at the place where they should </a:t>
            </a:r>
            <a:r>
              <a:rPr lang="en-US" altLang="zh-CN" sz="2800" dirty="0" smtClean="0"/>
              <a:t>meet</a:t>
            </a:r>
            <a:r>
              <a:rPr lang="en-US" altLang="zh-CN" sz="2800" dirty="0"/>
              <a:t>, but Mike did not see Jennifer. </a:t>
            </a:r>
            <a:r>
              <a:rPr lang="en-US" altLang="zh-CN" sz="2800" dirty="0" smtClean="0"/>
              <a:t>Then </a:t>
            </a:r>
            <a:r>
              <a:rPr lang="en-US" altLang="zh-CN" sz="2800" dirty="0"/>
              <a:t>Mike came to Jennifer’s apartment</a:t>
            </a:r>
            <a:r>
              <a:rPr lang="en-US" altLang="zh-CN" sz="2800" dirty="0" smtClean="0"/>
              <a:t>, and </a:t>
            </a:r>
            <a:r>
              <a:rPr lang="en-US" altLang="zh-CN" sz="2800" dirty="0"/>
              <a:t>he found that Jennifer was out. </a:t>
            </a:r>
            <a:r>
              <a:rPr lang="en-US" altLang="zh-CN" sz="2800" dirty="0" smtClean="0"/>
              <a:t>So Mike </a:t>
            </a:r>
            <a:r>
              <a:rPr lang="en-US" altLang="zh-CN" sz="2800" dirty="0"/>
              <a:t>will have to return home and wait for </a:t>
            </a:r>
            <a:r>
              <a:rPr lang="en-US" altLang="zh-CN" sz="2800" dirty="0" smtClean="0"/>
              <a:t>Jennifer </a:t>
            </a:r>
            <a:r>
              <a:rPr lang="en-US" altLang="zh-CN" sz="2800" dirty="0"/>
              <a:t>there</a:t>
            </a:r>
            <a:r>
              <a:rPr lang="en-US" altLang="zh-CN" sz="2800" dirty="0" smtClean="0"/>
              <a:t>.</a:t>
            </a:r>
            <a:endParaRPr lang="en-US" altLang="zh-CN" sz="2800" dirty="0"/>
          </a:p>
        </p:txBody>
      </p:sp>
    </p:spTree>
    <p:extLst>
      <p:ext uri="{BB962C8B-B14F-4D97-AF65-F5344CB8AC3E}">
        <p14:creationId xmlns:p14="http://schemas.microsoft.com/office/powerpoint/2010/main" val="2882564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83568" y="2132856"/>
            <a:ext cx="8064896" cy="3970318"/>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600" dirty="0">
                <a:solidFill>
                  <a:prstClr val="black"/>
                </a:solidFill>
              </a:rPr>
              <a:t>                                   </a:t>
            </a:r>
            <a:r>
              <a:rPr lang="en-US" altLang="zh-CN" sz="3600" dirty="0" smtClean="0">
                <a:solidFill>
                  <a:prstClr val="black"/>
                </a:solidFill>
              </a:rPr>
              <a:t>                Mar</a:t>
            </a:r>
            <a:r>
              <a:rPr lang="en-US" altLang="zh-CN" sz="3600" dirty="0">
                <a:solidFill>
                  <a:prstClr val="black"/>
                </a:solidFill>
              </a:rPr>
              <a:t>. 5</a:t>
            </a:r>
          </a:p>
          <a:p>
            <a:pPr eaLnBrk="1" hangingPunct="1"/>
            <a:r>
              <a:rPr lang="en-US" altLang="zh-CN" sz="3600" dirty="0" smtClean="0">
                <a:solidFill>
                  <a:prstClr val="black"/>
                </a:solidFill>
              </a:rPr>
              <a:t>Jennifer, </a:t>
            </a:r>
          </a:p>
          <a:p>
            <a:pPr eaLnBrk="1" hangingPunct="1"/>
            <a:r>
              <a:rPr lang="en-US" altLang="zh-CN" sz="3600" dirty="0" smtClean="0">
                <a:solidFill>
                  <a:prstClr val="black"/>
                </a:solidFill>
              </a:rPr>
              <a:t>    Waited </a:t>
            </a:r>
            <a:r>
              <a:rPr lang="en-US" altLang="zh-CN" sz="3600" dirty="0">
                <a:solidFill>
                  <a:prstClr val="black"/>
                </a:solidFill>
              </a:rPr>
              <a:t>till almost 10 a.m.. Came here, you were out. W</a:t>
            </a:r>
            <a:r>
              <a:rPr lang="en-US" altLang="zh-CN" sz="3600" dirty="0" smtClean="0">
                <a:solidFill>
                  <a:prstClr val="black"/>
                </a:solidFill>
              </a:rPr>
              <a:t>ait </a:t>
            </a:r>
            <a:r>
              <a:rPr lang="en-US" altLang="zh-CN" sz="3600" dirty="0">
                <a:solidFill>
                  <a:prstClr val="black"/>
                </a:solidFill>
              </a:rPr>
              <a:t>for you at my home.</a:t>
            </a:r>
          </a:p>
          <a:p>
            <a:pPr eaLnBrk="1" hangingPunct="1"/>
            <a:r>
              <a:rPr lang="en-US" altLang="zh-CN" sz="3600" dirty="0">
                <a:solidFill>
                  <a:prstClr val="black"/>
                </a:solidFill>
              </a:rPr>
              <a:t>                                </a:t>
            </a:r>
            <a:r>
              <a:rPr lang="en-US" altLang="zh-CN" sz="3600" dirty="0" smtClean="0">
                <a:solidFill>
                  <a:prstClr val="black"/>
                </a:solidFill>
              </a:rPr>
              <a:t>  </a:t>
            </a:r>
          </a:p>
          <a:p>
            <a:pPr eaLnBrk="1" hangingPunct="1"/>
            <a:r>
              <a:rPr lang="en-US" altLang="zh-CN" sz="3600" dirty="0">
                <a:solidFill>
                  <a:prstClr val="black"/>
                </a:solidFill>
              </a:rPr>
              <a:t> </a:t>
            </a:r>
            <a:r>
              <a:rPr lang="en-US" altLang="zh-CN" sz="3600" dirty="0" smtClean="0">
                <a:solidFill>
                  <a:prstClr val="black"/>
                </a:solidFill>
              </a:rPr>
              <a:t>                                                    Mike        </a:t>
            </a:r>
            <a:endParaRPr lang="en-US" altLang="zh-CN" sz="3600" dirty="0">
              <a:solidFill>
                <a:prstClr val="black"/>
              </a:solidFill>
            </a:endParaRPr>
          </a:p>
        </p:txBody>
      </p:sp>
      <p:sp>
        <p:nvSpPr>
          <p:cNvPr id="2" name="文本框 1"/>
          <p:cNvSpPr txBox="1"/>
          <p:nvPr/>
        </p:nvSpPr>
        <p:spPr>
          <a:xfrm>
            <a:off x="467544" y="692696"/>
            <a:ext cx="2016224" cy="461665"/>
          </a:xfrm>
          <a:prstGeom prst="rect">
            <a:avLst/>
          </a:prstGeom>
          <a:noFill/>
        </p:spPr>
        <p:txBody>
          <a:bodyPr wrap="square" rtlCol="0">
            <a:spAutoFit/>
          </a:bodyPr>
          <a:lstStyle/>
          <a:p>
            <a:r>
              <a:rPr lang="en-US" altLang="zh-CN" sz="2400" b="1" dirty="0" smtClean="0"/>
              <a:t>Key 1</a:t>
            </a:r>
            <a:endParaRPr lang="zh-CN" altLang="en-US" sz="2400" b="1" dirty="0"/>
          </a:p>
        </p:txBody>
      </p:sp>
    </p:spTree>
    <p:extLst>
      <p:ext uri="{BB962C8B-B14F-4D97-AF65-F5344CB8AC3E}">
        <p14:creationId xmlns:p14="http://schemas.microsoft.com/office/powerpoint/2010/main" val="3030706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980728"/>
            <a:ext cx="6781800" cy="1008112"/>
          </a:xfrm>
        </p:spPr>
        <p:txBody>
          <a:bodyPr>
            <a:normAutofit/>
          </a:bodyPr>
          <a:lstStyle/>
          <a:p>
            <a:r>
              <a:rPr lang="en-US" altLang="zh-CN" sz="4000" dirty="0" smtClean="0">
                <a:latin typeface="+mj-ea"/>
              </a:rPr>
              <a:t>Exercise 2</a:t>
            </a:r>
            <a:endParaRPr lang="zh-CN" altLang="en-US" sz="4000" dirty="0">
              <a:latin typeface="+mj-ea"/>
            </a:endParaRPr>
          </a:p>
        </p:txBody>
      </p:sp>
      <p:sp>
        <p:nvSpPr>
          <p:cNvPr id="3" name="内容占位符 2"/>
          <p:cNvSpPr>
            <a:spLocks noGrp="1"/>
          </p:cNvSpPr>
          <p:nvPr>
            <p:ph idx="1"/>
          </p:nvPr>
        </p:nvSpPr>
        <p:spPr>
          <a:xfrm>
            <a:off x="457200" y="1772816"/>
            <a:ext cx="8229600" cy="4234475"/>
          </a:xfrm>
        </p:spPr>
        <p:txBody>
          <a:bodyPr>
            <a:normAutofit/>
          </a:bodyPr>
          <a:lstStyle/>
          <a:p>
            <a:pPr marL="0" indent="0">
              <a:buNone/>
            </a:pPr>
            <a:r>
              <a:rPr lang="en-US" altLang="zh-CN" sz="2800" b="1" i="1" dirty="0"/>
              <a:t>Directions:</a:t>
            </a:r>
          </a:p>
          <a:p>
            <a:pPr marL="0" indent="0">
              <a:buNone/>
            </a:pPr>
            <a:r>
              <a:rPr lang="en-US" altLang="zh-CN" sz="2800" dirty="0"/>
              <a:t>You are going to work and leave the key to the back door on the desk by the window. Instruct your family members where they can find it.</a:t>
            </a:r>
          </a:p>
        </p:txBody>
      </p:sp>
    </p:spTree>
    <p:extLst>
      <p:ext uri="{BB962C8B-B14F-4D97-AF65-F5344CB8AC3E}">
        <p14:creationId xmlns:p14="http://schemas.microsoft.com/office/powerpoint/2010/main" val="3831559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3528" y="2204864"/>
            <a:ext cx="8352928" cy="2862322"/>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600" dirty="0">
                <a:solidFill>
                  <a:prstClr val="black"/>
                </a:solidFill>
              </a:rPr>
              <a:t>                                   </a:t>
            </a:r>
            <a:r>
              <a:rPr lang="en-US" altLang="zh-CN" sz="3600" dirty="0" smtClean="0">
                <a:solidFill>
                  <a:prstClr val="black"/>
                </a:solidFill>
              </a:rPr>
              <a:t>              Sept</a:t>
            </a:r>
            <a:r>
              <a:rPr lang="en-US" altLang="zh-CN" sz="3600" dirty="0">
                <a:solidFill>
                  <a:prstClr val="black"/>
                </a:solidFill>
              </a:rPr>
              <a:t>. 26</a:t>
            </a:r>
          </a:p>
          <a:p>
            <a:pPr eaLnBrk="1" hangingPunct="1"/>
            <a:endParaRPr lang="en-US" altLang="zh-CN" sz="3600" dirty="0">
              <a:solidFill>
                <a:prstClr val="black"/>
              </a:solidFill>
            </a:endParaRPr>
          </a:p>
          <a:p>
            <a:pPr eaLnBrk="1" hangingPunct="1"/>
            <a:r>
              <a:rPr lang="en-US" altLang="zh-CN" sz="3600" dirty="0">
                <a:solidFill>
                  <a:prstClr val="black"/>
                </a:solidFill>
              </a:rPr>
              <a:t>Key </a:t>
            </a:r>
            <a:r>
              <a:rPr lang="en-US" altLang="zh-CN" sz="3600" dirty="0" smtClean="0">
                <a:solidFill>
                  <a:prstClr val="black"/>
                </a:solidFill>
              </a:rPr>
              <a:t>to </a:t>
            </a:r>
            <a:r>
              <a:rPr lang="en-US" altLang="zh-CN" sz="3600" dirty="0">
                <a:solidFill>
                  <a:prstClr val="black"/>
                </a:solidFill>
              </a:rPr>
              <a:t>back door on </a:t>
            </a:r>
            <a:r>
              <a:rPr lang="en-US" altLang="zh-CN" sz="3600" dirty="0" smtClean="0">
                <a:solidFill>
                  <a:prstClr val="black"/>
                </a:solidFill>
              </a:rPr>
              <a:t>desk by window</a:t>
            </a:r>
            <a:r>
              <a:rPr lang="en-US" altLang="zh-CN" sz="3600" dirty="0">
                <a:solidFill>
                  <a:prstClr val="black"/>
                </a:solidFill>
              </a:rPr>
              <a:t>.</a:t>
            </a:r>
          </a:p>
          <a:p>
            <a:pPr eaLnBrk="1" hangingPunct="1"/>
            <a:endParaRPr lang="en-US" altLang="zh-CN" sz="3600" dirty="0">
              <a:solidFill>
                <a:prstClr val="black"/>
              </a:solidFill>
            </a:endParaRPr>
          </a:p>
          <a:p>
            <a:pPr eaLnBrk="1" hangingPunct="1"/>
            <a:r>
              <a:rPr lang="en-US" altLang="zh-CN" sz="3600" dirty="0">
                <a:solidFill>
                  <a:prstClr val="black"/>
                </a:solidFill>
              </a:rPr>
              <a:t>                                    </a:t>
            </a:r>
            <a:r>
              <a:rPr lang="en-US" altLang="zh-CN" sz="3600" dirty="0" smtClean="0">
                <a:solidFill>
                  <a:prstClr val="black"/>
                </a:solidFill>
              </a:rPr>
              <a:t>                     Tom</a:t>
            </a:r>
            <a:endParaRPr lang="en-US" altLang="zh-CN" sz="3600" dirty="0">
              <a:solidFill>
                <a:prstClr val="black"/>
              </a:solidFill>
            </a:endParaRPr>
          </a:p>
        </p:txBody>
      </p:sp>
      <p:sp>
        <p:nvSpPr>
          <p:cNvPr id="2" name="文本框 1"/>
          <p:cNvSpPr txBox="1"/>
          <p:nvPr/>
        </p:nvSpPr>
        <p:spPr>
          <a:xfrm>
            <a:off x="323528" y="764704"/>
            <a:ext cx="2592288" cy="461665"/>
          </a:xfrm>
          <a:prstGeom prst="rect">
            <a:avLst/>
          </a:prstGeom>
          <a:noFill/>
        </p:spPr>
        <p:txBody>
          <a:bodyPr wrap="square" rtlCol="0">
            <a:spAutoFit/>
          </a:bodyPr>
          <a:lstStyle/>
          <a:p>
            <a:r>
              <a:rPr lang="en-US" altLang="zh-CN" sz="2400" b="1" dirty="0" smtClean="0"/>
              <a:t>Key 2</a:t>
            </a:r>
            <a:endParaRPr lang="zh-CN" altLang="en-US" sz="2400" b="1" dirty="0"/>
          </a:p>
        </p:txBody>
      </p:sp>
    </p:spTree>
    <p:extLst>
      <p:ext uri="{BB962C8B-B14F-4D97-AF65-F5344CB8AC3E}">
        <p14:creationId xmlns:p14="http://schemas.microsoft.com/office/powerpoint/2010/main" val="2431040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476672"/>
            <a:ext cx="6781800" cy="1224136"/>
          </a:xfrm>
        </p:spPr>
        <p:txBody>
          <a:bodyPr>
            <a:normAutofit/>
          </a:bodyPr>
          <a:lstStyle/>
          <a:p>
            <a:r>
              <a:rPr lang="en-US" altLang="zh-CN" sz="4400" dirty="0" smtClean="0">
                <a:latin typeface="+mj-ea"/>
              </a:rPr>
              <a:t>Exercise 3 </a:t>
            </a:r>
            <a:endParaRPr lang="zh-CN" altLang="en-US" sz="4400" dirty="0">
              <a:latin typeface="+mj-ea"/>
            </a:endParaRPr>
          </a:p>
        </p:txBody>
      </p:sp>
      <p:sp>
        <p:nvSpPr>
          <p:cNvPr id="3" name="内容占位符 2"/>
          <p:cNvSpPr>
            <a:spLocks noGrp="1"/>
          </p:cNvSpPr>
          <p:nvPr>
            <p:ph idx="1"/>
          </p:nvPr>
        </p:nvSpPr>
        <p:spPr>
          <a:xfrm>
            <a:off x="457200" y="1752600"/>
            <a:ext cx="8229600" cy="4700736"/>
          </a:xfrm>
        </p:spPr>
        <p:txBody>
          <a:bodyPr>
            <a:noAutofit/>
          </a:bodyPr>
          <a:lstStyle/>
          <a:p>
            <a:pPr marL="0" indent="0">
              <a:buNone/>
            </a:pPr>
            <a:r>
              <a:rPr lang="en-US" altLang="zh-CN" sz="2600" b="1" i="1" dirty="0" smtClean="0"/>
              <a:t>Directions:</a:t>
            </a:r>
          </a:p>
          <a:p>
            <a:pPr marL="0" indent="0">
              <a:buNone/>
            </a:pPr>
            <a:r>
              <a:rPr lang="en-US" altLang="zh-CN" sz="2600" dirty="0"/>
              <a:t>You are </a:t>
            </a:r>
            <a:r>
              <a:rPr lang="en-US" altLang="zh-CN" sz="2600" dirty="0" smtClean="0"/>
              <a:t>dealing with </a:t>
            </a:r>
            <a:r>
              <a:rPr lang="en-US" altLang="zh-CN" sz="2600" dirty="0"/>
              <a:t>a rat problem in the house. You have bought some rat poison, and you want to leave a note for your parents before going on a trip. In the note you will tell them the rat poison is on the top shelf above the washing machine, and the directions are on the </a:t>
            </a:r>
            <a:r>
              <a:rPr lang="en-US" altLang="zh-CN" sz="2600" dirty="0" smtClean="0"/>
              <a:t>container. </a:t>
            </a:r>
            <a:r>
              <a:rPr lang="en-US" altLang="zh-CN" sz="2600" dirty="0"/>
              <a:t>Y</a:t>
            </a:r>
            <a:r>
              <a:rPr lang="en-US" altLang="zh-CN" sz="2600" dirty="0" smtClean="0"/>
              <a:t>ou </a:t>
            </a:r>
            <a:r>
              <a:rPr lang="en-US" altLang="zh-CN" sz="2600" dirty="0"/>
              <a:t>ask them to put the poison out tonight and make sure the poison is put at a place children </a:t>
            </a:r>
            <a:r>
              <a:rPr lang="en-US" altLang="zh-CN" sz="2600" dirty="0" smtClean="0"/>
              <a:t>cannot </a:t>
            </a:r>
            <a:r>
              <a:rPr lang="en-US" altLang="zh-CN" sz="2600" dirty="0"/>
              <a:t>reach because your sister Sue’s child will be coming tomorrow</a:t>
            </a:r>
            <a:r>
              <a:rPr lang="en-US" altLang="zh-CN" sz="2600" dirty="0" smtClean="0"/>
              <a:t>. </a:t>
            </a:r>
          </a:p>
        </p:txBody>
      </p:sp>
    </p:spTree>
    <p:extLst>
      <p:ext uri="{BB962C8B-B14F-4D97-AF65-F5344CB8AC3E}">
        <p14:creationId xmlns:p14="http://schemas.microsoft.com/office/powerpoint/2010/main" val="2989180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11560" y="1484784"/>
            <a:ext cx="8064896" cy="4081117"/>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lnSpc>
                <a:spcPct val="70000"/>
              </a:lnSpc>
              <a:spcAft>
                <a:spcPct val="45000"/>
              </a:spcAft>
              <a:defRPr/>
            </a:pPr>
            <a:r>
              <a:rPr lang="en-US" altLang="zh-CN" sz="3200" dirty="0">
                <a:solidFill>
                  <a:prstClr val="black"/>
                </a:solidFill>
              </a:rPr>
              <a:t>                                   Feb. 25 </a:t>
            </a:r>
          </a:p>
          <a:p>
            <a:pPr eaLnBrk="1" hangingPunct="1">
              <a:lnSpc>
                <a:spcPct val="70000"/>
              </a:lnSpc>
              <a:spcAft>
                <a:spcPct val="45000"/>
              </a:spcAft>
              <a:defRPr/>
            </a:pPr>
            <a:r>
              <a:rPr lang="en-US" altLang="zh-CN" sz="3200" dirty="0">
                <a:solidFill>
                  <a:prstClr val="black"/>
                </a:solidFill>
              </a:rPr>
              <a:t>Mom and Dad,</a:t>
            </a:r>
          </a:p>
          <a:p>
            <a:pPr eaLnBrk="1" hangingPunct="1">
              <a:lnSpc>
                <a:spcPct val="70000"/>
              </a:lnSpc>
              <a:spcAft>
                <a:spcPct val="45000"/>
              </a:spcAft>
              <a:defRPr/>
            </a:pPr>
            <a:r>
              <a:rPr lang="en-US" altLang="zh-CN" sz="3200" dirty="0" smtClean="0">
                <a:solidFill>
                  <a:prstClr val="black"/>
                </a:solidFill>
              </a:rPr>
              <a:t>There’s rat </a:t>
            </a:r>
            <a:r>
              <a:rPr lang="en-US" altLang="zh-CN" sz="3200" dirty="0">
                <a:solidFill>
                  <a:prstClr val="black"/>
                </a:solidFill>
              </a:rPr>
              <a:t>poison on </a:t>
            </a:r>
            <a:r>
              <a:rPr lang="en-US" altLang="zh-CN" sz="3200" dirty="0" smtClean="0">
                <a:solidFill>
                  <a:prstClr val="black"/>
                </a:solidFill>
              </a:rPr>
              <a:t>the </a:t>
            </a:r>
            <a:r>
              <a:rPr lang="en-US" altLang="zh-CN" sz="3200" dirty="0">
                <a:solidFill>
                  <a:prstClr val="black"/>
                </a:solidFill>
              </a:rPr>
              <a:t>top shelf above </a:t>
            </a:r>
            <a:r>
              <a:rPr lang="en-US" altLang="zh-CN" sz="3200" dirty="0" smtClean="0">
                <a:solidFill>
                  <a:prstClr val="black"/>
                </a:solidFill>
              </a:rPr>
              <a:t>the </a:t>
            </a:r>
            <a:r>
              <a:rPr lang="en-US" altLang="zh-CN" sz="3200" dirty="0">
                <a:solidFill>
                  <a:prstClr val="black"/>
                </a:solidFill>
              </a:rPr>
              <a:t>washing machine. The directions are on </a:t>
            </a:r>
            <a:r>
              <a:rPr lang="en-US" altLang="zh-CN" sz="3200" dirty="0" smtClean="0">
                <a:solidFill>
                  <a:prstClr val="black"/>
                </a:solidFill>
              </a:rPr>
              <a:t>the container.</a:t>
            </a:r>
          </a:p>
          <a:p>
            <a:pPr eaLnBrk="1" hangingPunct="1">
              <a:lnSpc>
                <a:spcPct val="70000"/>
              </a:lnSpc>
              <a:spcAft>
                <a:spcPct val="45000"/>
              </a:spcAft>
              <a:defRPr/>
            </a:pPr>
            <a:r>
              <a:rPr lang="en-US" altLang="zh-CN" sz="3200" dirty="0" smtClean="0">
                <a:solidFill>
                  <a:prstClr val="black"/>
                </a:solidFill>
              </a:rPr>
              <a:t>Please put it out tonight. Sue’s baby will be here tomorrow, so please put it where the baby can’t reach.</a:t>
            </a:r>
          </a:p>
          <a:p>
            <a:pPr eaLnBrk="1" hangingPunct="1">
              <a:lnSpc>
                <a:spcPct val="70000"/>
              </a:lnSpc>
              <a:spcAft>
                <a:spcPct val="45000"/>
              </a:spcAft>
              <a:defRPr/>
            </a:pPr>
            <a:r>
              <a:rPr lang="en-US" altLang="zh-CN" sz="3200" dirty="0" smtClean="0">
                <a:solidFill>
                  <a:prstClr val="black"/>
                </a:solidFill>
              </a:rPr>
              <a:t>Nick</a:t>
            </a:r>
            <a:endParaRPr lang="en-US" altLang="zh-CN" sz="3200" dirty="0">
              <a:solidFill>
                <a:prstClr val="black"/>
              </a:solidFill>
            </a:endParaRPr>
          </a:p>
        </p:txBody>
      </p:sp>
      <p:sp>
        <p:nvSpPr>
          <p:cNvPr id="2" name="文本框 1"/>
          <p:cNvSpPr txBox="1"/>
          <p:nvPr/>
        </p:nvSpPr>
        <p:spPr>
          <a:xfrm>
            <a:off x="323528" y="620688"/>
            <a:ext cx="2376264" cy="461665"/>
          </a:xfrm>
          <a:prstGeom prst="rect">
            <a:avLst/>
          </a:prstGeom>
          <a:noFill/>
        </p:spPr>
        <p:txBody>
          <a:bodyPr wrap="square" rtlCol="0">
            <a:spAutoFit/>
          </a:bodyPr>
          <a:lstStyle/>
          <a:p>
            <a:r>
              <a:rPr lang="en-US" altLang="zh-CN" sz="2400" b="1" dirty="0" smtClean="0"/>
              <a:t>Key 3</a:t>
            </a:r>
            <a:endParaRPr lang="zh-CN" altLang="en-US" sz="2400" b="1" dirty="0"/>
          </a:p>
        </p:txBody>
      </p:sp>
    </p:spTree>
    <p:extLst>
      <p:ext uri="{BB962C8B-B14F-4D97-AF65-F5344CB8AC3E}">
        <p14:creationId xmlns:p14="http://schemas.microsoft.com/office/powerpoint/2010/main" val="905316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16632"/>
            <a:ext cx="6678290" cy="1600200"/>
          </a:xfrm>
        </p:spPr>
        <p:txBody>
          <a:bodyPr>
            <a:normAutofit/>
          </a:bodyPr>
          <a:lstStyle/>
          <a:p>
            <a:r>
              <a:rPr lang="en-US" altLang="zh-CN" sz="4000" dirty="0">
                <a:solidFill>
                  <a:prstClr val="black">
                    <a:lumMod val="85000"/>
                    <a:lumOff val="15000"/>
                  </a:prstClr>
                </a:solidFill>
                <a:latin typeface="+mj-ea"/>
              </a:rPr>
              <a:t>Exercise </a:t>
            </a:r>
            <a:r>
              <a:rPr lang="en-US" altLang="zh-CN" sz="4000" dirty="0" smtClean="0">
                <a:solidFill>
                  <a:prstClr val="black">
                    <a:lumMod val="85000"/>
                    <a:lumOff val="15000"/>
                  </a:prstClr>
                </a:solidFill>
                <a:latin typeface="+mj-ea"/>
              </a:rPr>
              <a:t>4</a:t>
            </a:r>
            <a:br>
              <a:rPr lang="en-US" altLang="zh-CN" sz="4000" dirty="0" smtClean="0">
                <a:solidFill>
                  <a:prstClr val="black">
                    <a:lumMod val="85000"/>
                    <a:lumOff val="15000"/>
                  </a:prstClr>
                </a:solidFill>
                <a:latin typeface="+mj-ea"/>
              </a:rPr>
            </a:br>
            <a:r>
              <a:rPr lang="en-US" altLang="zh-CN" sz="4000" dirty="0" smtClean="0">
                <a:solidFill>
                  <a:srgbClr val="FFC000"/>
                </a:solidFill>
                <a:latin typeface="+mn-lt"/>
              </a:rPr>
              <a:t>Translation</a:t>
            </a:r>
            <a:endParaRPr lang="zh-CN" altLang="en-US" sz="4000" dirty="0">
              <a:solidFill>
                <a:srgbClr val="FFC000"/>
              </a:solidFill>
              <a:latin typeface="+mn-lt"/>
            </a:endParaRPr>
          </a:p>
        </p:txBody>
      </p:sp>
      <p:sp>
        <p:nvSpPr>
          <p:cNvPr id="4" name="Text Box 3"/>
          <p:cNvSpPr txBox="1">
            <a:spLocks noChangeArrowheads="1"/>
          </p:cNvSpPr>
          <p:nvPr/>
        </p:nvSpPr>
        <p:spPr bwMode="auto">
          <a:xfrm>
            <a:off x="611560" y="2060848"/>
            <a:ext cx="8208912" cy="4247317"/>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3000" dirty="0">
                <a:solidFill>
                  <a:prstClr val="black"/>
                </a:solidFill>
              </a:rPr>
              <a:t>唐小姐：</a:t>
            </a:r>
          </a:p>
          <a:p>
            <a:pPr eaLnBrk="1" hangingPunct="1"/>
            <a:endParaRPr lang="zh-CN" altLang="en-US" sz="3000" dirty="0" smtClean="0">
              <a:solidFill>
                <a:prstClr val="black"/>
              </a:solidFill>
            </a:endParaRPr>
          </a:p>
          <a:p>
            <a:pPr eaLnBrk="1" hangingPunct="1"/>
            <a:r>
              <a:rPr lang="zh-CN" altLang="en-US" sz="3000" dirty="0" smtClean="0">
                <a:solidFill>
                  <a:prstClr val="black"/>
                </a:solidFill>
              </a:rPr>
              <a:t>请</a:t>
            </a:r>
            <a:r>
              <a:rPr lang="zh-CN" altLang="en-US" sz="3000" dirty="0">
                <a:solidFill>
                  <a:prstClr val="black"/>
                </a:solidFill>
              </a:rPr>
              <a:t>为我预订一张</a:t>
            </a:r>
            <a:r>
              <a:rPr lang="en-US" altLang="zh-CN" sz="3000" dirty="0">
                <a:solidFill>
                  <a:prstClr val="black"/>
                </a:solidFill>
              </a:rPr>
              <a:t>10</a:t>
            </a:r>
            <a:r>
              <a:rPr lang="zh-CN" altLang="en-US" sz="3000" dirty="0">
                <a:solidFill>
                  <a:prstClr val="black"/>
                </a:solidFill>
              </a:rPr>
              <a:t>月</a:t>
            </a:r>
            <a:r>
              <a:rPr lang="en-US" altLang="zh-CN" sz="3000" dirty="0">
                <a:solidFill>
                  <a:prstClr val="black"/>
                </a:solidFill>
              </a:rPr>
              <a:t>10</a:t>
            </a:r>
            <a:r>
              <a:rPr lang="zh-CN" altLang="en-US" sz="3000" dirty="0">
                <a:solidFill>
                  <a:prstClr val="black"/>
                </a:solidFill>
              </a:rPr>
              <a:t>日星期日上午</a:t>
            </a:r>
            <a:r>
              <a:rPr lang="en-US" altLang="zh-CN" sz="3000" dirty="0">
                <a:solidFill>
                  <a:prstClr val="black"/>
                </a:solidFill>
              </a:rPr>
              <a:t>8</a:t>
            </a:r>
            <a:r>
              <a:rPr lang="zh-CN" altLang="en-US" sz="3000" dirty="0">
                <a:solidFill>
                  <a:prstClr val="black"/>
                </a:solidFill>
              </a:rPr>
              <a:t>：</a:t>
            </a:r>
            <a:r>
              <a:rPr lang="en-US" altLang="zh-CN" sz="3000" dirty="0">
                <a:solidFill>
                  <a:prstClr val="black"/>
                </a:solidFill>
              </a:rPr>
              <a:t>50</a:t>
            </a:r>
            <a:r>
              <a:rPr lang="zh-CN" altLang="en-US" sz="3000" dirty="0">
                <a:solidFill>
                  <a:prstClr val="black"/>
                </a:solidFill>
              </a:rPr>
              <a:t>从天津开往上海</a:t>
            </a:r>
            <a:r>
              <a:rPr lang="zh-CN" altLang="en-US" sz="3000" dirty="0" smtClean="0">
                <a:solidFill>
                  <a:prstClr val="black"/>
                </a:solidFill>
              </a:rPr>
              <a:t>的</a:t>
            </a:r>
            <a:r>
              <a:rPr lang="en-US" altLang="zh-CN" sz="3000" dirty="0" smtClean="0">
                <a:solidFill>
                  <a:prstClr val="black"/>
                </a:solidFill>
              </a:rPr>
              <a:t>G123</a:t>
            </a:r>
            <a:r>
              <a:rPr lang="zh-CN" altLang="en-US" sz="3000" dirty="0" smtClean="0">
                <a:solidFill>
                  <a:prstClr val="black"/>
                </a:solidFill>
              </a:rPr>
              <a:t>次火车票</a:t>
            </a:r>
            <a:r>
              <a:rPr lang="zh-CN" altLang="en-US" sz="3000" dirty="0">
                <a:solidFill>
                  <a:prstClr val="black"/>
                </a:solidFill>
              </a:rPr>
              <a:t>。</a:t>
            </a:r>
          </a:p>
          <a:p>
            <a:pPr eaLnBrk="1" hangingPunct="1"/>
            <a:endParaRPr lang="zh-CN" altLang="en-US" sz="3000" dirty="0">
              <a:solidFill>
                <a:prstClr val="black"/>
              </a:solidFill>
            </a:endParaRPr>
          </a:p>
          <a:p>
            <a:pPr eaLnBrk="1" hangingPunct="1"/>
            <a:r>
              <a:rPr lang="zh-CN" altLang="en-US" sz="3000" dirty="0">
                <a:solidFill>
                  <a:prstClr val="black"/>
                </a:solidFill>
              </a:rPr>
              <a:t>请把应付的钱记在我的帐上。多谢。</a:t>
            </a:r>
          </a:p>
          <a:p>
            <a:pPr eaLnBrk="1" hangingPunct="1"/>
            <a:r>
              <a:rPr lang="zh-CN" altLang="en-US" sz="3000" dirty="0">
                <a:solidFill>
                  <a:prstClr val="black"/>
                </a:solidFill>
              </a:rPr>
              <a:t>                                        </a:t>
            </a:r>
          </a:p>
          <a:p>
            <a:pPr eaLnBrk="1" hangingPunct="1"/>
            <a:r>
              <a:rPr lang="zh-CN" altLang="en-US" sz="3000" dirty="0">
                <a:solidFill>
                  <a:prstClr val="black"/>
                </a:solidFill>
              </a:rPr>
              <a:t>						 鲍勃</a:t>
            </a:r>
            <a:r>
              <a:rPr lang="en-US" altLang="zh-CN" sz="3000" dirty="0">
                <a:solidFill>
                  <a:prstClr val="black"/>
                </a:solidFill>
              </a:rPr>
              <a:t>·</a:t>
            </a:r>
            <a:r>
              <a:rPr lang="zh-CN" altLang="en-US" sz="3000" dirty="0">
                <a:solidFill>
                  <a:prstClr val="black"/>
                </a:solidFill>
              </a:rPr>
              <a:t>霍伯</a:t>
            </a:r>
          </a:p>
          <a:p>
            <a:pPr eaLnBrk="1" hangingPunct="1"/>
            <a:r>
              <a:rPr lang="zh-CN" altLang="en-US" sz="3000" dirty="0">
                <a:solidFill>
                  <a:prstClr val="black"/>
                </a:solidFill>
              </a:rPr>
              <a:t>                                  		</a:t>
            </a:r>
            <a:r>
              <a:rPr lang="zh-CN" altLang="en-US" sz="3000" dirty="0" smtClean="0">
                <a:solidFill>
                  <a:prstClr val="black"/>
                </a:solidFill>
              </a:rPr>
              <a:t>          </a:t>
            </a:r>
            <a:r>
              <a:rPr lang="en-US" altLang="zh-CN" sz="3000" dirty="0">
                <a:solidFill>
                  <a:prstClr val="black"/>
                </a:solidFill>
              </a:rPr>
              <a:t>9</a:t>
            </a:r>
            <a:r>
              <a:rPr lang="zh-CN" altLang="en-US" sz="3000" dirty="0">
                <a:solidFill>
                  <a:prstClr val="black"/>
                </a:solidFill>
              </a:rPr>
              <a:t>月</a:t>
            </a:r>
            <a:r>
              <a:rPr lang="en-US" altLang="zh-CN" sz="3000" dirty="0">
                <a:solidFill>
                  <a:prstClr val="black"/>
                </a:solidFill>
              </a:rPr>
              <a:t>28</a:t>
            </a:r>
            <a:r>
              <a:rPr lang="zh-CN" altLang="en-US" sz="3000" dirty="0">
                <a:solidFill>
                  <a:prstClr val="black"/>
                </a:solidFill>
              </a:rPr>
              <a:t>日</a:t>
            </a:r>
          </a:p>
        </p:txBody>
      </p:sp>
    </p:spTree>
    <p:extLst>
      <p:ext uri="{BB962C8B-B14F-4D97-AF65-F5344CB8AC3E}">
        <p14:creationId xmlns:p14="http://schemas.microsoft.com/office/powerpoint/2010/main" val="2730283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7544" y="1340768"/>
            <a:ext cx="8352928" cy="4573560"/>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lnSpc>
                <a:spcPct val="80000"/>
              </a:lnSpc>
            </a:pPr>
            <a:r>
              <a:rPr lang="en-US" altLang="zh-CN" sz="2800" dirty="0">
                <a:solidFill>
                  <a:prstClr val="black"/>
                </a:solidFill>
              </a:rPr>
              <a:t>Sept. </a:t>
            </a:r>
            <a:r>
              <a:rPr lang="en-US" altLang="zh-CN" sz="2800" dirty="0" smtClean="0">
                <a:solidFill>
                  <a:prstClr val="black"/>
                </a:solidFill>
              </a:rPr>
              <a:t>28</a:t>
            </a:r>
            <a:r>
              <a:rPr lang="en-US" altLang="zh-CN" sz="2800" baseline="30000" dirty="0" smtClean="0">
                <a:solidFill>
                  <a:prstClr val="black"/>
                </a:solidFill>
              </a:rPr>
              <a:t>th</a:t>
            </a:r>
            <a:endParaRPr lang="en-US" altLang="zh-CN" sz="2800" dirty="0" smtClean="0">
              <a:solidFill>
                <a:prstClr val="black"/>
              </a:solidFill>
            </a:endParaRPr>
          </a:p>
          <a:p>
            <a:pPr algn="r" eaLnBrk="1" hangingPunct="1">
              <a:lnSpc>
                <a:spcPct val="80000"/>
              </a:lnSpc>
            </a:pPr>
            <a:endParaRPr lang="en-US" altLang="zh-CN" sz="2800" dirty="0">
              <a:solidFill>
                <a:prstClr val="black"/>
              </a:solidFill>
            </a:endParaRPr>
          </a:p>
          <a:p>
            <a:pPr eaLnBrk="1" hangingPunct="1">
              <a:lnSpc>
                <a:spcPct val="80000"/>
              </a:lnSpc>
            </a:pPr>
            <a:r>
              <a:rPr lang="en-US" altLang="zh-CN" sz="2800" dirty="0">
                <a:solidFill>
                  <a:prstClr val="black"/>
                </a:solidFill>
              </a:rPr>
              <a:t>Dear Miss Tang,</a:t>
            </a:r>
          </a:p>
          <a:p>
            <a:pPr eaLnBrk="1" hangingPunct="1">
              <a:lnSpc>
                <a:spcPct val="80000"/>
              </a:lnSpc>
            </a:pPr>
            <a:endParaRPr lang="en-US" altLang="zh-CN" sz="2800" dirty="0">
              <a:solidFill>
                <a:prstClr val="black"/>
              </a:solidFill>
            </a:endParaRPr>
          </a:p>
          <a:p>
            <a:pPr eaLnBrk="1" hangingPunct="1">
              <a:lnSpc>
                <a:spcPct val="80000"/>
              </a:lnSpc>
            </a:pPr>
            <a:r>
              <a:rPr lang="en-US" altLang="zh-CN" sz="2800" dirty="0">
                <a:solidFill>
                  <a:prstClr val="black"/>
                </a:solidFill>
              </a:rPr>
              <a:t>Please reserve me a seat in the </a:t>
            </a:r>
            <a:r>
              <a:rPr lang="en-US" altLang="zh-CN" sz="2800" dirty="0" smtClean="0">
                <a:solidFill>
                  <a:prstClr val="black"/>
                </a:solidFill>
              </a:rPr>
              <a:t>train No. G123  leaving </a:t>
            </a:r>
            <a:r>
              <a:rPr lang="en-US" altLang="zh-CN" sz="2800" dirty="0">
                <a:solidFill>
                  <a:prstClr val="black"/>
                </a:solidFill>
              </a:rPr>
              <a:t>Tianjin for Shanghai at 8:50 a.m. on Sunday Oct.10th.</a:t>
            </a:r>
          </a:p>
          <a:p>
            <a:pPr eaLnBrk="1" hangingPunct="1">
              <a:lnSpc>
                <a:spcPct val="80000"/>
              </a:lnSpc>
            </a:pPr>
            <a:r>
              <a:rPr lang="en-US" altLang="zh-CN" sz="2800" dirty="0">
                <a:solidFill>
                  <a:prstClr val="black"/>
                </a:solidFill>
              </a:rPr>
              <a:t> </a:t>
            </a:r>
          </a:p>
          <a:p>
            <a:pPr eaLnBrk="1" hangingPunct="1">
              <a:lnSpc>
                <a:spcPct val="80000"/>
              </a:lnSpc>
            </a:pPr>
            <a:r>
              <a:rPr lang="en-US" altLang="zh-CN" sz="2800" dirty="0">
                <a:solidFill>
                  <a:prstClr val="black"/>
                </a:solidFill>
              </a:rPr>
              <a:t>Please charge the expenses entailed to my account.</a:t>
            </a:r>
          </a:p>
          <a:p>
            <a:pPr eaLnBrk="1" hangingPunct="1">
              <a:lnSpc>
                <a:spcPct val="80000"/>
              </a:lnSpc>
            </a:pPr>
            <a:endParaRPr lang="en-US" altLang="zh-CN" sz="2800" dirty="0">
              <a:solidFill>
                <a:prstClr val="black"/>
              </a:solidFill>
            </a:endParaRPr>
          </a:p>
          <a:p>
            <a:pPr eaLnBrk="1" hangingPunct="1">
              <a:lnSpc>
                <a:spcPct val="80000"/>
              </a:lnSpc>
            </a:pPr>
            <a:r>
              <a:rPr lang="en-US" altLang="zh-CN" sz="2800" dirty="0">
                <a:solidFill>
                  <a:prstClr val="black"/>
                </a:solidFill>
              </a:rPr>
              <a:t>With kindest </a:t>
            </a:r>
            <a:r>
              <a:rPr lang="en-US" altLang="zh-CN" sz="2800" dirty="0" smtClean="0">
                <a:solidFill>
                  <a:prstClr val="black"/>
                </a:solidFill>
              </a:rPr>
              <a:t>regards,</a:t>
            </a:r>
            <a:endParaRPr lang="en-US" altLang="zh-CN" sz="2800" dirty="0">
              <a:solidFill>
                <a:prstClr val="black"/>
              </a:solidFill>
            </a:endParaRPr>
          </a:p>
          <a:p>
            <a:pPr eaLnBrk="1" hangingPunct="1">
              <a:lnSpc>
                <a:spcPct val="80000"/>
              </a:lnSpc>
            </a:pPr>
            <a:endParaRPr lang="en-US" altLang="zh-CN" sz="2800" dirty="0">
              <a:solidFill>
                <a:prstClr val="black"/>
              </a:solidFill>
            </a:endParaRPr>
          </a:p>
          <a:p>
            <a:pPr eaLnBrk="1" hangingPunct="1">
              <a:lnSpc>
                <a:spcPct val="80000"/>
              </a:lnSpc>
            </a:pPr>
            <a:r>
              <a:rPr lang="en-US" altLang="zh-CN" sz="2800" dirty="0">
                <a:solidFill>
                  <a:prstClr val="black"/>
                </a:solidFill>
              </a:rPr>
              <a:t>Bob Hope</a:t>
            </a:r>
          </a:p>
        </p:txBody>
      </p:sp>
      <p:sp>
        <p:nvSpPr>
          <p:cNvPr id="2" name="文本框 1"/>
          <p:cNvSpPr txBox="1"/>
          <p:nvPr/>
        </p:nvSpPr>
        <p:spPr>
          <a:xfrm>
            <a:off x="179512" y="548680"/>
            <a:ext cx="1944216" cy="461665"/>
          </a:xfrm>
          <a:prstGeom prst="rect">
            <a:avLst/>
          </a:prstGeom>
          <a:noFill/>
        </p:spPr>
        <p:txBody>
          <a:bodyPr wrap="square" rtlCol="0">
            <a:spAutoFit/>
          </a:bodyPr>
          <a:lstStyle/>
          <a:p>
            <a:r>
              <a:rPr lang="en-US" altLang="zh-CN" sz="2400" b="1" dirty="0" smtClean="0"/>
              <a:t>Key 4</a:t>
            </a:r>
            <a:endParaRPr lang="zh-CN" altLang="en-US" sz="2400" b="1" dirty="0"/>
          </a:p>
        </p:txBody>
      </p:sp>
    </p:spTree>
    <p:extLst>
      <p:ext uri="{BB962C8B-B14F-4D97-AF65-F5344CB8AC3E}">
        <p14:creationId xmlns:p14="http://schemas.microsoft.com/office/powerpoint/2010/main" val="3460636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332656"/>
            <a:ext cx="6781800" cy="1296144"/>
          </a:xfrm>
        </p:spPr>
        <p:txBody>
          <a:bodyPr>
            <a:normAutofit fontScale="90000"/>
          </a:bodyPr>
          <a:lstStyle/>
          <a:p>
            <a:r>
              <a:rPr lang="en-US" altLang="zh-CN" sz="4400" dirty="0">
                <a:solidFill>
                  <a:prstClr val="black">
                    <a:lumMod val="85000"/>
                    <a:lumOff val="15000"/>
                  </a:prstClr>
                </a:solidFill>
                <a:latin typeface="+mj-ea"/>
              </a:rPr>
              <a:t>Exercise </a:t>
            </a:r>
            <a:r>
              <a:rPr lang="en-US" altLang="zh-CN" sz="4400" dirty="0" smtClean="0">
                <a:solidFill>
                  <a:prstClr val="black">
                    <a:lumMod val="85000"/>
                    <a:lumOff val="15000"/>
                  </a:prstClr>
                </a:solidFill>
                <a:latin typeface="+mj-ea"/>
              </a:rPr>
              <a:t>5</a:t>
            </a:r>
            <a:r>
              <a:rPr lang="en-US" altLang="zh-CN" dirty="0">
                <a:solidFill>
                  <a:prstClr val="black">
                    <a:lumMod val="85000"/>
                    <a:lumOff val="15000"/>
                  </a:prstClr>
                </a:solidFill>
              </a:rPr>
              <a:t/>
            </a:r>
            <a:br>
              <a:rPr lang="en-US" altLang="zh-CN" dirty="0">
                <a:solidFill>
                  <a:prstClr val="black">
                    <a:lumMod val="85000"/>
                    <a:lumOff val="15000"/>
                  </a:prstClr>
                </a:solidFill>
              </a:rPr>
            </a:br>
            <a:r>
              <a:rPr lang="en-US" altLang="zh-CN" sz="4000" dirty="0" smtClean="0">
                <a:solidFill>
                  <a:srgbClr val="FFC000"/>
                </a:solidFill>
                <a:latin typeface="Times New Roman"/>
              </a:rPr>
              <a:t>Translation</a:t>
            </a:r>
            <a:endParaRPr lang="zh-CN" altLang="en-US" dirty="0">
              <a:solidFill>
                <a:srgbClr val="FFC000"/>
              </a:solidFill>
            </a:endParaRPr>
          </a:p>
        </p:txBody>
      </p:sp>
      <p:sp>
        <p:nvSpPr>
          <p:cNvPr id="4" name="Text Box 3"/>
          <p:cNvSpPr txBox="1">
            <a:spLocks noChangeArrowheads="1"/>
          </p:cNvSpPr>
          <p:nvPr/>
        </p:nvSpPr>
        <p:spPr bwMode="auto">
          <a:xfrm>
            <a:off x="683568" y="2060848"/>
            <a:ext cx="7920880" cy="3785652"/>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3000" dirty="0">
                <a:solidFill>
                  <a:prstClr val="black"/>
                </a:solidFill>
              </a:rPr>
              <a:t>皮</a:t>
            </a:r>
            <a:r>
              <a:rPr lang="zh-CN" altLang="en-US" sz="3000" dirty="0" smtClean="0">
                <a:solidFill>
                  <a:prstClr val="black"/>
                </a:solidFill>
              </a:rPr>
              <a:t>特</a:t>
            </a:r>
            <a:r>
              <a:rPr lang="zh-CN" altLang="en-US" sz="3000" dirty="0">
                <a:solidFill>
                  <a:prstClr val="black"/>
                </a:solidFill>
              </a:rPr>
              <a:t>小姐</a:t>
            </a:r>
            <a:r>
              <a:rPr lang="zh-CN" altLang="en-US" sz="3000" dirty="0" smtClean="0">
                <a:solidFill>
                  <a:prstClr val="black"/>
                </a:solidFill>
              </a:rPr>
              <a:t>：</a:t>
            </a:r>
          </a:p>
          <a:p>
            <a:pPr eaLnBrk="1" hangingPunct="1"/>
            <a:r>
              <a:rPr lang="zh-CN" altLang="en-US" sz="3000" dirty="0" smtClean="0">
                <a:solidFill>
                  <a:prstClr val="black"/>
                </a:solidFill>
              </a:rPr>
              <a:t>你于</a:t>
            </a:r>
            <a:r>
              <a:rPr lang="en-US" altLang="zh-CN" sz="3000" dirty="0" smtClean="0">
                <a:solidFill>
                  <a:prstClr val="black"/>
                </a:solidFill>
              </a:rPr>
              <a:t>6</a:t>
            </a:r>
            <a:r>
              <a:rPr lang="zh-CN" altLang="en-US" sz="3000" dirty="0" smtClean="0">
                <a:solidFill>
                  <a:prstClr val="black"/>
                </a:solidFill>
              </a:rPr>
              <a:t>月</a:t>
            </a:r>
            <a:r>
              <a:rPr lang="en-US" altLang="zh-CN" sz="3000" dirty="0" smtClean="0">
                <a:solidFill>
                  <a:prstClr val="black"/>
                </a:solidFill>
              </a:rPr>
              <a:t>6</a:t>
            </a:r>
            <a:r>
              <a:rPr lang="zh-CN" altLang="en-US" sz="3000" dirty="0" smtClean="0">
                <a:solidFill>
                  <a:prstClr val="black"/>
                </a:solidFill>
              </a:rPr>
              <a:t>日在系内所借的下列录像带已逾期，请速归还。</a:t>
            </a:r>
          </a:p>
          <a:p>
            <a:pPr eaLnBrk="1" hangingPunct="1"/>
            <a:r>
              <a:rPr lang="zh-CN" altLang="en-US" sz="3000" dirty="0" smtClean="0">
                <a:solidFill>
                  <a:prstClr val="black"/>
                </a:solidFill>
              </a:rPr>
              <a:t>                                                    系</a:t>
            </a:r>
            <a:r>
              <a:rPr lang="zh-CN" altLang="en-US" sz="3000" dirty="0">
                <a:solidFill>
                  <a:prstClr val="black"/>
                </a:solidFill>
              </a:rPr>
              <a:t>办公室</a:t>
            </a:r>
          </a:p>
          <a:p>
            <a:pPr eaLnBrk="1" hangingPunct="1"/>
            <a:r>
              <a:rPr lang="zh-CN" altLang="en-US" sz="3000" dirty="0">
                <a:solidFill>
                  <a:prstClr val="black"/>
                </a:solidFill>
              </a:rPr>
              <a:t>                                     </a:t>
            </a:r>
            <a:r>
              <a:rPr lang="zh-CN" altLang="en-US" sz="3000" dirty="0" smtClean="0">
                <a:solidFill>
                  <a:prstClr val="black"/>
                </a:solidFill>
              </a:rPr>
              <a:t>                </a:t>
            </a:r>
            <a:r>
              <a:rPr lang="en-US" altLang="zh-CN" sz="3000" dirty="0">
                <a:solidFill>
                  <a:prstClr val="black"/>
                </a:solidFill>
              </a:rPr>
              <a:t>9</a:t>
            </a:r>
            <a:r>
              <a:rPr lang="zh-CN" altLang="en-US" sz="3000" dirty="0">
                <a:solidFill>
                  <a:prstClr val="black"/>
                </a:solidFill>
              </a:rPr>
              <a:t>月</a:t>
            </a:r>
            <a:r>
              <a:rPr lang="en-US" altLang="zh-CN" sz="3000" dirty="0">
                <a:solidFill>
                  <a:prstClr val="black"/>
                </a:solidFill>
              </a:rPr>
              <a:t>7</a:t>
            </a:r>
            <a:r>
              <a:rPr lang="zh-CN" altLang="en-US" sz="3000" dirty="0">
                <a:solidFill>
                  <a:prstClr val="black"/>
                </a:solidFill>
              </a:rPr>
              <a:t>日</a:t>
            </a:r>
          </a:p>
          <a:p>
            <a:pPr eaLnBrk="1" hangingPunct="1"/>
            <a:r>
              <a:rPr lang="zh-CN" altLang="en-US" sz="3000" dirty="0">
                <a:solidFill>
                  <a:prstClr val="black"/>
                </a:solidFill>
              </a:rPr>
              <a:t>附所借录像带名称：</a:t>
            </a:r>
          </a:p>
          <a:p>
            <a:pPr eaLnBrk="1" hangingPunct="1"/>
            <a:r>
              <a:rPr lang="en-US" altLang="zh-CN" sz="3000" dirty="0" smtClean="0">
                <a:solidFill>
                  <a:prstClr val="black"/>
                </a:solidFill>
              </a:rPr>
              <a:t>1</a:t>
            </a:r>
            <a:r>
              <a:rPr lang="zh-CN" altLang="en-US" sz="3000" dirty="0" smtClean="0">
                <a:solidFill>
                  <a:prstClr val="black"/>
                </a:solidFill>
              </a:rPr>
              <a:t>．</a:t>
            </a:r>
            <a:r>
              <a:rPr lang="en-US" altLang="zh-CN" sz="3000" dirty="0" smtClean="0">
                <a:solidFill>
                  <a:prstClr val="black"/>
                </a:solidFill>
              </a:rPr>
              <a:t>《</a:t>
            </a:r>
            <a:r>
              <a:rPr lang="zh-CN" altLang="en-US" sz="3000" dirty="0" smtClean="0">
                <a:solidFill>
                  <a:prstClr val="black"/>
                </a:solidFill>
              </a:rPr>
              <a:t>教父</a:t>
            </a:r>
            <a:r>
              <a:rPr lang="en-US" altLang="zh-CN" sz="3000" dirty="0" smtClean="0">
                <a:solidFill>
                  <a:prstClr val="black"/>
                </a:solidFill>
              </a:rPr>
              <a:t>》</a:t>
            </a:r>
            <a:endParaRPr lang="zh-CN" altLang="en-US" sz="3000" dirty="0">
              <a:solidFill>
                <a:prstClr val="black"/>
              </a:solidFill>
            </a:endParaRPr>
          </a:p>
          <a:p>
            <a:pPr eaLnBrk="1" hangingPunct="1"/>
            <a:r>
              <a:rPr lang="en-US" altLang="zh-CN" sz="3000" dirty="0">
                <a:solidFill>
                  <a:prstClr val="black"/>
                </a:solidFill>
              </a:rPr>
              <a:t>2</a:t>
            </a:r>
            <a:r>
              <a:rPr lang="zh-CN" altLang="en-US" sz="3000" dirty="0" smtClean="0">
                <a:solidFill>
                  <a:prstClr val="black"/>
                </a:solidFill>
              </a:rPr>
              <a:t>．</a:t>
            </a:r>
            <a:r>
              <a:rPr lang="en-US" altLang="zh-CN" sz="3000" dirty="0">
                <a:solidFill>
                  <a:prstClr val="black"/>
                </a:solidFill>
              </a:rPr>
              <a:t>《</a:t>
            </a:r>
            <a:r>
              <a:rPr lang="zh-CN" altLang="en-US" sz="3000" dirty="0" smtClean="0">
                <a:solidFill>
                  <a:prstClr val="black"/>
                </a:solidFill>
              </a:rPr>
              <a:t>乱世佳人</a:t>
            </a:r>
            <a:r>
              <a:rPr lang="en-US" altLang="zh-CN" sz="3000" dirty="0" smtClean="0">
                <a:solidFill>
                  <a:prstClr val="black"/>
                </a:solidFill>
              </a:rPr>
              <a:t>》</a:t>
            </a:r>
            <a:endParaRPr lang="zh-CN" altLang="en-US" sz="3000" dirty="0">
              <a:solidFill>
                <a:prstClr val="black"/>
              </a:solidFill>
            </a:endParaRPr>
          </a:p>
        </p:txBody>
      </p:sp>
    </p:spTree>
    <p:extLst>
      <p:ext uri="{BB962C8B-B14F-4D97-AF65-F5344CB8AC3E}">
        <p14:creationId xmlns:p14="http://schemas.microsoft.com/office/powerpoint/2010/main" val="192759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11560" y="980728"/>
            <a:ext cx="8064896" cy="4939814"/>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lnSpc>
                <a:spcPct val="75000"/>
              </a:lnSpc>
            </a:pPr>
            <a:r>
              <a:rPr lang="en-US" altLang="zh-CN" sz="3000" dirty="0" smtClean="0">
                <a:solidFill>
                  <a:prstClr val="black"/>
                </a:solidFill>
              </a:rPr>
              <a:t>Sept.7</a:t>
            </a:r>
          </a:p>
          <a:p>
            <a:pPr algn="r" eaLnBrk="1" hangingPunct="1">
              <a:lnSpc>
                <a:spcPct val="75000"/>
              </a:lnSpc>
            </a:pPr>
            <a:endParaRPr lang="en-US" altLang="zh-CN" sz="3000" dirty="0">
              <a:solidFill>
                <a:prstClr val="black"/>
              </a:solidFill>
            </a:endParaRPr>
          </a:p>
          <a:p>
            <a:pPr eaLnBrk="1" hangingPunct="1">
              <a:lnSpc>
                <a:spcPct val="75000"/>
              </a:lnSpc>
            </a:pPr>
            <a:r>
              <a:rPr lang="en-US" altLang="zh-CN" sz="3000" dirty="0" smtClean="0">
                <a:solidFill>
                  <a:prstClr val="black"/>
                </a:solidFill>
              </a:rPr>
              <a:t>Dear </a:t>
            </a:r>
            <a:r>
              <a:rPr lang="en-US" altLang="zh-CN" sz="3000" dirty="0">
                <a:solidFill>
                  <a:prstClr val="black"/>
                </a:solidFill>
              </a:rPr>
              <a:t>Miss </a:t>
            </a:r>
            <a:r>
              <a:rPr lang="en-US" altLang="zh-CN" sz="3000" dirty="0" smtClean="0">
                <a:solidFill>
                  <a:prstClr val="black"/>
                </a:solidFill>
              </a:rPr>
              <a:t>Pitt</a:t>
            </a:r>
            <a:r>
              <a:rPr lang="en-US" altLang="zh-CN" sz="3000" dirty="0">
                <a:solidFill>
                  <a:prstClr val="black"/>
                </a:solidFill>
              </a:rPr>
              <a:t>,</a:t>
            </a:r>
          </a:p>
          <a:p>
            <a:pPr eaLnBrk="1" hangingPunct="1">
              <a:lnSpc>
                <a:spcPct val="75000"/>
              </a:lnSpc>
            </a:pPr>
            <a:endParaRPr lang="en-US" altLang="zh-CN" sz="3000" dirty="0">
              <a:solidFill>
                <a:prstClr val="black"/>
              </a:solidFill>
            </a:endParaRPr>
          </a:p>
          <a:p>
            <a:pPr eaLnBrk="1" hangingPunct="1">
              <a:lnSpc>
                <a:spcPct val="75000"/>
              </a:lnSpc>
            </a:pPr>
            <a:r>
              <a:rPr lang="en-US" altLang="zh-CN" sz="3000" dirty="0" smtClean="0">
                <a:solidFill>
                  <a:prstClr val="black"/>
                </a:solidFill>
              </a:rPr>
              <a:t>The </a:t>
            </a:r>
            <a:r>
              <a:rPr lang="en-US" altLang="zh-CN" sz="3000" dirty="0">
                <a:solidFill>
                  <a:prstClr val="black"/>
                </a:solidFill>
              </a:rPr>
              <a:t>following copies of videotapes borrowed from the Department on June 6 are now </a:t>
            </a:r>
            <a:r>
              <a:rPr lang="en-US" altLang="zh-CN" sz="3000" dirty="0" smtClean="0">
                <a:solidFill>
                  <a:prstClr val="black"/>
                </a:solidFill>
              </a:rPr>
              <a:t>overdue. Please </a:t>
            </a:r>
            <a:r>
              <a:rPr lang="en-US" altLang="zh-CN" sz="3000" dirty="0">
                <a:solidFill>
                  <a:prstClr val="black"/>
                </a:solidFill>
              </a:rPr>
              <a:t>return them </a:t>
            </a:r>
            <a:r>
              <a:rPr lang="en-US" altLang="zh-CN" sz="3000" dirty="0" smtClean="0">
                <a:solidFill>
                  <a:prstClr val="black"/>
                </a:solidFill>
              </a:rPr>
              <a:t>as soon as possible.</a:t>
            </a:r>
            <a:endParaRPr lang="en-US" altLang="zh-CN" sz="3000" dirty="0">
              <a:solidFill>
                <a:prstClr val="black"/>
              </a:solidFill>
            </a:endParaRPr>
          </a:p>
          <a:p>
            <a:pPr eaLnBrk="1" hangingPunct="1">
              <a:lnSpc>
                <a:spcPct val="75000"/>
              </a:lnSpc>
            </a:pPr>
            <a:endParaRPr lang="en-US" altLang="zh-CN" sz="3000" dirty="0">
              <a:solidFill>
                <a:prstClr val="black"/>
              </a:solidFill>
            </a:endParaRPr>
          </a:p>
          <a:p>
            <a:pPr eaLnBrk="1" hangingPunct="1">
              <a:lnSpc>
                <a:spcPct val="75000"/>
              </a:lnSpc>
            </a:pPr>
            <a:r>
              <a:rPr lang="en-US" altLang="zh-CN" sz="3000" dirty="0" smtClean="0">
                <a:solidFill>
                  <a:prstClr val="black"/>
                </a:solidFill>
              </a:rPr>
              <a:t>Department </a:t>
            </a:r>
            <a:r>
              <a:rPr lang="en-US" altLang="zh-CN" sz="3000" dirty="0">
                <a:solidFill>
                  <a:prstClr val="black"/>
                </a:solidFill>
              </a:rPr>
              <a:t>Office</a:t>
            </a:r>
          </a:p>
          <a:p>
            <a:pPr eaLnBrk="1" hangingPunct="1">
              <a:lnSpc>
                <a:spcPct val="75000"/>
              </a:lnSpc>
            </a:pPr>
            <a:endParaRPr lang="en-US" altLang="zh-CN" sz="3000" dirty="0">
              <a:solidFill>
                <a:prstClr val="black"/>
              </a:solidFill>
            </a:endParaRPr>
          </a:p>
          <a:p>
            <a:pPr eaLnBrk="1" hangingPunct="1">
              <a:lnSpc>
                <a:spcPct val="75000"/>
              </a:lnSpc>
            </a:pPr>
            <a:r>
              <a:rPr lang="en-US" altLang="zh-CN" sz="3000" dirty="0" smtClean="0">
                <a:solidFill>
                  <a:prstClr val="black"/>
                </a:solidFill>
              </a:rPr>
              <a:t>Videotapes </a:t>
            </a:r>
            <a:r>
              <a:rPr lang="en-US" altLang="zh-CN" sz="3000" dirty="0">
                <a:solidFill>
                  <a:prstClr val="black"/>
                </a:solidFill>
              </a:rPr>
              <a:t>borrowed:</a:t>
            </a:r>
          </a:p>
          <a:p>
            <a:pPr eaLnBrk="1" hangingPunct="1">
              <a:lnSpc>
                <a:spcPct val="75000"/>
              </a:lnSpc>
            </a:pPr>
            <a:r>
              <a:rPr lang="en-US" altLang="zh-CN" sz="3000" dirty="0" smtClean="0">
                <a:solidFill>
                  <a:prstClr val="black"/>
                </a:solidFill>
              </a:rPr>
              <a:t>A</a:t>
            </a:r>
            <a:r>
              <a:rPr lang="en-US" altLang="zh-CN" sz="3000" dirty="0">
                <a:solidFill>
                  <a:prstClr val="black"/>
                </a:solidFill>
              </a:rPr>
              <a:t>) </a:t>
            </a:r>
            <a:r>
              <a:rPr lang="en-US" altLang="zh-CN" sz="3000" i="1" dirty="0" smtClean="0">
                <a:solidFill>
                  <a:prstClr val="black"/>
                </a:solidFill>
              </a:rPr>
              <a:t>The Godfather</a:t>
            </a:r>
            <a:endParaRPr lang="en-US" altLang="zh-CN" sz="3000" i="1" dirty="0">
              <a:solidFill>
                <a:prstClr val="black"/>
              </a:solidFill>
            </a:endParaRPr>
          </a:p>
          <a:p>
            <a:pPr eaLnBrk="1" hangingPunct="1">
              <a:lnSpc>
                <a:spcPct val="75000"/>
              </a:lnSpc>
            </a:pPr>
            <a:r>
              <a:rPr lang="en-US" altLang="zh-CN" sz="3000" dirty="0" smtClean="0">
                <a:solidFill>
                  <a:prstClr val="black"/>
                </a:solidFill>
              </a:rPr>
              <a:t>B</a:t>
            </a:r>
            <a:r>
              <a:rPr lang="en-US" altLang="zh-CN" sz="3000" dirty="0">
                <a:solidFill>
                  <a:prstClr val="black"/>
                </a:solidFill>
              </a:rPr>
              <a:t>) </a:t>
            </a:r>
            <a:r>
              <a:rPr lang="en-US" altLang="zh-CN" sz="3000" i="1" dirty="0" smtClean="0">
                <a:solidFill>
                  <a:prstClr val="black"/>
                </a:solidFill>
              </a:rPr>
              <a:t>Gone </a:t>
            </a:r>
            <a:r>
              <a:rPr lang="en-US" altLang="zh-CN" sz="3000" i="1" dirty="0">
                <a:solidFill>
                  <a:prstClr val="black"/>
                </a:solidFill>
              </a:rPr>
              <a:t>With the </a:t>
            </a:r>
            <a:r>
              <a:rPr lang="en-US" altLang="zh-CN" sz="3000" i="1" dirty="0" smtClean="0">
                <a:solidFill>
                  <a:prstClr val="black"/>
                </a:solidFill>
              </a:rPr>
              <a:t>Wind</a:t>
            </a:r>
            <a:endParaRPr lang="en-US" altLang="zh-CN" sz="3000" i="1" dirty="0">
              <a:solidFill>
                <a:prstClr val="black"/>
              </a:solidFill>
            </a:endParaRPr>
          </a:p>
        </p:txBody>
      </p:sp>
      <p:sp>
        <p:nvSpPr>
          <p:cNvPr id="2" name="文本框 1"/>
          <p:cNvSpPr txBox="1"/>
          <p:nvPr/>
        </p:nvSpPr>
        <p:spPr>
          <a:xfrm>
            <a:off x="323528" y="548680"/>
            <a:ext cx="2088232" cy="461665"/>
          </a:xfrm>
          <a:prstGeom prst="rect">
            <a:avLst/>
          </a:prstGeom>
          <a:noFill/>
        </p:spPr>
        <p:txBody>
          <a:bodyPr wrap="square" rtlCol="0">
            <a:spAutoFit/>
          </a:bodyPr>
          <a:lstStyle/>
          <a:p>
            <a:r>
              <a:rPr lang="en-US" altLang="zh-CN" sz="2400" b="1" dirty="0" smtClean="0"/>
              <a:t>Key 5</a:t>
            </a:r>
            <a:endParaRPr lang="zh-CN" altLang="en-US" sz="2400" b="1" dirty="0"/>
          </a:p>
        </p:txBody>
      </p:sp>
    </p:spTree>
    <p:extLst>
      <p:ext uri="{BB962C8B-B14F-4D97-AF65-F5344CB8AC3E}">
        <p14:creationId xmlns:p14="http://schemas.microsoft.com/office/powerpoint/2010/main" val="214426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683568" y="3356992"/>
            <a:ext cx="7126560" cy="1199704"/>
          </a:xfrm>
        </p:spPr>
        <p:txBody>
          <a:bodyPr/>
          <a:lstStyle/>
          <a:p>
            <a:pPr>
              <a:spcBef>
                <a:spcPct val="0"/>
              </a:spcBef>
            </a:pPr>
            <a:r>
              <a:rPr lang="en-US" altLang="zh-CN" sz="7200" b="1" dirty="0">
                <a:effectLst>
                  <a:outerShdw blurRad="31750" dist="25400" dir="5400000" algn="tl" rotWithShape="0">
                    <a:srgbClr val="000000">
                      <a:alpha val="25000"/>
                    </a:srgbClr>
                  </a:outerShdw>
                </a:effectLst>
                <a:latin typeface="+mj-lt"/>
                <a:ea typeface="+mj-ea"/>
                <a:cs typeface="+mj-cs"/>
              </a:rPr>
              <a:t>Notes</a:t>
            </a:r>
            <a:endParaRPr lang="zh-CN" altLang="en-US" sz="7200" b="1" dirty="0">
              <a:effectLst>
                <a:outerShdw blurRad="31750" dist="25400" dir="5400000" algn="tl" rotWithShape="0">
                  <a:srgbClr val="000000">
                    <a:alpha val="25000"/>
                  </a:srgbClr>
                </a:outerShdw>
              </a:effectLst>
              <a:latin typeface="+mj-lt"/>
              <a:ea typeface="+mj-ea"/>
              <a:cs typeface="+mj-cs"/>
            </a:endParaRPr>
          </a:p>
          <a:p>
            <a:endParaRPr lang="zh-CN" altLang="en-US" dirty="0"/>
          </a:p>
        </p:txBody>
      </p:sp>
      <p:sp>
        <p:nvSpPr>
          <p:cNvPr id="2" name="标题 1"/>
          <p:cNvSpPr>
            <a:spLocks noGrp="1"/>
          </p:cNvSpPr>
          <p:nvPr>
            <p:ph type="ctrTitle"/>
          </p:nvPr>
        </p:nvSpPr>
        <p:spPr>
          <a:xfrm>
            <a:off x="683568" y="1340768"/>
            <a:ext cx="7126560" cy="1829761"/>
          </a:xfrm>
        </p:spPr>
        <p:txBody>
          <a:bodyPr/>
          <a:lstStyle/>
          <a:p>
            <a:r>
              <a:rPr lang="en-US" altLang="zh-CN" dirty="0" smtClean="0">
                <a:solidFill>
                  <a:schemeClr val="bg2"/>
                </a:solidFill>
              </a:rPr>
              <a:t>Unit 1</a:t>
            </a:r>
            <a:endParaRPr lang="zh-CN" altLang="en-US" dirty="0">
              <a:solidFill>
                <a:schemeClr val="bg2"/>
              </a:solidFill>
            </a:endParaRPr>
          </a:p>
        </p:txBody>
      </p:sp>
    </p:spTree>
    <p:extLst>
      <p:ext uri="{BB962C8B-B14F-4D97-AF65-F5344CB8AC3E}">
        <p14:creationId xmlns:p14="http://schemas.microsoft.com/office/powerpoint/2010/main" val="2772735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51520" y="1268760"/>
            <a:ext cx="8784976" cy="830997"/>
          </a:xfrm>
          <a:prstGeom prst="rect">
            <a:avLst/>
          </a:prstGeom>
          <a:noFill/>
        </p:spPr>
        <p:txBody>
          <a:bodyPr wrap="square" rtlCol="0">
            <a:spAutoFit/>
          </a:bodyPr>
          <a:lstStyle/>
          <a:p>
            <a:pPr lvl="0"/>
            <a:r>
              <a:rPr lang="en-US" altLang="zh-CN" sz="4800" dirty="0">
                <a:solidFill>
                  <a:prstClr val="black"/>
                </a:solidFill>
                <a:latin typeface="Impact"/>
              </a:rPr>
              <a:t>Language Features </a:t>
            </a:r>
            <a:r>
              <a:rPr lang="zh-CN" altLang="en-US" sz="4800" dirty="0" smtClean="0">
                <a:solidFill>
                  <a:prstClr val="black"/>
                </a:solidFill>
                <a:latin typeface="Impact"/>
              </a:rPr>
              <a:t> </a:t>
            </a:r>
            <a:r>
              <a:rPr lang="en-US" altLang="zh-CN" sz="4800" dirty="0" smtClean="0">
                <a:solidFill>
                  <a:prstClr val="black"/>
                </a:solidFill>
                <a:latin typeface="Impact"/>
              </a:rPr>
              <a:t>&amp; Reminders</a:t>
            </a:r>
            <a:endParaRPr lang="zh-CN" altLang="en-US" sz="4800" dirty="0">
              <a:solidFill>
                <a:prstClr val="black"/>
              </a:solidFill>
              <a:latin typeface="Impact"/>
            </a:endParaRPr>
          </a:p>
        </p:txBody>
      </p:sp>
    </p:spTree>
    <p:extLst>
      <p:ext uri="{BB962C8B-B14F-4D97-AF65-F5344CB8AC3E}">
        <p14:creationId xmlns:p14="http://schemas.microsoft.com/office/powerpoint/2010/main" val="4204943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404664"/>
            <a:ext cx="7704856" cy="1152128"/>
          </a:xfrm>
        </p:spPr>
        <p:txBody>
          <a:bodyPr>
            <a:noAutofit/>
          </a:bodyPr>
          <a:lstStyle/>
          <a:p>
            <a:pPr algn="l"/>
            <a:r>
              <a:rPr lang="en-US" altLang="zh-CN" sz="4000" dirty="0" smtClean="0">
                <a:latin typeface="+mn-lt"/>
              </a:rPr>
              <a:t>1) </a:t>
            </a:r>
            <a:r>
              <a:rPr lang="en-US" altLang="zh-CN" sz="4000" dirty="0">
                <a:latin typeface="+mn-lt"/>
              </a:rPr>
              <a:t>Notes should be simple and </a:t>
            </a:r>
            <a:r>
              <a:rPr lang="en-US" altLang="zh-CN" sz="4000" dirty="0" smtClean="0">
                <a:latin typeface="+mn-lt"/>
              </a:rPr>
              <a:t>plain</a:t>
            </a:r>
            <a:endParaRPr lang="zh-CN" altLang="en-US" sz="4000" dirty="0">
              <a:latin typeface="+mn-lt"/>
            </a:endParaRPr>
          </a:p>
        </p:txBody>
      </p:sp>
      <p:sp>
        <p:nvSpPr>
          <p:cNvPr id="3" name="内容占位符 2"/>
          <p:cNvSpPr>
            <a:spLocks noGrp="1"/>
          </p:cNvSpPr>
          <p:nvPr>
            <p:ph idx="1"/>
          </p:nvPr>
        </p:nvSpPr>
        <p:spPr>
          <a:xfrm>
            <a:off x="683568" y="1916833"/>
            <a:ext cx="7941568" cy="3672408"/>
          </a:xfrm>
        </p:spPr>
        <p:txBody>
          <a:bodyPr>
            <a:normAutofit/>
          </a:bodyPr>
          <a:lstStyle/>
          <a:p>
            <a:r>
              <a:rPr lang="en-US" altLang="zh-CN" sz="3600" dirty="0" smtClean="0"/>
              <a:t> simple </a:t>
            </a:r>
            <a:r>
              <a:rPr lang="en-US" altLang="zh-CN" sz="3600" dirty="0"/>
              <a:t>understandable language </a:t>
            </a:r>
          </a:p>
          <a:p>
            <a:r>
              <a:rPr lang="en-US" altLang="zh-CN" sz="3600" dirty="0" smtClean="0"/>
              <a:t> plain</a:t>
            </a:r>
            <a:r>
              <a:rPr lang="en-US" altLang="zh-CN" sz="3600" dirty="0"/>
              <a:t>, familiar, homespun words </a:t>
            </a:r>
          </a:p>
          <a:p>
            <a:r>
              <a:rPr lang="en-US" altLang="zh-CN" sz="3600" dirty="0" smtClean="0"/>
              <a:t> avoid </a:t>
            </a:r>
            <a:r>
              <a:rPr lang="en-US" altLang="zh-CN" sz="3600" dirty="0"/>
              <a:t>bookish, artificial and stilted </a:t>
            </a:r>
            <a:endParaRPr lang="en-US" altLang="zh-CN" sz="3600" dirty="0" smtClean="0"/>
          </a:p>
          <a:p>
            <a:pPr marL="0" indent="0">
              <a:buNone/>
            </a:pPr>
            <a:r>
              <a:rPr lang="en-US" altLang="zh-CN" sz="3600" dirty="0" smtClean="0"/>
              <a:t>   language  </a:t>
            </a:r>
            <a:endParaRPr lang="en-US" altLang="zh-CN" sz="3600" dirty="0"/>
          </a:p>
        </p:txBody>
      </p:sp>
    </p:spTree>
    <p:extLst>
      <p:ext uri="{BB962C8B-B14F-4D97-AF65-F5344CB8AC3E}">
        <p14:creationId xmlns:p14="http://schemas.microsoft.com/office/powerpoint/2010/main" val="208391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35946"/>
            <a:ext cx="7272808" cy="1375048"/>
          </a:xfrm>
        </p:spPr>
        <p:txBody>
          <a:bodyPr>
            <a:normAutofit/>
          </a:bodyPr>
          <a:lstStyle/>
          <a:p>
            <a:pPr algn="l"/>
            <a:r>
              <a:rPr lang="en-US" altLang="zh-CN" sz="4000" dirty="0" smtClean="0">
                <a:latin typeface="+mn-lt"/>
              </a:rPr>
              <a:t>2) Pay attention to ellipsis</a:t>
            </a:r>
            <a:endParaRPr lang="zh-CN" altLang="en-US" sz="4000" dirty="0">
              <a:latin typeface="+mn-lt"/>
            </a:endParaRPr>
          </a:p>
        </p:txBody>
      </p:sp>
      <p:sp>
        <p:nvSpPr>
          <p:cNvPr id="3" name="内容占位符 2"/>
          <p:cNvSpPr>
            <a:spLocks noGrp="1"/>
          </p:cNvSpPr>
          <p:nvPr>
            <p:ph idx="1"/>
          </p:nvPr>
        </p:nvSpPr>
        <p:spPr>
          <a:xfrm>
            <a:off x="971600" y="1556792"/>
            <a:ext cx="7848872" cy="4174232"/>
          </a:xfrm>
        </p:spPr>
        <p:txBody>
          <a:bodyPr>
            <a:normAutofit/>
          </a:bodyPr>
          <a:lstStyle/>
          <a:p>
            <a:pPr marL="0" indent="0">
              <a:buNone/>
            </a:pPr>
            <a:endParaRPr lang="en-US" altLang="zh-CN" sz="3200" dirty="0" smtClean="0"/>
          </a:p>
          <a:p>
            <a:pPr marL="0" indent="0">
              <a:buNone/>
            </a:pPr>
            <a:r>
              <a:rPr lang="en-US" altLang="zh-CN" sz="3200" dirty="0" smtClean="0"/>
              <a:t>(1) Be brief</a:t>
            </a:r>
          </a:p>
          <a:p>
            <a:pPr lvl="1"/>
            <a:r>
              <a:rPr lang="en-US" altLang="zh-CN" sz="3200" dirty="0"/>
              <a:t>omit the superfluous words</a:t>
            </a:r>
          </a:p>
          <a:p>
            <a:pPr lvl="1"/>
            <a:r>
              <a:rPr lang="en-US" altLang="zh-CN" sz="3200" dirty="0" smtClean="0"/>
              <a:t>simplify </a:t>
            </a:r>
            <a:r>
              <a:rPr lang="en-US" altLang="zh-CN" sz="3200" dirty="0"/>
              <a:t>the </a:t>
            </a:r>
            <a:r>
              <a:rPr lang="en-US" altLang="zh-CN" sz="3200" dirty="0" smtClean="0"/>
              <a:t>expressions</a:t>
            </a:r>
          </a:p>
          <a:p>
            <a:pPr marL="320040" lvl="1" indent="0">
              <a:buNone/>
            </a:pPr>
            <a:r>
              <a:rPr lang="en-US" altLang="zh-CN" sz="3200" dirty="0" smtClean="0"/>
              <a:t>  </a:t>
            </a:r>
            <a:r>
              <a:rPr lang="en-US" altLang="zh-CN" sz="3200" dirty="0" err="1" smtClean="0"/>
              <a:t>eg</a:t>
            </a:r>
            <a:r>
              <a:rPr lang="en-US" altLang="zh-CN" sz="3200" dirty="0"/>
              <a:t>. There are two things which </a:t>
            </a:r>
            <a:r>
              <a:rPr lang="en-US" altLang="zh-CN" sz="3200" dirty="0" smtClean="0"/>
              <a:t>are</a:t>
            </a:r>
          </a:p>
          <a:p>
            <a:pPr marL="320040" lvl="1" indent="0">
              <a:buNone/>
            </a:pPr>
            <a:r>
              <a:rPr lang="en-US" altLang="zh-CN" sz="3200" dirty="0"/>
              <a:t> </a:t>
            </a:r>
            <a:r>
              <a:rPr lang="en-US" altLang="zh-CN" sz="3200" dirty="0" smtClean="0"/>
              <a:t>        necessary </a:t>
            </a:r>
            <a:r>
              <a:rPr lang="en-US" altLang="zh-CN" sz="3200" dirty="0"/>
              <a:t>here.</a:t>
            </a:r>
          </a:p>
          <a:p>
            <a:pPr marL="320040" lvl="1" indent="0">
              <a:buNone/>
            </a:pPr>
            <a:r>
              <a:rPr lang="en-US" altLang="zh-CN" sz="3200" dirty="0" smtClean="0"/>
              <a:t> → </a:t>
            </a:r>
            <a:r>
              <a:rPr lang="en-US" altLang="zh-CN" sz="3200" dirty="0"/>
              <a:t>Revised: Two things are necessary here.</a:t>
            </a:r>
          </a:p>
          <a:p>
            <a:pPr lvl="1"/>
            <a:endParaRPr lang="en-US" altLang="zh-CN" dirty="0" smtClean="0"/>
          </a:p>
          <a:p>
            <a:pPr lvl="1"/>
            <a:endParaRPr lang="en-US" altLang="zh-CN" dirty="0" smtClean="0"/>
          </a:p>
        </p:txBody>
      </p:sp>
    </p:spTree>
    <p:extLst>
      <p:ext uri="{BB962C8B-B14F-4D97-AF65-F5344CB8AC3E}">
        <p14:creationId xmlns:p14="http://schemas.microsoft.com/office/powerpoint/2010/main" val="411725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ircle(in)">
                                      <p:cBhvr>
                                        <p:cTn id="2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1054968"/>
            <a:ext cx="8280920" cy="3886200"/>
          </a:xfrm>
        </p:spPr>
        <p:txBody>
          <a:bodyPr>
            <a:normAutofit fontScale="62500" lnSpcReduction="20000"/>
          </a:bodyPr>
          <a:lstStyle/>
          <a:p>
            <a:pPr marL="0" indent="0">
              <a:lnSpc>
                <a:spcPct val="170000"/>
              </a:lnSpc>
              <a:buNone/>
            </a:pPr>
            <a:r>
              <a:rPr lang="en-US" altLang="zh-CN" sz="3500" dirty="0"/>
              <a:t>(2) </a:t>
            </a:r>
            <a:r>
              <a:rPr lang="en-US" altLang="zh-CN" sz="4000" dirty="0"/>
              <a:t>It is not always necessary to use complete sentences.</a:t>
            </a:r>
          </a:p>
          <a:p>
            <a:pPr lvl="1">
              <a:lnSpc>
                <a:spcPct val="170000"/>
              </a:lnSpc>
            </a:pPr>
            <a:r>
              <a:rPr lang="en-US" altLang="zh-CN" sz="4000" dirty="0"/>
              <a:t>Some determiners (</a:t>
            </a:r>
            <a:r>
              <a:rPr lang="en-US" altLang="zh-CN" sz="4000" dirty="0" err="1" smtClean="0"/>
              <a:t>eg</a:t>
            </a:r>
            <a:r>
              <a:rPr lang="en-US" altLang="zh-CN" sz="4000" dirty="0"/>
              <a:t>. a, the , some) and some of the verbs (</a:t>
            </a:r>
            <a:r>
              <a:rPr lang="en-US" altLang="zh-CN" sz="4000" dirty="0" err="1" smtClean="0"/>
              <a:t>eg</a:t>
            </a:r>
            <a:r>
              <a:rPr lang="en-US" altLang="zh-CN" sz="4000" dirty="0"/>
              <a:t>. is, are) can be left out.</a:t>
            </a:r>
          </a:p>
          <a:p>
            <a:pPr marL="320040" lvl="1" indent="0">
              <a:lnSpc>
                <a:spcPct val="170000"/>
              </a:lnSpc>
              <a:buNone/>
            </a:pPr>
            <a:r>
              <a:rPr lang="en-US" altLang="zh-CN" sz="4000" dirty="0" smtClean="0"/>
              <a:t>  </a:t>
            </a:r>
            <a:r>
              <a:rPr lang="en-US" altLang="zh-CN" sz="4000" dirty="0" err="1"/>
              <a:t>e</a:t>
            </a:r>
            <a:r>
              <a:rPr lang="en-US" altLang="zh-CN" sz="4000" dirty="0" err="1" smtClean="0"/>
              <a:t>g</a:t>
            </a:r>
            <a:r>
              <a:rPr lang="en-US" altLang="zh-CN" sz="4000" dirty="0" smtClean="0"/>
              <a:t>. </a:t>
            </a:r>
            <a:endParaRPr lang="en-US" altLang="zh-CN" sz="4000" dirty="0"/>
          </a:p>
          <a:p>
            <a:pPr marL="320040" lvl="1" indent="0">
              <a:lnSpc>
                <a:spcPct val="170000"/>
              </a:lnSpc>
              <a:buNone/>
            </a:pPr>
            <a:r>
              <a:rPr lang="en-US" altLang="zh-CN" sz="4000" dirty="0"/>
              <a:t> </a:t>
            </a:r>
            <a:r>
              <a:rPr lang="en-US" altLang="zh-CN" sz="4000" dirty="0" smtClean="0"/>
              <a:t>    (</a:t>
            </a:r>
            <a:r>
              <a:rPr lang="en-US" altLang="zh-CN" sz="4000" dirty="0"/>
              <a:t>I’m) leaving Guangzhou immediately.</a:t>
            </a:r>
          </a:p>
          <a:p>
            <a:pPr marL="320040" lvl="1" indent="0">
              <a:lnSpc>
                <a:spcPct val="170000"/>
              </a:lnSpc>
              <a:buNone/>
            </a:pPr>
            <a:r>
              <a:rPr lang="en-US" altLang="zh-CN" sz="4000" dirty="0"/>
              <a:t> </a:t>
            </a:r>
            <a:r>
              <a:rPr lang="en-US" altLang="zh-CN" sz="4000" dirty="0" smtClean="0"/>
              <a:t>    (</a:t>
            </a:r>
            <a:r>
              <a:rPr lang="en-US" altLang="zh-CN" sz="4000" dirty="0"/>
              <a:t>I’ll be) back (on) Friday.</a:t>
            </a:r>
          </a:p>
          <a:p>
            <a:pPr lvl="1"/>
            <a:endParaRPr lang="zh-CN" altLang="en-US" dirty="0"/>
          </a:p>
        </p:txBody>
      </p:sp>
    </p:spTree>
    <p:extLst>
      <p:ext uri="{BB962C8B-B14F-4D97-AF65-F5344CB8AC3E}">
        <p14:creationId xmlns:p14="http://schemas.microsoft.com/office/powerpoint/2010/main" val="294285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396552"/>
            <a:ext cx="6781800" cy="1737320"/>
          </a:xfrm>
        </p:spPr>
        <p:txBody>
          <a:bodyPr/>
          <a:lstStyle/>
          <a:p>
            <a:r>
              <a:rPr lang="en-US" altLang="zh-CN" dirty="0" smtClean="0"/>
              <a:t>Example</a:t>
            </a:r>
            <a:endParaRPr lang="zh-CN" altLang="en-US" dirty="0"/>
          </a:p>
        </p:txBody>
      </p:sp>
      <p:sp>
        <p:nvSpPr>
          <p:cNvPr id="4" name="Text Box 3"/>
          <p:cNvSpPr txBox="1">
            <a:spLocks noChangeArrowheads="1"/>
          </p:cNvSpPr>
          <p:nvPr/>
        </p:nvSpPr>
        <p:spPr bwMode="auto">
          <a:xfrm>
            <a:off x="611560" y="1875596"/>
            <a:ext cx="7920880" cy="3785652"/>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4000" dirty="0"/>
              <a:t>                                   </a:t>
            </a:r>
            <a:r>
              <a:rPr lang="en-US" altLang="zh-CN" sz="4000" dirty="0" smtClean="0"/>
              <a:t>         </a:t>
            </a:r>
            <a:r>
              <a:rPr lang="en-US" altLang="zh-CN" sz="4000" dirty="0" smtClean="0">
                <a:latin typeface="+mn-lt"/>
              </a:rPr>
              <a:t>Mar</a:t>
            </a:r>
            <a:r>
              <a:rPr lang="en-US" altLang="zh-CN" sz="4000" dirty="0">
                <a:latin typeface="+mn-lt"/>
              </a:rPr>
              <a:t>. 5</a:t>
            </a:r>
          </a:p>
          <a:p>
            <a:pPr eaLnBrk="1" hangingPunct="1"/>
            <a:r>
              <a:rPr lang="en-US" altLang="zh-CN" sz="4000" dirty="0" smtClean="0">
                <a:latin typeface="+mn-lt"/>
              </a:rPr>
              <a:t>Jennifer, </a:t>
            </a:r>
          </a:p>
          <a:p>
            <a:pPr eaLnBrk="1" hangingPunct="1"/>
            <a:r>
              <a:rPr lang="en-US" altLang="zh-CN" sz="4000" dirty="0" smtClean="0">
                <a:solidFill>
                  <a:srgbClr val="FF0000"/>
                </a:solidFill>
                <a:latin typeface="+mn-lt"/>
              </a:rPr>
              <a:t>(I)</a:t>
            </a:r>
            <a:r>
              <a:rPr lang="en-US" altLang="zh-CN" sz="4000" dirty="0" smtClean="0">
                <a:latin typeface="+mn-lt"/>
              </a:rPr>
              <a:t> waited </a:t>
            </a:r>
            <a:r>
              <a:rPr lang="en-US" altLang="zh-CN" sz="4000" dirty="0">
                <a:latin typeface="+mn-lt"/>
              </a:rPr>
              <a:t>till almost 10 a.m.. </a:t>
            </a:r>
            <a:r>
              <a:rPr lang="en-US" altLang="zh-CN" sz="4000" dirty="0" smtClean="0">
                <a:solidFill>
                  <a:srgbClr val="FF0000"/>
                </a:solidFill>
                <a:latin typeface="+mn-lt"/>
              </a:rPr>
              <a:t>(I) </a:t>
            </a:r>
            <a:r>
              <a:rPr lang="en-US" altLang="zh-CN" sz="4000" dirty="0" smtClean="0">
                <a:latin typeface="+mn-lt"/>
              </a:rPr>
              <a:t>came </a:t>
            </a:r>
            <a:r>
              <a:rPr lang="en-US" altLang="zh-CN" sz="4000" dirty="0">
                <a:latin typeface="+mn-lt"/>
              </a:rPr>
              <a:t>here, </a:t>
            </a:r>
            <a:r>
              <a:rPr lang="en-US" altLang="zh-CN" sz="4000" dirty="0" smtClean="0">
                <a:solidFill>
                  <a:srgbClr val="FF0000"/>
                </a:solidFill>
                <a:latin typeface="+mn-lt"/>
              </a:rPr>
              <a:t>(but) </a:t>
            </a:r>
            <a:r>
              <a:rPr lang="en-US" altLang="zh-CN" sz="4000" dirty="0" smtClean="0">
                <a:latin typeface="+mn-lt"/>
              </a:rPr>
              <a:t>you </a:t>
            </a:r>
            <a:r>
              <a:rPr lang="en-US" altLang="zh-CN" sz="4000" dirty="0">
                <a:latin typeface="+mn-lt"/>
              </a:rPr>
              <a:t>were out. </a:t>
            </a:r>
            <a:r>
              <a:rPr lang="en-US" altLang="zh-CN" sz="4000" dirty="0" smtClean="0">
                <a:solidFill>
                  <a:srgbClr val="FF0000"/>
                </a:solidFill>
                <a:latin typeface="+mn-lt"/>
              </a:rPr>
              <a:t>(I’ll) </a:t>
            </a:r>
            <a:r>
              <a:rPr lang="en-US" altLang="zh-CN" sz="4000" dirty="0" smtClean="0">
                <a:latin typeface="+mn-lt"/>
              </a:rPr>
              <a:t>wait </a:t>
            </a:r>
            <a:r>
              <a:rPr lang="en-US" altLang="zh-CN" sz="4000" dirty="0">
                <a:latin typeface="+mn-lt"/>
              </a:rPr>
              <a:t>for you at my home.</a:t>
            </a:r>
          </a:p>
          <a:p>
            <a:pPr eaLnBrk="1" hangingPunct="1"/>
            <a:r>
              <a:rPr lang="en-US" altLang="zh-CN" sz="4000" dirty="0">
                <a:latin typeface="+mn-lt"/>
              </a:rPr>
              <a:t>                                </a:t>
            </a:r>
            <a:r>
              <a:rPr lang="en-US" altLang="zh-CN" sz="4000" dirty="0" smtClean="0">
                <a:latin typeface="+mn-lt"/>
              </a:rPr>
              <a:t>              Mike</a:t>
            </a:r>
            <a:endParaRPr lang="en-US" altLang="zh-CN" sz="4000" dirty="0">
              <a:latin typeface="+mn-lt"/>
            </a:endParaRPr>
          </a:p>
        </p:txBody>
      </p:sp>
    </p:spTree>
    <p:extLst>
      <p:ext uri="{BB962C8B-B14F-4D97-AF65-F5344CB8AC3E}">
        <p14:creationId xmlns:p14="http://schemas.microsoft.com/office/powerpoint/2010/main" val="1384538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5849" y="-99392"/>
            <a:ext cx="6781800" cy="1440160"/>
          </a:xfrm>
        </p:spPr>
        <p:txBody>
          <a:bodyPr/>
          <a:lstStyle/>
          <a:p>
            <a:r>
              <a:rPr lang="en-US" altLang="zh-CN" dirty="0" smtClean="0"/>
              <a:t>Example </a:t>
            </a:r>
            <a:endParaRPr lang="zh-CN" altLang="en-US" dirty="0"/>
          </a:p>
        </p:txBody>
      </p:sp>
      <p:sp>
        <p:nvSpPr>
          <p:cNvPr id="5" name="Text Box 3"/>
          <p:cNvSpPr txBox="1">
            <a:spLocks noChangeArrowheads="1"/>
          </p:cNvSpPr>
          <p:nvPr/>
        </p:nvSpPr>
        <p:spPr bwMode="auto">
          <a:xfrm>
            <a:off x="830683" y="2100912"/>
            <a:ext cx="7128792" cy="3416320"/>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4000" dirty="0"/>
              <a:t>                                   </a:t>
            </a:r>
            <a:r>
              <a:rPr lang="en-US" altLang="zh-CN" sz="4000" dirty="0">
                <a:latin typeface="+mn-lt"/>
              </a:rPr>
              <a:t>Sept. 26</a:t>
            </a:r>
          </a:p>
          <a:p>
            <a:pPr eaLnBrk="1" hangingPunct="1"/>
            <a:endParaRPr lang="en-US" altLang="zh-CN" sz="1600" dirty="0" smtClean="0">
              <a:latin typeface="+mn-lt"/>
            </a:endParaRPr>
          </a:p>
          <a:p>
            <a:pPr eaLnBrk="1" hangingPunct="1"/>
            <a:r>
              <a:rPr lang="en-US" altLang="zh-CN" sz="4000" dirty="0" smtClean="0">
                <a:latin typeface="+mn-lt"/>
              </a:rPr>
              <a:t>Key </a:t>
            </a:r>
            <a:r>
              <a:rPr lang="en-US" altLang="zh-CN" sz="4000" dirty="0">
                <a:latin typeface="+mn-lt"/>
              </a:rPr>
              <a:t>to </a:t>
            </a:r>
            <a:r>
              <a:rPr lang="en-US" altLang="zh-CN" sz="4000" dirty="0" smtClean="0">
                <a:solidFill>
                  <a:srgbClr val="FF0000"/>
                </a:solidFill>
                <a:latin typeface="+mn-lt"/>
              </a:rPr>
              <a:t>(the) </a:t>
            </a:r>
            <a:r>
              <a:rPr lang="en-US" altLang="zh-CN" sz="4000" dirty="0" smtClean="0">
                <a:latin typeface="+mn-lt"/>
              </a:rPr>
              <a:t>back </a:t>
            </a:r>
            <a:r>
              <a:rPr lang="en-US" altLang="zh-CN" sz="4000" dirty="0">
                <a:latin typeface="+mn-lt"/>
              </a:rPr>
              <a:t>door on </a:t>
            </a:r>
            <a:r>
              <a:rPr lang="en-US" altLang="zh-CN" sz="4000" dirty="0" smtClean="0">
                <a:solidFill>
                  <a:srgbClr val="FF0000"/>
                </a:solidFill>
                <a:latin typeface="+mn-lt"/>
              </a:rPr>
              <a:t>(the) </a:t>
            </a:r>
            <a:r>
              <a:rPr lang="en-US" altLang="zh-CN" sz="4000" dirty="0">
                <a:latin typeface="+mn-lt"/>
              </a:rPr>
              <a:t>desk by </a:t>
            </a:r>
            <a:r>
              <a:rPr lang="en-US" altLang="zh-CN" sz="4000" dirty="0" smtClean="0">
                <a:solidFill>
                  <a:srgbClr val="FF0000"/>
                </a:solidFill>
                <a:latin typeface="+mn-lt"/>
              </a:rPr>
              <a:t>(the) </a:t>
            </a:r>
            <a:r>
              <a:rPr lang="en-US" altLang="zh-CN" sz="4000" dirty="0" smtClean="0">
                <a:latin typeface="+mn-lt"/>
              </a:rPr>
              <a:t>window.</a:t>
            </a:r>
            <a:endParaRPr lang="en-US" altLang="zh-CN" sz="4000" dirty="0">
              <a:latin typeface="+mn-lt"/>
            </a:endParaRPr>
          </a:p>
          <a:p>
            <a:pPr eaLnBrk="1" hangingPunct="1"/>
            <a:endParaRPr lang="en-US" altLang="zh-CN" sz="4000" dirty="0">
              <a:latin typeface="+mn-lt"/>
            </a:endParaRPr>
          </a:p>
          <a:p>
            <a:pPr eaLnBrk="1" hangingPunct="1"/>
            <a:r>
              <a:rPr lang="en-US" altLang="zh-CN" sz="4000" dirty="0" smtClean="0">
                <a:latin typeface="+mn-lt"/>
              </a:rPr>
              <a:t>Tom</a:t>
            </a:r>
            <a:endParaRPr lang="en-US" altLang="zh-CN" sz="4000" dirty="0">
              <a:latin typeface="+mn-lt"/>
            </a:endParaRPr>
          </a:p>
        </p:txBody>
      </p:sp>
    </p:spTree>
    <p:extLst>
      <p:ext uri="{BB962C8B-B14F-4D97-AF65-F5344CB8AC3E}">
        <p14:creationId xmlns:p14="http://schemas.microsoft.com/office/powerpoint/2010/main" val="3496347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603448"/>
            <a:ext cx="6781800" cy="1809328"/>
          </a:xfrm>
        </p:spPr>
        <p:txBody>
          <a:bodyPr/>
          <a:lstStyle/>
          <a:p>
            <a:r>
              <a:rPr lang="en-US" altLang="zh-CN" dirty="0" smtClean="0"/>
              <a:t>Example </a:t>
            </a:r>
            <a:endParaRPr lang="zh-CN" altLang="en-US" dirty="0"/>
          </a:p>
        </p:txBody>
      </p:sp>
      <p:sp>
        <p:nvSpPr>
          <p:cNvPr id="4" name="Text Box 3"/>
          <p:cNvSpPr txBox="1">
            <a:spLocks noChangeArrowheads="1"/>
          </p:cNvSpPr>
          <p:nvPr/>
        </p:nvSpPr>
        <p:spPr bwMode="auto">
          <a:xfrm>
            <a:off x="683567" y="1584689"/>
            <a:ext cx="7704857" cy="4436599"/>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lnSpc>
                <a:spcPct val="70000"/>
              </a:lnSpc>
              <a:spcAft>
                <a:spcPct val="45000"/>
              </a:spcAft>
              <a:defRPr/>
            </a:pPr>
            <a:r>
              <a:rPr lang="en-US" altLang="zh-CN" sz="4000" dirty="0">
                <a:latin typeface="+mn-lt"/>
              </a:rPr>
              <a:t>                                   </a:t>
            </a:r>
            <a:r>
              <a:rPr lang="en-US" altLang="zh-CN" sz="3400" dirty="0">
                <a:latin typeface="+mn-lt"/>
              </a:rPr>
              <a:t>Feb. 25 </a:t>
            </a:r>
          </a:p>
          <a:p>
            <a:pPr eaLnBrk="1" hangingPunct="1">
              <a:lnSpc>
                <a:spcPct val="70000"/>
              </a:lnSpc>
              <a:spcAft>
                <a:spcPct val="45000"/>
              </a:spcAft>
              <a:defRPr/>
            </a:pPr>
            <a:r>
              <a:rPr lang="en-US" altLang="zh-CN" sz="3400" dirty="0">
                <a:latin typeface="+mn-lt"/>
              </a:rPr>
              <a:t>Mom and Dad,</a:t>
            </a:r>
          </a:p>
          <a:p>
            <a:pPr eaLnBrk="1" hangingPunct="1">
              <a:lnSpc>
                <a:spcPct val="70000"/>
              </a:lnSpc>
              <a:spcAft>
                <a:spcPct val="45000"/>
              </a:spcAft>
              <a:defRPr/>
            </a:pPr>
            <a:r>
              <a:rPr lang="en-US" altLang="zh-CN" sz="3400" dirty="0" smtClean="0">
                <a:solidFill>
                  <a:srgbClr val="FF0000"/>
                </a:solidFill>
                <a:latin typeface="+mn-lt"/>
              </a:rPr>
              <a:t>(There’s) </a:t>
            </a:r>
            <a:r>
              <a:rPr lang="en-US" altLang="zh-CN" sz="3400" dirty="0" smtClean="0">
                <a:latin typeface="+mn-lt"/>
              </a:rPr>
              <a:t>rat </a:t>
            </a:r>
            <a:r>
              <a:rPr lang="en-US" altLang="zh-CN" sz="3400" dirty="0">
                <a:latin typeface="+mn-lt"/>
              </a:rPr>
              <a:t>poison on </a:t>
            </a:r>
            <a:r>
              <a:rPr lang="en-US" altLang="zh-CN" sz="3400" dirty="0" smtClean="0">
                <a:solidFill>
                  <a:srgbClr val="FF0000"/>
                </a:solidFill>
                <a:latin typeface="+mn-lt"/>
              </a:rPr>
              <a:t>(the) </a:t>
            </a:r>
            <a:r>
              <a:rPr lang="en-US" altLang="zh-CN" sz="3400" dirty="0">
                <a:latin typeface="+mn-lt"/>
              </a:rPr>
              <a:t>top shelf above </a:t>
            </a:r>
            <a:r>
              <a:rPr lang="en-US" altLang="zh-CN" sz="3400" dirty="0" smtClean="0">
                <a:solidFill>
                  <a:srgbClr val="FF0000"/>
                </a:solidFill>
                <a:latin typeface="+mn-lt"/>
              </a:rPr>
              <a:t>(the) </a:t>
            </a:r>
            <a:r>
              <a:rPr lang="en-US" altLang="zh-CN" sz="3400" dirty="0">
                <a:latin typeface="+mn-lt"/>
              </a:rPr>
              <a:t>washing machine. </a:t>
            </a:r>
            <a:r>
              <a:rPr lang="en-US" altLang="zh-CN" sz="3400" dirty="0" smtClean="0">
                <a:solidFill>
                  <a:srgbClr val="FF0000"/>
                </a:solidFill>
                <a:latin typeface="+mn-lt"/>
              </a:rPr>
              <a:t>(The) </a:t>
            </a:r>
            <a:r>
              <a:rPr lang="en-US" altLang="zh-CN" sz="3400" dirty="0">
                <a:latin typeface="+mn-lt"/>
              </a:rPr>
              <a:t>directions are on </a:t>
            </a:r>
            <a:r>
              <a:rPr lang="en-US" altLang="zh-CN" sz="3400" dirty="0" smtClean="0">
                <a:solidFill>
                  <a:srgbClr val="FF0000"/>
                </a:solidFill>
                <a:latin typeface="+mn-lt"/>
              </a:rPr>
              <a:t>(the) </a:t>
            </a:r>
            <a:r>
              <a:rPr lang="en-US" altLang="zh-CN" sz="3400" dirty="0">
                <a:latin typeface="+mn-lt"/>
              </a:rPr>
              <a:t>container.</a:t>
            </a:r>
          </a:p>
          <a:p>
            <a:pPr eaLnBrk="1" hangingPunct="1">
              <a:lnSpc>
                <a:spcPct val="70000"/>
              </a:lnSpc>
              <a:spcAft>
                <a:spcPct val="45000"/>
              </a:spcAft>
              <a:defRPr/>
            </a:pPr>
            <a:r>
              <a:rPr lang="en-US" altLang="zh-CN" sz="3400" dirty="0">
                <a:latin typeface="+mn-lt"/>
              </a:rPr>
              <a:t>Please put it out tonight. Sue’s baby will be here tomorrow, </a:t>
            </a:r>
            <a:r>
              <a:rPr lang="en-US" altLang="zh-CN" sz="3400" dirty="0" smtClean="0">
                <a:latin typeface="+mn-lt"/>
              </a:rPr>
              <a:t>so please </a:t>
            </a:r>
            <a:r>
              <a:rPr lang="en-US" altLang="zh-CN" sz="3400" dirty="0">
                <a:latin typeface="+mn-lt"/>
              </a:rPr>
              <a:t>put it where </a:t>
            </a:r>
            <a:r>
              <a:rPr lang="en-US" altLang="zh-CN" sz="3400" dirty="0" smtClean="0">
                <a:solidFill>
                  <a:srgbClr val="FF0000"/>
                </a:solidFill>
                <a:latin typeface="+mn-lt"/>
              </a:rPr>
              <a:t>(the) </a:t>
            </a:r>
            <a:r>
              <a:rPr lang="en-US" altLang="zh-CN" sz="3400" dirty="0">
                <a:latin typeface="+mn-lt"/>
              </a:rPr>
              <a:t>baby can’t reach.</a:t>
            </a:r>
          </a:p>
          <a:p>
            <a:pPr eaLnBrk="1" hangingPunct="1">
              <a:lnSpc>
                <a:spcPct val="70000"/>
              </a:lnSpc>
              <a:spcAft>
                <a:spcPct val="45000"/>
              </a:spcAft>
              <a:defRPr/>
            </a:pPr>
            <a:r>
              <a:rPr lang="en-US" altLang="zh-CN" sz="3400" dirty="0">
                <a:latin typeface="+mn-lt"/>
              </a:rPr>
              <a:t>Nick</a:t>
            </a:r>
          </a:p>
        </p:txBody>
      </p:sp>
    </p:spTree>
    <p:extLst>
      <p:ext uri="{BB962C8B-B14F-4D97-AF65-F5344CB8AC3E}">
        <p14:creationId xmlns:p14="http://schemas.microsoft.com/office/powerpoint/2010/main" val="3478579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9552" y="980728"/>
            <a:ext cx="8136904" cy="3785652"/>
          </a:xfrm>
          <a:prstGeom prst="rect">
            <a:avLst/>
          </a:prstGeom>
          <a:noFill/>
        </p:spPr>
        <p:txBody>
          <a:bodyPr wrap="square" rtlCol="0">
            <a:spAutoFit/>
          </a:bodyPr>
          <a:lstStyle/>
          <a:p>
            <a:r>
              <a:rPr lang="en-US" altLang="zh-CN" sz="4800" dirty="0" smtClean="0">
                <a:latin typeface="Impact"/>
                <a:ea typeface="微软雅黑" panose="020B0503020204020204" pitchFamily="34" charset="-122"/>
              </a:rPr>
              <a:t>Notes </a:t>
            </a:r>
            <a:r>
              <a:rPr lang="en-US" altLang="zh-CN" sz="4800" dirty="0">
                <a:latin typeface="Impact"/>
                <a:ea typeface="微软雅黑" panose="020B0503020204020204" pitchFamily="34" charset="-122"/>
              </a:rPr>
              <a:t>for D</a:t>
            </a:r>
            <a:r>
              <a:rPr lang="en-US" altLang="zh-CN" sz="4800" dirty="0" smtClean="0">
                <a:latin typeface="Impact"/>
                <a:ea typeface="微软雅黑" panose="020B0503020204020204" pitchFamily="34" charset="-122"/>
              </a:rPr>
              <a:t>ifferent </a:t>
            </a:r>
            <a:r>
              <a:rPr lang="en-US" altLang="zh-CN" sz="4800" dirty="0">
                <a:latin typeface="Impact"/>
                <a:ea typeface="微软雅黑" panose="020B0503020204020204" pitchFamily="34" charset="-122"/>
              </a:rPr>
              <a:t>O</a:t>
            </a:r>
            <a:r>
              <a:rPr lang="en-US" altLang="zh-CN" sz="4800" dirty="0" smtClean="0">
                <a:latin typeface="Impact"/>
                <a:ea typeface="微软雅黑" panose="020B0503020204020204" pitchFamily="34" charset="-122"/>
              </a:rPr>
              <a:t>ccasions</a:t>
            </a:r>
          </a:p>
          <a:p>
            <a:endParaRPr lang="en-US" altLang="zh-CN" sz="4800" dirty="0">
              <a:solidFill>
                <a:srgbClr val="002060"/>
              </a:solidFill>
              <a:latin typeface="Impact"/>
              <a:ea typeface="微软雅黑" panose="020B0503020204020204" pitchFamily="34" charset="-122"/>
            </a:endParaRPr>
          </a:p>
          <a:p>
            <a:r>
              <a:rPr lang="en-US" altLang="zh-CN" sz="4400" dirty="0" smtClean="0">
                <a:solidFill>
                  <a:srgbClr val="002060"/>
                </a:solidFill>
                <a:ea typeface="微软雅黑" panose="020B0503020204020204" pitchFamily="34" charset="-122"/>
              </a:rPr>
              <a:t>A) Request for leave</a:t>
            </a:r>
            <a:endParaRPr lang="en-US" altLang="zh-CN" sz="4400" dirty="0">
              <a:solidFill>
                <a:srgbClr val="002060"/>
              </a:solidFill>
              <a:ea typeface="微软雅黑" panose="020B0503020204020204" pitchFamily="34" charset="-122"/>
            </a:endParaRPr>
          </a:p>
          <a:p>
            <a:endParaRPr lang="en-US" altLang="zh-CN" sz="4800" dirty="0" smtClean="0">
              <a:solidFill>
                <a:srgbClr val="002060"/>
              </a:solidFill>
              <a:latin typeface="Impact"/>
              <a:ea typeface="微软雅黑" panose="020B0503020204020204" pitchFamily="34" charset="-122"/>
            </a:endParaRPr>
          </a:p>
          <a:p>
            <a:endParaRPr lang="zh-CN" altLang="en-US" sz="4800" dirty="0">
              <a:solidFill>
                <a:srgbClr val="002060"/>
              </a:solidFill>
            </a:endParaRPr>
          </a:p>
        </p:txBody>
      </p:sp>
    </p:spTree>
    <p:extLst>
      <p:ext uri="{BB962C8B-B14F-4D97-AF65-F5344CB8AC3E}">
        <p14:creationId xmlns:p14="http://schemas.microsoft.com/office/powerpoint/2010/main" val="89845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1196752"/>
            <a:ext cx="6781800" cy="2376264"/>
          </a:xfrm>
        </p:spPr>
        <p:txBody>
          <a:bodyPr>
            <a:normAutofit/>
          </a:bodyPr>
          <a:lstStyle/>
          <a:p>
            <a:r>
              <a:rPr lang="en-US" altLang="zh-CN" dirty="0" smtClean="0">
                <a:latin typeface="+mn-lt"/>
              </a:rPr>
              <a:t>a) </a:t>
            </a:r>
            <a:r>
              <a:rPr lang="en-US" altLang="zh-CN" dirty="0">
                <a:latin typeface="+mn-lt"/>
              </a:rPr>
              <a:t>Asking for sick leave</a:t>
            </a:r>
            <a:r>
              <a:rPr lang="en-US" altLang="zh-CN" dirty="0"/>
              <a:t/>
            </a:r>
            <a:br>
              <a:rPr lang="en-US" altLang="zh-CN" dirty="0"/>
            </a:br>
            <a:endParaRPr lang="zh-CN" altLang="en-US" dirty="0"/>
          </a:p>
        </p:txBody>
      </p:sp>
    </p:spTree>
    <p:extLst>
      <p:ext uri="{BB962C8B-B14F-4D97-AF65-F5344CB8AC3E}">
        <p14:creationId xmlns:p14="http://schemas.microsoft.com/office/powerpoint/2010/main" val="2752303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23528" y="476672"/>
            <a:ext cx="8457762" cy="6112571"/>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2400" dirty="0" smtClean="0"/>
              <a:t>                                                                          Oct</a:t>
            </a:r>
            <a:r>
              <a:rPr lang="en-US" altLang="zh-CN" sz="2400" dirty="0"/>
              <a:t>. 29</a:t>
            </a:r>
          </a:p>
          <a:p>
            <a:pPr eaLnBrk="1" hangingPunct="1"/>
            <a:r>
              <a:rPr lang="en-US" altLang="zh-CN" sz="2400" dirty="0"/>
              <a:t>L. J. Westwood</a:t>
            </a:r>
          </a:p>
          <a:p>
            <a:pPr eaLnBrk="1" hangingPunct="1"/>
            <a:r>
              <a:rPr lang="en-US" altLang="zh-CN" sz="2400" dirty="0"/>
              <a:t>Office Secretary</a:t>
            </a:r>
          </a:p>
          <a:p>
            <a:pPr eaLnBrk="1" hangingPunct="1"/>
            <a:endParaRPr lang="en-US" altLang="zh-CN" sz="2400" dirty="0"/>
          </a:p>
          <a:p>
            <a:pPr eaLnBrk="1" hangingPunct="1"/>
            <a:r>
              <a:rPr lang="en-US" altLang="zh-CN" sz="2400" dirty="0"/>
              <a:t>Dear Sir</a:t>
            </a:r>
            <a:r>
              <a:rPr lang="en-US" altLang="zh-CN" sz="2400" dirty="0" smtClean="0"/>
              <a:t>,</a:t>
            </a:r>
          </a:p>
          <a:p>
            <a:pPr eaLnBrk="1" hangingPunct="1"/>
            <a:endParaRPr lang="en-US" altLang="zh-CN" sz="2400" dirty="0"/>
          </a:p>
          <a:p>
            <a:pPr eaLnBrk="1" hangingPunct="1">
              <a:lnSpc>
                <a:spcPct val="86000"/>
              </a:lnSpc>
            </a:pPr>
            <a:r>
              <a:rPr lang="en-US" altLang="zh-CN" sz="2400" dirty="0" smtClean="0"/>
              <a:t>I’m </a:t>
            </a:r>
            <a:r>
              <a:rPr lang="en-US" altLang="zh-CN" sz="2400" dirty="0"/>
              <a:t>very sorry that I </a:t>
            </a:r>
            <a:r>
              <a:rPr lang="en-US" altLang="zh-CN" sz="2400" dirty="0" smtClean="0"/>
              <a:t>cannot </a:t>
            </a:r>
            <a:r>
              <a:rPr lang="en-US" altLang="zh-CN" sz="2400" dirty="0"/>
              <a:t>come to office today owing to a bad cold. Enclosed please find a certificate from the doctor </a:t>
            </a:r>
            <a:r>
              <a:rPr lang="en-US" altLang="zh-CN" sz="2400" dirty="0" smtClean="0"/>
              <a:t>who is </a:t>
            </a:r>
            <a:r>
              <a:rPr lang="en-US" altLang="zh-CN" sz="2400" dirty="0"/>
              <a:t>attending me, and I wish to ask for leave of absence for 2 days.</a:t>
            </a:r>
          </a:p>
          <a:p>
            <a:pPr eaLnBrk="1" hangingPunct="1">
              <a:lnSpc>
                <a:spcPct val="86000"/>
              </a:lnSpc>
            </a:pPr>
            <a:endParaRPr lang="en-US" altLang="zh-CN" sz="2400" dirty="0"/>
          </a:p>
          <a:p>
            <a:pPr eaLnBrk="1" hangingPunct="1"/>
            <a:r>
              <a:rPr lang="en-US" altLang="zh-CN" sz="2400" dirty="0"/>
              <a:t>I trust my absence will not cause you any serious </a:t>
            </a:r>
            <a:r>
              <a:rPr lang="en-US" altLang="zh-CN" sz="2400" dirty="0" smtClean="0"/>
              <a:t>inconvenience.</a:t>
            </a:r>
          </a:p>
          <a:p>
            <a:pPr eaLnBrk="1" hangingPunct="1"/>
            <a:endParaRPr lang="en-US" altLang="zh-CN" sz="2400" dirty="0" smtClean="0"/>
          </a:p>
          <a:p>
            <a:pPr eaLnBrk="1" hangingPunct="1"/>
            <a:r>
              <a:rPr lang="en-US" altLang="zh-CN" sz="2400" dirty="0" smtClean="0"/>
              <a:t>Very </a:t>
            </a:r>
            <a:r>
              <a:rPr lang="en-US" altLang="zh-CN" sz="2400" dirty="0"/>
              <a:t>truly yours,</a:t>
            </a:r>
          </a:p>
          <a:p>
            <a:pPr eaLnBrk="1" hangingPunct="1"/>
            <a:r>
              <a:rPr lang="en-US" altLang="zh-CN" sz="2400" dirty="0" smtClean="0"/>
              <a:t>Tom Smith</a:t>
            </a:r>
            <a:endParaRPr lang="en-US" altLang="zh-CN" sz="2400" dirty="0"/>
          </a:p>
          <a:p>
            <a:pPr eaLnBrk="1" hangingPunct="1"/>
            <a:r>
              <a:rPr lang="en-US" altLang="zh-CN" sz="2400" dirty="0" smtClean="0"/>
              <a:t>Encl</a:t>
            </a:r>
            <a:r>
              <a:rPr lang="en-US" altLang="zh-CN" sz="2400" dirty="0"/>
              <a:t>.: doctor’s certificate for sick </a:t>
            </a:r>
            <a:r>
              <a:rPr lang="en-US" altLang="zh-CN" sz="2400" dirty="0" smtClean="0"/>
              <a:t>leave</a:t>
            </a:r>
            <a:endParaRPr lang="en-US" altLang="zh-CN" sz="2400" dirty="0"/>
          </a:p>
        </p:txBody>
      </p:sp>
    </p:spTree>
    <p:extLst>
      <p:ext uri="{BB962C8B-B14F-4D97-AF65-F5344CB8AC3E}">
        <p14:creationId xmlns:p14="http://schemas.microsoft.com/office/powerpoint/2010/main" val="242001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44624"/>
            <a:ext cx="6781800" cy="1737320"/>
          </a:xfrm>
        </p:spPr>
        <p:txBody>
          <a:bodyPr>
            <a:normAutofit/>
          </a:bodyPr>
          <a:lstStyle/>
          <a:p>
            <a:r>
              <a:rPr lang="en-US" altLang="zh-CN" dirty="0"/>
              <a:t>Teaching </a:t>
            </a:r>
            <a:r>
              <a:rPr lang="en-US" altLang="zh-CN" dirty="0" smtClean="0"/>
              <a:t>Objectives</a:t>
            </a:r>
            <a:endParaRPr lang="zh-CN" altLang="en-US" dirty="0"/>
          </a:p>
        </p:txBody>
      </p:sp>
      <p:sp>
        <p:nvSpPr>
          <p:cNvPr id="3" name="内容占位符 2"/>
          <p:cNvSpPr>
            <a:spLocks noGrp="1"/>
          </p:cNvSpPr>
          <p:nvPr>
            <p:ph idx="1"/>
          </p:nvPr>
        </p:nvSpPr>
        <p:spPr>
          <a:xfrm>
            <a:off x="683568" y="1772816"/>
            <a:ext cx="7543800" cy="3096344"/>
          </a:xfrm>
        </p:spPr>
        <p:txBody>
          <a:bodyPr/>
          <a:lstStyle/>
          <a:p>
            <a:pPr>
              <a:buNone/>
            </a:pPr>
            <a:r>
              <a:rPr lang="en-US" altLang="zh-CN" sz="2800" dirty="0"/>
              <a:t>Students will be able to:</a:t>
            </a:r>
          </a:p>
          <a:p>
            <a:pPr>
              <a:buNone/>
            </a:pPr>
            <a:endParaRPr lang="en-US" altLang="zh-CN" sz="2800" dirty="0"/>
          </a:p>
          <a:p>
            <a:pPr>
              <a:buNone/>
            </a:pPr>
            <a:r>
              <a:rPr lang="en-US" altLang="zh-CN" sz="2800" dirty="0"/>
              <a:t>	1. </a:t>
            </a:r>
            <a:r>
              <a:rPr lang="en-US" altLang="zh-CN" sz="2800" dirty="0" smtClean="0"/>
              <a:t>know </a:t>
            </a:r>
            <a:r>
              <a:rPr lang="en-US" altLang="zh-CN" sz="2800" dirty="0"/>
              <a:t>the basic contents </a:t>
            </a:r>
            <a:r>
              <a:rPr lang="en-US" altLang="zh-CN" sz="2800" dirty="0" smtClean="0"/>
              <a:t>and structure of </a:t>
            </a:r>
            <a:r>
              <a:rPr lang="en-US" altLang="zh-CN" sz="2800" dirty="0"/>
              <a:t>a </a:t>
            </a:r>
            <a:r>
              <a:rPr lang="en-US" altLang="zh-CN" sz="2800" dirty="0" smtClean="0"/>
              <a:t>note;</a:t>
            </a:r>
          </a:p>
          <a:p>
            <a:pPr>
              <a:buNone/>
            </a:pPr>
            <a:endParaRPr lang="en-US" altLang="zh-CN" sz="2800" dirty="0"/>
          </a:p>
          <a:p>
            <a:pPr>
              <a:buNone/>
            </a:pPr>
            <a:r>
              <a:rPr lang="en-US" altLang="zh-CN" sz="2800" dirty="0"/>
              <a:t>	</a:t>
            </a:r>
            <a:r>
              <a:rPr lang="en-US" altLang="zh-CN" sz="2800" dirty="0" smtClean="0"/>
              <a:t>2. write notes for different occasions.</a:t>
            </a:r>
            <a:endParaRPr lang="zh-CN" altLang="en-US" sz="2800" dirty="0"/>
          </a:p>
        </p:txBody>
      </p:sp>
    </p:spTree>
    <p:extLst>
      <p:ext uri="{BB962C8B-B14F-4D97-AF65-F5344CB8AC3E}">
        <p14:creationId xmlns:p14="http://schemas.microsoft.com/office/powerpoint/2010/main" val="3189447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50872" y="1052736"/>
            <a:ext cx="8125584" cy="5207579"/>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85000"/>
              </a:lnSpc>
            </a:pPr>
            <a:r>
              <a:rPr lang="en-US" altLang="zh-CN" sz="2400" dirty="0" smtClean="0"/>
              <a:t>                                                                                  July </a:t>
            </a:r>
            <a:r>
              <a:rPr lang="en-US" altLang="zh-CN" sz="2400" dirty="0"/>
              <a:t>17 </a:t>
            </a:r>
            <a:endParaRPr lang="en-US" altLang="zh-CN" sz="2400" dirty="0" smtClean="0"/>
          </a:p>
          <a:p>
            <a:pPr eaLnBrk="1" hangingPunct="1">
              <a:lnSpc>
                <a:spcPct val="85000"/>
              </a:lnSpc>
            </a:pPr>
            <a:endParaRPr lang="en-US" altLang="zh-CN" dirty="0"/>
          </a:p>
          <a:p>
            <a:pPr eaLnBrk="1" hangingPunct="1">
              <a:lnSpc>
                <a:spcPct val="85000"/>
              </a:lnSpc>
            </a:pPr>
            <a:r>
              <a:rPr lang="en-US" altLang="zh-CN" sz="2400" dirty="0"/>
              <a:t>To the </a:t>
            </a:r>
            <a:r>
              <a:rPr lang="en-US" altLang="zh-CN" sz="2400" dirty="0" smtClean="0"/>
              <a:t>Manager</a:t>
            </a:r>
            <a:endParaRPr lang="en-US" altLang="zh-CN" sz="2400" dirty="0"/>
          </a:p>
          <a:p>
            <a:pPr eaLnBrk="1" hangingPunct="1">
              <a:lnSpc>
                <a:spcPct val="85000"/>
              </a:lnSpc>
            </a:pPr>
            <a:endParaRPr lang="en-US" altLang="zh-CN" dirty="0"/>
          </a:p>
          <a:p>
            <a:pPr eaLnBrk="1" hangingPunct="1">
              <a:lnSpc>
                <a:spcPct val="85000"/>
              </a:lnSpc>
            </a:pPr>
            <a:r>
              <a:rPr lang="en-US" altLang="zh-CN" sz="2400" dirty="0"/>
              <a:t>Dear Sir,</a:t>
            </a:r>
          </a:p>
          <a:p>
            <a:pPr eaLnBrk="1" hangingPunct="1">
              <a:lnSpc>
                <a:spcPct val="85000"/>
              </a:lnSpc>
            </a:pPr>
            <a:endParaRPr lang="en-US" altLang="zh-CN" dirty="0"/>
          </a:p>
          <a:p>
            <a:pPr eaLnBrk="1" hangingPunct="1">
              <a:lnSpc>
                <a:spcPct val="85000"/>
              </a:lnSpc>
            </a:pPr>
            <a:r>
              <a:rPr lang="en-US" altLang="zh-CN" sz="2400" dirty="0"/>
              <a:t>Will you kindly excuse Smith’s absence from office today owing to a severe attack of illness. So I am writing to ask you for several days’ sick leave and will let him resume his duties if he feels better</a:t>
            </a:r>
            <a:r>
              <a:rPr lang="en-US" altLang="zh-CN" sz="2400" dirty="0" smtClean="0"/>
              <a:t>.</a:t>
            </a:r>
          </a:p>
          <a:p>
            <a:pPr eaLnBrk="1" hangingPunct="1">
              <a:lnSpc>
                <a:spcPct val="85000"/>
              </a:lnSpc>
            </a:pPr>
            <a:endParaRPr lang="en-US" altLang="zh-CN" dirty="0" smtClean="0"/>
          </a:p>
          <a:p>
            <a:pPr eaLnBrk="1" hangingPunct="1"/>
            <a:r>
              <a:rPr lang="en-US" altLang="zh-CN" sz="2400" dirty="0"/>
              <a:t>I trust his absence will not bring you any serious inconvenience.</a:t>
            </a:r>
          </a:p>
          <a:p>
            <a:pPr eaLnBrk="1" hangingPunct="1"/>
            <a:endParaRPr lang="en-US" altLang="zh-CN" dirty="0"/>
          </a:p>
          <a:p>
            <a:pPr eaLnBrk="1" hangingPunct="1"/>
            <a:r>
              <a:rPr lang="en-US" altLang="zh-CN" sz="2400" dirty="0"/>
              <a:t>Yours respectfully,</a:t>
            </a:r>
          </a:p>
          <a:p>
            <a:pPr eaLnBrk="1" hangingPunct="1"/>
            <a:endParaRPr lang="en-US" altLang="zh-CN" dirty="0"/>
          </a:p>
          <a:p>
            <a:pPr eaLnBrk="1" hangingPunct="1">
              <a:lnSpc>
                <a:spcPct val="85000"/>
              </a:lnSpc>
            </a:pPr>
            <a:r>
              <a:rPr lang="en-US" altLang="zh-CN" sz="2400" dirty="0" smtClean="0"/>
              <a:t>Jones</a:t>
            </a:r>
            <a:endParaRPr lang="en-US" altLang="zh-CN" sz="2400" dirty="0"/>
          </a:p>
        </p:txBody>
      </p:sp>
    </p:spTree>
    <p:extLst>
      <p:ext uri="{BB962C8B-B14F-4D97-AF65-F5344CB8AC3E}">
        <p14:creationId xmlns:p14="http://schemas.microsoft.com/office/powerpoint/2010/main" val="61487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74638"/>
            <a:ext cx="8147248" cy="5890666"/>
          </a:xfrm>
        </p:spPr>
        <p:txBody>
          <a:bodyPr>
            <a:normAutofit/>
          </a:bodyPr>
          <a:lstStyle/>
          <a:p>
            <a:pPr>
              <a:spcBef>
                <a:spcPts val="1200"/>
              </a:spcBef>
            </a:pPr>
            <a:r>
              <a:rPr lang="en-US" altLang="zh-CN" sz="4800" dirty="0" smtClean="0">
                <a:latin typeface="+mn-lt"/>
              </a:rPr>
              <a:t>b) Asking for business leave</a:t>
            </a:r>
            <a:br>
              <a:rPr lang="en-US" altLang="zh-CN" sz="4800" dirty="0" smtClean="0">
                <a:latin typeface="+mn-lt"/>
              </a:rPr>
            </a:br>
            <a:r>
              <a:rPr lang="en-US" altLang="zh-CN" dirty="0" smtClean="0"/>
              <a:t/>
            </a:r>
            <a:br>
              <a:rPr lang="en-US" altLang="zh-CN" dirty="0" smtClean="0"/>
            </a:br>
            <a:r>
              <a:rPr lang="en-US" altLang="zh-CN" sz="2800" dirty="0" smtClean="0"/>
              <a:t>Translation</a:t>
            </a:r>
            <a:r>
              <a:rPr lang="en-US" altLang="zh-CN" sz="4000" dirty="0" smtClean="0"/>
              <a:t/>
            </a:r>
            <a:br>
              <a:rPr lang="en-US" altLang="zh-CN" sz="4000" dirty="0" smtClean="0"/>
            </a:br>
            <a:r>
              <a:rPr lang="en-US" altLang="zh-CN" sz="4000" dirty="0" smtClean="0"/>
              <a:t/>
            </a:r>
            <a:br>
              <a:rPr lang="en-US" altLang="zh-CN" sz="4000" dirty="0" smtClean="0"/>
            </a:br>
            <a:r>
              <a:rPr lang="zh-CN" altLang="en-US" sz="2400" b="0" dirty="0" smtClean="0"/>
              <a:t>钟老师：</a:t>
            </a:r>
            <a:r>
              <a:rPr lang="zh-CN" altLang="en-US" sz="2400" b="0" dirty="0"/>
              <a:t/>
            </a:r>
            <a:br>
              <a:rPr lang="zh-CN" altLang="en-US" sz="2400" b="0" dirty="0"/>
            </a:br>
            <a:r>
              <a:rPr lang="zh-CN" altLang="en-US" sz="2400" b="0" dirty="0"/>
              <a:t>     兹因我老父亲病重，今不能前去上学，敬请原谅。恳准事假五天以便回老家探望。今附上老家发来的电报一</a:t>
            </a:r>
            <a:r>
              <a:rPr lang="zh-CN" altLang="en-US" sz="2400" dirty="0" smtClean="0"/>
              <a:t>份，</a:t>
            </a:r>
            <a:r>
              <a:rPr lang="zh-CN" altLang="en-US" sz="2400" b="0" dirty="0" smtClean="0"/>
              <a:t>以</a:t>
            </a:r>
            <a:r>
              <a:rPr lang="zh-CN" altLang="en-US" sz="2400" b="0" dirty="0"/>
              <a:t>兹证明。</a:t>
            </a:r>
            <a:br>
              <a:rPr lang="zh-CN" altLang="en-US" sz="2400" b="0" dirty="0"/>
            </a:br>
            <a:r>
              <a:rPr lang="zh-CN" altLang="en-US" sz="2400" b="0" dirty="0"/>
              <a:t>                                                  </a:t>
            </a:r>
            <a:br>
              <a:rPr lang="zh-CN" altLang="en-US" sz="2400" b="0" dirty="0"/>
            </a:br>
            <a:r>
              <a:rPr lang="zh-CN" altLang="en-US" sz="2400" b="0" dirty="0"/>
              <a:t>						王江</a:t>
            </a:r>
            <a:br>
              <a:rPr lang="zh-CN" altLang="en-US" sz="2400" b="0" dirty="0"/>
            </a:br>
            <a:r>
              <a:rPr lang="zh-CN" altLang="en-US" sz="2400" b="0" dirty="0"/>
              <a:t>                                        </a:t>
            </a:r>
            <a:r>
              <a:rPr lang="zh-CN" altLang="en-US" sz="2400" b="0" dirty="0" smtClean="0"/>
              <a:t>                                                              </a:t>
            </a:r>
            <a:r>
              <a:rPr lang="en-US" altLang="zh-CN" sz="2400" b="0" dirty="0" smtClean="0"/>
              <a:t>2</a:t>
            </a:r>
            <a:r>
              <a:rPr lang="zh-CN" altLang="en-US" sz="2400" b="0" dirty="0"/>
              <a:t>月</a:t>
            </a:r>
            <a:r>
              <a:rPr lang="en-US" altLang="zh-CN" sz="2400" b="0" dirty="0"/>
              <a:t>2</a:t>
            </a:r>
            <a:r>
              <a:rPr lang="zh-CN" altLang="en-US" sz="2400" b="0" dirty="0"/>
              <a:t>日</a:t>
            </a:r>
            <a:br>
              <a:rPr lang="zh-CN" altLang="en-US" sz="2400" b="0" dirty="0"/>
            </a:br>
            <a:r>
              <a:rPr lang="zh-CN" altLang="en-US" sz="2400" b="0" dirty="0"/>
              <a:t>附：电报一</a:t>
            </a:r>
            <a:r>
              <a:rPr lang="zh-CN" altLang="en-US" sz="2400" b="0" dirty="0" smtClean="0"/>
              <a:t>份</a:t>
            </a:r>
            <a:endParaRPr lang="zh-CN" altLang="en-US" sz="2400" b="0" dirty="0"/>
          </a:p>
        </p:txBody>
      </p:sp>
    </p:spTree>
    <p:extLst>
      <p:ext uri="{BB962C8B-B14F-4D97-AF65-F5344CB8AC3E}">
        <p14:creationId xmlns:p14="http://schemas.microsoft.com/office/powerpoint/2010/main" val="12102082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5576" y="692696"/>
            <a:ext cx="7698432" cy="5688632"/>
          </a:xfrm>
        </p:spPr>
        <p:txBody>
          <a:bodyPr>
            <a:normAutofit fontScale="70000" lnSpcReduction="20000"/>
          </a:bodyPr>
          <a:lstStyle/>
          <a:p>
            <a:pPr marL="0" indent="0" algn="r">
              <a:buNone/>
            </a:pPr>
            <a:r>
              <a:rPr lang="en-US" altLang="zh-CN" sz="3400" dirty="0">
                <a:solidFill>
                  <a:schemeClr val="tx1"/>
                </a:solidFill>
              </a:rPr>
              <a:t> Feb. 2</a:t>
            </a:r>
          </a:p>
          <a:p>
            <a:pPr marL="0" indent="0">
              <a:buNone/>
            </a:pPr>
            <a:r>
              <a:rPr lang="en-US" altLang="zh-CN" sz="3800" dirty="0">
                <a:solidFill>
                  <a:schemeClr val="tx1"/>
                </a:solidFill>
              </a:rPr>
              <a:t>Dear Mr.(Ms.) </a:t>
            </a:r>
            <a:r>
              <a:rPr lang="en-US" altLang="zh-CN" sz="3800" dirty="0" err="1">
                <a:solidFill>
                  <a:schemeClr val="tx1"/>
                </a:solidFill>
              </a:rPr>
              <a:t>Zhong</a:t>
            </a:r>
            <a:r>
              <a:rPr lang="en-US" altLang="zh-CN" sz="3800" dirty="0">
                <a:solidFill>
                  <a:schemeClr val="tx1"/>
                </a:solidFill>
              </a:rPr>
              <a:t>,</a:t>
            </a:r>
          </a:p>
          <a:p>
            <a:pPr marL="0" indent="0">
              <a:buNone/>
            </a:pPr>
            <a:endParaRPr lang="en-US" altLang="zh-CN" sz="3800" dirty="0">
              <a:solidFill>
                <a:schemeClr val="tx1"/>
              </a:solidFill>
            </a:endParaRPr>
          </a:p>
          <a:p>
            <a:pPr marL="0" indent="0">
              <a:buNone/>
            </a:pPr>
            <a:r>
              <a:rPr lang="en-US" altLang="zh-CN" sz="3800" dirty="0">
                <a:solidFill>
                  <a:schemeClr val="tx1"/>
                </a:solidFill>
              </a:rPr>
              <a:t>May I be excused from attending school today on account of the serious illness of my aged father? Would you be so kind as to grant me five days’ leave of absence in order to return hometown to see him.</a:t>
            </a:r>
          </a:p>
          <a:p>
            <a:pPr marL="0" indent="0">
              <a:buNone/>
            </a:pPr>
            <a:r>
              <a:rPr lang="en-US" altLang="zh-CN" sz="3800" dirty="0">
                <a:solidFill>
                  <a:schemeClr val="tx1"/>
                </a:solidFill>
              </a:rPr>
              <a:t>To support my application, I enclose (herewith) a telegram from my hometown.</a:t>
            </a:r>
          </a:p>
          <a:p>
            <a:pPr marL="0" indent="0">
              <a:buNone/>
            </a:pPr>
            <a:endParaRPr lang="en-US" altLang="zh-CN" sz="3800" dirty="0">
              <a:solidFill>
                <a:schemeClr val="tx1"/>
              </a:solidFill>
            </a:endParaRPr>
          </a:p>
          <a:p>
            <a:pPr marL="0" indent="0">
              <a:buNone/>
            </a:pPr>
            <a:r>
              <a:rPr lang="en-US" altLang="zh-CN" sz="3800" dirty="0">
                <a:solidFill>
                  <a:schemeClr val="tx1"/>
                </a:solidFill>
              </a:rPr>
              <a:t>Jiang Wang</a:t>
            </a:r>
          </a:p>
          <a:p>
            <a:pPr marL="0" indent="0">
              <a:buNone/>
            </a:pPr>
            <a:endParaRPr lang="en-US" altLang="zh-CN" sz="3800" dirty="0">
              <a:solidFill>
                <a:schemeClr val="tx1"/>
              </a:solidFill>
            </a:endParaRPr>
          </a:p>
          <a:p>
            <a:pPr marL="0" indent="0">
              <a:buNone/>
            </a:pPr>
            <a:r>
              <a:rPr lang="en-US" altLang="zh-CN" sz="3800" dirty="0">
                <a:solidFill>
                  <a:schemeClr val="tx1"/>
                </a:solidFill>
              </a:rPr>
              <a:t>Encl.: a </a:t>
            </a:r>
            <a:r>
              <a:rPr lang="en-US" altLang="zh-CN" sz="3800" dirty="0" smtClean="0">
                <a:solidFill>
                  <a:schemeClr val="tx1"/>
                </a:solidFill>
              </a:rPr>
              <a:t>telegram</a:t>
            </a:r>
            <a:endParaRPr lang="en-US" altLang="zh-CN" sz="3800" dirty="0">
              <a:solidFill>
                <a:schemeClr val="tx1"/>
              </a:solidFill>
            </a:endParaRPr>
          </a:p>
        </p:txBody>
      </p:sp>
    </p:spTree>
    <p:extLst>
      <p:ext uri="{BB962C8B-B14F-4D97-AF65-F5344CB8AC3E}">
        <p14:creationId xmlns:p14="http://schemas.microsoft.com/office/powerpoint/2010/main" val="4045843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8361281" cy="1351240"/>
          </a:xfrm>
        </p:spPr>
        <p:txBody>
          <a:bodyPr>
            <a:normAutofit/>
          </a:bodyPr>
          <a:lstStyle/>
          <a:p>
            <a:pPr algn="l"/>
            <a:r>
              <a:rPr lang="en-US" altLang="zh-CN" sz="4400" dirty="0" smtClean="0">
                <a:latin typeface="+mn-lt"/>
              </a:rPr>
              <a:t>c) Asking for an extension of leave</a:t>
            </a:r>
            <a:endParaRPr lang="zh-CN" altLang="en-US" sz="4400" cap="none" dirty="0">
              <a:latin typeface="+mn-lt"/>
            </a:endParaRPr>
          </a:p>
        </p:txBody>
      </p:sp>
      <p:sp>
        <p:nvSpPr>
          <p:cNvPr id="4" name="Text Box 2"/>
          <p:cNvSpPr txBox="1">
            <a:spLocks noChangeArrowheads="1"/>
          </p:cNvSpPr>
          <p:nvPr/>
        </p:nvSpPr>
        <p:spPr bwMode="auto">
          <a:xfrm>
            <a:off x="467544" y="1700808"/>
            <a:ext cx="8352928" cy="4616648"/>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2400" dirty="0" smtClean="0"/>
              <a:t>                                                                           Oct</a:t>
            </a:r>
            <a:r>
              <a:rPr lang="en-US" altLang="zh-CN" sz="2400" dirty="0"/>
              <a:t>. </a:t>
            </a:r>
            <a:r>
              <a:rPr lang="en-US" altLang="zh-CN" sz="2400" dirty="0" smtClean="0"/>
              <a:t>31</a:t>
            </a:r>
            <a:endParaRPr lang="en-US" altLang="zh-CN" sz="2400" dirty="0"/>
          </a:p>
          <a:p>
            <a:pPr eaLnBrk="1" hangingPunct="1"/>
            <a:r>
              <a:rPr lang="en-US" altLang="zh-CN" sz="2400" dirty="0"/>
              <a:t>L. J. Westwood</a:t>
            </a:r>
          </a:p>
          <a:p>
            <a:pPr eaLnBrk="1" hangingPunct="1"/>
            <a:r>
              <a:rPr lang="en-US" altLang="zh-CN" sz="2400" dirty="0"/>
              <a:t>Office Secretary</a:t>
            </a:r>
          </a:p>
          <a:p>
            <a:pPr eaLnBrk="1" hangingPunct="1"/>
            <a:endParaRPr lang="en-US" altLang="zh-CN" sz="2400" dirty="0"/>
          </a:p>
          <a:p>
            <a:pPr eaLnBrk="1" hangingPunct="1"/>
            <a:r>
              <a:rPr lang="en-US" altLang="zh-CN" sz="2400" dirty="0"/>
              <a:t>Dear Sir,</a:t>
            </a:r>
          </a:p>
          <a:p>
            <a:pPr eaLnBrk="1" hangingPunct="1">
              <a:lnSpc>
                <a:spcPct val="85000"/>
              </a:lnSpc>
            </a:pPr>
            <a:endParaRPr lang="en-US" altLang="zh-CN" sz="2400" dirty="0"/>
          </a:p>
          <a:p>
            <a:pPr eaLnBrk="1" hangingPunct="1">
              <a:lnSpc>
                <a:spcPct val="80000"/>
              </a:lnSpc>
            </a:pPr>
            <a:r>
              <a:rPr lang="en-US" altLang="zh-CN" sz="2400" dirty="0"/>
              <a:t>I am still lying in bed with the bad cold and unable to get up. The doctor advised a rest of three more days. Please give an extension of leave for as many days.</a:t>
            </a:r>
          </a:p>
          <a:p>
            <a:pPr eaLnBrk="1" hangingPunct="1">
              <a:lnSpc>
                <a:spcPct val="80000"/>
              </a:lnSpc>
            </a:pPr>
            <a:r>
              <a:rPr lang="en-US" altLang="zh-CN" sz="2400" dirty="0"/>
              <a:t>                                               </a:t>
            </a:r>
            <a:endParaRPr lang="en-US" altLang="zh-CN" sz="2400" dirty="0" smtClean="0"/>
          </a:p>
          <a:p>
            <a:pPr eaLnBrk="1" hangingPunct="1">
              <a:lnSpc>
                <a:spcPct val="80000"/>
              </a:lnSpc>
            </a:pPr>
            <a:r>
              <a:rPr lang="en-US" altLang="zh-CN" sz="2400" dirty="0" smtClean="0"/>
              <a:t>Yours faithfully,</a:t>
            </a:r>
          </a:p>
          <a:p>
            <a:pPr eaLnBrk="1" hangingPunct="1">
              <a:lnSpc>
                <a:spcPct val="80000"/>
              </a:lnSpc>
            </a:pPr>
            <a:r>
              <a:rPr lang="en-US" altLang="zh-CN" sz="2400" dirty="0" smtClean="0"/>
              <a:t>Tom Smith</a:t>
            </a:r>
          </a:p>
          <a:p>
            <a:pPr eaLnBrk="1" hangingPunct="1">
              <a:lnSpc>
                <a:spcPct val="80000"/>
              </a:lnSpc>
            </a:pPr>
            <a:endParaRPr lang="en-US" altLang="zh-CN" sz="2400" dirty="0"/>
          </a:p>
          <a:p>
            <a:pPr eaLnBrk="1" hangingPunct="1">
              <a:lnSpc>
                <a:spcPct val="80000"/>
              </a:lnSpc>
            </a:pPr>
            <a:r>
              <a:rPr lang="en-US" altLang="zh-CN" sz="2400" dirty="0"/>
              <a:t>Encl.: doctor’s certificate of advice</a:t>
            </a:r>
          </a:p>
        </p:txBody>
      </p:sp>
    </p:spTree>
    <p:extLst>
      <p:ext uri="{BB962C8B-B14F-4D97-AF65-F5344CB8AC3E}">
        <p14:creationId xmlns:p14="http://schemas.microsoft.com/office/powerpoint/2010/main" val="14696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603448"/>
            <a:ext cx="6781800" cy="1737320"/>
          </a:xfrm>
        </p:spPr>
        <p:txBody>
          <a:bodyPr>
            <a:normAutofit/>
          </a:bodyPr>
          <a:lstStyle/>
          <a:p>
            <a:r>
              <a:rPr lang="en-US" altLang="zh-CN" sz="4800" dirty="0" smtClean="0">
                <a:solidFill>
                  <a:schemeClr val="tx1"/>
                </a:solidFill>
              </a:rPr>
              <a:t>Useful Vocabularies</a:t>
            </a:r>
            <a:endParaRPr lang="zh-CN" altLang="en-US" sz="4800" dirty="0">
              <a:solidFill>
                <a:schemeClr val="tx1"/>
              </a:solidFill>
            </a:endParaRPr>
          </a:p>
        </p:txBody>
      </p:sp>
      <p:sp>
        <p:nvSpPr>
          <p:cNvPr id="3" name="内容占位符 2"/>
          <p:cNvSpPr>
            <a:spLocks noGrp="1"/>
          </p:cNvSpPr>
          <p:nvPr>
            <p:ph idx="1"/>
          </p:nvPr>
        </p:nvSpPr>
        <p:spPr>
          <a:xfrm>
            <a:off x="755576" y="1631032"/>
            <a:ext cx="7543800" cy="3886200"/>
          </a:xfrm>
        </p:spPr>
        <p:txBody>
          <a:bodyPr>
            <a:normAutofit lnSpcReduction="10000"/>
          </a:bodyPr>
          <a:lstStyle/>
          <a:p>
            <a:pPr lvl="1"/>
            <a:r>
              <a:rPr lang="en-US" altLang="zh-CN" sz="2800" dirty="0" smtClean="0"/>
              <a:t> ailment</a:t>
            </a:r>
            <a:endParaRPr lang="en-US" altLang="zh-CN" sz="2800" dirty="0"/>
          </a:p>
          <a:p>
            <a:pPr lvl="1"/>
            <a:r>
              <a:rPr lang="en-US" altLang="zh-CN" sz="2800" dirty="0" smtClean="0"/>
              <a:t> to </a:t>
            </a:r>
            <a:r>
              <a:rPr lang="en-US" altLang="zh-CN" sz="2800" dirty="0"/>
              <a:t>catch a cold</a:t>
            </a:r>
          </a:p>
          <a:p>
            <a:pPr lvl="1"/>
            <a:r>
              <a:rPr lang="en-US" altLang="zh-CN" sz="2800" dirty="0" smtClean="0"/>
              <a:t> to </a:t>
            </a:r>
            <a:r>
              <a:rPr lang="en-US" altLang="zh-CN" sz="2800" dirty="0"/>
              <a:t>have a cough</a:t>
            </a:r>
          </a:p>
          <a:p>
            <a:pPr lvl="1"/>
            <a:r>
              <a:rPr lang="en-US" altLang="zh-CN" sz="2800" dirty="0" smtClean="0"/>
              <a:t> to </a:t>
            </a:r>
            <a:r>
              <a:rPr lang="en-US" altLang="zh-CN" sz="2800" dirty="0"/>
              <a:t>have a headache</a:t>
            </a:r>
          </a:p>
          <a:p>
            <a:pPr lvl="1"/>
            <a:r>
              <a:rPr lang="en-US" altLang="zh-CN" sz="2800" dirty="0" smtClean="0"/>
              <a:t> to </a:t>
            </a:r>
            <a:r>
              <a:rPr lang="en-US" altLang="zh-CN" sz="2800" dirty="0"/>
              <a:t>have a stomachache</a:t>
            </a:r>
          </a:p>
          <a:p>
            <a:pPr lvl="1"/>
            <a:r>
              <a:rPr lang="en-US" altLang="zh-CN" sz="2800" dirty="0" smtClean="0"/>
              <a:t> to </a:t>
            </a:r>
            <a:r>
              <a:rPr lang="en-US" altLang="zh-CN" sz="2800" dirty="0"/>
              <a:t>have diarrhea</a:t>
            </a:r>
          </a:p>
          <a:p>
            <a:pPr lvl="1"/>
            <a:r>
              <a:rPr lang="en-US" altLang="zh-CN" sz="2800" dirty="0" smtClean="0"/>
              <a:t> to </a:t>
            </a:r>
            <a:r>
              <a:rPr lang="en-US" altLang="zh-CN" sz="2800" dirty="0"/>
              <a:t>have a toothache</a:t>
            </a:r>
          </a:p>
          <a:p>
            <a:pPr lvl="1"/>
            <a:r>
              <a:rPr lang="en-US" altLang="zh-CN" sz="2800" dirty="0" smtClean="0"/>
              <a:t> to </a:t>
            </a:r>
            <a:r>
              <a:rPr lang="en-US" altLang="zh-CN" sz="2800" dirty="0"/>
              <a:t>sprain one’s ankle</a:t>
            </a:r>
          </a:p>
          <a:p>
            <a:pPr lvl="1"/>
            <a:endParaRPr lang="en-US" altLang="zh-CN" sz="2800" dirty="0"/>
          </a:p>
        </p:txBody>
      </p:sp>
    </p:spTree>
    <p:extLst>
      <p:ext uri="{BB962C8B-B14F-4D97-AF65-F5344CB8AC3E}">
        <p14:creationId xmlns:p14="http://schemas.microsoft.com/office/powerpoint/2010/main" val="1137964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188640"/>
            <a:ext cx="7797552" cy="998984"/>
          </a:xfrm>
        </p:spPr>
        <p:txBody>
          <a:bodyPr/>
          <a:lstStyle/>
          <a:p>
            <a:r>
              <a:rPr lang="en-US" altLang="zh-CN" dirty="0" smtClean="0">
                <a:solidFill>
                  <a:schemeClr val="tx1"/>
                </a:solidFill>
              </a:rPr>
              <a:t>Useful Expressions</a:t>
            </a:r>
            <a:endParaRPr lang="zh-CN" altLang="en-US" dirty="0">
              <a:solidFill>
                <a:schemeClr val="tx1"/>
              </a:solidFill>
            </a:endParaRPr>
          </a:p>
        </p:txBody>
      </p:sp>
      <p:sp>
        <p:nvSpPr>
          <p:cNvPr id="3" name="内容占位符 2"/>
          <p:cNvSpPr>
            <a:spLocks noGrp="1"/>
          </p:cNvSpPr>
          <p:nvPr>
            <p:ph idx="1"/>
          </p:nvPr>
        </p:nvSpPr>
        <p:spPr>
          <a:xfrm>
            <a:off x="323528" y="1152128"/>
            <a:ext cx="8568952" cy="5229200"/>
          </a:xfrm>
        </p:spPr>
        <p:txBody>
          <a:bodyPr>
            <a:noAutofit/>
          </a:bodyPr>
          <a:lstStyle/>
          <a:p>
            <a:pPr>
              <a:spcBef>
                <a:spcPts val="1000"/>
              </a:spcBef>
            </a:pPr>
            <a:r>
              <a:rPr lang="en-US" altLang="zh-CN" sz="2400" dirty="0"/>
              <a:t>I’m very sorry </a:t>
            </a:r>
            <a:r>
              <a:rPr lang="en-US" altLang="zh-CN" sz="2400" dirty="0" smtClean="0"/>
              <a:t>that </a:t>
            </a:r>
            <a:r>
              <a:rPr lang="en-US" altLang="zh-CN" sz="2400" dirty="0"/>
              <a:t>I </a:t>
            </a:r>
            <a:r>
              <a:rPr lang="en-US" altLang="zh-CN" sz="2400" dirty="0" smtClean="0"/>
              <a:t>cannot </a:t>
            </a:r>
            <a:r>
              <a:rPr lang="en-US" altLang="zh-CN" sz="2400" dirty="0"/>
              <a:t>come to office / school / </a:t>
            </a:r>
            <a:r>
              <a:rPr lang="en-US" altLang="zh-CN" sz="2400" dirty="0" smtClean="0"/>
              <a:t>class </a:t>
            </a:r>
            <a:r>
              <a:rPr lang="en-US" altLang="zh-CN" sz="2400" dirty="0"/>
              <a:t>today owing to a bad cold.</a:t>
            </a:r>
          </a:p>
          <a:p>
            <a:pPr>
              <a:spcBef>
                <a:spcPts val="1000"/>
              </a:spcBef>
            </a:pPr>
            <a:r>
              <a:rPr lang="en-US" altLang="zh-CN" sz="2400" dirty="0"/>
              <a:t>I wish to ask leave of absence for several days.</a:t>
            </a:r>
          </a:p>
          <a:p>
            <a:pPr>
              <a:spcBef>
                <a:spcPts val="1000"/>
              </a:spcBef>
            </a:pPr>
            <a:r>
              <a:rPr lang="en-US" altLang="zh-CN" sz="2400" dirty="0"/>
              <a:t>I am writing to ask you for several days’ sick leave.</a:t>
            </a:r>
          </a:p>
          <a:p>
            <a:pPr>
              <a:spcBef>
                <a:spcPts val="1000"/>
              </a:spcBef>
            </a:pPr>
            <a:r>
              <a:rPr lang="en-US" altLang="zh-CN" sz="2400" dirty="0"/>
              <a:t>Would you be so kind as to grant me five days’ leave of absence.</a:t>
            </a:r>
          </a:p>
          <a:p>
            <a:pPr>
              <a:lnSpc>
                <a:spcPct val="90000"/>
              </a:lnSpc>
              <a:spcBef>
                <a:spcPts val="1000"/>
              </a:spcBef>
            </a:pPr>
            <a:r>
              <a:rPr lang="en-US" altLang="zh-CN" sz="2400" dirty="0"/>
              <a:t>Will you kindly excuse Smith’s absence from office today owing to a severe attack of illness.</a:t>
            </a:r>
          </a:p>
          <a:p>
            <a:pPr>
              <a:lnSpc>
                <a:spcPct val="90000"/>
              </a:lnSpc>
              <a:spcBef>
                <a:spcPts val="1000"/>
              </a:spcBef>
            </a:pPr>
            <a:r>
              <a:rPr lang="en-US" altLang="zh-CN" sz="2400" dirty="0"/>
              <a:t>Enclosed please find a certificate from the doctor.</a:t>
            </a:r>
          </a:p>
          <a:p>
            <a:pPr>
              <a:lnSpc>
                <a:spcPct val="90000"/>
              </a:lnSpc>
              <a:spcBef>
                <a:spcPts val="1000"/>
              </a:spcBef>
            </a:pPr>
            <a:r>
              <a:rPr lang="en-US" altLang="zh-CN" sz="2400" dirty="0"/>
              <a:t>Please give my extension of leave for three days.</a:t>
            </a:r>
          </a:p>
          <a:p>
            <a:pPr>
              <a:lnSpc>
                <a:spcPct val="90000"/>
              </a:lnSpc>
              <a:spcBef>
                <a:spcPts val="1000"/>
              </a:spcBef>
            </a:pPr>
            <a:r>
              <a:rPr lang="en-US" altLang="zh-CN" sz="2400" dirty="0"/>
              <a:t>I trust my absence will not cause / trouble you any serious inconvenience.</a:t>
            </a:r>
          </a:p>
        </p:txBody>
      </p:sp>
    </p:spTree>
    <p:extLst>
      <p:ext uri="{BB962C8B-B14F-4D97-AF65-F5344CB8AC3E}">
        <p14:creationId xmlns:p14="http://schemas.microsoft.com/office/powerpoint/2010/main" val="271661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51520" y="1268760"/>
            <a:ext cx="8352928" cy="1015663"/>
          </a:xfrm>
          <a:prstGeom prst="rect">
            <a:avLst/>
          </a:prstGeom>
          <a:noFill/>
        </p:spPr>
        <p:txBody>
          <a:bodyPr wrap="square" rtlCol="0">
            <a:spAutoFit/>
          </a:bodyPr>
          <a:lstStyle/>
          <a:p>
            <a:pPr lvl="0">
              <a:spcBef>
                <a:spcPct val="20000"/>
              </a:spcBef>
              <a:buClr>
                <a:srgbClr val="4F81BD"/>
              </a:buClr>
            </a:pPr>
            <a:r>
              <a:rPr lang="en-US" altLang="zh-CN" sz="6000" b="1" dirty="0" smtClean="0">
                <a:solidFill>
                  <a:srgbClr val="1F497D"/>
                </a:solidFill>
              </a:rPr>
              <a:t>B) Receipt</a:t>
            </a:r>
            <a:endParaRPr lang="zh-CN" altLang="en-US" sz="6000" b="1" dirty="0">
              <a:solidFill>
                <a:srgbClr val="1F497D"/>
              </a:solidFill>
            </a:endParaRPr>
          </a:p>
        </p:txBody>
      </p:sp>
    </p:spTree>
    <p:extLst>
      <p:ext uri="{BB962C8B-B14F-4D97-AF65-F5344CB8AC3E}">
        <p14:creationId xmlns:p14="http://schemas.microsoft.com/office/powerpoint/2010/main" val="4001611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531440"/>
            <a:ext cx="6781800" cy="1809328"/>
          </a:xfrm>
        </p:spPr>
        <p:txBody>
          <a:bodyPr>
            <a:normAutofit/>
          </a:bodyPr>
          <a:lstStyle/>
          <a:p>
            <a:r>
              <a:rPr lang="en-US" altLang="zh-CN" sz="3200" dirty="0" smtClean="0">
                <a:latin typeface="+mj-ea"/>
              </a:rPr>
              <a:t>Chinese version</a:t>
            </a:r>
            <a:endParaRPr lang="zh-CN" altLang="en-US" sz="3200" dirty="0">
              <a:latin typeface="+mj-ea"/>
            </a:endParaRPr>
          </a:p>
        </p:txBody>
      </p:sp>
      <p:sp>
        <p:nvSpPr>
          <p:cNvPr id="4" name="Text Box 2"/>
          <p:cNvSpPr txBox="1">
            <a:spLocks noChangeArrowheads="1"/>
          </p:cNvSpPr>
          <p:nvPr/>
        </p:nvSpPr>
        <p:spPr bwMode="auto">
          <a:xfrm>
            <a:off x="323528" y="1484784"/>
            <a:ext cx="8280920" cy="3539430"/>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3200" dirty="0" smtClean="0"/>
              <a:t>收  条</a:t>
            </a:r>
            <a:endParaRPr lang="zh-CN" altLang="en-US" sz="3200" dirty="0"/>
          </a:p>
          <a:p>
            <a:pPr eaLnBrk="1" hangingPunct="1"/>
            <a:endParaRPr lang="zh-CN" altLang="en-US" sz="3200" dirty="0"/>
          </a:p>
          <a:p>
            <a:pPr eaLnBrk="1" hangingPunct="1"/>
            <a:r>
              <a:rPr lang="zh-CN" altLang="en-US" sz="3200" dirty="0" smtClean="0"/>
              <a:t> 今</a:t>
            </a:r>
            <a:r>
              <a:rPr lang="zh-CN" altLang="en-US" sz="3200" dirty="0"/>
              <a:t>收到王子豪同学交来本月学费五百元整。</a:t>
            </a:r>
          </a:p>
          <a:p>
            <a:pPr eaLnBrk="1" hangingPunct="1"/>
            <a:r>
              <a:rPr lang="zh-CN" altLang="en-US" sz="3200" dirty="0"/>
              <a:t>                                                      		</a:t>
            </a:r>
            <a:endParaRPr lang="en-US" altLang="zh-CN" sz="3200" dirty="0" smtClean="0"/>
          </a:p>
          <a:p>
            <a:pPr algn="r" eaLnBrk="1" hangingPunct="1"/>
            <a:r>
              <a:rPr lang="zh-CN" altLang="en-US" sz="3200" dirty="0" smtClean="0"/>
              <a:t>外语</a:t>
            </a:r>
            <a:r>
              <a:rPr lang="zh-CN" altLang="en-US" sz="3200" dirty="0"/>
              <a:t>学院</a:t>
            </a:r>
            <a:r>
              <a:rPr lang="zh-CN" altLang="en-US" sz="3200" dirty="0" smtClean="0"/>
              <a:t>财务科</a:t>
            </a:r>
            <a:endParaRPr lang="en-US" altLang="zh-CN" sz="3200" dirty="0" smtClean="0"/>
          </a:p>
          <a:p>
            <a:pPr algn="r" eaLnBrk="1" hangingPunct="1"/>
            <a:r>
              <a:rPr lang="zh-CN" altLang="en-US" sz="3200" dirty="0" smtClean="0"/>
              <a:t>经手人  李曼</a:t>
            </a:r>
            <a:endParaRPr lang="en-US" altLang="zh-CN" sz="3200" dirty="0" smtClean="0"/>
          </a:p>
          <a:p>
            <a:pPr algn="r" eaLnBrk="1" hangingPunct="1"/>
            <a:r>
              <a:rPr lang="en-US" altLang="zh-CN" sz="3200" dirty="0" smtClean="0"/>
              <a:t>2015</a:t>
            </a:r>
            <a:r>
              <a:rPr lang="zh-CN" altLang="en-US" sz="3200" dirty="0" smtClean="0"/>
              <a:t>年</a:t>
            </a:r>
            <a:r>
              <a:rPr lang="en-US" altLang="zh-CN" sz="3200" dirty="0" smtClean="0"/>
              <a:t>10</a:t>
            </a:r>
            <a:r>
              <a:rPr lang="zh-CN" altLang="en-US" sz="3200" dirty="0" smtClean="0"/>
              <a:t>月</a:t>
            </a:r>
            <a:r>
              <a:rPr lang="en-US" altLang="zh-CN" sz="3200" dirty="0" smtClean="0"/>
              <a:t>23</a:t>
            </a:r>
            <a:r>
              <a:rPr lang="zh-CN" altLang="en-US" sz="3200" dirty="0" smtClean="0"/>
              <a:t>日</a:t>
            </a:r>
            <a:endParaRPr lang="en-US" altLang="zh-CN" sz="3200" dirty="0"/>
          </a:p>
        </p:txBody>
      </p:sp>
    </p:spTree>
    <p:extLst>
      <p:ext uri="{BB962C8B-B14F-4D97-AF65-F5344CB8AC3E}">
        <p14:creationId xmlns:p14="http://schemas.microsoft.com/office/powerpoint/2010/main" val="29985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540568"/>
            <a:ext cx="6781800" cy="1809328"/>
          </a:xfrm>
        </p:spPr>
        <p:txBody>
          <a:bodyPr>
            <a:normAutofit/>
          </a:bodyPr>
          <a:lstStyle/>
          <a:p>
            <a:r>
              <a:rPr lang="en-US" altLang="zh-CN" sz="2800" dirty="0" smtClean="0">
                <a:latin typeface="+mj-ea"/>
              </a:rPr>
              <a:t>English version</a:t>
            </a:r>
            <a:endParaRPr lang="zh-CN" altLang="en-US" sz="2800" dirty="0">
              <a:latin typeface="+mj-ea"/>
            </a:endParaRPr>
          </a:p>
        </p:txBody>
      </p:sp>
      <p:sp>
        <p:nvSpPr>
          <p:cNvPr id="4" name="Text Box 2"/>
          <p:cNvSpPr txBox="1">
            <a:spLocks noChangeArrowheads="1"/>
          </p:cNvSpPr>
          <p:nvPr/>
        </p:nvSpPr>
        <p:spPr bwMode="auto">
          <a:xfrm>
            <a:off x="323528" y="1917407"/>
            <a:ext cx="8496944" cy="4031873"/>
          </a:xfrm>
          <a:prstGeom prst="rect">
            <a:avLst/>
          </a:prstGeom>
          <a:noFill/>
          <a:ln w="349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3200" dirty="0" smtClean="0"/>
              <a:t>                                                </a:t>
            </a:r>
            <a:r>
              <a:rPr lang="en-US" altLang="zh-CN" sz="3200" dirty="0" smtClean="0">
                <a:latin typeface="+mn-lt"/>
              </a:rPr>
              <a:t>Oct</a:t>
            </a:r>
            <a:r>
              <a:rPr lang="en-US" altLang="zh-CN" sz="3200" dirty="0">
                <a:latin typeface="+mn-lt"/>
              </a:rPr>
              <a:t>. 23rd, </a:t>
            </a:r>
            <a:r>
              <a:rPr lang="en-US" altLang="zh-CN" sz="3200" dirty="0" smtClean="0">
                <a:latin typeface="+mn-lt"/>
              </a:rPr>
              <a:t>2015</a:t>
            </a:r>
            <a:endParaRPr lang="en-US" altLang="zh-CN" sz="3200" dirty="0">
              <a:latin typeface="+mn-lt"/>
            </a:endParaRPr>
          </a:p>
          <a:p>
            <a:pPr eaLnBrk="1" hangingPunct="1"/>
            <a:endParaRPr lang="en-US" altLang="zh-CN" sz="3200" dirty="0">
              <a:latin typeface="+mn-lt"/>
            </a:endParaRPr>
          </a:p>
          <a:p>
            <a:pPr eaLnBrk="1" hangingPunct="1"/>
            <a:r>
              <a:rPr lang="en-US" altLang="zh-CN" sz="3200" dirty="0">
                <a:latin typeface="+mn-lt"/>
              </a:rPr>
              <a:t>Received from </a:t>
            </a:r>
            <a:r>
              <a:rPr lang="en-US" altLang="zh-CN" sz="3200" dirty="0" err="1">
                <a:latin typeface="+mn-lt"/>
              </a:rPr>
              <a:t>Zihao</a:t>
            </a:r>
            <a:r>
              <a:rPr lang="en-US" altLang="zh-CN" sz="3200" dirty="0">
                <a:latin typeface="+mn-lt"/>
              </a:rPr>
              <a:t> Wang five hundred </a:t>
            </a:r>
            <a:r>
              <a:rPr lang="en-US" altLang="zh-CN" sz="3200" dirty="0" smtClean="0">
                <a:latin typeface="+mn-lt"/>
              </a:rPr>
              <a:t>yuan (RMB) </a:t>
            </a:r>
            <a:r>
              <a:rPr lang="en-US" altLang="zh-CN" sz="3200" dirty="0">
                <a:latin typeface="+mn-lt"/>
              </a:rPr>
              <a:t>for this month’s tuition fee</a:t>
            </a:r>
            <a:r>
              <a:rPr lang="en-US" altLang="zh-CN" sz="3200" dirty="0" smtClean="0">
                <a:latin typeface="+mn-lt"/>
              </a:rPr>
              <a:t>.</a:t>
            </a:r>
          </a:p>
          <a:p>
            <a:pPr eaLnBrk="1" hangingPunct="1"/>
            <a:endParaRPr lang="en-US" altLang="zh-CN" sz="3200" dirty="0">
              <a:latin typeface="+mn-lt"/>
            </a:endParaRPr>
          </a:p>
          <a:p>
            <a:pPr eaLnBrk="1" hangingPunct="1"/>
            <a:r>
              <a:rPr lang="en-US" altLang="zh-CN" sz="3200" dirty="0" smtClean="0">
                <a:latin typeface="+mn-lt"/>
              </a:rPr>
              <a:t>Man Li </a:t>
            </a:r>
          </a:p>
          <a:p>
            <a:pPr eaLnBrk="1" hangingPunct="1"/>
            <a:r>
              <a:rPr lang="en-US" altLang="zh-CN" sz="3200" dirty="0" smtClean="0">
                <a:latin typeface="+mn-lt"/>
              </a:rPr>
              <a:t>For </a:t>
            </a:r>
            <a:r>
              <a:rPr lang="en-US" altLang="zh-CN" sz="3200" dirty="0">
                <a:latin typeface="+mn-lt"/>
              </a:rPr>
              <a:t>the Finance Office of</a:t>
            </a:r>
          </a:p>
          <a:p>
            <a:pPr eaLnBrk="1" hangingPunct="1"/>
            <a:r>
              <a:rPr lang="en-US" altLang="zh-CN" sz="3200" dirty="0" smtClean="0">
                <a:latin typeface="+mn-lt"/>
              </a:rPr>
              <a:t>Foreign </a:t>
            </a:r>
            <a:r>
              <a:rPr lang="en-US" altLang="zh-CN" sz="3200" dirty="0">
                <a:latin typeface="+mn-lt"/>
              </a:rPr>
              <a:t>Language Institute</a:t>
            </a:r>
          </a:p>
        </p:txBody>
      </p:sp>
    </p:spTree>
    <p:extLst>
      <p:ext uri="{BB962C8B-B14F-4D97-AF65-F5344CB8AC3E}">
        <p14:creationId xmlns:p14="http://schemas.microsoft.com/office/powerpoint/2010/main" val="394574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8600"/>
            <a:ext cx="6781800" cy="1096144"/>
          </a:xfrm>
        </p:spPr>
        <p:txBody>
          <a:bodyPr/>
          <a:lstStyle/>
          <a:p>
            <a:r>
              <a:rPr lang="en-US" altLang="zh-CN" dirty="0">
                <a:solidFill>
                  <a:prstClr val="black">
                    <a:lumMod val="85000"/>
                    <a:lumOff val="15000"/>
                  </a:prstClr>
                </a:solidFill>
              </a:rPr>
              <a:t>After-Class </a:t>
            </a:r>
            <a:r>
              <a:rPr lang="en-US" altLang="zh-CN" dirty="0" smtClean="0">
                <a:solidFill>
                  <a:schemeClr val="tx1"/>
                </a:solidFill>
              </a:rPr>
              <a:t>Assignment</a:t>
            </a:r>
            <a:r>
              <a:rPr lang="en-US" altLang="zh-CN" dirty="0" smtClean="0">
                <a:solidFill>
                  <a:schemeClr val="accent6">
                    <a:lumMod val="75000"/>
                  </a:schemeClr>
                </a:solidFill>
              </a:rPr>
              <a:t> </a:t>
            </a:r>
            <a:endParaRPr lang="zh-CN" altLang="en-US" dirty="0">
              <a:solidFill>
                <a:schemeClr val="accent6">
                  <a:lumMod val="75000"/>
                </a:schemeClr>
              </a:solidFill>
            </a:endParaRPr>
          </a:p>
        </p:txBody>
      </p:sp>
      <p:sp>
        <p:nvSpPr>
          <p:cNvPr id="3" name="内容占位符 2"/>
          <p:cNvSpPr>
            <a:spLocks noGrp="1"/>
          </p:cNvSpPr>
          <p:nvPr>
            <p:ph idx="1"/>
          </p:nvPr>
        </p:nvSpPr>
        <p:spPr>
          <a:xfrm>
            <a:off x="762000" y="1484784"/>
            <a:ext cx="7543800" cy="4255368"/>
          </a:xfrm>
        </p:spPr>
        <p:txBody>
          <a:bodyPr>
            <a:normAutofit fontScale="92500" lnSpcReduction="10000"/>
          </a:bodyPr>
          <a:lstStyle/>
          <a:p>
            <a:r>
              <a:rPr lang="en-US" altLang="zh-CN" sz="3600" dirty="0" smtClean="0"/>
              <a:t>Please write two notes according to the directions:</a:t>
            </a:r>
            <a:endParaRPr lang="en-US" altLang="zh-CN" sz="3600" dirty="0"/>
          </a:p>
          <a:p>
            <a:pPr marL="109728" indent="0">
              <a:buNone/>
            </a:pPr>
            <a:endParaRPr lang="en-US" altLang="zh-CN" sz="2800" dirty="0" smtClean="0"/>
          </a:p>
          <a:p>
            <a:pPr marL="514350" indent="-514350" algn="just">
              <a:buAutoNum type="arabicParenR"/>
            </a:pPr>
            <a:r>
              <a:rPr lang="en-US" altLang="zh-CN" sz="2800" dirty="0" smtClean="0"/>
              <a:t>You </a:t>
            </a:r>
            <a:r>
              <a:rPr lang="en-US" altLang="zh-CN" sz="2800" dirty="0"/>
              <a:t>can’t get to your English </a:t>
            </a:r>
            <a:r>
              <a:rPr lang="en-US" altLang="zh-CN" sz="2800" dirty="0" smtClean="0"/>
              <a:t>class </a:t>
            </a:r>
            <a:r>
              <a:rPr lang="en-US" altLang="zh-CN" sz="2800" dirty="0"/>
              <a:t>this </a:t>
            </a:r>
            <a:r>
              <a:rPr lang="en-US" altLang="zh-CN" sz="2800" dirty="0" smtClean="0"/>
              <a:t> morning </a:t>
            </a:r>
            <a:r>
              <a:rPr lang="en-US" altLang="zh-CN" sz="2800" dirty="0"/>
              <a:t>because you are ill. Write a note to your English teacher asking for sick leave. Tell the teacher that you have asked a classmate to collect exercise materials</a:t>
            </a:r>
            <a:r>
              <a:rPr lang="en-US" altLang="zh-CN" sz="2800" dirty="0" smtClean="0"/>
              <a:t>.</a:t>
            </a:r>
          </a:p>
          <a:p>
            <a:pPr marL="514350" indent="-514350" algn="just">
              <a:buAutoNum type="arabicParenR"/>
            </a:pPr>
            <a:r>
              <a:rPr lang="en-US" altLang="zh-CN" sz="2800" dirty="0" smtClean="0"/>
              <a:t>You’ve got two tickets </a:t>
            </a:r>
            <a:r>
              <a:rPr lang="en-US" altLang="zh-CN" sz="2800" dirty="0"/>
              <a:t>to a </a:t>
            </a:r>
            <a:r>
              <a:rPr lang="en-US" altLang="zh-CN" sz="2800" dirty="0" smtClean="0"/>
              <a:t>concert. Write a note to your friend to go with you.  </a:t>
            </a:r>
            <a:endParaRPr lang="zh-CN" altLang="en-US" sz="3600" dirty="0"/>
          </a:p>
        </p:txBody>
      </p:sp>
    </p:spTree>
    <p:extLst>
      <p:ext uri="{BB962C8B-B14F-4D97-AF65-F5344CB8AC3E}">
        <p14:creationId xmlns:p14="http://schemas.microsoft.com/office/powerpoint/2010/main" val="12594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323528"/>
            <a:ext cx="6781800" cy="1737320"/>
          </a:xfrm>
        </p:spPr>
        <p:txBody>
          <a:bodyPr>
            <a:normAutofit/>
          </a:bodyPr>
          <a:lstStyle/>
          <a:p>
            <a:r>
              <a:rPr lang="en-US" altLang="zh-CN" dirty="0" smtClean="0">
                <a:solidFill>
                  <a:prstClr val="black">
                    <a:lumMod val="85000"/>
                    <a:lumOff val="15000"/>
                  </a:prstClr>
                </a:solidFill>
              </a:rPr>
              <a:t>Teaching </a:t>
            </a:r>
            <a:r>
              <a:rPr lang="en-US" altLang="zh-CN" dirty="0">
                <a:solidFill>
                  <a:prstClr val="black">
                    <a:lumMod val="85000"/>
                    <a:lumOff val="15000"/>
                  </a:prstClr>
                </a:solidFill>
              </a:rPr>
              <a:t>C</a:t>
            </a:r>
            <a:r>
              <a:rPr lang="en-US" altLang="zh-CN" dirty="0" smtClean="0">
                <a:solidFill>
                  <a:prstClr val="black">
                    <a:lumMod val="85000"/>
                    <a:lumOff val="15000"/>
                  </a:prstClr>
                </a:solidFill>
              </a:rPr>
              <a:t>ontents</a:t>
            </a:r>
            <a:br>
              <a:rPr lang="en-US" altLang="zh-CN" dirty="0" smtClean="0">
                <a:solidFill>
                  <a:prstClr val="black">
                    <a:lumMod val="85000"/>
                    <a:lumOff val="15000"/>
                  </a:prstClr>
                </a:solidFill>
              </a:rPr>
            </a:br>
            <a:r>
              <a:rPr kumimoji="1" lang="en-US" altLang="zh-CN" sz="3600" dirty="0" smtClean="0">
                <a:solidFill>
                  <a:schemeClr val="accent2"/>
                </a:solidFill>
                <a:latin typeface="+mj-ea"/>
              </a:rPr>
              <a:t>I. Definition</a:t>
            </a:r>
            <a:endParaRPr lang="zh-CN" altLang="en-US" sz="3600" dirty="0">
              <a:solidFill>
                <a:schemeClr val="accent2"/>
              </a:solidFill>
              <a:latin typeface="+mj-ea"/>
            </a:endParaRPr>
          </a:p>
        </p:txBody>
      </p:sp>
      <p:sp>
        <p:nvSpPr>
          <p:cNvPr id="3" name="内容占位符 2"/>
          <p:cNvSpPr>
            <a:spLocks noGrp="1"/>
          </p:cNvSpPr>
          <p:nvPr>
            <p:ph idx="1"/>
          </p:nvPr>
        </p:nvSpPr>
        <p:spPr>
          <a:xfrm>
            <a:off x="762000" y="2135088"/>
            <a:ext cx="7543800" cy="3886200"/>
          </a:xfrm>
        </p:spPr>
        <p:txBody>
          <a:bodyPr>
            <a:normAutofit/>
          </a:bodyPr>
          <a:lstStyle/>
          <a:p>
            <a:pPr marL="0" indent="0">
              <a:buNone/>
            </a:pPr>
            <a:r>
              <a:rPr lang="en-US" altLang="zh-CN" sz="2800" dirty="0"/>
              <a:t>Notes are short letters written for various purposes. Compared with a letter, a note is </a:t>
            </a:r>
            <a:r>
              <a:rPr lang="en-US" altLang="zh-CN" sz="2800" dirty="0" smtClean="0"/>
              <a:t>simple </a:t>
            </a:r>
            <a:r>
              <a:rPr lang="en-US" altLang="zh-CN" sz="2800" dirty="0"/>
              <a:t>in form and often informal or colloquial in language</a:t>
            </a:r>
            <a:r>
              <a:rPr lang="en-US" altLang="zh-CN" sz="2800" dirty="0" smtClean="0"/>
              <a:t>. </a:t>
            </a:r>
          </a:p>
          <a:p>
            <a:pPr marL="0" indent="0">
              <a:buNone/>
            </a:pPr>
            <a:endParaRPr lang="en-US" altLang="zh-CN" sz="2800" dirty="0" smtClean="0"/>
          </a:p>
          <a:p>
            <a:pPr marL="0" indent="0">
              <a:buNone/>
            </a:pPr>
            <a:r>
              <a:rPr lang="en-US" altLang="zh-CN" sz="2800" dirty="0" smtClean="0"/>
              <a:t>Notes are not sent through the mail but left for the recipients to read or passed to the other by hand. In daily life, people use notes to give information and conduct communication. </a:t>
            </a:r>
            <a:endParaRPr lang="en-US" altLang="zh-CN" sz="2800" dirty="0"/>
          </a:p>
        </p:txBody>
      </p:sp>
    </p:spTree>
    <p:extLst>
      <p:ext uri="{BB962C8B-B14F-4D97-AF65-F5344CB8AC3E}">
        <p14:creationId xmlns:p14="http://schemas.microsoft.com/office/powerpoint/2010/main" val="3980414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243408"/>
            <a:ext cx="6781800" cy="1600200"/>
          </a:xfrm>
        </p:spPr>
        <p:txBody>
          <a:bodyPr>
            <a:normAutofit/>
          </a:bodyPr>
          <a:lstStyle/>
          <a:p>
            <a:r>
              <a:rPr lang="en-US" altLang="zh-CN" sz="4400" dirty="0" smtClean="0">
                <a:solidFill>
                  <a:srgbClr val="FFC000"/>
                </a:solidFill>
                <a:latin typeface="+mn-lt"/>
              </a:rPr>
              <a:t>II. Samples </a:t>
            </a:r>
            <a:r>
              <a:rPr lang="en-US" altLang="zh-CN" sz="4400" dirty="0">
                <a:solidFill>
                  <a:srgbClr val="FFC000"/>
                </a:solidFill>
                <a:latin typeface="+mn-lt"/>
              </a:rPr>
              <a:t>of </a:t>
            </a:r>
            <a:r>
              <a:rPr lang="en-US" altLang="zh-CN" sz="4400" dirty="0" smtClean="0">
                <a:solidFill>
                  <a:srgbClr val="FFC000"/>
                </a:solidFill>
                <a:latin typeface="+mn-lt"/>
              </a:rPr>
              <a:t>notes</a:t>
            </a:r>
            <a:endParaRPr lang="zh-CN" altLang="en-US" sz="4400" dirty="0">
              <a:solidFill>
                <a:srgbClr val="FFC000"/>
              </a:solidFill>
              <a:latin typeface="+mn-lt"/>
            </a:endParaRPr>
          </a:p>
        </p:txBody>
      </p:sp>
      <p:sp>
        <p:nvSpPr>
          <p:cNvPr id="3" name="内容占位符 2"/>
          <p:cNvSpPr>
            <a:spLocks noGrp="1"/>
          </p:cNvSpPr>
          <p:nvPr>
            <p:ph idx="1"/>
          </p:nvPr>
        </p:nvSpPr>
        <p:spPr>
          <a:xfrm>
            <a:off x="323528" y="1487016"/>
            <a:ext cx="8568952" cy="3886200"/>
          </a:xfrm>
        </p:spPr>
        <p:txBody>
          <a:bodyPr>
            <a:normAutofit/>
          </a:bodyPr>
          <a:lstStyle/>
          <a:p>
            <a:pPr marL="0" indent="0">
              <a:buNone/>
            </a:pPr>
            <a:r>
              <a:rPr lang="en-US" altLang="zh-CN" sz="3600" dirty="0" smtClean="0"/>
              <a:t>  Please read the following examples and try</a:t>
            </a:r>
          </a:p>
          <a:p>
            <a:pPr marL="0" indent="0">
              <a:buNone/>
            </a:pPr>
            <a:r>
              <a:rPr lang="en-US" altLang="zh-CN" sz="3600" dirty="0" smtClean="0"/>
              <a:t>  to understand their format.</a:t>
            </a:r>
          </a:p>
          <a:p>
            <a:pPr marL="0" indent="0">
              <a:buNone/>
            </a:pPr>
            <a:endParaRPr lang="en-US" altLang="zh-CN" sz="3600" dirty="0" smtClean="0"/>
          </a:p>
          <a:p>
            <a:pPr lvl="1"/>
            <a:r>
              <a:rPr lang="en-US" altLang="zh-CN" sz="3600" dirty="0" smtClean="0"/>
              <a:t>Any differences between letters and notes?</a:t>
            </a:r>
          </a:p>
          <a:p>
            <a:pPr lvl="1"/>
            <a:r>
              <a:rPr lang="en-US" altLang="zh-CN" sz="3600" dirty="0" smtClean="0"/>
              <a:t>Any similarities?</a:t>
            </a:r>
            <a:endParaRPr lang="zh-CN" altLang="en-US" sz="3600" dirty="0"/>
          </a:p>
        </p:txBody>
      </p:sp>
    </p:spTree>
    <p:extLst>
      <p:ext uri="{BB962C8B-B14F-4D97-AF65-F5344CB8AC3E}">
        <p14:creationId xmlns:p14="http://schemas.microsoft.com/office/powerpoint/2010/main" val="1423822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2000" y="1847056"/>
            <a:ext cx="7543800" cy="3886200"/>
          </a:xfrm>
        </p:spPr>
        <p:txBody>
          <a:bodyPr/>
          <a:lstStyle/>
          <a:p>
            <a:pPr marL="109728" indent="0">
              <a:buNone/>
            </a:pPr>
            <a:r>
              <a:rPr lang="en-US" altLang="zh-CN" dirty="0" smtClean="0"/>
              <a:t>                                                                                    May 1</a:t>
            </a:r>
          </a:p>
          <a:p>
            <a:pPr marL="109728" indent="0">
              <a:buNone/>
            </a:pPr>
            <a:endParaRPr lang="en-US" altLang="zh-CN" dirty="0"/>
          </a:p>
          <a:p>
            <a:pPr marL="109728" indent="0">
              <a:buNone/>
            </a:pPr>
            <a:r>
              <a:rPr lang="en-US" altLang="zh-CN" dirty="0" smtClean="0"/>
              <a:t>Tony</a:t>
            </a:r>
            <a:r>
              <a:rPr lang="en-US" altLang="zh-CN" dirty="0"/>
              <a:t>,</a:t>
            </a:r>
            <a:endParaRPr lang="en-US" altLang="zh-CN" dirty="0" smtClean="0"/>
          </a:p>
          <a:p>
            <a:pPr marL="109728" indent="0">
              <a:buNone/>
            </a:pPr>
            <a:r>
              <a:rPr lang="en-US" altLang="zh-CN" dirty="0" smtClean="0"/>
              <a:t>    Go down to the corner shop when you come home from school, please, I want a Goldfish. Here is the money.</a:t>
            </a:r>
          </a:p>
          <a:p>
            <a:pPr marL="109728" indent="0">
              <a:buNone/>
            </a:pPr>
            <a:endParaRPr lang="en-US" altLang="zh-CN" dirty="0"/>
          </a:p>
          <a:p>
            <a:pPr marL="109728" indent="0">
              <a:buNone/>
            </a:pPr>
            <a:r>
              <a:rPr lang="en-US" altLang="zh-CN" dirty="0" smtClean="0">
                <a:solidFill>
                  <a:srgbClr val="FF0000"/>
                </a:solidFill>
              </a:rPr>
              <a:t>                                                                                     </a:t>
            </a:r>
            <a:r>
              <a:rPr lang="en-US" altLang="zh-CN" dirty="0" smtClean="0"/>
              <a:t>Mum</a:t>
            </a:r>
            <a:endParaRPr lang="zh-CN" altLang="en-US" dirty="0"/>
          </a:p>
        </p:txBody>
      </p:sp>
      <p:sp>
        <p:nvSpPr>
          <p:cNvPr id="3" name="日期占位符 2"/>
          <p:cNvSpPr>
            <a:spLocks noGrp="1"/>
          </p:cNvSpPr>
          <p:nvPr>
            <p:ph type="dt" sz="half" idx="10"/>
          </p:nvPr>
        </p:nvSpPr>
        <p:spPr/>
        <p:txBody>
          <a:bodyPr/>
          <a:lstStyle/>
          <a:p>
            <a:fld id="{1A23669E-BC32-49EB-A63F-4519D455AC8D}" type="datetime1">
              <a:rPr lang="en-US" altLang="zh-CN" smtClean="0"/>
              <a:pPr/>
              <a:t>10/6/2016</a:t>
            </a:fld>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5" name="标题 4"/>
          <p:cNvSpPr>
            <a:spLocks noGrp="1"/>
          </p:cNvSpPr>
          <p:nvPr>
            <p:ph type="title"/>
          </p:nvPr>
        </p:nvSpPr>
        <p:spPr>
          <a:xfrm>
            <a:off x="762000" y="-243408"/>
            <a:ext cx="6781800" cy="1737320"/>
          </a:xfrm>
        </p:spPr>
        <p:txBody>
          <a:bodyPr>
            <a:normAutofit/>
          </a:bodyPr>
          <a:lstStyle/>
          <a:p>
            <a:r>
              <a:rPr lang="en-US" altLang="zh-CN" sz="3200" dirty="0" smtClean="0">
                <a:latin typeface="+mj-ea"/>
              </a:rPr>
              <a:t>Sample </a:t>
            </a:r>
            <a:r>
              <a:rPr lang="en-US" altLang="zh-CN" sz="3200" dirty="0">
                <a:latin typeface="+mj-ea"/>
              </a:rPr>
              <a:t>1</a:t>
            </a:r>
            <a:endParaRPr lang="zh-CN" altLang="en-US" sz="3200" dirty="0">
              <a:latin typeface="+mj-ea"/>
            </a:endParaRPr>
          </a:p>
        </p:txBody>
      </p:sp>
    </p:spTree>
    <p:extLst>
      <p:ext uri="{BB962C8B-B14F-4D97-AF65-F5344CB8AC3E}">
        <p14:creationId xmlns:p14="http://schemas.microsoft.com/office/powerpoint/2010/main" val="1110406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2000" y="1631032"/>
            <a:ext cx="7543800" cy="3886200"/>
          </a:xfrm>
        </p:spPr>
        <p:txBody>
          <a:bodyPr>
            <a:normAutofit fontScale="92500"/>
          </a:bodyPr>
          <a:lstStyle/>
          <a:p>
            <a:pPr marL="109728" indent="0">
              <a:buNone/>
            </a:pPr>
            <a:r>
              <a:rPr lang="en-US" altLang="zh-CN" dirty="0" smtClean="0"/>
              <a:t>                                                                                                                </a:t>
            </a:r>
          </a:p>
          <a:p>
            <a:pPr marL="109728" indent="0">
              <a:buNone/>
            </a:pPr>
            <a:r>
              <a:rPr lang="en-US" altLang="zh-CN" dirty="0"/>
              <a:t> </a:t>
            </a:r>
            <a:r>
              <a:rPr lang="en-US" altLang="zh-CN" dirty="0" smtClean="0"/>
              <a:t>                                                                                            Mar</a:t>
            </a:r>
            <a:r>
              <a:rPr lang="en-US" altLang="zh-CN" dirty="0"/>
              <a:t>.</a:t>
            </a:r>
            <a:r>
              <a:rPr lang="en-US" altLang="zh-CN" dirty="0" smtClean="0"/>
              <a:t> 8</a:t>
            </a:r>
          </a:p>
          <a:p>
            <a:pPr marL="109728" indent="0">
              <a:buNone/>
            </a:pPr>
            <a:endParaRPr lang="en-US" altLang="zh-CN" dirty="0" smtClean="0"/>
          </a:p>
          <a:p>
            <a:pPr marL="109728" indent="0">
              <a:buNone/>
            </a:pPr>
            <a:r>
              <a:rPr lang="en-US" altLang="zh-CN" dirty="0" smtClean="0"/>
              <a:t>Dear Miss Zhang, </a:t>
            </a:r>
          </a:p>
          <a:p>
            <a:pPr marL="109728" indent="0">
              <a:buNone/>
            </a:pPr>
            <a:r>
              <a:rPr lang="en-US" altLang="zh-CN" dirty="0" smtClean="0"/>
              <a:t>      Just a line to tell you that I came to your office this morning and wanted to have a talk with you about my exchange program. But you were not in. Please give me a call.</a:t>
            </a:r>
          </a:p>
          <a:p>
            <a:pPr marL="109728" indent="0">
              <a:buNone/>
            </a:pPr>
            <a:endParaRPr lang="en-US" altLang="zh-CN" dirty="0"/>
          </a:p>
          <a:p>
            <a:pPr marL="109728" indent="0">
              <a:buNone/>
            </a:pPr>
            <a:r>
              <a:rPr lang="en-US" altLang="zh-CN" dirty="0" smtClean="0"/>
              <a:t>                                                                                       Bill Wise</a:t>
            </a:r>
          </a:p>
        </p:txBody>
      </p:sp>
      <p:sp>
        <p:nvSpPr>
          <p:cNvPr id="3" name="日期占位符 2"/>
          <p:cNvSpPr>
            <a:spLocks noGrp="1"/>
          </p:cNvSpPr>
          <p:nvPr>
            <p:ph type="dt" sz="half" idx="10"/>
          </p:nvPr>
        </p:nvSpPr>
        <p:spPr/>
        <p:txBody>
          <a:bodyPr/>
          <a:lstStyle/>
          <a:p>
            <a:fld id="{1A23669E-BC32-49EB-A63F-4519D455AC8D}" type="datetime1">
              <a:rPr lang="en-US" altLang="zh-CN" smtClean="0"/>
              <a:pPr/>
              <a:t>10/6/2016</a:t>
            </a:fld>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5" name="标题 4"/>
          <p:cNvSpPr>
            <a:spLocks noGrp="1"/>
          </p:cNvSpPr>
          <p:nvPr>
            <p:ph type="title"/>
          </p:nvPr>
        </p:nvSpPr>
        <p:spPr>
          <a:xfrm>
            <a:off x="762000" y="476672"/>
            <a:ext cx="6781800" cy="801216"/>
          </a:xfrm>
        </p:spPr>
        <p:txBody>
          <a:bodyPr/>
          <a:lstStyle/>
          <a:p>
            <a:r>
              <a:rPr lang="en-US" altLang="zh-CN" sz="3200" dirty="0">
                <a:solidFill>
                  <a:prstClr val="black">
                    <a:lumMod val="85000"/>
                    <a:lumOff val="15000"/>
                  </a:prstClr>
                </a:solidFill>
                <a:latin typeface="微软雅黑" panose="020B0503020204020204" pitchFamily="34" charset="-122"/>
              </a:rPr>
              <a:t>Sample </a:t>
            </a:r>
            <a:r>
              <a:rPr lang="en-US" altLang="zh-CN" sz="3200" dirty="0" smtClean="0">
                <a:solidFill>
                  <a:prstClr val="black">
                    <a:lumMod val="85000"/>
                    <a:lumOff val="15000"/>
                  </a:prstClr>
                </a:solidFill>
                <a:latin typeface="微软雅黑" panose="020B0503020204020204" pitchFamily="34" charset="-122"/>
              </a:rPr>
              <a:t>2</a:t>
            </a:r>
            <a:endParaRPr lang="zh-CN" altLang="en-US" dirty="0">
              <a:latin typeface="+mj-ea"/>
            </a:endParaRPr>
          </a:p>
        </p:txBody>
      </p:sp>
    </p:spTree>
    <p:extLst>
      <p:ext uri="{BB962C8B-B14F-4D97-AF65-F5344CB8AC3E}">
        <p14:creationId xmlns:p14="http://schemas.microsoft.com/office/powerpoint/2010/main" val="4054217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332656"/>
            <a:ext cx="6781800" cy="954604"/>
          </a:xfrm>
        </p:spPr>
        <p:txBody>
          <a:bodyPr/>
          <a:lstStyle/>
          <a:p>
            <a:r>
              <a:rPr lang="en-US" altLang="zh-CN" dirty="0" smtClean="0">
                <a:solidFill>
                  <a:srgbClr val="00B050"/>
                </a:solidFill>
              </a:rPr>
              <a:t> </a:t>
            </a:r>
            <a:r>
              <a:rPr lang="en-US" altLang="zh-CN" sz="4000" dirty="0" smtClean="0">
                <a:solidFill>
                  <a:srgbClr val="00B050"/>
                </a:solidFill>
              </a:rPr>
              <a:t>Notes Format</a:t>
            </a:r>
            <a:endParaRPr lang="zh-CN" altLang="en-US" sz="4000" dirty="0">
              <a:solidFill>
                <a:srgbClr val="00B050"/>
              </a:solidFill>
            </a:endParaRPr>
          </a:p>
        </p:txBody>
      </p:sp>
      <p:sp>
        <p:nvSpPr>
          <p:cNvPr id="4" name="Text Box 4"/>
          <p:cNvSpPr txBox="1">
            <a:spLocks noChangeArrowheads="1"/>
          </p:cNvSpPr>
          <p:nvPr/>
        </p:nvSpPr>
        <p:spPr bwMode="auto">
          <a:xfrm>
            <a:off x="450854" y="1772816"/>
            <a:ext cx="4557464" cy="4154984"/>
          </a:xfrm>
          <a:prstGeom prst="rect">
            <a:avLst/>
          </a:prstGeom>
          <a:noFill/>
          <a:ln w="317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r>
              <a:rPr lang="en-US" altLang="zh-CN" sz="4000" dirty="0">
                <a:solidFill>
                  <a:prstClr val="white"/>
                </a:solidFill>
              </a:rPr>
              <a:t> </a:t>
            </a:r>
            <a:r>
              <a:rPr lang="en-US" altLang="zh-CN" sz="3600" dirty="0">
                <a:solidFill>
                  <a:prstClr val="black"/>
                </a:solidFill>
              </a:rPr>
              <a:t>Mar. 1st</a:t>
            </a:r>
          </a:p>
          <a:p>
            <a:pPr eaLnBrk="1" hangingPunct="1"/>
            <a:r>
              <a:rPr lang="en-US" altLang="zh-CN" sz="3600" dirty="0">
                <a:solidFill>
                  <a:prstClr val="black"/>
                </a:solidFill>
              </a:rPr>
              <a:t>Billy,</a:t>
            </a:r>
          </a:p>
          <a:p>
            <a:pPr eaLnBrk="1" hangingPunct="1"/>
            <a:endParaRPr lang="en-US" altLang="zh-CN" sz="3600" dirty="0">
              <a:solidFill>
                <a:prstClr val="black"/>
              </a:solidFill>
            </a:endParaRPr>
          </a:p>
          <a:p>
            <a:pPr eaLnBrk="1" hangingPunct="1"/>
            <a:r>
              <a:rPr lang="en-US" altLang="zh-CN" sz="3600" dirty="0">
                <a:solidFill>
                  <a:prstClr val="black"/>
                </a:solidFill>
              </a:rPr>
              <a:t>I’ll be back at 3:30. </a:t>
            </a:r>
          </a:p>
          <a:p>
            <a:pPr eaLnBrk="1" hangingPunct="1"/>
            <a:r>
              <a:rPr lang="en-US" altLang="zh-CN" sz="3600" dirty="0">
                <a:solidFill>
                  <a:prstClr val="black"/>
                </a:solidFill>
              </a:rPr>
              <a:t>Wait for me. </a:t>
            </a:r>
          </a:p>
          <a:p>
            <a:pPr eaLnBrk="1" hangingPunct="1"/>
            <a:endParaRPr lang="en-US" altLang="zh-CN" sz="4000" dirty="0">
              <a:solidFill>
                <a:prstClr val="black"/>
              </a:solidFill>
            </a:endParaRPr>
          </a:p>
          <a:p>
            <a:pPr eaLnBrk="1" hangingPunct="1"/>
            <a:r>
              <a:rPr lang="en-US" altLang="zh-CN" sz="4000" dirty="0">
                <a:solidFill>
                  <a:prstClr val="black"/>
                </a:solidFill>
              </a:rPr>
              <a:t>Brown</a:t>
            </a:r>
          </a:p>
        </p:txBody>
      </p:sp>
      <p:sp>
        <p:nvSpPr>
          <p:cNvPr id="5" name="Text Box 5"/>
          <p:cNvSpPr txBox="1">
            <a:spLocks noChangeArrowheads="1"/>
          </p:cNvSpPr>
          <p:nvPr/>
        </p:nvSpPr>
        <p:spPr bwMode="auto">
          <a:xfrm>
            <a:off x="6216304" y="1484784"/>
            <a:ext cx="20978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3200" b="1" dirty="0">
                <a:solidFill>
                  <a:prstClr val="black"/>
                </a:solidFill>
              </a:rPr>
              <a:t>Date</a:t>
            </a:r>
            <a:r>
              <a:rPr lang="en-US" altLang="zh-CN" sz="3200" dirty="0">
                <a:solidFill>
                  <a:prstClr val="black"/>
                </a:solidFill>
              </a:rPr>
              <a:t> </a:t>
            </a:r>
          </a:p>
        </p:txBody>
      </p:sp>
      <p:sp>
        <p:nvSpPr>
          <p:cNvPr id="6" name="Line 6"/>
          <p:cNvSpPr>
            <a:spLocks noChangeShapeType="1"/>
          </p:cNvSpPr>
          <p:nvPr/>
        </p:nvSpPr>
        <p:spPr bwMode="auto">
          <a:xfrm flipV="1">
            <a:off x="5065812" y="1844824"/>
            <a:ext cx="1302133" cy="222649"/>
          </a:xfrm>
          <a:prstGeom prst="line">
            <a:avLst/>
          </a:prstGeom>
          <a:noFill/>
          <a:ln w="47625">
            <a:solidFill>
              <a:schemeClr val="bg2">
                <a:lumMod val="50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prstClr val="black"/>
              </a:solidFill>
            </a:endParaRPr>
          </a:p>
        </p:txBody>
      </p:sp>
      <p:sp>
        <p:nvSpPr>
          <p:cNvPr id="7" name="Text Box 7"/>
          <p:cNvSpPr txBox="1">
            <a:spLocks noChangeArrowheads="1"/>
          </p:cNvSpPr>
          <p:nvPr/>
        </p:nvSpPr>
        <p:spPr bwMode="auto">
          <a:xfrm>
            <a:off x="5238268" y="2204864"/>
            <a:ext cx="3510196" cy="1384995"/>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800" dirty="0">
                <a:solidFill>
                  <a:prstClr val="black"/>
                </a:solidFill>
              </a:rPr>
              <a:t>The person reading the information </a:t>
            </a:r>
            <a:r>
              <a:rPr lang="en-US" altLang="zh-CN" sz="2800" b="1" dirty="0">
                <a:solidFill>
                  <a:prstClr val="black"/>
                </a:solidFill>
              </a:rPr>
              <a:t>(Salutation)</a:t>
            </a:r>
            <a:r>
              <a:rPr lang="en-US" altLang="zh-CN" sz="2800" dirty="0">
                <a:solidFill>
                  <a:prstClr val="black"/>
                </a:solidFill>
              </a:rPr>
              <a:t> </a:t>
            </a:r>
          </a:p>
        </p:txBody>
      </p:sp>
      <p:sp>
        <p:nvSpPr>
          <p:cNvPr id="8" name="Line 8"/>
          <p:cNvSpPr>
            <a:spLocks noChangeShapeType="1"/>
          </p:cNvSpPr>
          <p:nvPr/>
        </p:nvSpPr>
        <p:spPr bwMode="auto">
          <a:xfrm flipV="1">
            <a:off x="1738140" y="3051032"/>
            <a:ext cx="3327672" cy="74216"/>
          </a:xfrm>
          <a:prstGeom prst="line">
            <a:avLst/>
          </a:prstGeom>
          <a:noFill/>
          <a:ln w="50800">
            <a:solidFill>
              <a:schemeClr val="bg2">
                <a:lumMod val="50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prstClr val="black"/>
              </a:solidFill>
            </a:endParaRPr>
          </a:p>
        </p:txBody>
      </p:sp>
      <p:sp>
        <p:nvSpPr>
          <p:cNvPr id="9" name="Text Box 9"/>
          <p:cNvSpPr txBox="1">
            <a:spLocks noChangeArrowheads="1"/>
          </p:cNvSpPr>
          <p:nvPr/>
        </p:nvSpPr>
        <p:spPr bwMode="auto">
          <a:xfrm>
            <a:off x="5276443" y="3717032"/>
            <a:ext cx="3472022" cy="954107"/>
          </a:xfrm>
          <a:prstGeom prst="rect">
            <a:avLst/>
          </a:prstGeom>
          <a:noFill/>
          <a:ln w="412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800" dirty="0">
                <a:solidFill>
                  <a:prstClr val="black"/>
                </a:solidFill>
              </a:rPr>
              <a:t>The information </a:t>
            </a:r>
            <a:r>
              <a:rPr lang="en-US" altLang="zh-CN" sz="2800" b="1" dirty="0">
                <a:solidFill>
                  <a:prstClr val="black"/>
                </a:solidFill>
              </a:rPr>
              <a:t>(Body)</a:t>
            </a:r>
            <a:r>
              <a:rPr lang="en-US" altLang="zh-CN" sz="2800" dirty="0">
                <a:solidFill>
                  <a:prstClr val="white"/>
                </a:solidFill>
              </a:rPr>
              <a:t> </a:t>
            </a:r>
          </a:p>
        </p:txBody>
      </p:sp>
      <p:sp>
        <p:nvSpPr>
          <p:cNvPr id="10" name="Line 10"/>
          <p:cNvSpPr>
            <a:spLocks noChangeShapeType="1"/>
          </p:cNvSpPr>
          <p:nvPr/>
        </p:nvSpPr>
        <p:spPr bwMode="auto">
          <a:xfrm flipV="1">
            <a:off x="4447280" y="4221088"/>
            <a:ext cx="723407" cy="74216"/>
          </a:xfrm>
          <a:prstGeom prst="line">
            <a:avLst/>
          </a:prstGeom>
          <a:noFill/>
          <a:ln w="50800">
            <a:solidFill>
              <a:schemeClr val="bg2">
                <a:lumMod val="50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prstClr val="black"/>
              </a:solidFill>
            </a:endParaRPr>
          </a:p>
        </p:txBody>
      </p:sp>
      <p:sp>
        <p:nvSpPr>
          <p:cNvPr id="11" name="Text Box 11"/>
          <p:cNvSpPr txBox="1">
            <a:spLocks noChangeArrowheads="1"/>
          </p:cNvSpPr>
          <p:nvPr/>
        </p:nvSpPr>
        <p:spPr bwMode="auto">
          <a:xfrm>
            <a:off x="5285831" y="4797152"/>
            <a:ext cx="3462633" cy="1384995"/>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2800" dirty="0">
                <a:solidFill>
                  <a:prstClr val="black"/>
                </a:solidFill>
              </a:rPr>
              <a:t>The person writing the information </a:t>
            </a:r>
            <a:r>
              <a:rPr lang="en-US" altLang="zh-CN" sz="2800" dirty="0" smtClean="0">
                <a:solidFill>
                  <a:prstClr val="black"/>
                </a:solidFill>
              </a:rPr>
              <a:t>              </a:t>
            </a:r>
            <a:r>
              <a:rPr lang="en-US" altLang="zh-CN" sz="2800" b="1" dirty="0">
                <a:solidFill>
                  <a:prstClr val="black"/>
                </a:solidFill>
              </a:rPr>
              <a:t>(Signature)</a:t>
            </a:r>
          </a:p>
        </p:txBody>
      </p:sp>
      <p:sp>
        <p:nvSpPr>
          <p:cNvPr id="12" name="Line 12"/>
          <p:cNvSpPr>
            <a:spLocks noChangeShapeType="1"/>
          </p:cNvSpPr>
          <p:nvPr/>
        </p:nvSpPr>
        <p:spPr bwMode="auto">
          <a:xfrm>
            <a:off x="2002895" y="5589240"/>
            <a:ext cx="3327672" cy="0"/>
          </a:xfrm>
          <a:prstGeom prst="line">
            <a:avLst/>
          </a:prstGeom>
          <a:noFill/>
          <a:ln w="50800">
            <a:solidFill>
              <a:schemeClr val="bg2">
                <a:lumMod val="50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prstClr val="black"/>
              </a:solidFill>
            </a:endParaRPr>
          </a:p>
        </p:txBody>
      </p:sp>
    </p:spTree>
    <p:extLst>
      <p:ext uri="{BB962C8B-B14F-4D97-AF65-F5344CB8AC3E}">
        <p14:creationId xmlns:p14="http://schemas.microsoft.com/office/powerpoint/2010/main" val="365616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1+#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1+#ppt_w/2"/>
                                          </p:val>
                                        </p:tav>
                                        <p:tav tm="100000">
                                          <p:val>
                                            <p:strVal val="#ppt_x"/>
                                          </p:val>
                                        </p:tav>
                                      </p:tavLst>
                                    </p:anim>
                                    <p:anim calcmode="lin" valueType="num">
                                      <p:cBhvr additive="base">
                                        <p:cTn id="37"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1+#ppt_w/2"/>
                                          </p:val>
                                        </p:tav>
                                        <p:tav tm="100000">
                                          <p:val>
                                            <p:strVal val="#ppt_x"/>
                                          </p:val>
                                        </p:tav>
                                      </p:tavLst>
                                    </p:anim>
                                    <p:anim calcmode="lin" valueType="num">
                                      <p:cBhvr additive="base">
                                        <p:cTn id="43" dur="500" fill="hold"/>
                                        <p:tgtEl>
                                          <p:spTgt spid="12"/>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1+#ppt_w/2"/>
                                          </p:val>
                                        </p:tav>
                                        <p:tav tm="100000">
                                          <p:val>
                                            <p:strVal val="#ppt_x"/>
                                          </p:val>
                                        </p:tav>
                                      </p:tavLst>
                                    </p:anim>
                                    <p:anim calcmode="lin" valueType="num">
                                      <p:cBhvr additive="base">
                                        <p:cTn id="47"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268760"/>
            <a:ext cx="8229600" cy="4628728"/>
          </a:xfrm>
        </p:spPr>
        <p:txBody>
          <a:bodyPr>
            <a:normAutofit/>
          </a:bodyPr>
          <a:lstStyle/>
          <a:p>
            <a:r>
              <a:rPr lang="en-US" altLang="zh-CN" sz="3200" dirty="0"/>
              <a:t>The usual rhetorical conventions associated with formal letters can be absent in notes.</a:t>
            </a:r>
          </a:p>
          <a:p>
            <a:r>
              <a:rPr lang="en-US" altLang="zh-CN" sz="3200" dirty="0"/>
              <a:t>The following should be included:</a:t>
            </a:r>
          </a:p>
          <a:p>
            <a:pPr lvl="1"/>
            <a:r>
              <a:rPr lang="en-US" altLang="zh-CN" sz="3200" dirty="0" smtClean="0"/>
              <a:t>date</a:t>
            </a:r>
            <a:endParaRPr lang="en-US" altLang="zh-CN" sz="3200" dirty="0"/>
          </a:p>
          <a:p>
            <a:pPr lvl="1"/>
            <a:r>
              <a:rPr lang="en-US" altLang="zh-CN" sz="3200" dirty="0"/>
              <a:t>s</a:t>
            </a:r>
            <a:r>
              <a:rPr lang="en-US" altLang="zh-CN" sz="3200" dirty="0" smtClean="0"/>
              <a:t>alutation</a:t>
            </a:r>
          </a:p>
          <a:p>
            <a:pPr lvl="1"/>
            <a:r>
              <a:rPr lang="en-US" altLang="zh-CN" sz="3200" dirty="0" smtClean="0"/>
              <a:t>body</a:t>
            </a:r>
            <a:endParaRPr lang="en-US" altLang="zh-CN" sz="3200" dirty="0"/>
          </a:p>
          <a:p>
            <a:pPr lvl="1"/>
            <a:r>
              <a:rPr lang="en-US" altLang="zh-CN" sz="3200" dirty="0" smtClean="0"/>
              <a:t>signature</a:t>
            </a:r>
            <a:endParaRPr lang="en-US" altLang="zh-CN" sz="3200" dirty="0"/>
          </a:p>
          <a:p>
            <a:endParaRPr lang="zh-CN" altLang="en-US" dirty="0"/>
          </a:p>
        </p:txBody>
      </p:sp>
    </p:spTree>
    <p:extLst>
      <p:ext uri="{BB962C8B-B14F-4D97-AF65-F5344CB8AC3E}">
        <p14:creationId xmlns:p14="http://schemas.microsoft.com/office/powerpoint/2010/main" val="3817046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1464</TotalTime>
  <Words>1602</Words>
  <Application>Microsoft Office PowerPoint</Application>
  <PresentationFormat>全屏显示(4:3)</PresentationFormat>
  <Paragraphs>256</Paragraphs>
  <Slides>39</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39</vt:i4>
      </vt:variant>
    </vt:vector>
  </HeadingPairs>
  <TitlesOfParts>
    <vt:vector size="46" baseType="lpstr">
      <vt:lpstr>宋体</vt:lpstr>
      <vt:lpstr>微软雅黑</vt:lpstr>
      <vt:lpstr>Arial</vt:lpstr>
      <vt:lpstr>Calibri</vt:lpstr>
      <vt:lpstr>Impact</vt:lpstr>
      <vt:lpstr>Times New Roman</vt:lpstr>
      <vt:lpstr>NewsPrint</vt:lpstr>
      <vt:lpstr>English Practical Writing   </vt:lpstr>
      <vt:lpstr>Unit 1</vt:lpstr>
      <vt:lpstr>Teaching Objectives</vt:lpstr>
      <vt:lpstr>Teaching Contents I. Definition</vt:lpstr>
      <vt:lpstr>II. Samples of notes</vt:lpstr>
      <vt:lpstr>Sample 1</vt:lpstr>
      <vt:lpstr>Sample 2</vt:lpstr>
      <vt:lpstr> Notes Format</vt:lpstr>
      <vt:lpstr>PowerPoint 演示文稿</vt:lpstr>
      <vt:lpstr>Class Practices  Exercise 1</vt:lpstr>
      <vt:lpstr>PowerPoint 演示文稿</vt:lpstr>
      <vt:lpstr>Exercise 2</vt:lpstr>
      <vt:lpstr>PowerPoint 演示文稿</vt:lpstr>
      <vt:lpstr>Exercise 3 </vt:lpstr>
      <vt:lpstr>PowerPoint 演示文稿</vt:lpstr>
      <vt:lpstr>Exercise 4 Translation</vt:lpstr>
      <vt:lpstr>PowerPoint 演示文稿</vt:lpstr>
      <vt:lpstr>Exercise 5 Translation</vt:lpstr>
      <vt:lpstr>PowerPoint 演示文稿</vt:lpstr>
      <vt:lpstr>PowerPoint 演示文稿</vt:lpstr>
      <vt:lpstr>1) Notes should be simple and plain</vt:lpstr>
      <vt:lpstr>2) Pay attention to ellipsis</vt:lpstr>
      <vt:lpstr>PowerPoint 演示文稿</vt:lpstr>
      <vt:lpstr>Example</vt:lpstr>
      <vt:lpstr>Example </vt:lpstr>
      <vt:lpstr>Example </vt:lpstr>
      <vt:lpstr>PowerPoint 演示文稿</vt:lpstr>
      <vt:lpstr>a) Asking for sick leave </vt:lpstr>
      <vt:lpstr>PowerPoint 演示文稿</vt:lpstr>
      <vt:lpstr>PowerPoint 演示文稿</vt:lpstr>
      <vt:lpstr>b) Asking for business leave  Translation  钟老师：      兹因我老父亲病重，今不能前去上学，敬请原谅。恳准事假五天以便回老家探望。今附上老家发来的电报一份，以兹证明。                                                          王江                                                                                                       2月2日 附：电报一份</vt:lpstr>
      <vt:lpstr>PowerPoint 演示文稿</vt:lpstr>
      <vt:lpstr>c) Asking for an extension of leave</vt:lpstr>
      <vt:lpstr>Useful Vocabularies</vt:lpstr>
      <vt:lpstr>Useful Expressions</vt:lpstr>
      <vt:lpstr>PowerPoint 演示文稿</vt:lpstr>
      <vt:lpstr>Chinese version</vt:lpstr>
      <vt:lpstr>English version</vt:lpstr>
      <vt:lpstr>After-Class Assignment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Minutes</dc:title>
  <dc:creator>Grace Guan</dc:creator>
  <cp:lastModifiedBy>Liu</cp:lastModifiedBy>
  <cp:revision>185</cp:revision>
  <dcterms:created xsi:type="dcterms:W3CDTF">2015-03-01T14:15:29Z</dcterms:created>
  <dcterms:modified xsi:type="dcterms:W3CDTF">2016-10-06T09:16:02Z</dcterms:modified>
</cp:coreProperties>
</file>