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79" r:id="rId5"/>
    <p:sldId id="259" r:id="rId6"/>
    <p:sldId id="260" r:id="rId7"/>
    <p:sldId id="261" r:id="rId8"/>
    <p:sldId id="267" r:id="rId9"/>
    <p:sldId id="265" r:id="rId10"/>
    <p:sldId id="266" r:id="rId11"/>
    <p:sldId id="262" r:id="rId12"/>
    <p:sldId id="263" r:id="rId13"/>
    <p:sldId id="264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3B634B-D64B-4CB8-94AC-4D1FFD42957D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SG"/>
        </a:p>
      </dgm:t>
    </dgm:pt>
    <dgm:pt modelId="{CB027DCD-C1C7-45C3-92C0-D51E8672139B}">
      <dgm:prSet phldrT="[Text]"/>
      <dgm:spPr/>
      <dgm:t>
        <a:bodyPr/>
        <a:lstStyle/>
        <a:p>
          <a:r>
            <a:rPr lang="en-US" dirty="0" smtClean="0"/>
            <a:t>Business Model Analysis</a:t>
          </a:r>
          <a:endParaRPr lang="en-SG" dirty="0"/>
        </a:p>
      </dgm:t>
    </dgm:pt>
    <dgm:pt modelId="{C9DE7543-D44E-43E1-ADA1-7674064EE49E}" type="parTrans" cxnId="{4682EFCC-AEF3-4787-9467-52E99D0B28A8}">
      <dgm:prSet/>
      <dgm:spPr/>
      <dgm:t>
        <a:bodyPr/>
        <a:lstStyle/>
        <a:p>
          <a:endParaRPr lang="en-SG"/>
        </a:p>
      </dgm:t>
    </dgm:pt>
    <dgm:pt modelId="{8FEFB99C-7DD5-4316-B524-C5C0E873C6D5}" type="sibTrans" cxnId="{4682EFCC-AEF3-4787-9467-52E99D0B28A8}">
      <dgm:prSet/>
      <dgm:spPr/>
      <dgm:t>
        <a:bodyPr/>
        <a:lstStyle/>
        <a:p>
          <a:endParaRPr lang="en-SG"/>
        </a:p>
      </dgm:t>
    </dgm:pt>
    <dgm:pt modelId="{5271EDE6-8191-4013-AAE5-C9AE3556559F}">
      <dgm:prSet phldrT="[Text]"/>
      <dgm:spPr/>
      <dgm:t>
        <a:bodyPr/>
        <a:lstStyle/>
        <a:p>
          <a:r>
            <a:rPr lang="en-US" dirty="0" smtClean="0"/>
            <a:t>Product (Service)</a:t>
          </a:r>
          <a:endParaRPr lang="en-SG" dirty="0"/>
        </a:p>
      </dgm:t>
    </dgm:pt>
    <dgm:pt modelId="{16965927-CC31-4A43-9853-ACABD5464AF9}" type="parTrans" cxnId="{B9E7C5F6-63B5-4A57-98C3-A17D6A8044D9}">
      <dgm:prSet/>
      <dgm:spPr/>
      <dgm:t>
        <a:bodyPr/>
        <a:lstStyle/>
        <a:p>
          <a:endParaRPr lang="en-SG"/>
        </a:p>
      </dgm:t>
    </dgm:pt>
    <dgm:pt modelId="{5C2084F3-14E9-4BC3-852E-72D668233B9E}" type="sibTrans" cxnId="{B9E7C5F6-63B5-4A57-98C3-A17D6A8044D9}">
      <dgm:prSet/>
      <dgm:spPr/>
      <dgm:t>
        <a:bodyPr/>
        <a:lstStyle/>
        <a:p>
          <a:endParaRPr lang="en-SG"/>
        </a:p>
      </dgm:t>
    </dgm:pt>
    <dgm:pt modelId="{CE7FEF6B-DA7F-43B5-AB40-80A43CB6E7BB}">
      <dgm:prSet phldrT="[Text]"/>
      <dgm:spPr/>
      <dgm:t>
        <a:bodyPr/>
        <a:lstStyle/>
        <a:p>
          <a:r>
            <a:rPr lang="en-US" dirty="0" smtClean="0"/>
            <a:t>Place</a:t>
          </a:r>
          <a:endParaRPr lang="en-SG" dirty="0"/>
        </a:p>
      </dgm:t>
    </dgm:pt>
    <dgm:pt modelId="{E446424D-9518-4A5C-BD18-FD84D135E6E2}" type="parTrans" cxnId="{E2E4E8E3-FBE1-453A-AED7-6C1A17E91FEE}">
      <dgm:prSet/>
      <dgm:spPr/>
      <dgm:t>
        <a:bodyPr/>
        <a:lstStyle/>
        <a:p>
          <a:endParaRPr lang="en-SG"/>
        </a:p>
      </dgm:t>
    </dgm:pt>
    <dgm:pt modelId="{8D6BD236-84A7-42F9-BCE4-B84E8BDF37D5}" type="sibTrans" cxnId="{E2E4E8E3-FBE1-453A-AED7-6C1A17E91FEE}">
      <dgm:prSet/>
      <dgm:spPr/>
      <dgm:t>
        <a:bodyPr/>
        <a:lstStyle/>
        <a:p>
          <a:endParaRPr lang="en-SG"/>
        </a:p>
      </dgm:t>
    </dgm:pt>
    <dgm:pt modelId="{77CBBFFA-C90F-4406-A1F6-3881955A58E2}">
      <dgm:prSet phldrT="[Text]"/>
      <dgm:spPr/>
      <dgm:t>
        <a:bodyPr/>
        <a:lstStyle/>
        <a:p>
          <a:r>
            <a:rPr lang="en-US" dirty="0" smtClean="0"/>
            <a:t>Price</a:t>
          </a:r>
          <a:endParaRPr lang="en-SG" dirty="0"/>
        </a:p>
      </dgm:t>
    </dgm:pt>
    <dgm:pt modelId="{73C13B69-1112-498F-BA24-334391E116A9}" type="parTrans" cxnId="{1BC4BDBB-CD76-47C6-BBF9-F673D4F0C7B2}">
      <dgm:prSet/>
      <dgm:spPr/>
      <dgm:t>
        <a:bodyPr/>
        <a:lstStyle/>
        <a:p>
          <a:endParaRPr lang="en-SG"/>
        </a:p>
      </dgm:t>
    </dgm:pt>
    <dgm:pt modelId="{5221A48A-9739-479F-9870-B71D49DCE487}" type="sibTrans" cxnId="{1BC4BDBB-CD76-47C6-BBF9-F673D4F0C7B2}">
      <dgm:prSet/>
      <dgm:spPr/>
      <dgm:t>
        <a:bodyPr/>
        <a:lstStyle/>
        <a:p>
          <a:endParaRPr lang="en-SG"/>
        </a:p>
      </dgm:t>
    </dgm:pt>
    <dgm:pt modelId="{7695CDD9-6BD3-40C9-A434-3444F802CA83}">
      <dgm:prSet phldrT="[Text]" custT="1"/>
      <dgm:spPr/>
      <dgm:t>
        <a:bodyPr/>
        <a:lstStyle/>
        <a:p>
          <a:r>
            <a:rPr lang="en-US" sz="2400" dirty="0" smtClean="0"/>
            <a:t>Promotion</a:t>
          </a:r>
          <a:endParaRPr lang="en-SG" sz="2400" dirty="0"/>
        </a:p>
      </dgm:t>
    </dgm:pt>
    <dgm:pt modelId="{4D198618-0672-410B-BE57-DD3FA5FB9803}" type="parTrans" cxnId="{5309EEC0-4A61-4FE1-BDD7-14C1E6B243B4}">
      <dgm:prSet/>
      <dgm:spPr/>
      <dgm:t>
        <a:bodyPr/>
        <a:lstStyle/>
        <a:p>
          <a:endParaRPr lang="en-SG"/>
        </a:p>
      </dgm:t>
    </dgm:pt>
    <dgm:pt modelId="{03A63E14-2D2F-4F2D-98D0-D769D69BD18F}" type="sibTrans" cxnId="{5309EEC0-4A61-4FE1-BDD7-14C1E6B243B4}">
      <dgm:prSet/>
      <dgm:spPr/>
      <dgm:t>
        <a:bodyPr/>
        <a:lstStyle/>
        <a:p>
          <a:endParaRPr lang="en-SG"/>
        </a:p>
      </dgm:t>
    </dgm:pt>
    <dgm:pt modelId="{21F0A25C-3813-43B1-BC50-4EAE66734F70}" type="pres">
      <dgm:prSet presAssocID="{303B634B-D64B-4CB8-94AC-4D1FFD4295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114962-547F-4B7C-A352-A14240B22203}" type="pres">
      <dgm:prSet presAssocID="{CB027DCD-C1C7-45C3-92C0-D51E8672139B}" presName="centerShape" presStyleLbl="node0" presStyleIdx="0" presStyleCnt="1"/>
      <dgm:spPr/>
      <dgm:t>
        <a:bodyPr/>
        <a:lstStyle/>
        <a:p>
          <a:endParaRPr lang="en-SG"/>
        </a:p>
      </dgm:t>
    </dgm:pt>
    <dgm:pt modelId="{7420840B-73BF-4B53-BE39-C4DC164223D6}" type="pres">
      <dgm:prSet presAssocID="{5271EDE6-8191-4013-AAE5-C9AE3556559F}" presName="node" presStyleLbl="node1" presStyleIdx="0" presStyleCnt="4" custScaleX="117981" custScaleY="112056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6A7D7383-EC1D-4E08-AEED-624B47608512}" type="pres">
      <dgm:prSet presAssocID="{5271EDE6-8191-4013-AAE5-C9AE3556559F}" presName="dummy" presStyleCnt="0"/>
      <dgm:spPr/>
    </dgm:pt>
    <dgm:pt modelId="{66210AF0-E5BC-430F-923C-0E6B9309F79E}" type="pres">
      <dgm:prSet presAssocID="{5C2084F3-14E9-4BC3-852E-72D668233B9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1594D75-FBE1-493A-9F6F-D35134F179BC}" type="pres">
      <dgm:prSet presAssocID="{CE7FEF6B-DA7F-43B5-AB40-80A43CB6E7BB}" presName="node" presStyleLbl="node1" presStyleIdx="1" presStyleCnt="4" custScaleX="122438" custScaleY="113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68483-9EB7-4DD5-9C3F-4B5180FBFA92}" type="pres">
      <dgm:prSet presAssocID="{CE7FEF6B-DA7F-43B5-AB40-80A43CB6E7BB}" presName="dummy" presStyleCnt="0"/>
      <dgm:spPr/>
    </dgm:pt>
    <dgm:pt modelId="{C5E826A2-3F90-45FC-9D09-F1438C1C270D}" type="pres">
      <dgm:prSet presAssocID="{8D6BD236-84A7-42F9-BCE4-B84E8BDF37D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DB61B92-45DD-43FC-9F29-0823BCF0FFD1}" type="pres">
      <dgm:prSet presAssocID="{77CBBFFA-C90F-4406-A1F6-3881955A58E2}" presName="node" presStyleLbl="node1" presStyleIdx="2" presStyleCnt="4" custScaleX="123513" custScaleY="121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15E4F-F7C4-4AEA-B2CD-6B6B12EB04B4}" type="pres">
      <dgm:prSet presAssocID="{77CBBFFA-C90F-4406-A1F6-3881955A58E2}" presName="dummy" presStyleCnt="0"/>
      <dgm:spPr/>
    </dgm:pt>
    <dgm:pt modelId="{F202EBFB-C4D6-447E-B715-EBF6661EE6BB}" type="pres">
      <dgm:prSet presAssocID="{5221A48A-9739-479F-9870-B71D49DCE487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C2EF29D-D3EF-4962-8622-257B6B49D62B}" type="pres">
      <dgm:prSet presAssocID="{7695CDD9-6BD3-40C9-A434-3444F802CA83}" presName="node" presStyleLbl="node1" presStyleIdx="3" presStyleCnt="4" custScaleX="139815" custScaleY="119060" custRadScaleRad="101436" custRadScaleInc="85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E11F1-1039-426C-B39B-FD42A27153E5}" type="pres">
      <dgm:prSet presAssocID="{7695CDD9-6BD3-40C9-A434-3444F802CA83}" presName="dummy" presStyleCnt="0"/>
      <dgm:spPr/>
    </dgm:pt>
    <dgm:pt modelId="{3BCCA1AF-8EB8-4E6B-9D68-246F8FA4BF6F}" type="pres">
      <dgm:prSet presAssocID="{03A63E14-2D2F-4F2D-98D0-D769D69BD18F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B02564AC-FBFA-48A2-A71F-B2BCA52D9359}" type="presOf" srcId="{5C2084F3-14E9-4BC3-852E-72D668233B9E}" destId="{66210AF0-E5BC-430F-923C-0E6B9309F79E}" srcOrd="0" destOrd="0" presId="urn:microsoft.com/office/officeart/2005/8/layout/radial6"/>
    <dgm:cxn modelId="{48896E5F-F662-441C-A2FB-B533322B53FA}" type="presOf" srcId="{303B634B-D64B-4CB8-94AC-4D1FFD42957D}" destId="{21F0A25C-3813-43B1-BC50-4EAE66734F70}" srcOrd="0" destOrd="0" presId="urn:microsoft.com/office/officeart/2005/8/layout/radial6"/>
    <dgm:cxn modelId="{BDC913CF-9617-4135-BFD3-89AB47BCDBE4}" type="presOf" srcId="{5221A48A-9739-479F-9870-B71D49DCE487}" destId="{F202EBFB-C4D6-447E-B715-EBF6661EE6BB}" srcOrd="0" destOrd="0" presId="urn:microsoft.com/office/officeart/2005/8/layout/radial6"/>
    <dgm:cxn modelId="{AEB0E5B2-77A7-45E6-8CBB-84D2482534C8}" type="presOf" srcId="{CB027DCD-C1C7-45C3-92C0-D51E8672139B}" destId="{E7114962-547F-4B7C-A352-A14240B22203}" srcOrd="0" destOrd="0" presId="urn:microsoft.com/office/officeart/2005/8/layout/radial6"/>
    <dgm:cxn modelId="{EF9A5AFD-7BEB-4642-A764-8CCB263F1E93}" type="presOf" srcId="{7695CDD9-6BD3-40C9-A434-3444F802CA83}" destId="{6C2EF29D-D3EF-4962-8622-257B6B49D62B}" srcOrd="0" destOrd="0" presId="urn:microsoft.com/office/officeart/2005/8/layout/radial6"/>
    <dgm:cxn modelId="{B9E7C5F6-63B5-4A57-98C3-A17D6A8044D9}" srcId="{CB027DCD-C1C7-45C3-92C0-D51E8672139B}" destId="{5271EDE6-8191-4013-AAE5-C9AE3556559F}" srcOrd="0" destOrd="0" parTransId="{16965927-CC31-4A43-9853-ACABD5464AF9}" sibTransId="{5C2084F3-14E9-4BC3-852E-72D668233B9E}"/>
    <dgm:cxn modelId="{E2E4E8E3-FBE1-453A-AED7-6C1A17E91FEE}" srcId="{CB027DCD-C1C7-45C3-92C0-D51E8672139B}" destId="{CE7FEF6B-DA7F-43B5-AB40-80A43CB6E7BB}" srcOrd="1" destOrd="0" parTransId="{E446424D-9518-4A5C-BD18-FD84D135E6E2}" sibTransId="{8D6BD236-84A7-42F9-BCE4-B84E8BDF37D5}"/>
    <dgm:cxn modelId="{05BB545A-7066-4554-ABAE-60A9D7C3B254}" type="presOf" srcId="{5271EDE6-8191-4013-AAE5-C9AE3556559F}" destId="{7420840B-73BF-4B53-BE39-C4DC164223D6}" srcOrd="0" destOrd="0" presId="urn:microsoft.com/office/officeart/2005/8/layout/radial6"/>
    <dgm:cxn modelId="{4682EFCC-AEF3-4787-9467-52E99D0B28A8}" srcId="{303B634B-D64B-4CB8-94AC-4D1FFD42957D}" destId="{CB027DCD-C1C7-45C3-92C0-D51E8672139B}" srcOrd="0" destOrd="0" parTransId="{C9DE7543-D44E-43E1-ADA1-7674064EE49E}" sibTransId="{8FEFB99C-7DD5-4316-B524-C5C0E873C6D5}"/>
    <dgm:cxn modelId="{282FD7D0-EFB4-4A78-AB29-3D6BF7AC0155}" type="presOf" srcId="{03A63E14-2D2F-4F2D-98D0-D769D69BD18F}" destId="{3BCCA1AF-8EB8-4E6B-9D68-246F8FA4BF6F}" srcOrd="0" destOrd="0" presId="urn:microsoft.com/office/officeart/2005/8/layout/radial6"/>
    <dgm:cxn modelId="{1BC4BDBB-CD76-47C6-BBF9-F673D4F0C7B2}" srcId="{CB027DCD-C1C7-45C3-92C0-D51E8672139B}" destId="{77CBBFFA-C90F-4406-A1F6-3881955A58E2}" srcOrd="2" destOrd="0" parTransId="{73C13B69-1112-498F-BA24-334391E116A9}" sibTransId="{5221A48A-9739-479F-9870-B71D49DCE487}"/>
    <dgm:cxn modelId="{BDC5B251-E0BE-43ED-A1C3-705FAD07A0DF}" type="presOf" srcId="{77CBBFFA-C90F-4406-A1F6-3881955A58E2}" destId="{ADB61B92-45DD-43FC-9F29-0823BCF0FFD1}" srcOrd="0" destOrd="0" presId="urn:microsoft.com/office/officeart/2005/8/layout/radial6"/>
    <dgm:cxn modelId="{9D6A771D-1588-4A29-88B0-41C9D0E9A86E}" type="presOf" srcId="{CE7FEF6B-DA7F-43B5-AB40-80A43CB6E7BB}" destId="{51594D75-FBE1-493A-9F6F-D35134F179BC}" srcOrd="0" destOrd="0" presId="urn:microsoft.com/office/officeart/2005/8/layout/radial6"/>
    <dgm:cxn modelId="{5309EEC0-4A61-4FE1-BDD7-14C1E6B243B4}" srcId="{CB027DCD-C1C7-45C3-92C0-D51E8672139B}" destId="{7695CDD9-6BD3-40C9-A434-3444F802CA83}" srcOrd="3" destOrd="0" parTransId="{4D198618-0672-410B-BE57-DD3FA5FB9803}" sibTransId="{03A63E14-2D2F-4F2D-98D0-D769D69BD18F}"/>
    <dgm:cxn modelId="{A326CE88-7DC5-484C-A9C2-DA86D2F1DDC6}" type="presOf" srcId="{8D6BD236-84A7-42F9-BCE4-B84E8BDF37D5}" destId="{C5E826A2-3F90-45FC-9D09-F1438C1C270D}" srcOrd="0" destOrd="0" presId="urn:microsoft.com/office/officeart/2005/8/layout/radial6"/>
    <dgm:cxn modelId="{36066EFD-955E-45F5-968D-4BBCE779CB00}" type="presParOf" srcId="{21F0A25C-3813-43B1-BC50-4EAE66734F70}" destId="{E7114962-547F-4B7C-A352-A14240B22203}" srcOrd="0" destOrd="0" presId="urn:microsoft.com/office/officeart/2005/8/layout/radial6"/>
    <dgm:cxn modelId="{264824D9-65B1-40BF-B3AB-E36B30675452}" type="presParOf" srcId="{21F0A25C-3813-43B1-BC50-4EAE66734F70}" destId="{7420840B-73BF-4B53-BE39-C4DC164223D6}" srcOrd="1" destOrd="0" presId="urn:microsoft.com/office/officeart/2005/8/layout/radial6"/>
    <dgm:cxn modelId="{A9E157A9-F0A7-4737-8315-D25C387BE83F}" type="presParOf" srcId="{21F0A25C-3813-43B1-BC50-4EAE66734F70}" destId="{6A7D7383-EC1D-4E08-AEED-624B47608512}" srcOrd="2" destOrd="0" presId="urn:microsoft.com/office/officeart/2005/8/layout/radial6"/>
    <dgm:cxn modelId="{ED3C0880-396E-428D-A6C8-EEBFE6B7B37D}" type="presParOf" srcId="{21F0A25C-3813-43B1-BC50-4EAE66734F70}" destId="{66210AF0-E5BC-430F-923C-0E6B9309F79E}" srcOrd="3" destOrd="0" presId="urn:microsoft.com/office/officeart/2005/8/layout/radial6"/>
    <dgm:cxn modelId="{15290E15-B952-42E1-AEFB-3AB27112B19F}" type="presParOf" srcId="{21F0A25C-3813-43B1-BC50-4EAE66734F70}" destId="{51594D75-FBE1-493A-9F6F-D35134F179BC}" srcOrd="4" destOrd="0" presId="urn:microsoft.com/office/officeart/2005/8/layout/radial6"/>
    <dgm:cxn modelId="{E5D42BD4-B3CC-46E5-B2AF-DC9CD757744F}" type="presParOf" srcId="{21F0A25C-3813-43B1-BC50-4EAE66734F70}" destId="{70068483-9EB7-4DD5-9C3F-4B5180FBFA92}" srcOrd="5" destOrd="0" presId="urn:microsoft.com/office/officeart/2005/8/layout/radial6"/>
    <dgm:cxn modelId="{167F68F4-FA73-4942-8733-AA352FD48114}" type="presParOf" srcId="{21F0A25C-3813-43B1-BC50-4EAE66734F70}" destId="{C5E826A2-3F90-45FC-9D09-F1438C1C270D}" srcOrd="6" destOrd="0" presId="urn:microsoft.com/office/officeart/2005/8/layout/radial6"/>
    <dgm:cxn modelId="{E8A9CB5C-5BC0-45DE-B968-E5484F23495B}" type="presParOf" srcId="{21F0A25C-3813-43B1-BC50-4EAE66734F70}" destId="{ADB61B92-45DD-43FC-9F29-0823BCF0FFD1}" srcOrd="7" destOrd="0" presId="urn:microsoft.com/office/officeart/2005/8/layout/radial6"/>
    <dgm:cxn modelId="{A5D8B3BF-847C-438A-BD2A-CA0CC12AAE9E}" type="presParOf" srcId="{21F0A25C-3813-43B1-BC50-4EAE66734F70}" destId="{0FA15E4F-F7C4-4AEA-B2CD-6B6B12EB04B4}" srcOrd="8" destOrd="0" presId="urn:microsoft.com/office/officeart/2005/8/layout/radial6"/>
    <dgm:cxn modelId="{5FDBBB9A-A070-487A-A529-59956814ADA5}" type="presParOf" srcId="{21F0A25C-3813-43B1-BC50-4EAE66734F70}" destId="{F202EBFB-C4D6-447E-B715-EBF6661EE6BB}" srcOrd="9" destOrd="0" presId="urn:microsoft.com/office/officeart/2005/8/layout/radial6"/>
    <dgm:cxn modelId="{24A90BA6-E04D-486A-92F6-4164A0805FCD}" type="presParOf" srcId="{21F0A25C-3813-43B1-BC50-4EAE66734F70}" destId="{6C2EF29D-D3EF-4962-8622-257B6B49D62B}" srcOrd="10" destOrd="0" presId="urn:microsoft.com/office/officeart/2005/8/layout/radial6"/>
    <dgm:cxn modelId="{655A3FF7-AA9C-406F-A112-C1DC34ADB479}" type="presParOf" srcId="{21F0A25C-3813-43B1-BC50-4EAE66734F70}" destId="{851E11F1-1039-426C-B39B-FD42A27153E5}" srcOrd="11" destOrd="0" presId="urn:microsoft.com/office/officeart/2005/8/layout/radial6"/>
    <dgm:cxn modelId="{EFB6E0D0-17C5-440E-8A41-D076083C719E}" type="presParOf" srcId="{21F0A25C-3813-43B1-BC50-4EAE66734F70}" destId="{3BCCA1AF-8EB8-4E6B-9D68-246F8FA4BF6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CA1AF-8EB8-4E6B-9D68-246F8FA4BF6F}">
      <dsp:nvSpPr>
        <dsp:cNvPr id="0" name=""/>
        <dsp:cNvSpPr/>
      </dsp:nvSpPr>
      <dsp:spPr>
        <a:xfrm>
          <a:off x="2060416" y="694143"/>
          <a:ext cx="4875379" cy="4875379"/>
        </a:xfrm>
        <a:prstGeom prst="blockArc">
          <a:avLst>
            <a:gd name="adj1" fmla="val 10955610"/>
            <a:gd name="adj2" fmla="val 16249402"/>
            <a:gd name="adj3" fmla="val 464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2EBFB-C4D6-447E-B715-EBF6661EE6BB}">
      <dsp:nvSpPr>
        <dsp:cNvPr id="0" name=""/>
        <dsp:cNvSpPr/>
      </dsp:nvSpPr>
      <dsp:spPr>
        <a:xfrm>
          <a:off x="2060394" y="694635"/>
          <a:ext cx="4875379" cy="4875379"/>
        </a:xfrm>
        <a:prstGeom prst="blockArc">
          <a:avLst>
            <a:gd name="adj1" fmla="val 5350566"/>
            <a:gd name="adj2" fmla="val 10956321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E826A2-3F90-45FC-9D09-F1438C1C270D}">
      <dsp:nvSpPr>
        <dsp:cNvPr id="0" name=""/>
        <dsp:cNvSpPr/>
      </dsp:nvSpPr>
      <dsp:spPr>
        <a:xfrm>
          <a:off x="2094633" y="694389"/>
          <a:ext cx="4875379" cy="4875379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210AF0-E5BC-430F-923C-0E6B9309F79E}">
      <dsp:nvSpPr>
        <dsp:cNvPr id="0" name=""/>
        <dsp:cNvSpPr/>
      </dsp:nvSpPr>
      <dsp:spPr>
        <a:xfrm>
          <a:off x="2094633" y="694389"/>
          <a:ext cx="4875379" cy="4875379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14962-547F-4B7C-A352-A14240B22203}">
      <dsp:nvSpPr>
        <dsp:cNvPr id="0" name=""/>
        <dsp:cNvSpPr/>
      </dsp:nvSpPr>
      <dsp:spPr>
        <a:xfrm>
          <a:off x="3409771" y="2009527"/>
          <a:ext cx="2245103" cy="22451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Business Model Analysis</a:t>
          </a:r>
          <a:endParaRPr lang="en-SG" sz="3700" kern="1200" dirty="0"/>
        </a:p>
      </dsp:txBody>
      <dsp:txXfrm>
        <a:off x="3738559" y="2338315"/>
        <a:ext cx="1587527" cy="1587527"/>
      </dsp:txXfrm>
    </dsp:sp>
    <dsp:sp modelId="{7420840B-73BF-4B53-BE39-C4DC164223D6}">
      <dsp:nvSpPr>
        <dsp:cNvPr id="0" name=""/>
        <dsp:cNvSpPr/>
      </dsp:nvSpPr>
      <dsp:spPr>
        <a:xfrm>
          <a:off x="3605244" y="-129554"/>
          <a:ext cx="1854156" cy="17610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Product (Service)</a:t>
          </a:r>
          <a:endParaRPr lang="en-SG" sz="2900" kern="1200" dirty="0"/>
        </a:p>
      </dsp:txBody>
      <dsp:txXfrm>
        <a:off x="3876779" y="128344"/>
        <a:ext cx="1311086" cy="1245245"/>
      </dsp:txXfrm>
    </dsp:sp>
    <dsp:sp modelId="{51594D75-FBE1-493A-9F6F-D35134F179BC}">
      <dsp:nvSpPr>
        <dsp:cNvPr id="0" name=""/>
        <dsp:cNvSpPr/>
      </dsp:nvSpPr>
      <dsp:spPr>
        <a:xfrm>
          <a:off x="5951335" y="2238153"/>
          <a:ext cx="1924201" cy="178785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Place</a:t>
          </a:r>
          <a:endParaRPr lang="en-SG" sz="2900" kern="1200" dirty="0"/>
        </a:p>
      </dsp:txBody>
      <dsp:txXfrm>
        <a:off x="6233128" y="2499978"/>
        <a:ext cx="1360615" cy="1264202"/>
      </dsp:txXfrm>
    </dsp:sp>
    <dsp:sp modelId="{ADB61B92-45DD-43FC-9F29-0823BCF0FFD1}">
      <dsp:nvSpPr>
        <dsp:cNvPr id="0" name=""/>
        <dsp:cNvSpPr/>
      </dsp:nvSpPr>
      <dsp:spPr>
        <a:xfrm>
          <a:off x="3561774" y="4559531"/>
          <a:ext cx="1941096" cy="19073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Price</a:t>
          </a:r>
          <a:endParaRPr lang="en-SG" sz="2900" kern="1200" dirty="0"/>
        </a:p>
      </dsp:txBody>
      <dsp:txXfrm>
        <a:off x="3846041" y="4838852"/>
        <a:ext cx="1372562" cy="1348680"/>
      </dsp:txXfrm>
    </dsp:sp>
    <dsp:sp modelId="{6C2EF29D-D3EF-4962-8622-257B6B49D62B}">
      <dsp:nvSpPr>
        <dsp:cNvPr id="0" name=""/>
        <dsp:cNvSpPr/>
      </dsp:nvSpPr>
      <dsp:spPr>
        <a:xfrm>
          <a:off x="1020785" y="2088532"/>
          <a:ext cx="2197293" cy="18711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Promotion</a:t>
          </a:r>
          <a:endParaRPr lang="en-SG" sz="2400" kern="1200" dirty="0"/>
        </a:p>
      </dsp:txBody>
      <dsp:txXfrm>
        <a:off x="1342571" y="2362550"/>
        <a:ext cx="1553721" cy="1323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FFC4-84BE-4262-9D41-4706F01FBF60}" type="datetimeFigureOut">
              <a:rPr lang="en-SG" smtClean="0"/>
              <a:t>25/9/2013</a:t>
            </a:fld>
            <a:endParaRPr lang="en-S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0312604-52C2-44A3-8175-306DF2F4F4A5}" type="slidenum">
              <a:rPr lang="en-SG" smtClean="0"/>
              <a:t>‹#›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FFC4-84BE-4262-9D41-4706F01FBF60}" type="datetimeFigureOut">
              <a:rPr lang="en-SG" smtClean="0"/>
              <a:t>25/9/2013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2604-52C2-44A3-8175-306DF2F4F4A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FFC4-84BE-4262-9D41-4706F01FBF60}" type="datetimeFigureOut">
              <a:rPr lang="en-SG" smtClean="0"/>
              <a:t>25/9/2013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2604-52C2-44A3-8175-306DF2F4F4A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FFC4-84BE-4262-9D41-4706F01FBF60}" type="datetimeFigureOut">
              <a:rPr lang="en-SG" smtClean="0"/>
              <a:t>25/9/2013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2604-52C2-44A3-8175-306DF2F4F4A5}" type="slidenum">
              <a:rPr lang="en-SG" smtClean="0"/>
              <a:t>‹#›</a:t>
            </a:fld>
            <a:endParaRPr lang="en-S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FFC4-84BE-4262-9D41-4706F01FBF60}" type="datetimeFigureOut">
              <a:rPr lang="en-SG" smtClean="0"/>
              <a:t>25/9/2013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SG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312604-52C2-44A3-8175-306DF2F4F4A5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FFC4-84BE-4262-9D41-4706F01FBF60}" type="datetimeFigureOut">
              <a:rPr lang="en-SG" smtClean="0"/>
              <a:t>25/9/2013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2604-52C2-44A3-8175-306DF2F4F4A5}" type="slidenum">
              <a:rPr lang="en-SG" smtClean="0"/>
              <a:t>‹#›</a:t>
            </a:fld>
            <a:endParaRPr lang="en-S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FFC4-84BE-4262-9D41-4706F01FBF60}" type="datetimeFigureOut">
              <a:rPr lang="en-SG" smtClean="0"/>
              <a:t>25/9/2013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2604-52C2-44A3-8175-306DF2F4F4A5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FFC4-84BE-4262-9D41-4706F01FBF60}" type="datetimeFigureOut">
              <a:rPr lang="en-SG" smtClean="0"/>
              <a:t>25/9/2013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2604-52C2-44A3-8175-306DF2F4F4A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FFC4-84BE-4262-9D41-4706F01FBF60}" type="datetimeFigureOut">
              <a:rPr lang="en-SG" smtClean="0"/>
              <a:t>25/9/2013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2604-52C2-44A3-8175-306DF2F4F4A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FFC4-84BE-4262-9D41-4706F01FBF60}" type="datetimeFigureOut">
              <a:rPr lang="en-SG" smtClean="0"/>
              <a:t>25/9/2013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2604-52C2-44A3-8175-306DF2F4F4A5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FFC4-84BE-4262-9D41-4706F01FBF60}" type="datetimeFigureOut">
              <a:rPr lang="en-SG" smtClean="0"/>
              <a:t>25/9/2013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312604-52C2-44A3-8175-306DF2F4F4A5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70FFC4-84BE-4262-9D41-4706F01FBF60}" type="datetimeFigureOut">
              <a:rPr lang="en-SG" smtClean="0"/>
              <a:t>25/9/2013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0312604-52C2-44A3-8175-306DF2F4F4A5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2656"/>
            <a:ext cx="5400000" cy="54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647264" y="5949280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CARREFOUR: CROSSROAD</a:t>
            </a:r>
            <a:endParaRPr lang="en-SG" sz="4000" b="1" dirty="0"/>
          </a:p>
        </p:txBody>
      </p:sp>
    </p:spTree>
    <p:extLst>
      <p:ext uri="{BB962C8B-B14F-4D97-AF65-F5344CB8AC3E}">
        <p14:creationId xmlns:p14="http://schemas.microsoft.com/office/powerpoint/2010/main" val="12566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Model Analysis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Price</a:t>
            </a:r>
          </a:p>
          <a:p>
            <a:pPr>
              <a:buFontTx/>
              <a:buChar char="-"/>
            </a:pPr>
            <a:r>
              <a:rPr lang="en-US" sz="2800" dirty="0"/>
              <a:t>Low prices to consumers</a:t>
            </a:r>
          </a:p>
          <a:p>
            <a:pPr>
              <a:buFontTx/>
              <a:buChar char="-"/>
            </a:pPr>
            <a:r>
              <a:rPr lang="en-US" sz="2800" dirty="0"/>
              <a:t>Charge suppliers high prices and requested for more rebates</a:t>
            </a:r>
          </a:p>
          <a:p>
            <a:pPr>
              <a:buFontTx/>
              <a:buChar char="-"/>
            </a:pPr>
            <a:r>
              <a:rPr lang="en-US" sz="2800" dirty="0"/>
              <a:t>Low profit margins from the sales of goods, higher profit margins received from the </a:t>
            </a:r>
            <a:r>
              <a:rPr lang="en-US" sz="2800" dirty="0" smtClean="0"/>
              <a:t>suppliers</a:t>
            </a:r>
          </a:p>
          <a:p>
            <a:r>
              <a:rPr lang="en-US" b="1" dirty="0" smtClean="0"/>
              <a:t>Promotion</a:t>
            </a:r>
          </a:p>
          <a:p>
            <a:pPr>
              <a:buFontTx/>
              <a:buChar char="-"/>
            </a:pPr>
            <a:r>
              <a:rPr lang="en-US" sz="2800" dirty="0" smtClean="0"/>
              <a:t>Emphasizes on price competitiveness and quality of goods</a:t>
            </a:r>
          </a:p>
          <a:p>
            <a:pPr>
              <a:buFontTx/>
              <a:buChar char="-"/>
            </a:pPr>
            <a:endParaRPr lang="en-US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897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Carrefour in China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Entered the Chinese market in 1995 with the hypermarket concept</a:t>
            </a:r>
          </a:p>
          <a:p>
            <a:r>
              <a:rPr lang="en-US" sz="2800" dirty="0" smtClean="0"/>
              <a:t>Consumers’ first choice when Carrefour first entered</a:t>
            </a:r>
          </a:p>
          <a:p>
            <a:r>
              <a:rPr lang="en-US" sz="2800" dirty="0" smtClean="0"/>
              <a:t>Aimed to provide a one-stop pleasant shopping experience for the consumers</a:t>
            </a:r>
          </a:p>
          <a:p>
            <a:r>
              <a:rPr lang="en-US" sz="2800" dirty="0" smtClean="0"/>
              <a:t>Focuses on high volume and low prices</a:t>
            </a:r>
          </a:p>
          <a:p>
            <a:r>
              <a:rPr lang="en-US" sz="2800" dirty="0" smtClean="0"/>
              <a:t>218 outlets as of the end of 2012</a:t>
            </a:r>
          </a:p>
          <a:p>
            <a:endParaRPr lang="en-US" sz="2800" dirty="0" smtClean="0"/>
          </a:p>
          <a:p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411688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640960" cy="792088"/>
          </a:xfrm>
        </p:spPr>
        <p:txBody>
          <a:bodyPr>
            <a:noAutofit/>
          </a:bodyPr>
          <a:lstStyle/>
          <a:p>
            <a:r>
              <a:rPr lang="en-US" sz="4000" dirty="0" smtClean="0"/>
              <a:t>How Carrefour understand the Chinese market and Chinese consumers?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317438"/>
            <a:ext cx="82296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b="1" dirty="0" smtClean="0"/>
              <a:t>Amended their business practices: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sz="2800" dirty="0" smtClean="0"/>
              <a:t>Provided more management positions for the locals</a:t>
            </a:r>
          </a:p>
          <a:p>
            <a:r>
              <a:rPr lang="en-US" sz="2800" dirty="0" smtClean="0"/>
              <a:t>Letting the local managers take charge of orders, purchasing, pricing, employee recruitment, promotional campaigns and arrangement of store displays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771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06598"/>
            <a:ext cx="8964488" cy="1054250"/>
          </a:xfrm>
        </p:spPr>
        <p:txBody>
          <a:bodyPr>
            <a:noAutofit/>
          </a:bodyPr>
          <a:lstStyle/>
          <a:p>
            <a:r>
              <a:rPr lang="en-US" sz="4000" dirty="0"/>
              <a:t>How Carrefour understand the Chinese market and Chinese consumers?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2298113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US" sz="2800" b="1" dirty="0" smtClean="0"/>
              <a:t>) Analyzing consumer habits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dirty="0" smtClean="0"/>
              <a:t>Outlets have more parking spaces for scooters than cars as compared to other countries</a:t>
            </a:r>
          </a:p>
          <a:p>
            <a:r>
              <a:rPr lang="en-US" sz="2800" dirty="0" smtClean="0"/>
              <a:t>Sell live fish to consumers from bigger coastal cities who prefer their fish alive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rozen fish to Chinese from West and Middle China who prefer their fish to be fresh</a:t>
            </a:r>
          </a:p>
          <a:p>
            <a:r>
              <a:rPr lang="en-US" sz="2800" dirty="0" smtClean="0"/>
              <a:t>Brought in bigger shelves to place all different brands of a similar product in the same area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7287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244" y="476672"/>
            <a:ext cx="7772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Situation and Competitors Analysis</a:t>
            </a:r>
            <a:endParaRPr lang="en-US" dirty="0"/>
          </a:p>
        </p:txBody>
      </p:sp>
      <p:pic>
        <p:nvPicPr>
          <p:cNvPr id="7" name="Picture 6" descr="stock-photo-competitive-rivalry-porter-five-forces-business-whiteboard-diagram-7501995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16832"/>
            <a:ext cx="7238867" cy="460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en-US" dirty="0" smtClean="0"/>
              <a:t>Situation and Competitors Analysis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700808"/>
            <a:ext cx="7992888" cy="4893647"/>
          </a:xfrm>
          <a:prstGeom prst="rect">
            <a:avLst/>
          </a:prstGeom>
          <a:noFill/>
          <a:ln w="28575" cmpd="sng">
            <a:noFill/>
            <a:round/>
          </a:ln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ym typeface="Wingdings"/>
              </a:rPr>
              <a:t>Supplier Power</a:t>
            </a:r>
          </a:p>
          <a:p>
            <a:endParaRPr lang="en-US" sz="2600" b="1" dirty="0" smtClean="0">
              <a:sym typeface="Wingdings"/>
            </a:endParaRPr>
          </a:p>
          <a:p>
            <a:pPr marL="285750" indent="-285750">
              <a:buFont typeface="Arial"/>
              <a:buChar char="•"/>
            </a:pPr>
            <a:r>
              <a:rPr lang="en-US" sz="2600" dirty="0" smtClean="0">
                <a:sym typeface="Wingdings"/>
              </a:rPr>
              <a:t>Reputable brand</a:t>
            </a:r>
            <a:endParaRPr lang="en-US" sz="2600" dirty="0"/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Charging fees to suppliers to maintain healthy cash flow </a:t>
            </a:r>
            <a:r>
              <a:rPr lang="en-US" sz="2600" dirty="0" smtClean="0">
                <a:sym typeface="Wingdings"/>
              </a:rPr>
              <a:t> Eating into suppliers’ profits</a:t>
            </a:r>
            <a:endParaRPr lang="en-US" sz="2600" dirty="0">
              <a:sym typeface="Wingdings"/>
            </a:endParaRPr>
          </a:p>
          <a:p>
            <a:pPr marL="285750" indent="-285750">
              <a:buFont typeface="Arial"/>
              <a:buChar char="•"/>
            </a:pPr>
            <a:r>
              <a:rPr lang="en-US" sz="2600" dirty="0" smtClean="0">
                <a:sym typeface="Wingdings"/>
              </a:rPr>
              <a:t>Only big enterprises (e.g. Master Kong, </a:t>
            </a:r>
            <a:r>
              <a:rPr lang="en-US" sz="2600" dirty="0" err="1" smtClean="0">
                <a:sym typeface="Wingdings"/>
              </a:rPr>
              <a:t>MonMilk</a:t>
            </a:r>
            <a:r>
              <a:rPr lang="en-US" sz="2600" dirty="0" smtClean="0">
                <a:sym typeface="Wingdings"/>
              </a:rPr>
              <a:t>) can afford to stop supplying to Carrefour. Small and medium enterprises have no choice.</a:t>
            </a:r>
            <a:endParaRPr lang="en-US" sz="2600" dirty="0">
              <a:sym typeface="Wingdings"/>
            </a:endParaRPr>
          </a:p>
          <a:p>
            <a:pPr marL="285750" indent="-285750">
              <a:buFont typeface="Arial"/>
              <a:buChar char="•"/>
            </a:pPr>
            <a:r>
              <a:rPr lang="en-US" sz="2600" dirty="0" smtClean="0">
                <a:sym typeface="Wingdings"/>
              </a:rPr>
              <a:t>Operation model of charging high slotting fees is successful in China  other supermarkets are following it  Leaves suppliers with little bargaining power</a:t>
            </a:r>
          </a:p>
        </p:txBody>
      </p:sp>
    </p:spTree>
    <p:extLst>
      <p:ext uri="{BB962C8B-B14F-4D97-AF65-F5344CB8AC3E}">
        <p14:creationId xmlns:p14="http://schemas.microsoft.com/office/powerpoint/2010/main" val="34915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Situation and Competitors Analysis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4844" y="1196752"/>
            <a:ext cx="8334118" cy="5693866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Buyer Power</a:t>
            </a:r>
          </a:p>
          <a:p>
            <a:endParaRPr lang="en-US" sz="2600" b="1" dirty="0" smtClean="0"/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Many options in the market- </a:t>
            </a:r>
            <a:r>
              <a:rPr lang="en-US" sz="2600" dirty="0" err="1" smtClean="0"/>
              <a:t>Walmart</a:t>
            </a:r>
            <a:r>
              <a:rPr lang="en-US" sz="2600" dirty="0" smtClean="0"/>
              <a:t>, RT Mart, Tesco, </a:t>
            </a:r>
            <a:r>
              <a:rPr lang="en-US" sz="2600" dirty="0" err="1" smtClean="0"/>
              <a:t>Yihaodian</a:t>
            </a:r>
            <a:endParaRPr lang="en-US" sz="2600" dirty="0" smtClean="0"/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Convenience</a:t>
            </a:r>
            <a:endParaRPr lang="en-US" sz="2600" dirty="0" smtClean="0">
              <a:sym typeface="Wingdings"/>
            </a:endParaRPr>
          </a:p>
          <a:p>
            <a:r>
              <a:rPr lang="en-US" sz="2600" dirty="0" smtClean="0">
                <a:sym typeface="Wingdings"/>
              </a:rPr>
              <a:t></a:t>
            </a:r>
            <a:r>
              <a:rPr lang="en-US" sz="2600" dirty="0" smtClean="0"/>
              <a:t> Carrefour </a:t>
            </a:r>
            <a:r>
              <a:rPr lang="en-US" sz="2600" dirty="0"/>
              <a:t>prides itself on being the “next door” supermarket based on its crossroad concept. </a:t>
            </a:r>
            <a:endParaRPr lang="en-US" sz="2600" dirty="0" smtClean="0"/>
          </a:p>
          <a:p>
            <a:pPr marL="285750" indent="-285750">
              <a:buFont typeface="Wingdings" charset="0"/>
              <a:buChar char="L"/>
            </a:pPr>
            <a:r>
              <a:rPr lang="en-US" sz="2600" dirty="0" smtClean="0"/>
              <a:t>But </a:t>
            </a:r>
            <a:r>
              <a:rPr lang="en-US" sz="2600" dirty="0"/>
              <a:t>it still cannot beat the convenience that online retailers like </a:t>
            </a:r>
            <a:r>
              <a:rPr lang="en-US" sz="2600" dirty="0" err="1"/>
              <a:t>Yihaodian</a:t>
            </a:r>
            <a:r>
              <a:rPr lang="en-US" sz="2600" dirty="0"/>
              <a:t> </a:t>
            </a:r>
            <a:r>
              <a:rPr lang="en-US" sz="2600" dirty="0" smtClean="0"/>
              <a:t>brings: Having </a:t>
            </a:r>
            <a:r>
              <a:rPr lang="en-US" sz="2600" dirty="0"/>
              <a:t>items sent right to one’s doorstep</a:t>
            </a:r>
            <a:r>
              <a:rPr lang="en-US" sz="2600" dirty="0" smtClean="0">
                <a:effectLst/>
              </a:rPr>
              <a:t> </a:t>
            </a:r>
            <a:endParaRPr lang="en-US" sz="2600" dirty="0"/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Price has a strong effect on consumers’ decisions </a:t>
            </a:r>
            <a:r>
              <a:rPr lang="en-US" sz="2600" dirty="0" smtClean="0">
                <a:sym typeface="Wingdings"/>
              </a:rPr>
              <a:t> Supermarkets compete by offering low prices</a:t>
            </a:r>
          </a:p>
          <a:p>
            <a:endParaRPr lang="en-US" sz="2600" dirty="0">
              <a:sym typeface="Wingdings"/>
            </a:endParaRPr>
          </a:p>
          <a:p>
            <a:r>
              <a:rPr lang="en-US" sz="2600" dirty="0" smtClean="0">
                <a:sym typeface="Wingdings"/>
              </a:rPr>
              <a:t>Bargaining power of buyer is HIGH!</a:t>
            </a:r>
          </a:p>
        </p:txBody>
      </p:sp>
    </p:spTree>
    <p:extLst>
      <p:ext uri="{BB962C8B-B14F-4D97-AF65-F5344CB8AC3E}">
        <p14:creationId xmlns:p14="http://schemas.microsoft.com/office/powerpoint/2010/main" val="7908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832" y="620688"/>
            <a:ext cx="7772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Situation and Competitors Analysis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2025008"/>
            <a:ext cx="6726602" cy="4493538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Threat of New Entrants</a:t>
            </a:r>
          </a:p>
          <a:p>
            <a:endParaRPr lang="en-US" sz="2600" b="1" dirty="0" smtClean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High barriers to entry</a:t>
            </a:r>
          </a:p>
          <a:p>
            <a:pPr marL="285750" indent="-285750">
              <a:buFont typeface="Arial"/>
              <a:buChar char="•"/>
            </a:pPr>
            <a:endParaRPr lang="en-US" sz="2600" dirty="0" smtClean="0"/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Large supermarket </a:t>
            </a:r>
            <a:r>
              <a:rPr lang="en-US" sz="2600" dirty="0"/>
              <a:t>chains require abundant funds as quantity of stores ensure the success in the market</a:t>
            </a:r>
            <a:r>
              <a:rPr lang="en-US" sz="2600" dirty="0" smtClean="0">
                <a:effectLst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sz="2600" dirty="0"/>
          </a:p>
          <a:p>
            <a:pPr marL="285750" indent="-285750">
              <a:buFont typeface="Arial"/>
              <a:buChar char="•"/>
            </a:pPr>
            <a:r>
              <a:rPr lang="en-US" sz="2600" dirty="0"/>
              <a:t>Existing large supermarkets </a:t>
            </a:r>
            <a:r>
              <a:rPr lang="en-US" sz="2600" dirty="0" smtClean="0"/>
              <a:t>all hold </a:t>
            </a:r>
            <a:r>
              <a:rPr lang="en-US" sz="2600" dirty="0"/>
              <a:t>significant amount of market </a:t>
            </a:r>
            <a:r>
              <a:rPr lang="en-US" sz="2600" dirty="0" smtClean="0"/>
              <a:t>share</a:t>
            </a: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420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363" y="332656"/>
            <a:ext cx="8424936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Situation and Competitors Analysis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3887" y="1628800"/>
            <a:ext cx="8071888" cy="4893647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Threat of Substitutes</a:t>
            </a:r>
          </a:p>
          <a:p>
            <a:endParaRPr lang="en-US" sz="2600" b="1" dirty="0" smtClean="0"/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Substitute products can be found in other supermarkets or convenience stores</a:t>
            </a:r>
          </a:p>
          <a:p>
            <a:pPr marL="285750" indent="-285750">
              <a:buFont typeface="Arial"/>
              <a:buChar char="•"/>
            </a:pPr>
            <a:endParaRPr lang="en-US" sz="2600" dirty="0"/>
          </a:p>
          <a:p>
            <a:pPr marL="285750" indent="-285750">
              <a:buFont typeface="Arial"/>
              <a:buChar char="•"/>
            </a:pPr>
            <a:r>
              <a:rPr lang="en-US" sz="2600" dirty="0"/>
              <a:t>Being a hypermarket, Carrefour stands out from its convenience stores competitors by having cheaper prices, higher product variety and many locations</a:t>
            </a:r>
            <a:r>
              <a:rPr lang="en-US" sz="2600" dirty="0" smtClean="0">
                <a:effectLst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sz="2600" dirty="0"/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Substitute products (maybe even at a cheaper price) from online retailers such as </a:t>
            </a:r>
            <a:r>
              <a:rPr lang="en-US" sz="2600" dirty="0" err="1" smtClean="0"/>
              <a:t>Yihaodian</a:t>
            </a:r>
            <a:r>
              <a:rPr lang="en-US" sz="2600" dirty="0" smtClean="0"/>
              <a:t>, </a:t>
            </a:r>
            <a:r>
              <a:rPr lang="en-US" sz="2600" dirty="0" err="1" smtClean="0"/>
              <a:t>Womai</a:t>
            </a:r>
            <a:r>
              <a:rPr lang="en-US" sz="2600" dirty="0" smtClean="0"/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18013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Situation and Competitors Analysis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1559" y="1564243"/>
            <a:ext cx="7867343" cy="5293757"/>
          </a:xfrm>
          <a:prstGeom prst="rect">
            <a:avLst/>
          </a:prstGeom>
          <a:ln w="28575" cmpd="sng">
            <a:noFill/>
          </a:ln>
        </p:spPr>
        <p:txBody>
          <a:bodyPr wrap="square">
            <a:spAutoFit/>
          </a:bodyPr>
          <a:lstStyle/>
          <a:p>
            <a:r>
              <a:rPr lang="en-US" sz="2600" b="1" dirty="0" smtClean="0"/>
              <a:t>Intensity of Rivalry</a:t>
            </a:r>
          </a:p>
          <a:p>
            <a:endParaRPr lang="en-US" sz="2600" b="1" dirty="0" smtClean="0"/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Many competitors, from big supermarkets to small convenience stores</a:t>
            </a:r>
          </a:p>
          <a:p>
            <a:pPr marL="285750" indent="-285750">
              <a:buFont typeface="Arial"/>
              <a:buChar char="•"/>
            </a:pPr>
            <a:endParaRPr lang="en-US" sz="2600" dirty="0"/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Market </a:t>
            </a:r>
            <a:r>
              <a:rPr lang="en-US" sz="2600" dirty="0"/>
              <a:t>share lessened due to great number of branded businesses flooding the country, including </a:t>
            </a:r>
            <a:r>
              <a:rPr lang="en-US" sz="2600" dirty="0" err="1"/>
              <a:t>Walmart</a:t>
            </a:r>
            <a:r>
              <a:rPr lang="en-US" sz="2600" dirty="0"/>
              <a:t> and French-based </a:t>
            </a:r>
            <a:r>
              <a:rPr lang="en-US" sz="2600" dirty="0" err="1" smtClean="0"/>
              <a:t>Auchan</a:t>
            </a:r>
            <a:endParaRPr lang="en-US" sz="2600" dirty="0" smtClean="0"/>
          </a:p>
          <a:p>
            <a:pPr marL="285750" indent="-285750">
              <a:buFont typeface="Arial"/>
              <a:buChar char="•"/>
            </a:pPr>
            <a:endParaRPr lang="en-US" sz="2600" dirty="0"/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Carrefour has the highest </a:t>
            </a:r>
            <a:r>
              <a:rPr lang="en-US" sz="2600" dirty="0"/>
              <a:t>rate of setting new stores and the total number of stores have surpassed </a:t>
            </a:r>
            <a:r>
              <a:rPr lang="en-US" sz="2600" dirty="0" smtClean="0"/>
              <a:t>its competitors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813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Content to be covered:</a:t>
            </a:r>
            <a:endParaRPr lang="en-S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3568" y="1772816"/>
            <a:ext cx="7745505" cy="3877815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²"/>
            </a:pPr>
            <a:r>
              <a:rPr lang="en-US" sz="2800" dirty="0" smtClean="0"/>
              <a:t>Company overview and main business in the world</a:t>
            </a:r>
          </a:p>
          <a:p>
            <a:pPr>
              <a:buFont typeface="Wingdings" charset="2"/>
              <a:buChar char="²"/>
            </a:pPr>
            <a:r>
              <a:rPr lang="en-US" sz="2800" dirty="0" smtClean="0"/>
              <a:t>Business Model Analysis</a:t>
            </a:r>
          </a:p>
          <a:p>
            <a:pPr>
              <a:buFont typeface="Wingdings" charset="2"/>
              <a:buChar char="²"/>
            </a:pPr>
            <a:r>
              <a:rPr lang="en-US" sz="2800" dirty="0" smtClean="0"/>
              <a:t>Carrefour in China</a:t>
            </a:r>
          </a:p>
          <a:p>
            <a:pPr>
              <a:buFont typeface="Wingdings" charset="2"/>
              <a:buChar char="²"/>
            </a:pPr>
            <a:r>
              <a:rPr lang="en-US" sz="2800" dirty="0" smtClean="0"/>
              <a:t>Understanding the Chinese market and consumers</a:t>
            </a:r>
          </a:p>
          <a:p>
            <a:pPr>
              <a:buFont typeface="Wingdings" charset="2"/>
              <a:buChar char="²"/>
            </a:pPr>
            <a:r>
              <a:rPr lang="en-US" sz="2800" dirty="0" smtClean="0"/>
              <a:t>Situation and competitors’ analysis (local &amp; int’l)</a:t>
            </a:r>
          </a:p>
          <a:p>
            <a:pPr>
              <a:buFont typeface="Wingdings" charset="2"/>
              <a:buChar char="²"/>
            </a:pPr>
            <a:r>
              <a:rPr lang="en-US" sz="2800" dirty="0" smtClean="0"/>
              <a:t>Major Problems</a:t>
            </a:r>
          </a:p>
          <a:p>
            <a:pPr>
              <a:buFont typeface="Wingdings" charset="2"/>
              <a:buChar char="²"/>
            </a:pPr>
            <a:r>
              <a:rPr lang="en-US" sz="2800" dirty="0" smtClean="0"/>
              <a:t>Next Step Out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283575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Corruption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Quality and safety of goods</a:t>
            </a:r>
          </a:p>
          <a:p>
            <a:endParaRPr lang="en-US" sz="2800" dirty="0"/>
          </a:p>
          <a:p>
            <a:r>
              <a:rPr lang="en-US" sz="2800" dirty="0" smtClean="0"/>
              <a:t>Very diverse cultures in different parts of China</a:t>
            </a:r>
            <a:r>
              <a:rPr lang="en-US" sz="2800" dirty="0" smtClean="0">
                <a:sym typeface="Wingdings"/>
              </a:rPr>
              <a:t> Have to cater to different consumer groups</a:t>
            </a:r>
          </a:p>
          <a:p>
            <a:endParaRPr lang="en-US" sz="2800" dirty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Inefficient supply chain management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64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What’s the next big step for Carrefour?</a:t>
            </a:r>
            <a:endParaRPr lang="en-US" sz="3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892970" y="2282426"/>
            <a:ext cx="7242662" cy="3069783"/>
            <a:chOff x="618346" y="2282426"/>
            <a:chExt cx="7242662" cy="3069783"/>
          </a:xfrm>
        </p:grpSpPr>
        <p:sp>
          <p:nvSpPr>
            <p:cNvPr id="6" name="Right Arrow Callout 5"/>
            <p:cNvSpPr/>
            <p:nvPr/>
          </p:nvSpPr>
          <p:spPr>
            <a:xfrm>
              <a:off x="618346" y="3312088"/>
              <a:ext cx="2162186" cy="2022959"/>
            </a:xfrm>
            <a:prstGeom prst="rightArrowCallout">
              <a:avLst/>
            </a:prstGeom>
            <a:gradFill flip="none" rotWithShape="1">
              <a:gsLst>
                <a:gs pos="0">
                  <a:schemeClr val="accent5">
                    <a:tint val="100000"/>
                    <a:shade val="100000"/>
                    <a:satMod val="130000"/>
                    <a:alpha val="24000"/>
                  </a:schemeClr>
                </a:gs>
                <a:gs pos="100000">
                  <a:schemeClr val="accent5">
                    <a:tint val="50000"/>
                    <a:shade val="100000"/>
                    <a:satMod val="350000"/>
                    <a:alpha val="24000"/>
                  </a:schemeClr>
                </a:gs>
              </a:gsLst>
              <a:lin ang="16200000" scaled="0"/>
              <a:tileRect/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Right Arrow Callout 7"/>
            <p:cNvSpPr/>
            <p:nvPr/>
          </p:nvSpPr>
          <p:spPr>
            <a:xfrm>
              <a:off x="2814860" y="2694291"/>
              <a:ext cx="2865901" cy="2657918"/>
            </a:xfrm>
            <a:prstGeom prst="rightArrowCallout">
              <a:avLst/>
            </a:prstGeom>
            <a:gradFill flip="none" rotWithShape="1">
              <a:gsLst>
                <a:gs pos="0">
                  <a:schemeClr val="accent5">
                    <a:tint val="100000"/>
                    <a:shade val="100000"/>
                    <a:satMod val="130000"/>
                    <a:alpha val="24000"/>
                  </a:schemeClr>
                </a:gs>
                <a:gs pos="100000">
                  <a:schemeClr val="accent5">
                    <a:tint val="50000"/>
                    <a:shade val="100000"/>
                    <a:satMod val="350000"/>
                    <a:alpha val="24000"/>
                  </a:schemeClr>
                </a:gs>
              </a:gsLst>
              <a:lin ang="16200000" scaled="0"/>
              <a:tileRect/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97925" y="2282426"/>
              <a:ext cx="2163083" cy="3052622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5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07149" y="4101498"/>
            <a:ext cx="166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Short-Term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2318" y="3773020"/>
            <a:ext cx="2025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Medium-Term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30459" y="3490704"/>
            <a:ext cx="20253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Long-Term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6296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8059"/>
            <a:ext cx="7772400" cy="1143000"/>
          </a:xfrm>
        </p:spPr>
        <p:txBody>
          <a:bodyPr/>
          <a:lstStyle/>
          <a:p>
            <a:r>
              <a:rPr lang="en-US" dirty="0" smtClean="0"/>
              <a:t>Short-Term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/>
              <a:t>QR Code shopping: </a:t>
            </a:r>
          </a:p>
          <a:p>
            <a:pPr lvl="0"/>
            <a:r>
              <a:rPr lang="en-US" sz="2600" dirty="0"/>
              <a:t>Customers get to shop in Carrefour’s retail store by scanning the QR Code of each </a:t>
            </a:r>
            <a:r>
              <a:rPr lang="en-US" sz="2600" dirty="0" smtClean="0"/>
              <a:t>item</a:t>
            </a:r>
            <a:endParaRPr lang="en-US" sz="2600" dirty="0"/>
          </a:p>
          <a:p>
            <a:r>
              <a:rPr lang="en-US" sz="2600" dirty="0"/>
              <a:t>QR scanning will </a:t>
            </a:r>
            <a:r>
              <a:rPr lang="en-US" sz="2600" dirty="0" smtClean="0"/>
              <a:t>provide:</a:t>
            </a:r>
          </a:p>
          <a:p>
            <a:pPr marL="571500" indent="-571500">
              <a:buAutoNum type="romanLcParenBoth"/>
            </a:pPr>
            <a:r>
              <a:rPr lang="en-US" sz="2600" dirty="0" smtClean="0"/>
              <a:t>Information </a:t>
            </a:r>
            <a:r>
              <a:rPr lang="en-US" sz="2600" dirty="0"/>
              <a:t>on products such as manufacturing date, expiry date, place of manufacture and production process</a:t>
            </a:r>
            <a:r>
              <a:rPr lang="en-US" sz="2600" dirty="0">
                <a:sym typeface="Wingdings"/>
              </a:rPr>
              <a:t></a:t>
            </a:r>
            <a:r>
              <a:rPr lang="en-US" sz="2600" dirty="0"/>
              <a:t> increase food safety and product knowledge (leads to higher credibility</a:t>
            </a:r>
            <a:r>
              <a:rPr lang="en-US" sz="2600" dirty="0" smtClean="0"/>
              <a:t>)</a:t>
            </a:r>
          </a:p>
          <a:p>
            <a:pPr marL="571500" indent="-571500">
              <a:buAutoNum type="romanLcParenBoth"/>
            </a:pPr>
            <a:r>
              <a:rPr lang="en-US" sz="2600" dirty="0" smtClean="0"/>
              <a:t>Consumers </a:t>
            </a:r>
            <a:r>
              <a:rPr lang="en-US" sz="2600" dirty="0"/>
              <a:t>can purchase directly and goods will be delivered to the counter where they can proceed to pay</a:t>
            </a:r>
            <a:r>
              <a:rPr lang="en-US" sz="2600" dirty="0">
                <a:sym typeface="Wingdings"/>
              </a:rPr>
              <a:t></a:t>
            </a:r>
            <a:r>
              <a:rPr lang="en-US" sz="2600" dirty="0"/>
              <a:t> Shopping made </a:t>
            </a:r>
            <a:r>
              <a:rPr lang="en-US" sz="2600" dirty="0" smtClean="0"/>
              <a:t>convenient</a:t>
            </a:r>
          </a:p>
          <a:p>
            <a:pPr marL="0" indent="0">
              <a:buNone/>
            </a:pPr>
            <a:r>
              <a:rPr lang="en-US" sz="2600" dirty="0" smtClean="0"/>
              <a:t>No </a:t>
            </a:r>
            <a:r>
              <a:rPr lang="en-US" sz="2600" dirty="0"/>
              <a:t>more having to carry heavy baskets of stuff with huge trolleys getting in the way!</a:t>
            </a:r>
            <a:r>
              <a:rPr lang="en-US" sz="2600" dirty="0" smtClean="0">
                <a:effectLst/>
              </a:rPr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401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Medium-Term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E-commerce shop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Online shopping baskets are more than offline shopping baskets (Average transaction size for F&amp;B- $80 online, $30 offline. Health and beauty purchase- $30 online, $10 offline)</a:t>
            </a:r>
            <a:r>
              <a:rPr lang="en-US" sz="2800" dirty="0" smtClean="0">
                <a:effectLst/>
              </a:rPr>
              <a:t>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Have to keep up with China’s ecommerce trend </a:t>
            </a:r>
            <a:r>
              <a:rPr lang="en-US" sz="2800" dirty="0" smtClean="0"/>
              <a:t>(e.g. </a:t>
            </a:r>
            <a:r>
              <a:rPr lang="en-US" sz="2800" dirty="0" err="1" smtClean="0"/>
              <a:t>Walmart</a:t>
            </a:r>
            <a:r>
              <a:rPr lang="en-US" sz="2800" dirty="0" smtClean="0"/>
              <a:t> </a:t>
            </a:r>
            <a:r>
              <a:rPr lang="en-US" sz="2800" dirty="0"/>
              <a:t>investing in </a:t>
            </a:r>
            <a:r>
              <a:rPr lang="en-US" sz="2800" dirty="0" err="1"/>
              <a:t>Yihaodian</a:t>
            </a:r>
            <a:r>
              <a:rPr lang="en-US" sz="2800" dirty="0"/>
              <a:t>)</a:t>
            </a:r>
            <a:r>
              <a:rPr lang="en-US" sz="2800" dirty="0" smtClean="0">
                <a:effectLst/>
              </a:rPr>
              <a:t>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51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Catalogue Shopping:</a:t>
            </a:r>
          </a:p>
          <a:p>
            <a:pPr mar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Customers receive catalogues whereby they can scan QR codes of the products they want to buy and have it delivered to their </a:t>
            </a:r>
            <a:r>
              <a:rPr lang="en-US" sz="2800" dirty="0" smtClean="0"/>
              <a:t>doorstep</a:t>
            </a:r>
          </a:p>
          <a:p>
            <a:pPr marL="0" lvl="0" indent="0">
              <a:buNone/>
            </a:pPr>
            <a:endParaRPr lang="en-US" sz="2800" dirty="0"/>
          </a:p>
          <a:p>
            <a:r>
              <a:rPr lang="en-US" sz="2800" dirty="0"/>
              <a:t>Feasible in the long term after an efficient shipping service is set up after the appearance of an online platform</a:t>
            </a:r>
            <a:r>
              <a:rPr lang="en-US" sz="2800" dirty="0" smtClean="0">
                <a:effectLst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851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772400" cy="4572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SG" sz="5600" b="1" dirty="0"/>
          </a:p>
          <a:p>
            <a:pPr marL="0" indent="0">
              <a:buNone/>
            </a:pPr>
            <a:r>
              <a:rPr lang="en-US" sz="5600" i="1" dirty="0"/>
              <a:t>Why Carrefour is struggling to keep up with Chinese shoppers</a:t>
            </a:r>
            <a:r>
              <a:rPr lang="en-US" sz="5600" dirty="0"/>
              <a:t>. (2013, June 24). Retrieved </a:t>
            </a:r>
            <a:r>
              <a:rPr lang="en-US" sz="5600" dirty="0" smtClean="0"/>
              <a:t>	September </a:t>
            </a:r>
            <a:r>
              <a:rPr lang="en-US" sz="5600" dirty="0"/>
              <a:t>24, 2013, from Quartz: http://</a:t>
            </a:r>
            <a:r>
              <a:rPr lang="en-US" sz="5600" dirty="0" smtClean="0"/>
              <a:t>qz.com/97251/why-carrefour-is-struggling-	to-keep-up-with-</a:t>
            </a:r>
            <a:r>
              <a:rPr lang="en-US" sz="5600" dirty="0" err="1" smtClean="0"/>
              <a:t>chinese</a:t>
            </a:r>
            <a:r>
              <a:rPr lang="en-US" sz="5600" dirty="0" smtClean="0"/>
              <a:t>-shoppers</a:t>
            </a:r>
            <a:r>
              <a:rPr lang="en-US" sz="5600" dirty="0"/>
              <a:t>/</a:t>
            </a:r>
            <a:endParaRPr lang="en-SG" sz="5600" dirty="0"/>
          </a:p>
          <a:p>
            <a:pPr marL="0" indent="0">
              <a:buNone/>
            </a:pPr>
            <a:r>
              <a:rPr lang="en-US" sz="5600" dirty="0"/>
              <a:t>Bentonville, A. (2012, October 26). </a:t>
            </a:r>
            <a:r>
              <a:rPr lang="en-US" sz="5600" i="1" dirty="0" err="1"/>
              <a:t>Walmart</a:t>
            </a:r>
            <a:r>
              <a:rPr lang="en-US" sz="5600" i="1" dirty="0"/>
              <a:t> Global </a:t>
            </a:r>
            <a:r>
              <a:rPr lang="en-US" sz="5600" i="1" dirty="0" err="1"/>
              <a:t>eCommerce</a:t>
            </a:r>
            <a:r>
              <a:rPr lang="en-US" sz="5600" i="1" dirty="0"/>
              <a:t> Completes Increased </a:t>
            </a:r>
            <a:r>
              <a:rPr lang="en-US" sz="5600" i="1" dirty="0" smtClean="0"/>
              <a:t>	Investment </a:t>
            </a:r>
            <a:r>
              <a:rPr lang="en-US" sz="5600" i="1" dirty="0"/>
              <a:t>In </a:t>
            </a:r>
            <a:r>
              <a:rPr lang="en-US" sz="5600" i="1" dirty="0" err="1"/>
              <a:t>Yihaodian</a:t>
            </a:r>
            <a:r>
              <a:rPr lang="en-US" sz="5600" dirty="0"/>
              <a:t>. Retrieved September 24, 2013, from </a:t>
            </a:r>
            <a:r>
              <a:rPr lang="en-US" sz="5600" dirty="0" err="1"/>
              <a:t>Walmart</a:t>
            </a:r>
            <a:r>
              <a:rPr lang="en-US" sz="5600" dirty="0"/>
              <a:t>: </a:t>
            </a:r>
            <a:r>
              <a:rPr lang="en-US" sz="5600" dirty="0" smtClean="0"/>
              <a:t>	http</a:t>
            </a:r>
            <a:r>
              <a:rPr lang="en-US" sz="5600" dirty="0"/>
              <a:t>://</a:t>
            </a:r>
            <a:r>
              <a:rPr lang="en-US" sz="5600" dirty="0" smtClean="0"/>
              <a:t>news.walmart.com/news-archive/2012/10/26/walmart-global-ecommerce-	completes-increased-investment-in-</a:t>
            </a:r>
            <a:r>
              <a:rPr lang="en-US" sz="5600" dirty="0" err="1" smtClean="0"/>
              <a:t>yihaodian</a:t>
            </a:r>
            <a:endParaRPr lang="en-SG" sz="5600" dirty="0"/>
          </a:p>
          <a:p>
            <a:pPr marL="0" indent="0">
              <a:buNone/>
            </a:pPr>
            <a:r>
              <a:rPr lang="en-US" sz="5600" dirty="0" err="1"/>
              <a:t>Hui</a:t>
            </a:r>
            <a:r>
              <a:rPr lang="en-US" sz="5600" dirty="0"/>
              <a:t>, L., &amp; Cheng. (2011, October 19). </a:t>
            </a:r>
            <a:r>
              <a:rPr lang="en-US" sz="5600" i="1" dirty="0"/>
              <a:t>Slotting Fees Hit Suppliers</a:t>
            </a:r>
            <a:r>
              <a:rPr lang="en-US" sz="5600" dirty="0"/>
              <a:t>. Retrieved September 24, </a:t>
            </a:r>
            <a:r>
              <a:rPr lang="en-US" sz="5600" dirty="0" smtClean="0"/>
              <a:t>	2013</a:t>
            </a:r>
            <a:r>
              <a:rPr lang="en-US" sz="5600" dirty="0"/>
              <a:t>, from </a:t>
            </a:r>
            <a:r>
              <a:rPr lang="zh-CN" altLang="en-US" sz="5600" dirty="0"/>
              <a:t>商报网</a:t>
            </a:r>
            <a:r>
              <a:rPr lang="en-US" sz="5600" dirty="0"/>
              <a:t>: http://cib.shangbao.net.cn/c/59664.html</a:t>
            </a:r>
            <a:endParaRPr lang="en-SG" sz="5600" dirty="0"/>
          </a:p>
          <a:p>
            <a:pPr marL="0" indent="0">
              <a:buNone/>
            </a:pPr>
            <a:r>
              <a:rPr lang="en-US" sz="5600" dirty="0"/>
              <a:t>Lin, M.-Q., &amp; Liang, W.-K. (</a:t>
            </a:r>
            <a:r>
              <a:rPr lang="en-US" sz="5600" dirty="0" err="1"/>
              <a:t>n.d.</a:t>
            </a:r>
            <a:r>
              <a:rPr lang="en-US" sz="5600" dirty="0"/>
              <a:t>). </a:t>
            </a:r>
            <a:r>
              <a:rPr lang="en-US" sz="5600" i="1" dirty="0"/>
              <a:t>A Comparative Study of Asia Strategy: Wal-Mart versus </a:t>
            </a:r>
            <a:r>
              <a:rPr lang="en-US" sz="5600" i="1" dirty="0" smtClean="0"/>
              <a:t>	Carrefour</a:t>
            </a:r>
            <a:r>
              <a:rPr lang="en-US" sz="5600" dirty="0"/>
              <a:t>. Retrieved September 24, 2013, from </a:t>
            </a:r>
            <a:r>
              <a:rPr lang="en-US" sz="5600" dirty="0" smtClean="0"/>
              <a:t>	http</a:t>
            </a:r>
            <a:r>
              <a:rPr lang="en-US" sz="5600" dirty="0"/>
              <a:t>://</a:t>
            </a:r>
            <a:r>
              <a:rPr lang="en-US" sz="5600" dirty="0" smtClean="0"/>
              <a:t>citeseerx.ist.psu.edu/viewdoc/download?doi=10.1.1.202.50&amp;rep=rep1&amp;type=pd	f</a:t>
            </a:r>
            <a:endParaRPr lang="en-SG" sz="5600" dirty="0"/>
          </a:p>
          <a:p>
            <a:pPr marL="0" indent="0">
              <a:buNone/>
            </a:pPr>
            <a:r>
              <a:rPr lang="en-US" sz="5600" dirty="0" err="1"/>
              <a:t>liu</a:t>
            </a:r>
            <a:r>
              <a:rPr lang="en-US" sz="5600" dirty="0"/>
              <a:t>, w. (</a:t>
            </a:r>
            <a:r>
              <a:rPr lang="en-US" sz="5600" dirty="0" err="1"/>
              <a:t>n.d.</a:t>
            </a:r>
            <a:r>
              <a:rPr lang="en-US" sz="5600" dirty="0"/>
              <a:t>). </a:t>
            </a:r>
            <a:r>
              <a:rPr lang="zh-CN" altLang="en-US" sz="5600" i="1" dirty="0"/>
              <a:t>家乐福商业模式</a:t>
            </a:r>
            <a:r>
              <a:rPr lang="en-US" sz="5600" dirty="0"/>
              <a:t>. Retrieved September 24, 2013, from 360Doc: </a:t>
            </a:r>
            <a:r>
              <a:rPr lang="en-US" sz="5600" dirty="0" smtClean="0"/>
              <a:t>	http</a:t>
            </a:r>
            <a:r>
              <a:rPr lang="en-US" sz="5600" dirty="0"/>
              <a:t>://www.360doc.com/content/11/0415/22/1284834_109947141.shtml</a:t>
            </a:r>
            <a:endParaRPr lang="en-SG" sz="5600" dirty="0"/>
          </a:p>
          <a:p>
            <a:pPr marL="0" indent="0">
              <a:buNone/>
            </a:pPr>
            <a:r>
              <a:rPr lang="en-US" sz="5600" dirty="0" err="1"/>
              <a:t>Perkowski</a:t>
            </a:r>
            <a:r>
              <a:rPr lang="en-US" sz="5600" dirty="0"/>
              <a:t>, J. (2012, October 24). </a:t>
            </a:r>
            <a:r>
              <a:rPr lang="en-US" sz="5600" i="1" dirty="0"/>
              <a:t>International Retailers Struggle In China</a:t>
            </a:r>
            <a:r>
              <a:rPr lang="en-US" sz="5600" dirty="0"/>
              <a:t>. Retrieved </a:t>
            </a:r>
            <a:r>
              <a:rPr lang="en-US" sz="5600" dirty="0" smtClean="0"/>
              <a:t>	September </a:t>
            </a:r>
            <a:r>
              <a:rPr lang="en-US" sz="5600" dirty="0"/>
              <a:t>24, 2013, from Forbes: </a:t>
            </a:r>
            <a:r>
              <a:rPr lang="en-US" sz="5600" dirty="0" smtClean="0"/>
              <a:t>	http</a:t>
            </a:r>
            <a:r>
              <a:rPr lang="en-US" sz="5600" dirty="0"/>
              <a:t>://</a:t>
            </a:r>
            <a:r>
              <a:rPr lang="en-US" sz="5600" dirty="0" smtClean="0"/>
              <a:t>www.forbes.com/sites/jackperkowski/2012/10/24/international-retailers-	struggle-in-china</a:t>
            </a:r>
            <a:r>
              <a:rPr lang="en-US" sz="5600" dirty="0"/>
              <a:t>/</a:t>
            </a:r>
            <a:endParaRPr lang="en-SG" sz="5600" dirty="0"/>
          </a:p>
          <a:p>
            <a:pPr marL="0" indent="0">
              <a:buNone/>
            </a:pPr>
            <a:r>
              <a:rPr lang="en-US" sz="5600" dirty="0" err="1"/>
              <a:t>Staertzel</a:t>
            </a:r>
            <a:r>
              <a:rPr lang="en-US" sz="5600" dirty="0"/>
              <a:t>, L. (</a:t>
            </a:r>
            <a:r>
              <a:rPr lang="en-US" sz="5600" dirty="0" err="1"/>
              <a:t>n.d.</a:t>
            </a:r>
            <a:r>
              <a:rPr lang="en-US" sz="5600" dirty="0"/>
              <a:t>). </a:t>
            </a:r>
            <a:r>
              <a:rPr lang="en-US" sz="5600" i="1" dirty="0"/>
              <a:t>Carrefour in China.</a:t>
            </a:r>
            <a:r>
              <a:rPr lang="en-US" sz="5600" dirty="0"/>
              <a:t> Retrieved September 24, 2013, from </a:t>
            </a:r>
            <a:r>
              <a:rPr lang="en-US" sz="5600" dirty="0" smtClean="0"/>
              <a:t>	http</a:t>
            </a:r>
            <a:r>
              <a:rPr lang="en-US" sz="5600" dirty="0"/>
              <a:t>://bear.warrington.ufl.edu/oh/IRET/Student%20Experience/Carrefour%20Essay</a:t>
            </a:r>
            <a:r>
              <a:rPr lang="en-US" sz="5600" dirty="0" smtClean="0"/>
              <a:t>%	20Edited.pdf</a:t>
            </a:r>
            <a:endParaRPr lang="en-SG" sz="5600" dirty="0"/>
          </a:p>
          <a:p>
            <a:pPr marL="0" indent="0">
              <a:buNone/>
            </a:pPr>
            <a:r>
              <a:rPr lang="en-US" sz="5600" dirty="0"/>
              <a:t>The Nielson Company. (2010). </a:t>
            </a:r>
            <a:r>
              <a:rPr lang="en-US" sz="5600" i="1" dirty="0"/>
              <a:t>Global Trends in Online Shopping.</a:t>
            </a:r>
            <a:r>
              <a:rPr lang="en-US" sz="5600" dirty="0"/>
              <a:t> </a:t>
            </a:r>
            <a:endParaRPr lang="en-SG" sz="5600" dirty="0"/>
          </a:p>
          <a:p>
            <a:pPr marL="0" indent="0">
              <a:buNone/>
            </a:pPr>
            <a:r>
              <a:rPr lang="en-US" sz="5600" dirty="0" err="1"/>
              <a:t>Vidalon</a:t>
            </a:r>
            <a:r>
              <a:rPr lang="en-US" sz="5600" dirty="0"/>
              <a:t>, D. (2013, August 29). </a:t>
            </a:r>
            <a:r>
              <a:rPr lang="en-US" sz="5600" i="1" dirty="0"/>
              <a:t>Carrefour profit rises as French recovery plan delivers</a:t>
            </a:r>
            <a:r>
              <a:rPr lang="en-US" sz="5600" dirty="0"/>
              <a:t>. Retrieved </a:t>
            </a:r>
            <a:r>
              <a:rPr lang="en-US" sz="5600" dirty="0" smtClean="0"/>
              <a:t>	September </a:t>
            </a:r>
            <a:r>
              <a:rPr lang="en-US" sz="5600" dirty="0"/>
              <a:t>24, 2013, from Reuters: http://</a:t>
            </a:r>
            <a:r>
              <a:rPr lang="en-US" sz="5600" dirty="0" smtClean="0"/>
              <a:t>uk.reuters.com/article/2013/08/29/uk-	carrefour-earnings-idUKBRE97S09S20130829</a:t>
            </a:r>
            <a:endParaRPr lang="en-SG" sz="5600" dirty="0"/>
          </a:p>
          <a:p>
            <a:pPr marL="0" indent="0">
              <a:buNone/>
            </a:pPr>
            <a:r>
              <a:rPr lang="en-SG" sz="5600" dirty="0"/>
              <a:t> </a:t>
            </a: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2111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85800"/>
            <a:ext cx="8229600" cy="1143000"/>
          </a:xfrm>
        </p:spPr>
        <p:txBody>
          <a:bodyPr/>
          <a:lstStyle/>
          <a:p>
            <a:r>
              <a:rPr lang="en-US" dirty="0" smtClean="0"/>
              <a:t>Company Overview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7347" y="2060848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Established in 1959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France/Europe/Latin America/Asia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Current operating profit: </a:t>
            </a:r>
            <a:r>
              <a:rPr lang="en-SG" sz="2800" dirty="0" smtClean="0"/>
              <a:t>766 </a:t>
            </a:r>
            <a:r>
              <a:rPr lang="en-SG" sz="2800" dirty="0"/>
              <a:t>million </a:t>
            </a:r>
            <a:r>
              <a:rPr lang="en-SG" sz="2800" dirty="0" smtClean="0"/>
              <a:t>euros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1644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Overview</a:t>
            </a:r>
            <a:endParaRPr lang="en-SG" dirty="0"/>
          </a:p>
        </p:txBody>
      </p:sp>
      <p:grpSp>
        <p:nvGrpSpPr>
          <p:cNvPr id="4" name="Group 3"/>
          <p:cNvGrpSpPr/>
          <p:nvPr/>
        </p:nvGrpSpPr>
        <p:grpSpPr>
          <a:xfrm>
            <a:off x="323529" y="1700808"/>
            <a:ext cx="8147463" cy="4164410"/>
            <a:chOff x="135492" y="2981622"/>
            <a:chExt cx="8147463" cy="3876378"/>
          </a:xfrm>
        </p:grpSpPr>
        <p:grpSp>
          <p:nvGrpSpPr>
            <p:cNvPr id="5" name="Group 4"/>
            <p:cNvGrpSpPr/>
            <p:nvPr/>
          </p:nvGrpSpPr>
          <p:grpSpPr>
            <a:xfrm>
              <a:off x="135492" y="2981622"/>
              <a:ext cx="8147463" cy="3876378"/>
              <a:chOff x="-46360" y="2209845"/>
              <a:chExt cx="9177459" cy="4814122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948817" y="3608149"/>
                <a:ext cx="3384376" cy="2088232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52872" y="3934685"/>
                <a:ext cx="2376264" cy="1490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French Multi-channel Retailer</a:t>
                </a:r>
                <a:endParaRPr lang="en-SG" sz="2400" b="1" dirty="0"/>
              </a:p>
            </p:txBody>
          </p:sp>
          <p:cxnSp>
            <p:nvCxnSpPr>
              <p:cNvPr id="9" name="Straight Arrow Connector 8"/>
              <p:cNvCxnSpPr>
                <a:stCxn id="7" idx="1"/>
              </p:cNvCxnSpPr>
              <p:nvPr/>
            </p:nvCxnSpPr>
            <p:spPr>
              <a:xfrm flipH="1" flipV="1">
                <a:off x="1835696" y="3608149"/>
                <a:ext cx="1608751" cy="3058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>
                <a:stCxn id="7" idx="7"/>
              </p:cNvCxnSpPr>
              <p:nvPr/>
            </p:nvCxnSpPr>
            <p:spPr>
              <a:xfrm flipV="1">
                <a:off x="5837563" y="3608149"/>
                <a:ext cx="1542749" cy="3058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>
                <a:stCxn id="7" idx="0"/>
              </p:cNvCxnSpPr>
              <p:nvPr/>
            </p:nvCxnSpPr>
            <p:spPr>
              <a:xfrm flipV="1">
                <a:off x="4641005" y="2708920"/>
                <a:ext cx="0" cy="89922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stCxn id="7" idx="3"/>
              </p:cNvCxnSpPr>
              <p:nvPr/>
            </p:nvCxnSpPr>
            <p:spPr>
              <a:xfrm flipH="1">
                <a:off x="2483768" y="5390567"/>
                <a:ext cx="960679" cy="48670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7" idx="5"/>
              </p:cNvCxnSpPr>
              <p:nvPr/>
            </p:nvCxnSpPr>
            <p:spPr>
              <a:xfrm>
                <a:off x="5837563" y="5390567"/>
                <a:ext cx="1398733" cy="48670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-46360" y="3391723"/>
                <a:ext cx="1882057" cy="4586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Hypermarkets</a:t>
                </a:r>
                <a:endParaRPr lang="en-SG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517619" y="2209845"/>
                <a:ext cx="2344572" cy="4586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Cash &amp; carry stores</a:t>
                </a:r>
                <a:endParaRPr lang="en-SG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402907" y="3158534"/>
                <a:ext cx="17281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Convenience stores</a:t>
                </a:r>
                <a:endParaRPr lang="en-SG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291324" y="5921780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Supermarkets</a:t>
                </a:r>
                <a:endParaRPr lang="en-SG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236296" y="5877272"/>
                <a:ext cx="1440160" cy="1146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Hard Discount stores</a:t>
                </a:r>
                <a:endParaRPr lang="en-SG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532338" y="6332706"/>
              <a:ext cx="16157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E-Commerce</a:t>
              </a:r>
              <a:endParaRPr lang="en-SG" dirty="0"/>
            </a:p>
          </p:txBody>
        </p:sp>
      </p:grpSp>
      <p:cxnSp>
        <p:nvCxnSpPr>
          <p:cNvPr id="19" name="Straight Arrow Connector 33"/>
          <p:cNvCxnSpPr/>
          <p:nvPr/>
        </p:nvCxnSpPr>
        <p:spPr>
          <a:xfrm flipH="1">
            <a:off x="4422145" y="4752386"/>
            <a:ext cx="2" cy="616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14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Main business in the world</a:t>
            </a:r>
            <a:r>
              <a:rPr lang="en-US" dirty="0" smtClean="0"/>
              <a:t/>
            </a:r>
            <a:br>
              <a:rPr lang="en-US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3732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Hypermarkets</a:t>
            </a:r>
          </a:p>
          <a:p>
            <a:pPr marL="0" indent="0">
              <a:buNone/>
            </a:pPr>
            <a:endParaRPr lang="en-SG" sz="2800" dirty="0" smtClean="0"/>
          </a:p>
          <a:p>
            <a:r>
              <a:rPr lang="en-US" sz="2800" dirty="0" smtClean="0"/>
              <a:t>Offer wide range of food and non-food items</a:t>
            </a:r>
          </a:p>
          <a:p>
            <a:r>
              <a:rPr lang="en-US" sz="2800" dirty="0" smtClean="0"/>
              <a:t>Low prices</a:t>
            </a:r>
          </a:p>
          <a:p>
            <a:r>
              <a:rPr lang="en-US" sz="2800" dirty="0" smtClean="0"/>
              <a:t>Targeted promotions</a:t>
            </a:r>
          </a:p>
          <a:p>
            <a:r>
              <a:rPr lang="en-US" sz="2800" dirty="0" smtClean="0"/>
              <a:t>1,300 globally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153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143000"/>
          </a:xfrm>
        </p:spPr>
        <p:txBody>
          <a:bodyPr/>
          <a:lstStyle/>
          <a:p>
            <a:r>
              <a:rPr lang="en-US" dirty="0" smtClean="0"/>
              <a:t>Main business in the world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1600" y="1700808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Cash &amp; Carry stores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Carry a range of food and non-food items at wholesale prices</a:t>
            </a:r>
          </a:p>
          <a:p>
            <a:r>
              <a:rPr lang="en-US" sz="2800" dirty="0" smtClean="0"/>
              <a:t>Support the work of caterers and convenience food stores</a:t>
            </a:r>
          </a:p>
          <a:p>
            <a:r>
              <a:rPr lang="en-US" sz="2800" dirty="0" err="1" smtClean="0"/>
              <a:t>Promocash</a:t>
            </a:r>
            <a:r>
              <a:rPr lang="en-US" sz="2800" dirty="0"/>
              <a:t> </a:t>
            </a:r>
            <a:r>
              <a:rPr lang="en-US" sz="2800" dirty="0" smtClean="0"/>
              <a:t>(France), Dock Markets (Italy), Carrefour Wholesale Cash </a:t>
            </a:r>
            <a:r>
              <a:rPr lang="en-SG" sz="2800" dirty="0" smtClean="0"/>
              <a:t>&amp; Carry (India)</a:t>
            </a:r>
          </a:p>
          <a:p>
            <a:r>
              <a:rPr lang="en-US" sz="2800" dirty="0" smtClean="0"/>
              <a:t>160 stores</a:t>
            </a:r>
          </a:p>
        </p:txBody>
      </p:sp>
    </p:spTree>
    <p:extLst>
      <p:ext uri="{BB962C8B-B14F-4D97-AF65-F5344CB8AC3E}">
        <p14:creationId xmlns:p14="http://schemas.microsoft.com/office/powerpoint/2010/main" val="238886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143000"/>
          </a:xfrm>
        </p:spPr>
        <p:txBody>
          <a:bodyPr/>
          <a:lstStyle/>
          <a:p>
            <a:r>
              <a:rPr lang="en-US" dirty="0" smtClean="0"/>
              <a:t>Main Business in the world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Hard Discount Stores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dirty="0"/>
              <a:t>Operate under the names of stores that Carrefour </a:t>
            </a:r>
            <a:r>
              <a:rPr lang="en-US" sz="2800" dirty="0" smtClean="0"/>
              <a:t>acquired</a:t>
            </a:r>
          </a:p>
          <a:p>
            <a:r>
              <a:rPr lang="en-US" sz="2800" dirty="0" smtClean="0"/>
              <a:t>Low prices all year round</a:t>
            </a:r>
          </a:p>
          <a:p>
            <a:r>
              <a:rPr lang="en-SG" sz="2800" dirty="0"/>
              <a:t>“</a:t>
            </a:r>
            <a:r>
              <a:rPr lang="en-SG" sz="2800" dirty="0" err="1"/>
              <a:t>Dia</a:t>
            </a:r>
            <a:r>
              <a:rPr lang="en-SG" sz="2800" dirty="0"/>
              <a:t>” </a:t>
            </a:r>
            <a:r>
              <a:rPr lang="en-SG" sz="2800" dirty="0" smtClean="0"/>
              <a:t>in Spain, Greece and Argentina, “</a:t>
            </a:r>
            <a:r>
              <a:rPr lang="en-SG" sz="2800" dirty="0" err="1" smtClean="0"/>
              <a:t>Minipreço</a:t>
            </a:r>
            <a:r>
              <a:rPr lang="en-SG" sz="2800" dirty="0" smtClean="0"/>
              <a:t>” in Portugal</a:t>
            </a:r>
          </a:p>
          <a:p>
            <a:r>
              <a:rPr lang="en-US" sz="2800" dirty="0" smtClean="0"/>
              <a:t>365 stores</a:t>
            </a:r>
          </a:p>
        </p:txBody>
      </p:sp>
    </p:spTree>
    <p:extLst>
      <p:ext uri="{BB962C8B-B14F-4D97-AF65-F5344CB8AC3E}">
        <p14:creationId xmlns:p14="http://schemas.microsoft.com/office/powerpoint/2010/main" val="400071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57018327"/>
              </p:ext>
            </p:extLst>
          </p:nvPr>
        </p:nvGraphicFramePr>
        <p:xfrm>
          <a:off x="0" y="260350"/>
          <a:ext cx="8928100" cy="633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44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Model Analysis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Product (Service)</a:t>
            </a:r>
          </a:p>
          <a:p>
            <a:pPr>
              <a:buFontTx/>
              <a:buChar char="-"/>
            </a:pPr>
            <a:r>
              <a:rPr lang="en-US" sz="2800" dirty="0" smtClean="0"/>
              <a:t>One-stop shopping area for consumers</a:t>
            </a:r>
          </a:p>
          <a:p>
            <a:pPr>
              <a:buFontTx/>
              <a:buChar char="-"/>
            </a:pPr>
            <a:r>
              <a:rPr lang="en-US" sz="2800" dirty="0" smtClean="0"/>
              <a:t>Wide range of food and non-food items</a:t>
            </a:r>
          </a:p>
          <a:p>
            <a:pPr>
              <a:buFontTx/>
              <a:buChar char="-"/>
            </a:pPr>
            <a:r>
              <a:rPr lang="en-US" sz="2800" dirty="0" smtClean="0"/>
              <a:t>Focuses on high volume</a:t>
            </a:r>
          </a:p>
          <a:p>
            <a:r>
              <a:rPr lang="en-US" b="1" dirty="0" smtClean="0"/>
              <a:t>Place</a:t>
            </a:r>
          </a:p>
          <a:p>
            <a:pPr>
              <a:buFontTx/>
              <a:buChar char="-"/>
            </a:pPr>
            <a:r>
              <a:rPr lang="en-US" sz="2800" dirty="0" smtClean="0"/>
              <a:t>Carrefour has the business strategy of opening their outlets at crossroads as it believe that it will attract consumers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24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1620</TotalTime>
  <Words>1016</Words>
  <Application>Microsoft Office PowerPoint</Application>
  <PresentationFormat>全屏显示(4:3)</PresentationFormat>
  <Paragraphs>166</Paragraphs>
  <Slides>25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6" baseType="lpstr">
      <vt:lpstr>Equity</vt:lpstr>
      <vt:lpstr>PowerPoint 演示文稿</vt:lpstr>
      <vt:lpstr>Content to be covered:</vt:lpstr>
      <vt:lpstr>Company Overview</vt:lpstr>
      <vt:lpstr>Company Overview</vt:lpstr>
      <vt:lpstr>Main business in the world </vt:lpstr>
      <vt:lpstr>Main business in the world</vt:lpstr>
      <vt:lpstr>Main Business in the world</vt:lpstr>
      <vt:lpstr>PowerPoint 演示文稿</vt:lpstr>
      <vt:lpstr>Business Model Analysis</vt:lpstr>
      <vt:lpstr>Business Model Analysis</vt:lpstr>
      <vt:lpstr>Carrefour in China</vt:lpstr>
      <vt:lpstr>How Carrefour understand the Chinese market and Chinese consumers?</vt:lpstr>
      <vt:lpstr>How Carrefour understand the Chinese market and Chinese consumers?</vt:lpstr>
      <vt:lpstr>Situation and Competitors Analysis</vt:lpstr>
      <vt:lpstr>Situation and Competitors Analysis</vt:lpstr>
      <vt:lpstr>Situation and Competitors Analysis</vt:lpstr>
      <vt:lpstr>Situation and Competitors Analysis</vt:lpstr>
      <vt:lpstr>Situation and Competitors Analysis</vt:lpstr>
      <vt:lpstr>Situation and Competitors Analysis</vt:lpstr>
      <vt:lpstr>Challenges Faced</vt:lpstr>
      <vt:lpstr>What’s the next big step for Carrefour?</vt:lpstr>
      <vt:lpstr>Short-Term Strategy</vt:lpstr>
      <vt:lpstr>Medium-Term Strategy</vt:lpstr>
      <vt:lpstr>Long-Term Strategy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CARREFOUR</dc:title>
  <dc:creator>Adeline</dc:creator>
  <cp:lastModifiedBy>user</cp:lastModifiedBy>
  <cp:revision>29</cp:revision>
  <dcterms:created xsi:type="dcterms:W3CDTF">2013-09-23T14:48:56Z</dcterms:created>
  <dcterms:modified xsi:type="dcterms:W3CDTF">2013-09-25T03:18:43Z</dcterms:modified>
</cp:coreProperties>
</file>