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497" r:id="rId2"/>
    <p:sldId id="679" r:id="rId3"/>
    <p:sldId id="737" r:id="rId4"/>
    <p:sldId id="747" r:id="rId5"/>
    <p:sldId id="754" r:id="rId6"/>
    <p:sldId id="755" r:id="rId7"/>
    <p:sldId id="756" r:id="rId8"/>
    <p:sldId id="760" r:id="rId9"/>
    <p:sldId id="761" r:id="rId10"/>
    <p:sldId id="762" r:id="rId11"/>
    <p:sldId id="763" r:id="rId12"/>
    <p:sldId id="767" r:id="rId13"/>
    <p:sldId id="768" r:id="rId14"/>
    <p:sldId id="769" r:id="rId15"/>
    <p:sldId id="770" r:id="rId16"/>
    <p:sldId id="771" r:id="rId17"/>
    <p:sldId id="772" r:id="rId18"/>
    <p:sldId id="493" r:id="rId1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6A2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>
      <p:cViewPr varScale="1">
        <p:scale>
          <a:sx n="115" d="100"/>
          <a:sy n="115" d="100"/>
        </p:scale>
        <p:origin x="105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B3E9EA-9D88-432F-BAE8-F1C85BEBA281}" type="datetimeFigureOut">
              <a:rPr lang="zh-CN" altLang="en-US" smtClean="0"/>
              <a:t>2017/3/9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3B73B1-3803-448F-935B-5A93A0A572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5062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 smtClean="0"/>
              <a:t>1</a:t>
            </a:r>
          </a:p>
        </p:txBody>
      </p:sp>
      <p:sp>
        <p:nvSpPr>
          <p:cNvPr id="8294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fld id="{28BAA75A-A4B3-4AA5-9F6B-57F6026CAAB3}" type="slidenum">
              <a:rPr lang="en-US" altLang="zh-CN" smtClean="0"/>
              <a:pPr eaLnBrk="1" hangingPunct="1"/>
              <a:t>1</a:t>
            </a:fld>
            <a:endParaRPr lang="en-US" altLang="zh-CN" smtClean="0"/>
          </a:p>
        </p:txBody>
      </p:sp>
      <p:sp>
        <p:nvSpPr>
          <p:cNvPr id="829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480" y="4343144"/>
            <a:ext cx="5487041" cy="41150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/>
          <a:lstStyle/>
          <a:p>
            <a:pPr eaLnBrk="1" hangingPunct="1"/>
            <a:endParaRPr lang="zh-CN" altLang="zh-CN" smtClean="0"/>
          </a:p>
        </p:txBody>
      </p:sp>
    </p:spTree>
    <p:extLst>
      <p:ext uri="{BB962C8B-B14F-4D97-AF65-F5344CB8AC3E}">
        <p14:creationId xmlns:p14="http://schemas.microsoft.com/office/powerpoint/2010/main" val="1991613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fld id="{3E01DA43-A9A6-40DA-A961-882EC8EA7026}" type="slidenum">
              <a:rPr lang="en-US" altLang="zh-CN" smtClean="0">
                <a:solidFill>
                  <a:prstClr val="black"/>
                </a:solidFill>
              </a:rPr>
              <a:pPr eaLnBrk="1" hangingPunct="1"/>
              <a:t>2</a:t>
            </a:fld>
            <a:endParaRPr lang="en-US" altLang="zh-CN" smtClean="0">
              <a:solidFill>
                <a:prstClr val="black"/>
              </a:solidFill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 smtClean="0"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342260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fld id="{2EE57758-BCED-43CE-A497-CF8542AFB8D8}" type="slidenum">
              <a:rPr lang="en-US" altLang="zh-CN" smtClean="0"/>
              <a:pPr eaLnBrk="1" hangingPunct="1"/>
              <a:t>18</a:t>
            </a:fld>
            <a:endParaRPr lang="en-US" altLang="zh-CN" smtClean="0"/>
          </a:p>
        </p:txBody>
      </p:sp>
      <p:sp>
        <p:nvSpPr>
          <p:cNvPr id="45059" name="Rectangle 6"/>
          <p:cNvSpPr txBox="1">
            <a:spLocks noGrp="1"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lnSpc>
                <a:spcPct val="400000"/>
              </a:lnSpc>
            </a:pPr>
            <a:r>
              <a:rPr lang="en-US" altLang="zh-CN" sz="1200"/>
              <a:t>1</a:t>
            </a:r>
          </a:p>
        </p:txBody>
      </p:sp>
      <p:sp>
        <p:nvSpPr>
          <p:cNvPr id="4506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r" eaLnBrk="1" hangingPunct="1">
              <a:lnSpc>
                <a:spcPct val="400000"/>
              </a:lnSpc>
            </a:pPr>
            <a:fld id="{F7D9A4E6-2BCB-44EA-A3AE-E8D0CB290586}" type="slidenum">
              <a:rPr lang="en-US" altLang="zh-CN" sz="1200"/>
              <a:pPr algn="r" eaLnBrk="1" hangingPunct="1">
                <a:lnSpc>
                  <a:spcPct val="400000"/>
                </a:lnSpc>
              </a:pPr>
              <a:t>18</a:t>
            </a:fld>
            <a:endParaRPr lang="en-US" altLang="zh-CN" sz="1200"/>
          </a:p>
        </p:txBody>
      </p:sp>
      <p:sp>
        <p:nvSpPr>
          <p:cNvPr id="4506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r" eaLnBrk="1" hangingPunct="1"/>
            <a:fld id="{7D70C280-D587-49C1-B699-660C48EACE03}" type="slidenum">
              <a:rPr lang="en-US" altLang="zh-CN" sz="1200"/>
              <a:pPr algn="r" eaLnBrk="1" hangingPunct="1"/>
              <a:t>18</a:t>
            </a:fld>
            <a:endParaRPr lang="en-US" altLang="zh-CN" sz="1200"/>
          </a:p>
        </p:txBody>
      </p:sp>
      <p:sp>
        <p:nvSpPr>
          <p:cNvPr id="450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zh-CN" altLang="zh-CN" smtClean="0"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05808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1661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4642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2259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95400" y="304800"/>
            <a:ext cx="6705600" cy="9906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914400" y="1447800"/>
            <a:ext cx="4038600" cy="4495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5105400" y="1447800"/>
            <a:ext cx="4038600" cy="21717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5105400" y="3771900"/>
            <a:ext cx="4038600" cy="21717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2891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标题和文本在内容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95400" y="304800"/>
            <a:ext cx="6705600" cy="9906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914400" y="1447800"/>
            <a:ext cx="8229600" cy="21717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914400" y="3771900"/>
            <a:ext cx="8229600" cy="21717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1DADEEC-26E0-46AB-B74D-7123DD23B92B}" type="datetime1">
              <a:rPr lang="zh-CN" altLang="en-US"/>
              <a:pPr/>
              <a:t>2017/3/9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635375" y="623728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复旦大学心理健康教育中心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877050" y="623728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510B1AD-E97D-43DD-BE50-3F8063E4BD87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63035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5596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73" r:id="rId4"/>
    <p:sldLayoutId id="2147483674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19"/>
          <p:cNvSpPr>
            <a:spLocks noChangeArrowheads="1"/>
          </p:cNvSpPr>
          <p:nvPr/>
        </p:nvSpPr>
        <p:spPr bwMode="auto">
          <a:xfrm>
            <a:off x="563563" y="1447800"/>
            <a:ext cx="8153400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9600" b="1" dirty="0">
                <a:latin typeface="微软雅黑" pitchFamily="34" charset="-122"/>
                <a:ea typeface="微软雅黑" pitchFamily="34" charset="-122"/>
              </a:rPr>
              <a:t>幸福心理学</a:t>
            </a:r>
          </a:p>
        </p:txBody>
      </p:sp>
      <p:sp>
        <p:nvSpPr>
          <p:cNvPr id="6150" name="Rectangle 20"/>
          <p:cNvSpPr>
            <a:spLocks noChangeArrowheads="1"/>
          </p:cNvSpPr>
          <p:nvPr/>
        </p:nvSpPr>
        <p:spPr bwMode="auto">
          <a:xfrm>
            <a:off x="1752600" y="4648200"/>
            <a:ext cx="6019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复旦大学心理健康教育中心：</a:t>
            </a:r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曹高举</a:t>
            </a:r>
          </a:p>
        </p:txBody>
      </p:sp>
    </p:spTree>
    <p:extLst>
      <p:ext uri="{BB962C8B-B14F-4D97-AF65-F5344CB8AC3E}">
        <p14:creationId xmlns:p14="http://schemas.microsoft.com/office/powerpoint/2010/main" val="333523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幸福建议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914400" y="1447800"/>
            <a:ext cx="7402016" cy="4495800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u"/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努力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协调认知、情感、行为之间的关系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检查认知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、情感、行为是否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协调，查清痛苦的源头；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尽量回避不易协调的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事情；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寻找使自己协调的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工作；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u"/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充分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意识到人是为幸福而活，而不是为追求真理而活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u"/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淡化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对错观，增强思维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弹性；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12316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8" y="548680"/>
            <a:ext cx="6705600" cy="990600"/>
          </a:xfrm>
        </p:spPr>
        <p:txBody>
          <a:bodyPr>
            <a:normAutofit/>
          </a:bodyPr>
          <a:lstStyle/>
          <a:p>
            <a:r>
              <a:rPr lang="zh-CN" altLang="en-US" sz="3700" b="1" dirty="0" smtClean="0">
                <a:solidFill>
                  <a:srgbClr val="000099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四、</a:t>
            </a:r>
            <a:r>
              <a:rPr lang="zh-CN" altLang="en-US" sz="3700" b="1" dirty="0">
                <a:solidFill>
                  <a:srgbClr val="000099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体内生化论</a:t>
            </a:r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27584" y="1700812"/>
            <a:ext cx="4392860" cy="423227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60000"/>
              </a:lnSpc>
              <a:spcBef>
                <a:spcPts val="0"/>
              </a:spcBef>
              <a:buSzPct val="100000"/>
              <a:buFont typeface="Wingdings" pitchFamily="2" charset="2"/>
              <a:buChar char="u"/>
            </a:pP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人的任何生理现象都由体内的</a:t>
            </a:r>
            <a:r>
              <a:rPr lang="zh-CN" altLang="en-US" sz="28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生物和</a:t>
            </a:r>
            <a:r>
              <a:rPr lang="zh-CN" altLang="en-US" sz="28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化学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物质的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原因，幸福也不例外。</a:t>
            </a:r>
          </a:p>
          <a:p>
            <a:pPr eaLnBrk="1" hangingPunct="1">
              <a:lnSpc>
                <a:spcPct val="160000"/>
              </a:lnSpc>
              <a:spcBef>
                <a:spcPts val="0"/>
              </a:spcBef>
              <a:buSzPct val="100000"/>
              <a:buFont typeface="Wingdings" pitchFamily="2" charset="2"/>
              <a:buChar char="u"/>
            </a:pP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人脑快乐中枢（奥尔兹）；</a:t>
            </a:r>
          </a:p>
          <a:p>
            <a:pPr eaLnBrk="1" hangingPunct="1">
              <a:lnSpc>
                <a:spcPct val="160000"/>
              </a:lnSpc>
              <a:spcBef>
                <a:spcPts val="0"/>
              </a:spcBef>
              <a:buSzPct val="100000"/>
              <a:buFont typeface="Wingdings" pitchFamily="2" charset="2"/>
              <a:buChar char="u"/>
            </a:pP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幸福荷尔蒙：脑内腓、五羟色胺等也可以产生幸福感；</a:t>
            </a:r>
          </a:p>
        </p:txBody>
      </p:sp>
      <p:pic>
        <p:nvPicPr>
          <p:cNvPr id="43016" name="Picture 5" descr="brainanin2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99127" y="3883025"/>
            <a:ext cx="2297113" cy="1943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700808"/>
            <a:ext cx="249174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49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7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7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7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207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115616" y="1780451"/>
            <a:ext cx="3096394" cy="449580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u"/>
            </a:pPr>
            <a:r>
              <a:rPr lang="zh-CN" altLang="en-US" sz="2800" dirty="0">
                <a:solidFill>
                  <a:schemeClr val="accent2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运动；</a:t>
            </a:r>
          </a:p>
          <a:p>
            <a:pPr>
              <a:lnSpc>
                <a:spcPct val="150000"/>
              </a:lnSpc>
              <a:spcBef>
                <a:spcPts val="0"/>
              </a:spcBef>
              <a:buSzPct val="85000"/>
              <a:buFont typeface="Wingdings" panose="05000000000000000000" pitchFamily="2" charset="2"/>
              <a:buChar char="u"/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音乐；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SzPct val="85000"/>
              <a:buFont typeface="Wingdings" panose="05000000000000000000" pitchFamily="2" charset="2"/>
              <a:buChar char="u"/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穴位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刺激；</a:t>
            </a:r>
          </a:p>
          <a:p>
            <a:pPr>
              <a:lnSpc>
                <a:spcPct val="150000"/>
              </a:lnSpc>
              <a:spcBef>
                <a:spcPts val="0"/>
              </a:spcBef>
              <a:buSzPct val="85000"/>
              <a:buFont typeface="Wingdings" panose="05000000000000000000" pitchFamily="2" charset="2"/>
              <a:buChar char="u"/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按摩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</a:p>
          <a:p>
            <a:pPr>
              <a:lnSpc>
                <a:spcPct val="150000"/>
              </a:lnSpc>
              <a:spcBef>
                <a:spcPts val="0"/>
              </a:spcBef>
              <a:buSzPct val="85000"/>
              <a:buFont typeface="Wingdings" panose="05000000000000000000" pitchFamily="2" charset="2"/>
              <a:buChar char="u"/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服药；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SzPct val="85000"/>
              <a:buFont typeface="Wingdings" panose="05000000000000000000" pitchFamily="2" charset="2"/>
              <a:buChar char="u"/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接吻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SzPct val="85000"/>
              <a:buFont typeface="Wingdings" panose="05000000000000000000" pitchFamily="2" charset="2"/>
              <a:buChar char="u"/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性爱；</a:t>
            </a:r>
          </a:p>
        </p:txBody>
      </p:sp>
      <p:pic>
        <p:nvPicPr>
          <p:cNvPr id="138243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4008" y="1988840"/>
            <a:ext cx="1712913" cy="1585912"/>
          </a:xfrm>
          <a:noFill/>
          <a:ln/>
        </p:spPr>
      </p:pic>
      <p:sp>
        <p:nvSpPr>
          <p:cNvPr id="138244" name="Rectangle 4"/>
          <p:cNvSpPr>
            <a:spLocks noChangeArrowheads="1"/>
          </p:cNvSpPr>
          <p:nvPr/>
        </p:nvSpPr>
        <p:spPr bwMode="auto">
          <a:xfrm>
            <a:off x="3243265" y="476250"/>
            <a:ext cx="4719637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000">
                <a:solidFill>
                  <a:schemeClr val="tx1"/>
                </a:solidFill>
                <a:latin typeface="Impact" panose="020B0806030902050204" pitchFamily="34" charset="0"/>
              </a:defRPr>
            </a:lvl1pPr>
            <a:lvl2pPr algn="ctr">
              <a:defRPr sz="4000">
                <a:solidFill>
                  <a:schemeClr val="tx1"/>
                </a:solidFill>
                <a:latin typeface="Impact" panose="020B0806030902050204" pitchFamily="34" charset="0"/>
              </a:defRPr>
            </a:lvl2pPr>
            <a:lvl3pPr algn="ctr">
              <a:defRPr sz="4000">
                <a:solidFill>
                  <a:schemeClr val="tx1"/>
                </a:solidFill>
                <a:latin typeface="Impact" panose="020B0806030902050204" pitchFamily="34" charset="0"/>
              </a:defRPr>
            </a:lvl3pPr>
            <a:lvl4pPr algn="ctr">
              <a:defRPr sz="4000">
                <a:solidFill>
                  <a:schemeClr val="tx1"/>
                </a:solidFill>
                <a:latin typeface="Impact" panose="020B0806030902050204" pitchFamily="34" charset="0"/>
              </a:defRPr>
            </a:lvl4pPr>
            <a:lvl5pPr algn="ctr">
              <a:defRPr sz="4000">
                <a:solidFill>
                  <a:schemeClr val="tx1"/>
                </a:solidFill>
                <a:latin typeface="Impact" panose="020B080603090205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Impact" panose="020B080603090205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Impact" panose="020B080603090205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Impact" panose="020B080603090205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Impact" panose="020B0806030902050204" pitchFamily="34" charset="0"/>
              </a:defRPr>
            </a:lvl9pPr>
          </a:lstStyle>
          <a:p>
            <a:endParaRPr lang="zh-CN" altLang="en-US" sz="480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pic>
        <p:nvPicPr>
          <p:cNvPr id="1382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463" y="3738039"/>
            <a:ext cx="1728788" cy="186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8246" name="Picture 6" descr="feelin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4674" y="1772816"/>
            <a:ext cx="1584325" cy="1728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8247" name="Picture 7" descr="yuelang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7557" y="3710782"/>
            <a:ext cx="1944688" cy="2016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8248" name="Rectangle 8"/>
          <p:cNvSpPr>
            <a:spLocks noChangeArrowheads="1"/>
          </p:cNvSpPr>
          <p:nvPr/>
        </p:nvSpPr>
        <p:spPr bwMode="auto">
          <a:xfrm>
            <a:off x="3419873" y="900440"/>
            <a:ext cx="198002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SzPct val="65000"/>
            </a:pP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幸福加油站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80599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8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8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38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38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38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38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38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7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913" y="549275"/>
            <a:ext cx="6705600" cy="990600"/>
          </a:xfrm>
        </p:spPr>
        <p:txBody>
          <a:bodyPr>
            <a:normAutofit/>
          </a:bodyPr>
          <a:lstStyle/>
          <a:p>
            <a:pPr eaLnBrk="1" hangingPunct="1"/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情绪加油站</a:t>
            </a:r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2" y="1484313"/>
            <a:ext cx="7993063" cy="4679950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buSzPct val="75000"/>
              <a:buFont typeface="Wingdings" pitchFamily="2" charset="2"/>
              <a:buChar char="u"/>
            </a:pP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保持笑容：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笑能增强人体的免疫系统。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SzPct val="75000"/>
              <a:buFont typeface="Wingdings" pitchFamily="2" charset="2"/>
              <a:buChar char="u"/>
            </a:pPr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写日记：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舒缓情绪的好方法，也可用录音方式。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SzPct val="75000"/>
              <a:buFont typeface="Wingdings" pitchFamily="2" charset="2"/>
              <a:buChar char="u"/>
            </a:pPr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多说好话：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脑袋需要正面的能量，应多说正面的话。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SzPct val="75000"/>
              <a:buFont typeface="Wingdings" pitchFamily="2" charset="2"/>
              <a:buChar char="u"/>
            </a:pPr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按己需要：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想想自己在什么时候最快乐，这是来自内心最真实的感受。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SzPct val="75000"/>
              <a:buFont typeface="Wingdings" pitchFamily="2" charset="2"/>
              <a:buChar char="u"/>
            </a:pPr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定时打扮：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尽可能突出自己最美最好的一面。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SzPct val="75000"/>
              <a:buFont typeface="Wingdings" pitchFamily="2" charset="2"/>
              <a:buChar char="u"/>
            </a:pPr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奖励自己：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在适当的时候，买一份礼物给自己。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SzPct val="75000"/>
              <a:buFont typeface="Wingdings" pitchFamily="2" charset="2"/>
              <a:buChar char="u"/>
            </a:pPr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视觉训练：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学习绘画等，能增加视觉的立体感和色彩感；多欣赏美丽的艺术品，刺激视觉观感。</a:t>
            </a:r>
          </a:p>
        </p:txBody>
      </p:sp>
    </p:spTree>
    <p:extLst>
      <p:ext uri="{BB962C8B-B14F-4D97-AF65-F5344CB8AC3E}">
        <p14:creationId xmlns:p14="http://schemas.microsoft.com/office/powerpoint/2010/main" val="1927068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9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9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09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09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09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9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9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09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209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700" b="1" dirty="0">
                <a:solidFill>
                  <a:srgbClr val="000099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五、目标理论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99595" y="1484784"/>
            <a:ext cx="5616623" cy="482453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SzPct val="65000"/>
              <a:buFont typeface="Wingdings" panose="05000000000000000000" pitchFamily="2" charset="2"/>
              <a:buChar char="u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幸福感产生于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需要的满足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及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目标的实现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  <a:p>
            <a:pPr>
              <a:lnSpc>
                <a:spcPct val="150000"/>
              </a:lnSpc>
              <a:spcBef>
                <a:spcPts val="0"/>
              </a:spcBef>
              <a:buSzPct val="65000"/>
              <a:buFont typeface="Wingdings" panose="05000000000000000000" pitchFamily="2" charset="2"/>
              <a:buChar char="u"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内在价值目标：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自我接受、诚实、善良等有关；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SzPct val="65000"/>
              <a:buFont typeface="Wingdings" panose="05000000000000000000" pitchFamily="2" charset="2"/>
              <a:buChar char="u"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外在价值目标：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美貌、名誉、金钱等；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SzPct val="65000"/>
              <a:buFont typeface="Wingdings" panose="05000000000000000000" pitchFamily="2" charset="2"/>
              <a:buChar char="u"/>
            </a:pP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Freud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幸福感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来自本能，尤其是性本能的满足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;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SzPct val="65000"/>
              <a:buFont typeface="Wingdings" panose="05000000000000000000" pitchFamily="2" charset="2"/>
              <a:buChar char="u"/>
            </a:pPr>
            <a:r>
              <a:rPr lang="en-US" altLang="zh-CN" sz="24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Maslaw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人的潜能和价值的实现是人类最高的幸福感。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9268" name="Picture 4" descr="billgates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48264" y="3717032"/>
            <a:ext cx="1608138" cy="21653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9269" name="Picture 5" descr="20031204111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76258" y="1268760"/>
            <a:ext cx="1803400" cy="22304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041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9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9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9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9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4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目标与</a:t>
            </a:r>
            <a:r>
              <a:rPr lang="zh-CN" altLang="en-US" sz="4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幸福</a:t>
            </a:r>
            <a:endParaRPr lang="zh-CN" altLang="en-US" sz="4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4" y="1844824"/>
            <a:ext cx="7834313" cy="4495800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u"/>
            </a:pPr>
            <a:r>
              <a:rPr lang="zh-CN" altLang="en-US" sz="3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目标：内在价值目标与外在价值目标；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u"/>
            </a:pPr>
            <a:r>
              <a:rPr lang="zh-CN" altLang="en-US" sz="3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幸福更在过程，而非结果。 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u"/>
            </a:pPr>
            <a:r>
              <a:rPr lang="zh-CN" altLang="en-US" sz="3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一个在溺爱环境中长大的孩子，各种心理需要都会得到及时的满足，是肯定没有幸福感的。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u"/>
            </a:pPr>
            <a:r>
              <a:rPr lang="zh-CN" altLang="en-US" sz="3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缺陷：目标的实现会导致幸福感的长期变化</a:t>
            </a:r>
            <a:r>
              <a:rPr lang="en-US" altLang="zh-CN" sz="3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zh-CN" altLang="en-US" sz="3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还是仅仅导致短时的情绪体验</a:t>
            </a:r>
            <a:r>
              <a:rPr lang="en-US" altLang="zh-CN" sz="3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?</a:t>
            </a:r>
            <a:r>
              <a:rPr lang="en-US" altLang="zh-CN" sz="3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3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endParaRPr lang="zh-CN" altLang="en-US" dirty="0"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13743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7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7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7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7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67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67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764704"/>
            <a:ext cx="6705600" cy="990600"/>
          </a:xfrm>
        </p:spPr>
        <p:txBody>
          <a:bodyPr>
            <a:normAutofit/>
          </a:bodyPr>
          <a:lstStyle/>
          <a:p>
            <a:r>
              <a:rPr lang="zh-CN" altLang="en-US" sz="3700" b="1" dirty="0">
                <a:solidFill>
                  <a:srgbClr val="000099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六、活动理论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15616" y="1916836"/>
            <a:ext cx="7272808" cy="4032473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  <a:spcBef>
                <a:spcPts val="0"/>
              </a:spcBef>
              <a:buSzPct val="65000"/>
              <a:buFont typeface="Wingdings" panose="05000000000000000000" pitchFamily="2" charset="2"/>
              <a:buChar char="u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幸福感是活动的副产品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来自于活动过程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而非活动的结果。 </a:t>
            </a:r>
          </a:p>
          <a:p>
            <a:pPr>
              <a:lnSpc>
                <a:spcPct val="170000"/>
              </a:lnSpc>
              <a:spcBef>
                <a:spcPts val="0"/>
              </a:spcBef>
              <a:buSzPct val="65000"/>
              <a:buFont typeface="Wingdings" panose="05000000000000000000" pitchFamily="2" charset="2"/>
              <a:buChar char="u"/>
            </a:pPr>
            <a:r>
              <a:rPr lang="en-US" altLang="zh-CN" sz="2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Aristole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认为快乐来源于有价值的活动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;</a:t>
            </a:r>
          </a:p>
          <a:p>
            <a:pPr>
              <a:lnSpc>
                <a:spcPct val="170000"/>
              </a:lnSpc>
              <a:spcBef>
                <a:spcPts val="0"/>
              </a:spcBef>
              <a:buSzPct val="65000"/>
              <a:buFont typeface="Wingdings" panose="05000000000000000000" pitchFamily="2" charset="2"/>
              <a:buChar char="u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人们在全心全意投入到自己喜爱的活动中时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会经历一种难以言喻的喜悦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称为“心流”。</a:t>
            </a:r>
          </a:p>
        </p:txBody>
      </p:sp>
    </p:spTree>
    <p:extLst>
      <p:ext uri="{BB962C8B-B14F-4D97-AF65-F5344CB8AC3E}">
        <p14:creationId xmlns:p14="http://schemas.microsoft.com/office/powerpoint/2010/main" val="1967514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40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什么样的人最快乐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3" y="1844824"/>
            <a:ext cx="7473950" cy="4495800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  <a:spcBef>
                <a:spcPts val="0"/>
              </a:spcBef>
              <a:buSzPct val="65000"/>
              <a:buFont typeface="Wingdings" panose="05000000000000000000" pitchFamily="2" charset="2"/>
              <a:buChar char="u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英国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太阳报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的有奖征答：</a:t>
            </a:r>
          </a:p>
          <a:p>
            <a:pPr marL="342900" lvl="1" indent="-342900">
              <a:lnSpc>
                <a:spcPct val="170000"/>
              </a:lnSpc>
              <a:spcBef>
                <a:spcPts val="0"/>
              </a:spcBef>
              <a:buSzPct val="65000"/>
              <a:buFont typeface="Wingdings" panose="05000000000000000000" pitchFamily="2" charset="2"/>
              <a:buChar char="u"/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作品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刚刚完成，吹着口哨欣赏自己作品的艺术家。</a:t>
            </a:r>
          </a:p>
          <a:p>
            <a:pPr marL="342900" lvl="1" indent="-342900">
              <a:lnSpc>
                <a:spcPct val="170000"/>
              </a:lnSpc>
              <a:spcBef>
                <a:spcPts val="0"/>
              </a:spcBef>
              <a:buSzPct val="65000"/>
              <a:buFont typeface="Wingdings" panose="05000000000000000000" pitchFamily="2" charset="2"/>
              <a:buChar char="u"/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正在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用沙子筑成城堡的儿童。</a:t>
            </a:r>
          </a:p>
          <a:p>
            <a:pPr marL="342900" lvl="1" indent="-342900">
              <a:lnSpc>
                <a:spcPct val="170000"/>
              </a:lnSpc>
              <a:spcBef>
                <a:spcPts val="0"/>
              </a:spcBef>
              <a:buSzPct val="65000"/>
              <a:buFont typeface="Wingdings" panose="05000000000000000000" pitchFamily="2" charset="2"/>
              <a:buChar char="u"/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为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婴儿洗澡的母亲。</a:t>
            </a:r>
          </a:p>
          <a:p>
            <a:pPr marL="342900" lvl="1" indent="-342900">
              <a:lnSpc>
                <a:spcPct val="170000"/>
              </a:lnSpc>
              <a:spcBef>
                <a:spcPts val="0"/>
              </a:spcBef>
              <a:buSzPct val="65000"/>
              <a:buFont typeface="Wingdings" panose="05000000000000000000" pitchFamily="2" charset="2"/>
              <a:buChar char="u"/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千辛万苦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开刀后，终于挽救了为病人的外科医生。 </a:t>
            </a:r>
          </a:p>
        </p:txBody>
      </p:sp>
    </p:spTree>
    <p:extLst>
      <p:ext uri="{BB962C8B-B14F-4D97-AF65-F5344CB8AC3E}">
        <p14:creationId xmlns:p14="http://schemas.microsoft.com/office/powerpoint/2010/main" val="4143310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8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8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8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8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68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68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WordArt 3"/>
          <p:cNvSpPr>
            <a:spLocks noChangeArrowheads="1" noChangeShapeType="1" noTextEdit="1"/>
          </p:cNvSpPr>
          <p:nvPr/>
        </p:nvSpPr>
        <p:spPr bwMode="auto">
          <a:xfrm>
            <a:off x="2057400" y="1600200"/>
            <a:ext cx="4824413" cy="1087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zh-CN" altLang="en-US" sz="3600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隶书"/>
              <a:ea typeface="隶书"/>
            </a:endParaRPr>
          </a:p>
        </p:txBody>
      </p:sp>
      <p:pic>
        <p:nvPicPr>
          <p:cNvPr id="37891" name="Picture 2" descr="E:\CC1\工具(PPT模板等）\PPT素材\3D人\3lian.com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286000"/>
            <a:ext cx="4171950" cy="364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TextBox 1"/>
          <p:cNvSpPr txBox="1">
            <a:spLocks noChangeArrowheads="1"/>
          </p:cNvSpPr>
          <p:nvPr/>
        </p:nvSpPr>
        <p:spPr bwMode="auto">
          <a:xfrm>
            <a:off x="1704975" y="1196975"/>
            <a:ext cx="5791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eaLnBrk="1" hangingPunct="1"/>
            <a:r>
              <a:rPr lang="en-US" altLang="zh-CN" sz="4400" b="1"/>
              <a:t>THANKS</a:t>
            </a:r>
          </a:p>
        </p:txBody>
      </p:sp>
    </p:spTree>
    <p:extLst>
      <p:ext uri="{BB962C8B-B14F-4D97-AF65-F5344CB8AC3E}">
        <p14:creationId xmlns:p14="http://schemas.microsoft.com/office/powerpoint/2010/main" val="18360824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107950" y="762000"/>
            <a:ext cx="903605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>
              <a:lnSpc>
                <a:spcPct val="140000"/>
              </a:lnSpc>
              <a:defRPr/>
            </a:pPr>
            <a:endParaRPr kumimoji="1" lang="en-US" altLang="zh-CN" sz="6000" b="1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幼圆" pitchFamily="49" charset="-122"/>
              <a:ea typeface="幼圆" pitchFamily="49" charset="-122"/>
            </a:endParaRPr>
          </a:p>
          <a:p>
            <a:pPr algn="ctr">
              <a:lnSpc>
                <a:spcPct val="140000"/>
              </a:lnSpc>
              <a:defRPr/>
            </a:pPr>
            <a:endParaRPr kumimoji="1" lang="en-US" altLang="zh-CN" sz="6000" b="1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2051" name="Rectangle 4"/>
          <p:cNvSpPr>
            <a:spLocks noChangeArrowheads="1"/>
          </p:cNvSpPr>
          <p:nvPr/>
        </p:nvSpPr>
        <p:spPr bwMode="auto">
          <a:xfrm>
            <a:off x="611560" y="1412776"/>
            <a:ext cx="8153400" cy="1008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ts val="8000"/>
              </a:lnSpc>
            </a:pPr>
            <a:r>
              <a:rPr lang="zh-CN" altLang="en-US" sz="44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第五讲  </a:t>
            </a:r>
            <a:r>
              <a:rPr lang="zh-CN" altLang="en-US" sz="44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幸福</a:t>
            </a:r>
            <a:r>
              <a:rPr lang="zh-CN" altLang="en-US" sz="44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理论（下）</a:t>
            </a:r>
            <a:endParaRPr lang="en-US" altLang="zh-CN" sz="4400" b="1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26" name="Picture 2" descr="https://timgsa.baidu.com/timg?image&amp;quality=80&amp;size=b9999_10000&amp;sec=1489036072711&amp;di=c4b2a402ce7a7ba1b1a9db8de17dd186&amp;imgtype=0&amp;src=http%3A%2F%2Fpic12.nipic.com%2F20101231%2F4696880_104324265000_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64"/>
          <a:stretch/>
        </p:blipFill>
        <p:spPr bwMode="auto">
          <a:xfrm>
            <a:off x="2267744" y="2852936"/>
            <a:ext cx="4353000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152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8" name="Rectangle 4"/>
          <p:cNvSpPr>
            <a:spLocks noGrp="1" noChangeArrowheads="1"/>
          </p:cNvSpPr>
          <p:nvPr>
            <p:ph type="title"/>
          </p:nvPr>
        </p:nvSpPr>
        <p:spPr>
          <a:xfrm>
            <a:off x="2123728" y="1196752"/>
            <a:ext cx="4719638" cy="685800"/>
          </a:xfrm>
          <a:noFill/>
        </p:spPr>
        <p:txBody>
          <a:bodyPr>
            <a:noAutofit/>
          </a:bodyPr>
          <a:lstStyle/>
          <a:p>
            <a:r>
              <a:rPr lang="zh-CN" altLang="en-US" sz="4000" b="1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3700" b="1" dirty="0">
                <a:solidFill>
                  <a:srgbClr val="000099"/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三、心理和谐论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825" y="2276872"/>
            <a:ext cx="2800350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773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9592" y="1052736"/>
            <a:ext cx="7272808" cy="4896544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SzPct val="75000"/>
              <a:buNone/>
            </a:pPr>
            <a:r>
              <a:rPr lang="en-US" altLang="zh-CN" sz="2800" b="1" dirty="0" smtClean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、系统和谐</a:t>
            </a:r>
            <a:endParaRPr lang="en-US" altLang="zh-CN" sz="2800" b="1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SzPct val="75000"/>
              <a:buFont typeface="Wingdings" pitchFamily="2" charset="2"/>
              <a:buChar char="u"/>
            </a:pP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系统良知：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维持它的完整和平衡，使它能够延续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下去；</a:t>
            </a:r>
            <a:endParaRPr lang="en-US" altLang="zh-CN" sz="2000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SzPct val="75000"/>
              <a:buFont typeface="Wingdings" pitchFamily="2" charset="2"/>
              <a:buChar char="u"/>
            </a:pPr>
            <a:r>
              <a:rPr lang="zh-CN" altLang="en-US" sz="2400" b="1" dirty="0" smtClean="0">
                <a:latin typeface="微软雅黑" pitchFamily="34" charset="-122"/>
                <a:ea typeface="微软雅黑" pitchFamily="34" charset="-122"/>
              </a:rPr>
              <a:t>系统动力</a:t>
            </a:r>
            <a:endParaRPr lang="en-US" altLang="zh-CN" sz="2400" b="1" dirty="0" smtClean="0">
              <a:latin typeface="微软雅黑" pitchFamily="34" charset="-122"/>
              <a:ea typeface="微软雅黑" pitchFamily="34" charset="-122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buSzPct val="75000"/>
              <a:buFont typeface="Wingdings" panose="05000000000000000000" pitchFamily="2" charset="2"/>
              <a:buChar char="ü"/>
            </a:pP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归属的需求：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隶属于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这个系统的资格必须被尊重。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SzPct val="75000"/>
              <a:buFont typeface="Wingdings" panose="05000000000000000000" pitchFamily="2" charset="2"/>
              <a:buChar char="ü"/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系统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成员之间的给予与收取（施与受）必须平衡。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SzPct val="75000"/>
              <a:buFont typeface="Wingdings" panose="05000000000000000000" pitchFamily="2" charset="2"/>
              <a:buChar char="ü"/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成员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之间和系统与系统之间的秩序必须维持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。先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来的比后来的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优先，新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的系统则优先于老的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系统。（长幼有序</a:t>
            </a:r>
            <a:r>
              <a:rPr lang="zh-CN" altLang="en-US" sz="2000" dirty="0">
                <a:latin typeface="微软雅黑" pitchFamily="34" charset="-122"/>
                <a:ea typeface="微软雅黑" pitchFamily="34" charset="-122"/>
              </a:rPr>
              <a:t>，夫妇有道，各安其位，社会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和谐）；</a:t>
            </a:r>
            <a:endParaRPr lang="en-US" altLang="zh-CN" sz="2000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67378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9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9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89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9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89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89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89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89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89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9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9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89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89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89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27584" y="836716"/>
            <a:ext cx="7344816" cy="4824065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lnSpc>
                <a:spcPct val="170000"/>
              </a:lnSpc>
              <a:spcBef>
                <a:spcPts val="0"/>
              </a:spcBef>
              <a:spcAft>
                <a:spcPts val="1200"/>
              </a:spcAft>
              <a:buSzPct val="75000"/>
              <a:buNone/>
            </a:pPr>
            <a:r>
              <a:rPr lang="en-US" altLang="zh-CN" sz="5100" b="1" dirty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5100" b="1" dirty="0">
                <a:latin typeface="微软雅黑" pitchFamily="34" charset="-122"/>
                <a:ea typeface="微软雅黑" pitchFamily="34" charset="-122"/>
              </a:rPr>
              <a:t>、自我和谐</a:t>
            </a:r>
            <a:endParaRPr lang="en-US" altLang="zh-CN" sz="5100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70000"/>
              </a:lnSpc>
              <a:spcBef>
                <a:spcPts val="0"/>
              </a:spcBef>
              <a:buSzPct val="75000"/>
              <a:buFont typeface="Wingdings" pitchFamily="2" charset="2"/>
              <a:buChar char="u"/>
            </a:pPr>
            <a:r>
              <a:rPr lang="en-US" altLang="zh-CN" sz="3800" dirty="0" smtClean="0">
                <a:latin typeface="微软雅黑" pitchFamily="34" charset="-122"/>
                <a:ea typeface="微软雅黑" pitchFamily="34" charset="-122"/>
              </a:rPr>
              <a:t>Higgins</a:t>
            </a:r>
            <a:r>
              <a:rPr lang="zh-CN" altLang="en-US" sz="3800" dirty="0" smtClean="0">
                <a:latin typeface="微软雅黑" pitchFamily="34" charset="-122"/>
                <a:ea typeface="微软雅黑" pitchFamily="34" charset="-122"/>
              </a:rPr>
              <a:t>研究发现：一</a:t>
            </a:r>
            <a:r>
              <a:rPr lang="zh-CN" altLang="en-US" sz="3800" dirty="0">
                <a:latin typeface="微软雅黑" pitchFamily="34" charset="-122"/>
                <a:ea typeface="微软雅黑" pitchFamily="34" charset="-122"/>
              </a:rPr>
              <a:t>个自我和谐的人主观幸福感较高。</a:t>
            </a:r>
            <a:endParaRPr lang="en-US" altLang="zh-CN" sz="3800" dirty="0" smtClean="0"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lnSpc>
                <a:spcPct val="170000"/>
              </a:lnSpc>
              <a:spcBef>
                <a:spcPts val="0"/>
              </a:spcBef>
              <a:buSzPct val="75000"/>
              <a:buFont typeface="Wingdings" pitchFamily="2" charset="2"/>
              <a:buChar char="u"/>
            </a:pPr>
            <a:r>
              <a:rPr lang="zh-CN" altLang="en-US" sz="3800" dirty="0" smtClean="0">
                <a:latin typeface="微软雅黑" pitchFamily="34" charset="-122"/>
                <a:ea typeface="微软雅黑" pitchFamily="34" charset="-122"/>
              </a:rPr>
              <a:t>柏拉图：</a:t>
            </a:r>
          </a:p>
          <a:p>
            <a:pPr lvl="1" eaLnBrk="1" hangingPunct="1">
              <a:lnSpc>
                <a:spcPct val="170000"/>
              </a:lnSpc>
              <a:spcBef>
                <a:spcPts val="0"/>
              </a:spcBef>
              <a:buSzPct val="75000"/>
              <a:buFont typeface="Wingdings" pitchFamily="2" charset="2"/>
              <a:buChar char="ü"/>
            </a:pPr>
            <a:r>
              <a:rPr lang="zh-CN" altLang="en-US" sz="3800" i="0" dirty="0" smtClean="0">
                <a:latin typeface="微软雅黑" pitchFamily="34" charset="-122"/>
                <a:ea typeface="微软雅黑" pitchFamily="34" charset="-122"/>
              </a:rPr>
              <a:t>知识：头脑（理性、逻辑、思辩，</a:t>
            </a:r>
            <a:r>
              <a:rPr lang="zh-CN" altLang="en-US" sz="3800" i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国王</a:t>
            </a:r>
            <a:r>
              <a:rPr lang="zh-CN" altLang="en-US" sz="3800" i="0" dirty="0" smtClean="0">
                <a:latin typeface="微软雅黑" pitchFamily="34" charset="-122"/>
                <a:ea typeface="微软雅黑" pitchFamily="34" charset="-122"/>
              </a:rPr>
              <a:t>）；</a:t>
            </a:r>
          </a:p>
          <a:p>
            <a:pPr lvl="1" eaLnBrk="1" hangingPunct="1">
              <a:lnSpc>
                <a:spcPct val="170000"/>
              </a:lnSpc>
              <a:spcBef>
                <a:spcPts val="0"/>
              </a:spcBef>
              <a:buSzPct val="75000"/>
              <a:buFont typeface="Wingdings" pitchFamily="2" charset="2"/>
              <a:buChar char="ü"/>
            </a:pPr>
            <a:r>
              <a:rPr lang="zh-CN" altLang="en-US" sz="3800" i="0" dirty="0" smtClean="0">
                <a:latin typeface="微软雅黑" pitchFamily="34" charset="-122"/>
                <a:ea typeface="微软雅黑" pitchFamily="34" charset="-122"/>
              </a:rPr>
              <a:t>情绪：心（情绪、情爱，</a:t>
            </a:r>
            <a:r>
              <a:rPr lang="zh-CN" altLang="en-US" sz="3800" i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皇后</a:t>
            </a:r>
            <a:r>
              <a:rPr lang="zh-CN" altLang="en-US" sz="3800" i="0" dirty="0" smtClean="0">
                <a:latin typeface="微软雅黑" pitchFamily="34" charset="-122"/>
                <a:ea typeface="微软雅黑" pitchFamily="34" charset="-122"/>
              </a:rPr>
              <a:t>）；</a:t>
            </a:r>
          </a:p>
          <a:p>
            <a:pPr lvl="1" eaLnBrk="1" hangingPunct="1">
              <a:lnSpc>
                <a:spcPct val="170000"/>
              </a:lnSpc>
              <a:spcBef>
                <a:spcPts val="0"/>
              </a:spcBef>
              <a:buSzPct val="75000"/>
              <a:buFont typeface="Wingdings" pitchFamily="2" charset="2"/>
              <a:buChar char="ü"/>
            </a:pPr>
            <a:r>
              <a:rPr lang="zh-CN" altLang="en-US" sz="3800" i="0" dirty="0" smtClean="0">
                <a:latin typeface="微软雅黑" pitchFamily="34" charset="-122"/>
                <a:ea typeface="微软雅黑" pitchFamily="34" charset="-122"/>
              </a:rPr>
              <a:t>欲望：腰部以下（饮食男女，</a:t>
            </a:r>
            <a:r>
              <a:rPr lang="zh-CN" altLang="en-US" sz="3800" i="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仆人</a:t>
            </a:r>
            <a:r>
              <a:rPr lang="zh-CN" altLang="en-US" sz="3800" i="0" dirty="0" smtClean="0">
                <a:latin typeface="微软雅黑" pitchFamily="34" charset="-122"/>
                <a:ea typeface="微软雅黑" pitchFamily="34" charset="-122"/>
              </a:rPr>
              <a:t>）；</a:t>
            </a:r>
          </a:p>
          <a:p>
            <a:pPr lvl="1" eaLnBrk="1" hangingPunct="1">
              <a:lnSpc>
                <a:spcPct val="170000"/>
              </a:lnSpc>
              <a:spcBef>
                <a:spcPts val="0"/>
              </a:spcBef>
              <a:buSzPct val="75000"/>
              <a:buFont typeface="Wingdings" pitchFamily="2" charset="2"/>
              <a:buChar char="ü"/>
            </a:pPr>
            <a:r>
              <a:rPr lang="zh-CN" altLang="en-US" sz="3800" i="0" dirty="0" smtClean="0">
                <a:latin typeface="微软雅黑" pitchFamily="34" charset="-122"/>
                <a:ea typeface="微软雅黑" pitchFamily="34" charset="-122"/>
              </a:rPr>
              <a:t>文字中的心理智慧；</a:t>
            </a:r>
          </a:p>
        </p:txBody>
      </p:sp>
    </p:spTree>
    <p:extLst>
      <p:ext uri="{BB962C8B-B14F-4D97-AF65-F5344CB8AC3E}">
        <p14:creationId xmlns:p14="http://schemas.microsoft.com/office/powerpoint/2010/main" val="785238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9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89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89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89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89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89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1601" y="1484784"/>
            <a:ext cx="7488832" cy="4495800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我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在青少年时期，非常喜欢音乐、绘画和诗歌。这三者给我带来了无比的喜悦和愉悦。但是当我埋头大量收集到的资讯中，要去找到进化的定律时，我发现我已经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丧失了对音乐、绘画和诗歌的感受力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。因为丧失了这份感受力，我就是失去了人生所有的欢乐。                                </a:t>
            </a:r>
          </a:p>
          <a:p>
            <a:pPr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                           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达尔文</a:t>
            </a:r>
          </a:p>
        </p:txBody>
      </p:sp>
    </p:spTree>
    <p:extLst>
      <p:ext uri="{BB962C8B-B14F-4D97-AF65-F5344CB8AC3E}">
        <p14:creationId xmlns:p14="http://schemas.microsoft.com/office/powerpoint/2010/main" val="425976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476672"/>
            <a:ext cx="6705600" cy="990600"/>
          </a:xfrm>
        </p:spPr>
        <p:txBody>
          <a:bodyPr>
            <a:normAutofit/>
          </a:bodyPr>
          <a:lstStyle/>
          <a:p>
            <a:pPr eaLnBrk="1" hangingPunct="1"/>
            <a:r>
              <a:rPr lang="zh-CN" altLang="en-US" sz="3600" b="1" dirty="0" smtClean="0">
                <a:latin typeface="微软雅黑" pitchFamily="34" charset="-122"/>
                <a:ea typeface="微软雅黑" pitchFamily="34" charset="-122"/>
              </a:rPr>
              <a:t>内部心理和谐</a:t>
            </a:r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608" y="1556792"/>
            <a:ext cx="7618412" cy="4351337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buSzPct val="75000"/>
              <a:buFont typeface="Wingdings" pitchFamily="2" charset="2"/>
              <a:buChar char="u"/>
            </a:pPr>
            <a:r>
              <a:rPr lang="zh-CN" altLang="en-US" sz="28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理智</a:t>
            </a:r>
            <a:r>
              <a:rPr lang="zh-CN" altLang="en-US" sz="2800" b="1" dirty="0" smtClean="0">
                <a:latin typeface="微软雅黑" pitchFamily="34" charset="-122"/>
                <a:ea typeface="微软雅黑" pitchFamily="34" charset="-122"/>
              </a:rPr>
              <a:t>和</a:t>
            </a:r>
            <a:r>
              <a:rPr lang="zh-CN" altLang="en-US" sz="28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情感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通常是一致的；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SzPct val="75000"/>
              <a:buFont typeface="Wingdings" pitchFamily="2" charset="2"/>
              <a:buChar char="u"/>
            </a:pPr>
            <a:r>
              <a:rPr lang="zh-CN" altLang="en-US" sz="28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情感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和</a:t>
            </a:r>
            <a:r>
              <a:rPr lang="zh-CN" altLang="en-US" sz="28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意志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通常是一致的；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SzPct val="75000"/>
              <a:buFont typeface="Wingdings" pitchFamily="2" charset="2"/>
              <a:buChar char="u"/>
            </a:pPr>
            <a:r>
              <a:rPr lang="zh-CN" altLang="en-US" sz="28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主导心境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是愉快的，有主观幸福感的体验；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SzPct val="75000"/>
              <a:buFont typeface="Wingdings" pitchFamily="2" charset="2"/>
              <a:buChar char="u"/>
            </a:pP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有正常的</a:t>
            </a:r>
            <a:r>
              <a:rPr lang="zh-CN" altLang="en-US" sz="28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人格倾向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且各成分协调一致；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SzPct val="75000"/>
              <a:buFont typeface="Wingdings" pitchFamily="2" charset="2"/>
              <a:buChar char="u"/>
            </a:pP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有正常的</a:t>
            </a:r>
            <a:r>
              <a:rPr lang="zh-CN" altLang="en-US" sz="28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自我</a:t>
            </a:r>
            <a:r>
              <a:rPr lang="zh-CN" altLang="en-US" sz="28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意识，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且自我内部和谐；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SzPct val="75000"/>
              <a:buFont typeface="Wingdings" pitchFamily="2" charset="2"/>
              <a:buChar char="u"/>
            </a:pPr>
            <a:r>
              <a:rPr lang="zh-CN" altLang="en-US" sz="28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能力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和</a:t>
            </a:r>
            <a:r>
              <a:rPr lang="zh-CN" altLang="en-US" sz="28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人格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倾向相一致；</a:t>
            </a:r>
            <a:endParaRPr lang="zh-CN" altLang="en-US" sz="2400" dirty="0" smtClean="0">
              <a:latin typeface="微软雅黑" pitchFamily="34" charset="-122"/>
              <a:ea typeface="微软雅黑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SzPct val="75000"/>
              <a:buFont typeface="Wingdings" pitchFamily="2" charset="2"/>
              <a:buChar char="u"/>
            </a:pPr>
            <a:r>
              <a:rPr lang="zh-CN" altLang="en-US" sz="28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性格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</a:rPr>
              <a:t>和</a:t>
            </a:r>
            <a:r>
              <a:rPr lang="zh-CN" altLang="en-US" sz="28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能力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</a:rPr>
              <a:t>相得益彰；</a:t>
            </a:r>
          </a:p>
        </p:txBody>
      </p:sp>
    </p:spTree>
    <p:extLst>
      <p:ext uri="{BB962C8B-B14F-4D97-AF65-F5344CB8AC3E}">
        <p14:creationId xmlns:p14="http://schemas.microsoft.com/office/powerpoint/2010/main" val="2059004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06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06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06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06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06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06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4" y="692696"/>
            <a:ext cx="4719637" cy="685800"/>
          </a:xfrm>
        </p:spPr>
        <p:txBody>
          <a:bodyPr/>
          <a:lstStyle/>
          <a:p>
            <a:r>
              <a:rPr lang="en-US" altLang="zh-CN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、态度和谐</a:t>
            </a:r>
            <a:endParaRPr lang="zh-CN" altLang="en-US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27088" y="1700213"/>
            <a:ext cx="5689600" cy="446405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SzPct val="80000"/>
              <a:buFont typeface="Wingdings" panose="05000000000000000000" pitchFamily="2" charset="2"/>
              <a:buChar char="u"/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态度：认知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成分、情感成分和行为成分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SzPct val="80000"/>
              <a:buFont typeface="Wingdings" panose="05000000000000000000" pitchFamily="2" charset="2"/>
              <a:buChar char="u"/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当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一个人的三个认知成份都协调是就具有幸福感，相反，就会痛苦。</a:t>
            </a:r>
          </a:p>
          <a:p>
            <a:pPr>
              <a:lnSpc>
                <a:spcPct val="150000"/>
              </a:lnSpc>
              <a:spcBef>
                <a:spcPts val="0"/>
              </a:spcBef>
              <a:buSzPct val="80000"/>
              <a:buFont typeface="Wingdings" panose="05000000000000000000" pitchFamily="2" charset="2"/>
              <a:buChar char="u"/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调整方式：改变行为；改变态度；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引进新的认知元素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</a:p>
        </p:txBody>
      </p:sp>
      <p:pic>
        <p:nvPicPr>
          <p:cNvPr id="205828" name="Picture 4" descr="BD06941_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lum bright="4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11975" y="1711329"/>
            <a:ext cx="1522413" cy="1660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829" name="Picture 5" descr="j007910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48264" y="4149084"/>
            <a:ext cx="1327150" cy="133573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3250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31640" y="1052736"/>
            <a:ext cx="6705600" cy="990600"/>
          </a:xfrm>
        </p:spPr>
        <p:txBody>
          <a:bodyPr>
            <a:noAutofit/>
          </a:bodyPr>
          <a:lstStyle/>
          <a:p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海德的平衡理论（</a:t>
            </a:r>
            <a:r>
              <a:rPr lang="en-US" altLang="zh-CN" sz="2400" b="1" dirty="0" err="1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Heider's</a:t>
            </a:r>
            <a:r>
              <a:rPr lang="en-US" altLang="zh-CN" sz="2400" b="1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Balance Theory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204868"/>
            <a:ext cx="6274626" cy="3168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831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3620</TotalTime>
  <Words>877</Words>
  <Application>Microsoft Office PowerPoint</Application>
  <PresentationFormat>全屏显示(4:3)</PresentationFormat>
  <Paragraphs>88</Paragraphs>
  <Slides>18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0" baseType="lpstr">
      <vt:lpstr>Arial Unicode MS</vt:lpstr>
      <vt:lpstr>黑体</vt:lpstr>
      <vt:lpstr>华文新魏</vt:lpstr>
      <vt:lpstr>隶书</vt:lpstr>
      <vt:lpstr>宋体</vt:lpstr>
      <vt:lpstr>微软雅黑</vt:lpstr>
      <vt:lpstr>幼圆</vt:lpstr>
      <vt:lpstr>Arial</vt:lpstr>
      <vt:lpstr>Calibri</vt:lpstr>
      <vt:lpstr>Impact</vt:lpstr>
      <vt:lpstr>Wingdings</vt:lpstr>
      <vt:lpstr>Office 主题​​</vt:lpstr>
      <vt:lpstr>PowerPoint 演示文稿</vt:lpstr>
      <vt:lpstr>PowerPoint 演示文稿</vt:lpstr>
      <vt:lpstr> 三、心理和谐论</vt:lpstr>
      <vt:lpstr>PowerPoint 演示文稿</vt:lpstr>
      <vt:lpstr>PowerPoint 演示文稿</vt:lpstr>
      <vt:lpstr>PowerPoint 演示文稿</vt:lpstr>
      <vt:lpstr>内部心理和谐</vt:lpstr>
      <vt:lpstr>3、态度和谐</vt:lpstr>
      <vt:lpstr>海德的平衡理论（Heider's Balance Theory）</vt:lpstr>
      <vt:lpstr>幸福建议</vt:lpstr>
      <vt:lpstr>四、体内生化论</vt:lpstr>
      <vt:lpstr>PowerPoint 演示文稿</vt:lpstr>
      <vt:lpstr>情绪加油站</vt:lpstr>
      <vt:lpstr>五、目标理论</vt:lpstr>
      <vt:lpstr>目标与幸福</vt:lpstr>
      <vt:lpstr>六、活动理论</vt:lpstr>
      <vt:lpstr>什么样的人最快乐</vt:lpstr>
      <vt:lpstr>PowerPoint 演示文稿</vt:lpstr>
    </vt:vector>
  </TitlesOfParts>
  <Company>fudan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fudancgj</dc:creator>
  <cp:lastModifiedBy>lenovo</cp:lastModifiedBy>
  <cp:revision>144</cp:revision>
  <dcterms:created xsi:type="dcterms:W3CDTF">2013-08-30T13:19:00Z</dcterms:created>
  <dcterms:modified xsi:type="dcterms:W3CDTF">2017-03-09T02:20:57Z</dcterms:modified>
</cp:coreProperties>
</file>