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1" r:id="rId2"/>
  </p:sldMasterIdLst>
  <p:notesMasterIdLst>
    <p:notesMasterId r:id="rId16"/>
  </p:notesMasterIdLst>
  <p:sldIdLst>
    <p:sldId id="497" r:id="rId3"/>
    <p:sldId id="679" r:id="rId4"/>
    <p:sldId id="836" r:id="rId5"/>
    <p:sldId id="837" r:id="rId6"/>
    <p:sldId id="838" r:id="rId7"/>
    <p:sldId id="839" r:id="rId8"/>
    <p:sldId id="840" r:id="rId9"/>
    <p:sldId id="845" r:id="rId10"/>
    <p:sldId id="846" r:id="rId11"/>
    <p:sldId id="847" r:id="rId12"/>
    <p:sldId id="848" r:id="rId13"/>
    <p:sldId id="849" r:id="rId14"/>
    <p:sldId id="83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5" d="100"/>
          <a:sy n="115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3E9EA-9D88-432F-BAE8-F1C85BEBA281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73B1-3803-448F-935B-5A93A0A572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06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mtClean="0"/>
              <a:t>1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8BAA75A-A4B3-4AA5-9F6B-57F6026CAAB3}" type="slidenum">
              <a:rPr lang="en-US" altLang="zh-CN" smtClean="0"/>
              <a:pPr eaLnBrk="1" hangingPunct="1"/>
              <a:t>1</a:t>
            </a:fld>
            <a:endParaRPr lang="en-US" altLang="zh-CN" smtClean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0" y="4343144"/>
            <a:ext cx="5487041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99161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E01DA43-A9A6-40DA-A961-882EC8EA7026}" type="slidenum">
              <a:rPr lang="en-US" altLang="zh-CN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422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mtClean="0"/>
              <a:t>1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549D51F4-263F-4C6E-A51B-8F30F8C15074}" type="slidenum">
              <a:rPr lang="en-US" altLang="zh-CN" smtClean="0"/>
              <a:pPr eaLnBrk="1" hangingPunct="1"/>
              <a:t>4</a:t>
            </a:fld>
            <a:endParaRPr lang="en-US" altLang="zh-CN" smtClean="0"/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0" y="4343144"/>
            <a:ext cx="5487041" cy="411501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079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EE57758-BCED-43CE-A497-CF8542AFB8D8}" type="slidenum">
              <a:rPr lang="en-US" altLang="zh-CN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zh-CN" smtClean="0">
              <a:solidFill>
                <a:prstClr val="black"/>
              </a:solidFill>
            </a:endParaRPr>
          </a:p>
        </p:txBody>
      </p:sp>
      <p:sp>
        <p:nvSpPr>
          <p:cNvPr id="4505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400000"/>
              </a:lnSpc>
            </a:pPr>
            <a:r>
              <a:rPr lang="en-US" altLang="zh-CN" sz="12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4506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eaLnBrk="1" hangingPunct="1">
              <a:lnSpc>
                <a:spcPct val="400000"/>
              </a:lnSpc>
            </a:pPr>
            <a:fld id="{F7D9A4E6-2BCB-44EA-A3AE-E8D0CB290586}" type="slidenum">
              <a:rPr lang="en-US" altLang="zh-CN" sz="1200">
                <a:solidFill>
                  <a:prstClr val="black"/>
                </a:solidFill>
              </a:rPr>
              <a:pPr algn="r" eaLnBrk="1" hangingPunct="1">
                <a:lnSpc>
                  <a:spcPct val="400000"/>
                </a:lnSpc>
              </a:pPr>
              <a:t>13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450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eaLnBrk="1" hangingPunct="1"/>
            <a:fld id="{7D70C280-D587-49C1-B699-660C48EACE03}" type="slidenum">
              <a:rPr lang="en-US" altLang="zh-CN" sz="1200">
                <a:solidFill>
                  <a:prstClr val="black"/>
                </a:solidFill>
              </a:rPr>
              <a:pPr algn="r" eaLnBrk="1" hangingPunct="1"/>
              <a:t>13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580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66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64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25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79F0-F03D-41BE-9E93-DF094F838D4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7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E0520-D02B-4462-AF78-5D89B5CD36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3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EDD7-891E-45EE-9221-2FCB470A188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C27B-89E3-4A2B-93AA-9178FBC0D64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4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59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AA042-482B-480B-9697-1D8BB76D0B99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2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bs.paipai.com/allphoto.shtml?url=http://art86.cn/info/upimages/20067/N20067611555317539.gi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hi.baidu.com/&#20957;&#26395;&#28895;&#28779;/album/item/8cb9b34f79ccdf22aec3ab4a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9"/>
          <p:cNvSpPr>
            <a:spLocks noChangeArrowheads="1"/>
          </p:cNvSpPr>
          <p:nvPr/>
        </p:nvSpPr>
        <p:spPr bwMode="auto">
          <a:xfrm>
            <a:off x="563563" y="1447800"/>
            <a:ext cx="8153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9600" b="1" dirty="0">
                <a:latin typeface="微软雅黑" pitchFamily="34" charset="-122"/>
                <a:ea typeface="微软雅黑" pitchFamily="34" charset="-122"/>
              </a:rPr>
              <a:t>幸福心理学</a:t>
            </a: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1752600" y="4648204"/>
            <a:ext cx="601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复旦大学心理健康教育中心：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曹高举</a:t>
            </a:r>
          </a:p>
        </p:txBody>
      </p:sp>
    </p:spTree>
    <p:extLst>
      <p:ext uri="{BB962C8B-B14F-4D97-AF65-F5344CB8AC3E}">
        <p14:creationId xmlns:p14="http://schemas.microsoft.com/office/powerpoint/2010/main" val="33352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660066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3600" b="1" kern="1200" dirty="0" smtClean="0">
                <a:latin typeface="微软雅黑" pitchFamily="34" charset="-122"/>
                <a:ea typeface="微软雅黑" pitchFamily="34" charset="-122"/>
              </a:rPr>
              <a:t>三、</a:t>
            </a:r>
            <a:r>
              <a:rPr lang="zh-CN" altLang="en-US" sz="3600" b="1" kern="1200" dirty="0">
                <a:latin typeface="微软雅黑" pitchFamily="34" charset="-122"/>
                <a:ea typeface="微软雅黑" pitchFamily="34" charset="-122"/>
              </a:rPr>
              <a:t>洞察对方情绪，听心里的表情</a:t>
            </a:r>
          </a:p>
          <a:p>
            <a:pPr lvl="1" eaLnBrk="1" hangingPunct="1">
              <a:lnSpc>
                <a:spcPct val="135000"/>
              </a:lnSpc>
              <a:buClr>
                <a:schemeClr val="tx1"/>
              </a:buClr>
              <a:buSzPct val="65000"/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哎，你怎么了？</a:t>
            </a:r>
          </a:p>
          <a:p>
            <a:pPr lvl="1" eaLnBrk="1" hangingPunct="1">
              <a:lnSpc>
                <a:spcPct val="135000"/>
              </a:lnSpc>
              <a:buClr>
                <a:schemeClr val="tx1"/>
              </a:buClr>
              <a:buSzPct val="65000"/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艾伦特</a:t>
            </a:r>
            <a:r>
              <a:rPr lang="en-US" altLang="zh-CN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莫拉宝：表达力</a:t>
            </a:r>
            <a:r>
              <a:rPr lang="en-US" altLang="zh-CN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=0.08*</a:t>
            </a: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言辞</a:t>
            </a:r>
            <a:r>
              <a:rPr lang="en-US" altLang="zh-CN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0.37*</a:t>
            </a:r>
            <a:r>
              <a:rPr lang="zh-CN" altLang="en-US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声音</a:t>
            </a:r>
            <a:r>
              <a:rPr lang="en-US" altLang="zh-CN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+0.55*</a:t>
            </a:r>
            <a:r>
              <a:rPr lang="zh-CN" altLang="en-US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表情</a:t>
            </a:r>
          </a:p>
          <a:p>
            <a:pPr lvl="1" eaLnBrk="1" hangingPunct="1">
              <a:lnSpc>
                <a:spcPct val="135000"/>
              </a:lnSpc>
              <a:buClr>
                <a:schemeClr val="tx1"/>
              </a:buClr>
              <a:buSzPct val="65000"/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著名管理学家德鲁克：人不能仅靠语言沟通，而要靠整个身体沟通。</a:t>
            </a:r>
          </a:p>
          <a:p>
            <a:pPr lvl="1" eaLnBrk="1" hangingPunct="1">
              <a:lnSpc>
                <a:spcPct val="135000"/>
              </a:lnSpc>
              <a:buClr>
                <a:schemeClr val="tx1"/>
              </a:buClr>
              <a:buSzPct val="65000"/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你看到了什么？</a:t>
            </a:r>
          </a:p>
        </p:txBody>
      </p:sp>
    </p:spTree>
    <p:extLst>
      <p:ext uri="{BB962C8B-B14F-4D97-AF65-F5344CB8AC3E}">
        <p14:creationId xmlns:p14="http://schemas.microsoft.com/office/powerpoint/2010/main" val="4105557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1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1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8229600" cy="51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ct val="20000"/>
              </a:spcAft>
              <a:buSzPct val="75000"/>
              <a:buFont typeface="Wingdings" pitchFamily="2" charset="2"/>
              <a:buChar char="n"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经典爱情问题的标准答案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你在想什么？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对不起，亲爱的，沉思使我冷落了你！不过我在想，遇见你是多么幸运，你那么温柔、漂亮、聪明。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你爱我吗？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是的。若想更进一步地表示，你可以说：是，亲爱的。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我看起来臃肿吗？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不，当然不！然后迅速扭转话题。 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你认为她比我漂亮吗？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不，你比她美多了。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如果我死了，你怎么办？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最最亲爱的，如果你去了，生活对我还有什么意义呢？我会投身于从身边经过的第一辆卡车轮下。 </a:t>
            </a:r>
          </a:p>
        </p:txBody>
      </p:sp>
    </p:spTree>
    <p:extLst>
      <p:ext uri="{BB962C8B-B14F-4D97-AF65-F5344CB8AC3E}">
        <p14:creationId xmlns:p14="http://schemas.microsoft.com/office/powerpoint/2010/main" val="461938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7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 descr="e0d23801975c57107bec2c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4643438" y="4005263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32138" y="3860800"/>
            <a:ext cx="5688012" cy="2376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zh-CN" smtClean="0">
                <a:solidFill>
                  <a:schemeClr val="bg1"/>
                </a:solidFill>
              </a:rPr>
              <a:t>        </a:t>
            </a:r>
            <a:r>
              <a:rPr lang="zh-CN" altLang="en-US" smtClean="0">
                <a:solidFill>
                  <a:schemeClr val="bg1"/>
                </a:solidFill>
                <a:ea typeface="华文新魏" pitchFamily="2" charset="-122"/>
              </a:rPr>
              <a:t>在一秒钟内看到本质的人和花半辈子也看不清楚一件事情本质的人，自然是不一样的命。</a:t>
            </a:r>
          </a:p>
        </p:txBody>
      </p:sp>
    </p:spTree>
    <p:extLst>
      <p:ext uri="{BB962C8B-B14F-4D97-AF65-F5344CB8AC3E}">
        <p14:creationId xmlns:p14="http://schemas.microsoft.com/office/powerpoint/2010/main" val="20377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3"/>
          <p:cNvSpPr>
            <a:spLocks noChangeArrowheads="1" noChangeShapeType="1" noTextEdit="1"/>
          </p:cNvSpPr>
          <p:nvPr/>
        </p:nvSpPr>
        <p:spPr bwMode="auto">
          <a:xfrm>
            <a:off x="2057402" y="1600200"/>
            <a:ext cx="4824413" cy="1087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隶书"/>
              <a:ea typeface="隶书"/>
            </a:endParaRPr>
          </a:p>
        </p:txBody>
      </p:sp>
      <p:pic>
        <p:nvPicPr>
          <p:cNvPr id="37891" name="Picture 2" descr="E:\CC1\工具(PPT模板等）\PPT素材\3D人\3lian.com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4"/>
            <a:ext cx="4171950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1704975" y="1196975"/>
            <a:ext cx="5791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4400" b="1">
                <a:solidFill>
                  <a:prstClr val="black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30214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07950" y="762000"/>
            <a:ext cx="90360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140000"/>
              </a:lnSpc>
              <a:defRPr/>
            </a:pPr>
            <a:endParaRPr kumimoji="1" lang="en-US" altLang="zh-CN" sz="6000" b="1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幼圆" pitchFamily="49" charset="-122"/>
              <a:ea typeface="幼圆" pitchFamily="49" charset="-122"/>
            </a:endParaRPr>
          </a:p>
          <a:p>
            <a:pPr algn="ctr">
              <a:lnSpc>
                <a:spcPct val="140000"/>
              </a:lnSpc>
              <a:defRPr/>
            </a:pPr>
            <a:endParaRPr kumimoji="1" lang="en-US" altLang="zh-CN" sz="6000" b="1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49275" y="1124748"/>
            <a:ext cx="8153400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8000"/>
              </a:lnSpc>
            </a:pPr>
            <a:r>
              <a:rPr lang="zh-CN" altLang="en-US" sz="44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第七讲  </a:t>
            </a:r>
            <a:r>
              <a:rPr lang="zh-CN" altLang="en-US" sz="44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幸福与</a:t>
            </a:r>
            <a:r>
              <a:rPr lang="zh-CN" altLang="en-US" sz="4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心理资本</a:t>
            </a:r>
            <a:endParaRPr lang="en-US" altLang="zh-CN" sz="4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pic.baike.soso.com/p/20140424/20140424111421-14248658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42576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5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908720"/>
            <a:ext cx="831418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SzPct val="75000"/>
              <a:buFont typeface="Wingdings" pitchFamily="2" charset="2"/>
              <a:buChar char="u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一等人不用教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SzPct val="75000"/>
              <a:buFont typeface="Wingdings" pitchFamily="2" charset="2"/>
              <a:buChar char="u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洞察力（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insight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），也叫领悟力。缘自精神分析理论，泛指咨询师对来访者主述问题的潜意识或无意识之缘由、关联、形成过程的分析。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SzPct val="75000"/>
              <a:buFont typeface="Wingdings" pitchFamily="2" charset="2"/>
              <a:buChar char="u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弗洛伊德认为：洞察力就是变无意识为有意识。洞察力就是“开心眼”，“开天目”；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196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371600"/>
            <a:ext cx="7916863" cy="46085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660066"/>
              </a:buClr>
              <a:buSzPct val="75000"/>
              <a:buFontTx/>
              <a:buNone/>
              <a:defRPr/>
            </a:pPr>
            <a:r>
              <a:rPr lang="zh-CN" altLang="en-US" sz="3600" b="1" kern="1200" dirty="0" smtClean="0">
                <a:latin typeface="微软雅黑" pitchFamily="34" charset="-122"/>
                <a:ea typeface="微软雅黑" pitchFamily="34" charset="-122"/>
              </a:rPr>
              <a:t>一、</a:t>
            </a:r>
            <a:r>
              <a:rPr lang="zh-CN" altLang="en-US" sz="3600" b="1" kern="1200" dirty="0">
                <a:latin typeface="微软雅黑" pitchFamily="34" charset="-122"/>
                <a:ea typeface="微软雅黑" pitchFamily="34" charset="-122"/>
              </a:rPr>
              <a:t>肢体语言泄漏心理秘密</a:t>
            </a:r>
          </a:p>
          <a:p>
            <a:pPr lvl="1" eaLnBrk="1" hangingPunct="1">
              <a:lnSpc>
                <a:spcPct val="120000"/>
              </a:lnSpc>
              <a:buSzPct val="75000"/>
              <a:buFont typeface="Wingdings" pitchFamily="2" charset="2"/>
              <a:buChar char="u"/>
              <a:defRPr/>
            </a:pPr>
            <a:r>
              <a:rPr lang="zh-CN" altLang="en-US" sz="3200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弗洛伊德：</a:t>
            </a:r>
            <a:r>
              <a:rPr lang="zh-CN" altLang="en-US" sz="3200" b="1" dirty="0" smtClean="0">
                <a:solidFill>
                  <a:srgbClr val="1C1C1C"/>
                </a:solidFill>
                <a:ea typeface="楷体_GB2312" pitchFamily="49" charset="-122"/>
              </a:rPr>
              <a:t>“</a:t>
            </a:r>
            <a:r>
              <a:rPr lang="zh-CN" altLang="en-US" sz="3200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凡人皆无法隐瞒私情，尽管他的嘴可以保持缄默，但他的手指却会多嘴多舌</a:t>
            </a:r>
            <a:r>
              <a:rPr lang="zh-CN" altLang="en-US" sz="3200" b="1" dirty="0" smtClean="0">
                <a:solidFill>
                  <a:srgbClr val="1C1C1C"/>
                </a:solidFill>
                <a:ea typeface="楷体_GB2312" pitchFamily="49" charset="-122"/>
              </a:rPr>
              <a:t>”</a:t>
            </a:r>
            <a:r>
              <a:rPr lang="zh-CN" altLang="en-US" sz="3200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lvl="1" eaLnBrk="1" hangingPunct="1">
              <a:lnSpc>
                <a:spcPct val="120000"/>
              </a:lnSpc>
              <a:buSzPct val="75000"/>
              <a:buFont typeface="Wingdings" pitchFamily="2" charset="2"/>
              <a:buChar char="u"/>
              <a:defRPr/>
            </a:pPr>
            <a:r>
              <a:rPr lang="zh-CN" altLang="en-US" sz="3200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罗夏克墨迹测验</a:t>
            </a:r>
          </a:p>
          <a:p>
            <a:pPr lvl="1" eaLnBrk="1" hangingPunct="1">
              <a:lnSpc>
                <a:spcPct val="120000"/>
              </a:lnSpc>
              <a:buSzPct val="75000"/>
              <a:buFont typeface="Wingdings" pitchFamily="2" charset="2"/>
              <a:buChar char="u"/>
              <a:defRPr/>
            </a:pPr>
            <a:r>
              <a:rPr lang="zh-CN" altLang="en-US" sz="3200" b="1" dirty="0" smtClean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语言方式 </a:t>
            </a:r>
            <a:endParaRPr lang="en-US" altLang="zh-CN" sz="3200" b="1" dirty="0" smtClean="0">
              <a:solidFill>
                <a:srgbClr val="1C1C1C"/>
              </a:solidFill>
              <a:latin typeface="楷体_GB2312" pitchFamily="49" charset="-122"/>
              <a:ea typeface="楷体_GB2312" pitchFamily="49" charset="-122"/>
            </a:endParaRPr>
          </a:p>
          <a:p>
            <a:pPr lvl="1" eaLnBrk="1" hangingPunct="1">
              <a:lnSpc>
                <a:spcPct val="120000"/>
              </a:lnSpc>
              <a:buSzPct val="75000"/>
              <a:buFont typeface="Wingdings" pitchFamily="2" charset="2"/>
              <a:buChar char="u"/>
              <a:defRPr/>
            </a:pPr>
            <a:r>
              <a:rPr lang="zh-CN" altLang="en-US" sz="3200" b="1" dirty="0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挥手动作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747" y="3789039"/>
            <a:ext cx="4161716" cy="25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36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23850" y="333375"/>
            <a:ext cx="6983413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endParaRPr lang="en-US" altLang="zh-CN" sz="2800" b="1" smtClean="0">
              <a:solidFill>
                <a:srgbClr val="FF66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1" eaLnBrk="1" hangingPunct="1">
              <a:lnSpc>
                <a:spcPct val="135000"/>
              </a:lnSpc>
              <a:buClr>
                <a:srgbClr val="FF0000"/>
              </a:buClr>
              <a:buSzPct val="65000"/>
              <a:buFont typeface="Wingdings" pitchFamily="2" charset="2"/>
              <a:buChar char="u"/>
            </a:pPr>
            <a:r>
              <a:rPr lang="zh-CN" altLang="en-US" sz="3200" b="1" smtClean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笔迹透视性格</a:t>
            </a:r>
          </a:p>
          <a:p>
            <a:pPr lvl="1" eaLnBrk="1" hangingPunct="1">
              <a:lnSpc>
                <a:spcPct val="135000"/>
              </a:lnSpc>
              <a:buClr>
                <a:srgbClr val="FF0000"/>
              </a:buClr>
              <a:buSzPct val="65000"/>
              <a:buFont typeface="Wingdings" pitchFamily="2" charset="2"/>
              <a:buChar char="u"/>
            </a:pPr>
            <a:endParaRPr lang="en-US" altLang="zh-CN" sz="2400" b="1" smtClean="0">
              <a:solidFill>
                <a:srgbClr val="80008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93219" name="Picture 3" descr="网友贴图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32385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220" name="Picture 4" descr="8cb9b34f79ccdf22aec3ab4a">
            <a:hlinkClick r:id="rId4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4171950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84213" y="5334000"/>
            <a:ext cx="309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itchFamily="18" charset="0"/>
                <a:ea typeface="华文行楷" pitchFamily="2" charset="-122"/>
              </a:rPr>
              <a:t>　　　</a:t>
            </a:r>
            <a:r>
              <a:rPr kumimoji="1" lang="zh-CN" altLang="en-US" sz="2400" b="1">
                <a:latin typeface="Times New Roman" pitchFamily="18" charset="0"/>
                <a:ea typeface="华文行楷" pitchFamily="2" charset="-122"/>
              </a:rPr>
              <a:t>周恩来书法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791200" y="541020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华文行楷" pitchFamily="2" charset="-122"/>
              </a:rPr>
              <a:t>毛泽东书法</a:t>
            </a:r>
          </a:p>
        </p:txBody>
      </p:sp>
    </p:spTree>
    <p:extLst>
      <p:ext uri="{BB962C8B-B14F-4D97-AF65-F5344CB8AC3E}">
        <p14:creationId xmlns:p14="http://schemas.microsoft.com/office/powerpoint/2010/main" val="2238060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3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319338"/>
            <a:ext cx="33337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9" y="714222"/>
            <a:ext cx="4479925" cy="5880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46821" y="591984"/>
            <a:ext cx="4267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：性格内向，警戒心强、依赖心理重，与人交往上有烦恼。 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：性格平和，善于与人交往，优柔寡断。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：开放、自信，不太善于与人沟通 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：斤斤计较，处理留意的性格。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E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：防卫意识起作用。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：对工作和人的关系上抱有不安。</a:t>
            </a:r>
          </a:p>
          <a:p>
            <a:pPr eaLnBrk="1" latinLnBrk="1" hangingPunct="1">
              <a:buClr>
                <a:schemeClr val="bg1"/>
              </a:buClr>
              <a:buSzPct val="75000"/>
              <a:buFont typeface="Wingdings" pitchFamily="2" charset="2"/>
              <a:buNone/>
            </a:pPr>
            <a:r>
              <a:rPr kumimoji="1" lang="en-US" altLang="zh-CN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G</a:t>
            </a:r>
            <a:r>
              <a:rPr kumimoji="1" lang="zh-CN" altLang="en-US" sz="2800" b="1" dirty="0">
                <a:solidFill>
                  <a:srgbClr val="800080"/>
                </a:solidFill>
                <a:latin typeface="楷体_GB2312" pitchFamily="49" charset="-122"/>
                <a:ea typeface="楷体_GB2312" pitchFamily="49" charset="-122"/>
              </a:rPr>
              <a:t>：多为神经质、睡眠轻、失眠的人。</a:t>
            </a:r>
          </a:p>
        </p:txBody>
      </p:sp>
    </p:spTree>
    <p:extLst>
      <p:ext uri="{BB962C8B-B14F-4D97-AF65-F5344CB8AC3E}">
        <p14:creationId xmlns:p14="http://schemas.microsoft.com/office/powerpoint/2010/main" val="429156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rgbClr val="660066"/>
              </a:buClr>
              <a:buSzPct val="75000"/>
            </a:pPr>
            <a:r>
              <a:rPr lang="zh-CN" altLang="en-US" sz="3600" b="1">
                <a:latin typeface="微软雅黑" pitchFamily="34" charset="-122"/>
                <a:ea typeface="微软雅黑" pitchFamily="34" charset="-122"/>
              </a:rPr>
              <a:t>二、面部表情</a:t>
            </a:r>
          </a:p>
          <a:p>
            <a:pPr marL="742950" lvl="1" indent="-28575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55000"/>
              <a:buFont typeface="Wingdings" pitchFamily="2" charset="2"/>
              <a:buChar char="u"/>
            </a:pP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游戏：跟我说的做</a:t>
            </a:r>
          </a:p>
          <a:p>
            <a:pPr marL="1143000" lvl="2" indent="-228600">
              <a:lnSpc>
                <a:spcPct val="120000"/>
              </a:lnSpc>
              <a:spcBef>
                <a:spcPct val="30000"/>
              </a:spcBef>
              <a:buClr>
                <a:srgbClr val="009900"/>
              </a:buClr>
              <a:buSzPct val="75000"/>
              <a:buFont typeface="Wingdings" pitchFamily="2" charset="2"/>
              <a:buChar char="Ø"/>
            </a:pP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嘴角（上扬或下垂），嘴型（张开或紧闭）；</a:t>
            </a:r>
          </a:p>
          <a:p>
            <a:pPr marL="1143000" lvl="2" indent="-228600">
              <a:lnSpc>
                <a:spcPct val="120000"/>
              </a:lnSpc>
              <a:spcBef>
                <a:spcPct val="30000"/>
              </a:spcBef>
              <a:buClr>
                <a:srgbClr val="009900"/>
              </a:buClr>
              <a:buSzPct val="75000"/>
              <a:buFont typeface="Wingdings" pitchFamily="2" charset="2"/>
              <a:buChar char="Ø"/>
            </a:pP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眉毛（上扬或下垂），眼角（上扬或下垮）；</a:t>
            </a:r>
          </a:p>
          <a:p>
            <a:pPr marL="1143000" lvl="2" indent="-228600">
              <a:lnSpc>
                <a:spcPct val="120000"/>
              </a:lnSpc>
              <a:spcBef>
                <a:spcPct val="30000"/>
              </a:spcBef>
              <a:buClr>
                <a:srgbClr val="00CC00"/>
              </a:buClr>
              <a:buSzPct val="65000"/>
              <a:buFont typeface="Wingdings" pitchFamily="2" charset="2"/>
              <a:buChar char="Ø"/>
            </a:pP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额头（眉毛上扬到额间有横纹，眉头紧簇则眉间有直纹）；</a:t>
            </a:r>
          </a:p>
          <a:p>
            <a:pPr marL="1143000" lvl="2" indent="-228600">
              <a:lnSpc>
                <a:spcPct val="120000"/>
              </a:lnSpc>
              <a:spcBef>
                <a:spcPct val="30000"/>
              </a:spcBef>
              <a:buClr>
                <a:srgbClr val="00CC00"/>
              </a:buClr>
              <a:buSzPct val="65000"/>
              <a:buFont typeface="Wingdings" pitchFamily="2" charset="2"/>
              <a:buChar char="Ø"/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眼睛</a:t>
            </a: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zh-CN" altLang="en-US" sz="24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睁大或微眯、</a:t>
            </a:r>
            <a:r>
              <a:rPr kumimoji="1" lang="zh-CN" altLang="en-US" sz="2400" b="1">
                <a:latin typeface="楷体_GB2312" pitchFamily="49" charset="-122"/>
                <a:ea typeface="楷体_GB2312" pitchFamily="49" charset="-122"/>
              </a:rPr>
              <a:t>用眼睛控制行动、眼动模型</a:t>
            </a:r>
            <a:r>
              <a:rPr kumimoji="1" lang="zh-CN" altLang="en-US" sz="2800" b="1">
                <a:solidFill>
                  <a:srgbClr val="1C1C1C"/>
                </a:solidFill>
                <a:latin typeface="楷体_GB2312" pitchFamily="49" charset="-122"/>
                <a:ea typeface="楷体_GB2312" pitchFamily="49" charset="-122"/>
              </a:rPr>
              <a:t>）；</a:t>
            </a:r>
            <a:endParaRPr kumimoji="1" lang="zh-CN" altLang="en-US" sz="2800" b="1">
              <a:solidFill>
                <a:srgbClr val="80008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331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12192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b="1" smtClean="0">
                <a:ea typeface="华文新魏" pitchFamily="2" charset="-122"/>
              </a:rPr>
              <a:t>谁对你更感兴趣？</a:t>
            </a:r>
          </a:p>
        </p:txBody>
      </p:sp>
      <p:pic>
        <p:nvPicPr>
          <p:cNvPr id="5837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4238625" cy="344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5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4800" y="1219200"/>
            <a:ext cx="8229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4000" b="1" smtClean="0">
                <a:ea typeface="华文新魏" pitchFamily="2" charset="-122"/>
              </a:rPr>
              <a:t>领导会坐在哪个位置？</a:t>
            </a:r>
            <a:r>
              <a:rPr lang="zh-CN" altLang="en-US" smtClean="0"/>
              <a:t> </a:t>
            </a:r>
          </a:p>
        </p:txBody>
      </p:sp>
      <p:graphicFrame>
        <p:nvGraphicFramePr>
          <p:cNvPr id="59395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43000" y="2362200"/>
          <a:ext cx="6716713" cy="352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位图图像" r:id="rId3" imgW="3943901" imgH="2381582" progId="Paint.Picture">
                  <p:embed/>
                </p:oleObj>
              </mc:Choice>
              <mc:Fallback>
                <p:oleObj name="位图图像" r:id="rId3" imgW="3943901" imgH="238158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6716713" cy="352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519</Words>
  <Application>Microsoft Office PowerPoint</Application>
  <PresentationFormat>全屏显示(4:3)</PresentationFormat>
  <Paragraphs>52</Paragraphs>
  <Slides>13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Office 主题​​</vt:lpstr>
      <vt:lpstr>默认设计模板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谁对你更感兴趣？</vt:lpstr>
      <vt:lpstr>领导会坐在哪个位置？ </vt:lpstr>
      <vt:lpstr>PowerPoint 演示文稿</vt:lpstr>
      <vt:lpstr>PowerPoint 演示文稿</vt:lpstr>
      <vt:lpstr>PowerPoint 演示文稿</vt:lpstr>
      <vt:lpstr>PowerPoint 演示文稿</vt:lpstr>
    </vt:vector>
  </TitlesOfParts>
  <Company>fudan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fudancgj</dc:creator>
  <cp:lastModifiedBy>lenovo</cp:lastModifiedBy>
  <cp:revision>161</cp:revision>
  <dcterms:created xsi:type="dcterms:W3CDTF">2013-08-30T13:19:00Z</dcterms:created>
  <dcterms:modified xsi:type="dcterms:W3CDTF">2017-03-09T02:24:31Z</dcterms:modified>
</cp:coreProperties>
</file>