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6" r:id="rId2"/>
    <p:sldId id="260" r:id="rId3"/>
    <p:sldId id="279" r:id="rId4"/>
    <p:sldId id="280" r:id="rId5"/>
    <p:sldId id="277" r:id="rId6"/>
    <p:sldId id="282" r:id="rId7"/>
    <p:sldId id="283" r:id="rId8"/>
    <p:sldId id="284" r:id="rId9"/>
    <p:sldId id="285" r:id="rId10"/>
    <p:sldId id="286" r:id="rId11"/>
    <p:sldId id="287" r:id="rId12"/>
    <p:sldId id="288" r:id="rId13"/>
    <p:sldId id="289" r:id="rId14"/>
    <p:sldId id="294" r:id="rId15"/>
    <p:sldId id="295" r:id="rId16"/>
    <p:sldId id="296" r:id="rId17"/>
    <p:sldId id="297" r:id="rId18"/>
    <p:sldId id="298" r:id="rId19"/>
    <p:sldId id="299" r:id="rId20"/>
    <p:sldId id="268" r:id="rId21"/>
    <p:sldId id="301" r:id="rId22"/>
    <p:sldId id="302" r:id="rId23"/>
    <p:sldId id="303" r:id="rId24"/>
    <p:sldId id="270" r:id="rId25"/>
    <p:sldId id="321" r:id="rId26"/>
    <p:sldId id="274" r:id="rId27"/>
    <p:sldId id="304" r:id="rId28"/>
    <p:sldId id="305" r:id="rId29"/>
    <p:sldId id="306" r:id="rId30"/>
    <p:sldId id="307"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2" r:id="rId44"/>
    <p:sldId id="323" r:id="rId45"/>
    <p:sldId id="324" r:id="rId46"/>
    <p:sldId id="328" r:id="rId47"/>
    <p:sldId id="343" r:id="rId48"/>
    <p:sldId id="344" r:id="rId49"/>
    <p:sldId id="278" r:id="rId50"/>
    <p:sldId id="329" r:id="rId51"/>
    <p:sldId id="330" r:id="rId52"/>
    <p:sldId id="332" r:id="rId53"/>
    <p:sldId id="333" r:id="rId54"/>
    <p:sldId id="335" r:id="rId55"/>
    <p:sldId id="336" r:id="rId56"/>
    <p:sldId id="337" r:id="rId57"/>
    <p:sldId id="338" r:id="rId58"/>
    <p:sldId id="340" r:id="rId59"/>
    <p:sldId id="339" r:id="rId60"/>
    <p:sldId id="341" r:id="rId61"/>
    <p:sldId id="342" r:id="rId6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4AA00E-F45A-492A-8E68-EE1DF5FC4375}" type="datetimeFigureOut">
              <a:rPr lang="zh-CN" altLang="en-US" smtClean="0"/>
              <a:t>2017/2/10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0F3927-314E-4186-8C4D-323783FA45EB}" type="slidenum">
              <a:rPr lang="zh-CN" altLang="en-US" smtClean="0"/>
              <a:t>‹#›</a:t>
            </a:fld>
            <a:endParaRPr lang="zh-CN" altLang="en-US"/>
          </a:p>
        </p:txBody>
      </p:sp>
    </p:spTree>
    <p:extLst>
      <p:ext uri="{BB962C8B-B14F-4D97-AF65-F5344CB8AC3E}">
        <p14:creationId xmlns:p14="http://schemas.microsoft.com/office/powerpoint/2010/main" val="287062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zh-CN" altLang="en-US" smtClean="0"/>
              <a:t>单击此处编辑母版标题样式</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2017/2/10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30820CF-B880-4189-942D-D702A7CBA730}" type="datetimeFigureOut">
              <a:rPr lang="zh-CN" altLang="en-US" smtClean="0"/>
              <a:t>2017/2/10</a:t>
            </a:fld>
            <a:endParaRPr lang="zh-CN" alt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zh-CN" alt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C913308-F349-4B6D-A68A-DD1791B4A57B}" type="slidenum">
              <a:rPr lang="zh-CN" altLang="en-US" smtClean="0"/>
              <a:t>‹#›</a:t>
            </a:fld>
            <a:endParaRPr lang="zh-CN" alt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slide" Target="slide3.xml"/><Relationship Id="rId4" Type="http://schemas.openxmlformats.org/officeDocument/2006/relationships/slide" Target="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sibcdufe@yahoo.com.cn"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62000" y="3429000"/>
            <a:ext cx="7543800" cy="1295400"/>
          </a:xfrm>
        </p:spPr>
        <p:txBody>
          <a:bodyPr/>
          <a:lstStyle/>
          <a:p>
            <a:r>
              <a:rPr lang="en-US" altLang="zh-CN" smtClean="0"/>
              <a:t> </a:t>
            </a:r>
            <a:r>
              <a:rPr lang="en-US" altLang="zh-CN" sz="6000" b="1" smtClean="0">
                <a:solidFill>
                  <a:srgbClr val="0070C0"/>
                </a:solidFill>
                <a:effectLst>
                  <a:outerShdw blurRad="38100" dist="38100" dir="2700000" algn="tl">
                    <a:srgbClr val="000000">
                      <a:alpha val="43137"/>
                    </a:srgbClr>
                  </a:outerShdw>
                </a:effectLst>
              </a:rPr>
              <a:t>Letters </a:t>
            </a:r>
            <a:r>
              <a:rPr lang="en-US" altLang="zh-CN" sz="6000" b="1" dirty="0">
                <a:solidFill>
                  <a:srgbClr val="0070C0"/>
                </a:solidFill>
                <a:effectLst>
                  <a:outerShdw blurRad="38100" dist="38100" dir="2700000" algn="tl">
                    <a:srgbClr val="000000">
                      <a:alpha val="43137"/>
                    </a:srgbClr>
                  </a:outerShdw>
                </a:effectLst>
              </a:rPr>
              <a:t>of Application</a:t>
            </a:r>
            <a:endParaRPr lang="zh-CN" altLang="en-US" sz="6000" b="1" dirty="0">
              <a:solidFill>
                <a:srgbClr val="0070C0"/>
              </a:solidFill>
              <a:effectLst>
                <a:outerShdw blurRad="38100" dist="38100" dir="2700000" algn="tl">
                  <a:srgbClr val="000000">
                    <a:alpha val="43137"/>
                  </a:srgbClr>
                </a:outerShdw>
              </a:effectLst>
            </a:endParaRPr>
          </a:p>
        </p:txBody>
      </p:sp>
      <p:sp>
        <p:nvSpPr>
          <p:cNvPr id="4" name="文本框 3"/>
          <p:cNvSpPr txBox="1"/>
          <p:nvPr/>
        </p:nvSpPr>
        <p:spPr>
          <a:xfrm>
            <a:off x="971600" y="1556792"/>
            <a:ext cx="4248472" cy="1446550"/>
          </a:xfrm>
          <a:prstGeom prst="rect">
            <a:avLst/>
          </a:prstGeom>
          <a:noFill/>
        </p:spPr>
        <p:txBody>
          <a:bodyPr wrap="square" rtlCol="0">
            <a:spAutoFit/>
          </a:bodyPr>
          <a:lstStyle/>
          <a:p>
            <a:r>
              <a:rPr lang="en-US" altLang="zh-CN" sz="8800" dirty="0" smtClean="0">
                <a:solidFill>
                  <a:schemeClr val="bg1"/>
                </a:solidFill>
                <a:latin typeface="+mj-lt"/>
              </a:rPr>
              <a:t>Unit  </a:t>
            </a:r>
            <a:r>
              <a:rPr lang="en-US" altLang="zh-CN" sz="8800" dirty="0" smtClean="0">
                <a:solidFill>
                  <a:schemeClr val="bg1"/>
                </a:solidFill>
                <a:latin typeface="+mj-lt"/>
              </a:rPr>
              <a:t>10</a:t>
            </a:r>
            <a:r>
              <a:rPr lang="en-US" altLang="zh-CN" sz="8800" dirty="0" smtClean="0">
                <a:latin typeface="+mj-lt"/>
              </a:rPr>
              <a:t>    </a:t>
            </a:r>
            <a:endParaRPr lang="zh-CN" altLang="en-US" sz="8800" dirty="0">
              <a:latin typeface="+mj-lt"/>
            </a:endParaRPr>
          </a:p>
        </p:txBody>
      </p:sp>
    </p:spTree>
    <p:extLst>
      <p:ext uri="{BB962C8B-B14F-4D97-AF65-F5344CB8AC3E}">
        <p14:creationId xmlns:p14="http://schemas.microsoft.com/office/powerpoint/2010/main" val="3684271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pPr>
              <a:buFontTx/>
              <a:buNone/>
            </a:pPr>
            <a:r>
              <a:rPr lang="en-US" altLang="zh-CN" dirty="0"/>
              <a:t>     Dear Mrs. Williams,      </a:t>
            </a:r>
            <a:r>
              <a:rPr lang="en-US" altLang="zh-CN" dirty="0">
                <a:solidFill>
                  <a:srgbClr val="A11A03"/>
                </a:solidFill>
              </a:rPr>
              <a:t>(</a:t>
            </a:r>
            <a:r>
              <a:rPr lang="zh-CN" altLang="en-US" dirty="0">
                <a:solidFill>
                  <a:srgbClr val="A11A03"/>
                </a:solidFill>
              </a:rPr>
              <a:t>称呼</a:t>
            </a:r>
            <a:r>
              <a:rPr lang="zh-CN" altLang="en-US" dirty="0" smtClean="0">
                <a:solidFill>
                  <a:srgbClr val="A11A03"/>
                </a:solidFill>
              </a:rPr>
              <a:t>）</a:t>
            </a:r>
            <a:endParaRPr lang="en-US" altLang="zh-CN" dirty="0" smtClean="0">
              <a:solidFill>
                <a:srgbClr val="A11A03"/>
              </a:solidFill>
            </a:endParaRPr>
          </a:p>
          <a:p>
            <a:pPr>
              <a:buFontTx/>
              <a:buNone/>
            </a:pPr>
            <a:endParaRPr lang="zh-CN" altLang="en-US" dirty="0">
              <a:solidFill>
                <a:srgbClr val="A11A03"/>
              </a:solidFill>
            </a:endParaRPr>
          </a:p>
          <a:p>
            <a:pPr>
              <a:lnSpc>
                <a:spcPct val="150000"/>
              </a:lnSpc>
              <a:buFontTx/>
              <a:buNone/>
            </a:pPr>
            <a:r>
              <a:rPr lang="zh-CN" altLang="en-US" dirty="0"/>
              <a:t>           </a:t>
            </a:r>
            <a:r>
              <a:rPr lang="en-US" altLang="zh-CN" b="1" dirty="0">
                <a:solidFill>
                  <a:schemeClr val="tx2"/>
                </a:solidFill>
              </a:rPr>
              <a:t>I wish to apply for</a:t>
            </a:r>
            <a:r>
              <a:rPr lang="en-US" altLang="zh-CN" dirty="0"/>
              <a:t> admission to Mechanical Engineering at Michigan State University to pursue a Master’s degree and further a Doctor’s degree in Education. </a:t>
            </a:r>
            <a:r>
              <a:rPr lang="en-US" altLang="zh-CN" b="1" dirty="0">
                <a:solidFill>
                  <a:schemeClr val="tx2"/>
                </a:solidFill>
              </a:rPr>
              <a:t>My intended time of admission is the fall of 2004.</a:t>
            </a:r>
            <a:r>
              <a:rPr lang="en-US" altLang="zh-CN" dirty="0"/>
              <a:t>          </a:t>
            </a:r>
            <a:r>
              <a:rPr lang="zh-CN" altLang="en-US" dirty="0">
                <a:solidFill>
                  <a:srgbClr val="A11A03"/>
                </a:solidFill>
              </a:rPr>
              <a:t>（申请专业与学位、拟入学时间）</a:t>
            </a:r>
          </a:p>
        </p:txBody>
      </p:sp>
    </p:spTree>
    <p:extLst>
      <p:ext uri="{BB962C8B-B14F-4D97-AF65-F5344CB8AC3E}">
        <p14:creationId xmlns:p14="http://schemas.microsoft.com/office/powerpoint/2010/main" val="328273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pPr>
              <a:lnSpc>
                <a:spcPct val="150000"/>
              </a:lnSpc>
              <a:buFontTx/>
              <a:buNone/>
            </a:pPr>
            <a:r>
              <a:rPr lang="en-US" altLang="zh-CN" dirty="0"/>
              <a:t>           If possible, </a:t>
            </a:r>
            <a:r>
              <a:rPr lang="en-US" altLang="zh-CN" b="1" dirty="0">
                <a:solidFill>
                  <a:schemeClr val="tx2"/>
                </a:solidFill>
              </a:rPr>
              <a:t>I also wish to obtain graduate assistantship</a:t>
            </a:r>
            <a:r>
              <a:rPr lang="en-US" altLang="zh-CN" dirty="0"/>
              <a:t> so that I may support myself and obtain some experience while pursuing my graduate studies.</a:t>
            </a:r>
          </a:p>
          <a:p>
            <a:pPr>
              <a:lnSpc>
                <a:spcPct val="150000"/>
              </a:lnSpc>
              <a:buFontTx/>
              <a:buNone/>
            </a:pPr>
            <a:r>
              <a:rPr lang="en-US" altLang="zh-CN" dirty="0"/>
              <a:t>   </a:t>
            </a:r>
            <a:r>
              <a:rPr lang="en-US" altLang="zh-CN" b="1" dirty="0" smtClean="0">
                <a:solidFill>
                  <a:srgbClr val="A11A03"/>
                </a:solidFill>
              </a:rPr>
              <a:t>(</a:t>
            </a:r>
            <a:r>
              <a:rPr lang="zh-CN" altLang="en-US" b="1" dirty="0">
                <a:solidFill>
                  <a:srgbClr val="A11A03"/>
                </a:solidFill>
              </a:rPr>
              <a:t>申请奖学金）</a:t>
            </a:r>
          </a:p>
        </p:txBody>
      </p:sp>
    </p:spTree>
    <p:extLst>
      <p:ext uri="{BB962C8B-B14F-4D97-AF65-F5344CB8AC3E}">
        <p14:creationId xmlns:p14="http://schemas.microsoft.com/office/powerpoint/2010/main" val="1327117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a:lstStyle/>
          <a:p>
            <a:pPr>
              <a:lnSpc>
                <a:spcPct val="150000"/>
              </a:lnSpc>
              <a:buFontTx/>
              <a:buNone/>
            </a:pPr>
            <a:r>
              <a:rPr lang="en-US" altLang="zh-CN" dirty="0"/>
              <a:t>           In 1999 </a:t>
            </a:r>
            <a:r>
              <a:rPr lang="en-US" altLang="zh-CN" b="1" dirty="0">
                <a:solidFill>
                  <a:schemeClr val="tx2"/>
                </a:solidFill>
              </a:rPr>
              <a:t>I got my B.A. degree in</a:t>
            </a:r>
            <a:r>
              <a:rPr lang="en-US" altLang="zh-CN" dirty="0"/>
              <a:t> English Language and Literature from the Guangzhou Institute of Foreign Languages. In the past five years, </a:t>
            </a:r>
            <a:r>
              <a:rPr lang="en-US" altLang="zh-CN" b="1" dirty="0">
                <a:solidFill>
                  <a:schemeClr val="tx2"/>
                </a:solidFill>
              </a:rPr>
              <a:t>I’ve been employed as a</a:t>
            </a:r>
            <a:r>
              <a:rPr lang="en-US" altLang="zh-CN" dirty="0"/>
              <a:t> teacher at Guangzhou University.</a:t>
            </a:r>
          </a:p>
          <a:p>
            <a:pPr>
              <a:lnSpc>
                <a:spcPct val="150000"/>
              </a:lnSpc>
              <a:buFontTx/>
              <a:buNone/>
            </a:pPr>
            <a:r>
              <a:rPr lang="en-US" altLang="zh-CN" dirty="0"/>
              <a:t>  </a:t>
            </a:r>
            <a:r>
              <a:rPr lang="en-US" altLang="zh-CN" dirty="0" smtClean="0"/>
              <a:t> </a:t>
            </a:r>
            <a:r>
              <a:rPr lang="en-US" altLang="zh-CN" b="1" dirty="0">
                <a:solidFill>
                  <a:srgbClr val="A11A03"/>
                </a:solidFill>
              </a:rPr>
              <a:t>(</a:t>
            </a:r>
            <a:r>
              <a:rPr lang="zh-CN" altLang="en-US" b="1" dirty="0">
                <a:solidFill>
                  <a:srgbClr val="A11A03"/>
                </a:solidFill>
              </a:rPr>
              <a:t>教育背景、工作经历）</a:t>
            </a:r>
          </a:p>
        </p:txBody>
      </p:sp>
    </p:spTree>
    <p:extLst>
      <p:ext uri="{BB962C8B-B14F-4D97-AF65-F5344CB8AC3E}">
        <p14:creationId xmlns:p14="http://schemas.microsoft.com/office/powerpoint/2010/main" val="4195399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p:txBody>
          <a:bodyPr/>
          <a:lstStyle/>
          <a:p>
            <a:pPr>
              <a:lnSpc>
                <a:spcPct val="150000"/>
              </a:lnSpc>
              <a:buFontTx/>
              <a:buNone/>
            </a:pPr>
            <a:r>
              <a:rPr lang="en-US" altLang="zh-CN" dirty="0"/>
              <a:t>           </a:t>
            </a:r>
            <a:r>
              <a:rPr lang="en-US" altLang="zh-CN" b="1" dirty="0">
                <a:solidFill>
                  <a:schemeClr val="tx2"/>
                </a:solidFill>
              </a:rPr>
              <a:t>Would you please send me the application forms for admission and financial support at your earliest convenience?</a:t>
            </a:r>
            <a:r>
              <a:rPr lang="en-US" altLang="zh-CN" dirty="0"/>
              <a:t> Thank your very much.</a:t>
            </a:r>
          </a:p>
          <a:p>
            <a:pPr algn="r">
              <a:lnSpc>
                <a:spcPct val="150000"/>
              </a:lnSpc>
              <a:buFontTx/>
              <a:buNone/>
            </a:pPr>
            <a:r>
              <a:rPr lang="en-US" altLang="zh-CN" dirty="0"/>
              <a:t>           Yours sincerely,</a:t>
            </a:r>
          </a:p>
          <a:p>
            <a:pPr algn="r">
              <a:lnSpc>
                <a:spcPct val="150000"/>
              </a:lnSpc>
              <a:buFontTx/>
              <a:buNone/>
            </a:pPr>
            <a:r>
              <a:rPr lang="en-US" altLang="zh-CN" dirty="0"/>
              <a:t>            </a:t>
            </a:r>
            <a:r>
              <a:rPr lang="en-US" altLang="zh-CN" dirty="0">
                <a:latin typeface="Monotype Corsiva" panose="03010101010201010101" pitchFamily="66" charset="0"/>
              </a:rPr>
              <a:t>Dong Min</a:t>
            </a:r>
          </a:p>
          <a:p>
            <a:pPr>
              <a:buFontTx/>
              <a:buNone/>
            </a:pPr>
            <a:r>
              <a:rPr lang="en-US" altLang="zh-CN" b="1" dirty="0">
                <a:solidFill>
                  <a:srgbClr val="A11A03"/>
                </a:solidFill>
                <a:latin typeface="Monotype Corsiva" panose="03010101010201010101" pitchFamily="66" charset="0"/>
              </a:rPr>
              <a:t>                          (</a:t>
            </a:r>
            <a:r>
              <a:rPr lang="zh-CN" altLang="en-US" b="1" dirty="0">
                <a:solidFill>
                  <a:srgbClr val="A11A03"/>
                </a:solidFill>
                <a:latin typeface="Monotype Corsiva" panose="03010101010201010101" pitchFamily="66" charset="0"/>
              </a:rPr>
              <a:t>索要申请表格）</a:t>
            </a:r>
          </a:p>
        </p:txBody>
      </p:sp>
    </p:spTree>
    <p:extLst>
      <p:ext uri="{BB962C8B-B14F-4D97-AF65-F5344CB8AC3E}">
        <p14:creationId xmlns:p14="http://schemas.microsoft.com/office/powerpoint/2010/main" val="378336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idx="1"/>
          </p:nvPr>
        </p:nvSpPr>
        <p:spPr>
          <a:xfrm>
            <a:off x="1752600" y="1772815"/>
            <a:ext cx="6934200" cy="4353347"/>
          </a:xfrm>
        </p:spPr>
        <p:txBody>
          <a:bodyPr>
            <a:normAutofit lnSpcReduction="10000"/>
          </a:bodyPr>
          <a:lstStyle/>
          <a:p>
            <a:pPr>
              <a:lnSpc>
                <a:spcPct val="80000"/>
              </a:lnSpc>
              <a:buFontTx/>
              <a:buNone/>
            </a:pPr>
            <a:r>
              <a:rPr lang="en-US" altLang="zh-CN" dirty="0"/>
              <a:t>Department of Physics</a:t>
            </a:r>
          </a:p>
          <a:p>
            <a:pPr>
              <a:lnSpc>
                <a:spcPct val="80000"/>
              </a:lnSpc>
              <a:buFontTx/>
              <a:buNone/>
            </a:pPr>
            <a:r>
              <a:rPr lang="en-US" altLang="zh-CN" dirty="0"/>
              <a:t>Nanjing University</a:t>
            </a:r>
          </a:p>
          <a:p>
            <a:pPr>
              <a:lnSpc>
                <a:spcPct val="80000"/>
              </a:lnSpc>
              <a:buFontTx/>
              <a:buNone/>
            </a:pPr>
            <a:r>
              <a:rPr lang="en-US" altLang="zh-CN" dirty="0"/>
              <a:t>22 </a:t>
            </a:r>
            <a:r>
              <a:rPr lang="en-US" altLang="zh-CN" dirty="0" err="1"/>
              <a:t>Hankou</a:t>
            </a:r>
            <a:r>
              <a:rPr lang="en-US" altLang="zh-CN" dirty="0"/>
              <a:t> Road, Nanjing 210093</a:t>
            </a:r>
          </a:p>
          <a:p>
            <a:pPr>
              <a:lnSpc>
                <a:spcPct val="80000"/>
              </a:lnSpc>
              <a:buFontTx/>
              <a:buNone/>
            </a:pPr>
            <a:r>
              <a:rPr lang="en-US" altLang="zh-CN" dirty="0"/>
              <a:t>P. R. China</a:t>
            </a:r>
          </a:p>
          <a:p>
            <a:pPr>
              <a:lnSpc>
                <a:spcPct val="80000"/>
              </a:lnSpc>
              <a:buFontTx/>
              <a:buNone/>
            </a:pPr>
            <a:r>
              <a:rPr lang="en-US" altLang="zh-CN" dirty="0"/>
              <a:t>November3, 2006</a:t>
            </a:r>
          </a:p>
          <a:p>
            <a:pPr>
              <a:lnSpc>
                <a:spcPct val="80000"/>
              </a:lnSpc>
              <a:buFontTx/>
              <a:buNone/>
            </a:pPr>
            <a:endParaRPr lang="en-US" altLang="zh-CN" dirty="0"/>
          </a:p>
          <a:p>
            <a:pPr>
              <a:lnSpc>
                <a:spcPct val="80000"/>
              </a:lnSpc>
              <a:buFontTx/>
              <a:buNone/>
            </a:pPr>
            <a:r>
              <a:rPr lang="en-US" altLang="zh-CN" dirty="0"/>
              <a:t>Mrs. Elizabeth Williams</a:t>
            </a:r>
          </a:p>
          <a:p>
            <a:pPr>
              <a:lnSpc>
                <a:spcPct val="80000"/>
              </a:lnSpc>
              <a:buFontTx/>
              <a:buNone/>
            </a:pPr>
            <a:r>
              <a:rPr lang="en-US" altLang="zh-CN" dirty="0"/>
              <a:t>Graduate Admissions Office </a:t>
            </a:r>
          </a:p>
          <a:p>
            <a:pPr>
              <a:lnSpc>
                <a:spcPct val="80000"/>
              </a:lnSpc>
              <a:buFontTx/>
              <a:buNone/>
            </a:pPr>
            <a:r>
              <a:rPr lang="en-US" altLang="zh-CN" dirty="0"/>
              <a:t>University Offices</a:t>
            </a:r>
          </a:p>
          <a:p>
            <a:pPr>
              <a:lnSpc>
                <a:spcPct val="80000"/>
              </a:lnSpc>
              <a:buFontTx/>
              <a:buNone/>
            </a:pPr>
            <a:r>
              <a:rPr lang="en-US" altLang="zh-CN" dirty="0"/>
              <a:t>Wellington Square</a:t>
            </a:r>
          </a:p>
          <a:p>
            <a:pPr>
              <a:lnSpc>
                <a:spcPct val="80000"/>
              </a:lnSpc>
              <a:buFontTx/>
              <a:buNone/>
            </a:pPr>
            <a:r>
              <a:rPr lang="en-US" altLang="zh-CN" dirty="0"/>
              <a:t>Oxford, OX1 2JD</a:t>
            </a:r>
          </a:p>
          <a:p>
            <a:pPr>
              <a:lnSpc>
                <a:spcPct val="80000"/>
              </a:lnSpc>
              <a:buFontTx/>
              <a:buNone/>
            </a:pPr>
            <a:r>
              <a:rPr lang="en-US" altLang="zh-CN" dirty="0"/>
              <a:t>UK</a:t>
            </a:r>
          </a:p>
        </p:txBody>
      </p:sp>
      <p:sp>
        <p:nvSpPr>
          <p:cNvPr id="2" name="文本框 1"/>
          <p:cNvSpPr txBox="1"/>
          <p:nvPr/>
        </p:nvSpPr>
        <p:spPr>
          <a:xfrm>
            <a:off x="899592" y="476672"/>
            <a:ext cx="8064896" cy="646331"/>
          </a:xfrm>
          <a:prstGeom prst="rect">
            <a:avLst/>
          </a:prstGeom>
          <a:noFill/>
        </p:spPr>
        <p:txBody>
          <a:bodyPr wrap="square" rtlCol="0">
            <a:spAutoFit/>
          </a:bodyPr>
          <a:lstStyle/>
          <a:p>
            <a:r>
              <a:rPr lang="en-US" altLang="zh-CN" sz="3600" b="1" dirty="0" smtClean="0"/>
              <a:t>Sample 3</a:t>
            </a:r>
            <a:endParaRPr lang="zh-CN" altLang="en-US" sz="3600" b="1" dirty="0"/>
          </a:p>
        </p:txBody>
      </p:sp>
    </p:spTree>
    <p:extLst>
      <p:ext uri="{BB962C8B-B14F-4D97-AF65-F5344CB8AC3E}">
        <p14:creationId xmlns:p14="http://schemas.microsoft.com/office/powerpoint/2010/main" val="90832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a:xfrm>
            <a:off x="827584" y="1125538"/>
            <a:ext cx="7416824" cy="5000625"/>
          </a:xfrm>
        </p:spPr>
        <p:txBody>
          <a:bodyPr/>
          <a:lstStyle/>
          <a:p>
            <a:pPr>
              <a:buFontTx/>
              <a:buNone/>
            </a:pPr>
            <a:r>
              <a:rPr lang="en-US" altLang="zh-CN" b="1" dirty="0"/>
              <a:t> </a:t>
            </a:r>
            <a:r>
              <a:rPr lang="en-US" altLang="zh-CN" b="1" dirty="0" smtClean="0"/>
              <a:t>  </a:t>
            </a:r>
            <a:r>
              <a:rPr lang="en-US" altLang="zh-CN" sz="3200" b="1" dirty="0" smtClean="0"/>
              <a:t>Dear </a:t>
            </a:r>
            <a:r>
              <a:rPr lang="en-US" altLang="zh-CN" sz="3200" b="1" dirty="0"/>
              <a:t>Mr. Elizabeth Williams,</a:t>
            </a:r>
          </a:p>
          <a:p>
            <a:pPr>
              <a:buFontTx/>
              <a:buNone/>
            </a:pPr>
            <a:r>
              <a:rPr lang="en-US" altLang="zh-CN" sz="3200" b="1" dirty="0"/>
              <a:t>   </a:t>
            </a:r>
            <a:r>
              <a:rPr lang="en-US" altLang="zh-CN" sz="3200" b="1" dirty="0" smtClean="0"/>
              <a:t>I </a:t>
            </a:r>
            <a:r>
              <a:rPr lang="en-US" altLang="zh-CN" sz="3200" b="1" dirty="0"/>
              <a:t>am a student in the Department of Physics, expecting to graduate with a bachelor’s degree in July next year. I am very much interested in pursuing a master’s degree in Particle Physics at the Particle Physics Department of Oxford University.</a:t>
            </a:r>
            <a:r>
              <a:rPr lang="en-US" altLang="zh-CN" sz="3200" dirty="0"/>
              <a:t> </a:t>
            </a:r>
          </a:p>
        </p:txBody>
      </p:sp>
    </p:spTree>
    <p:extLst>
      <p:ext uri="{BB962C8B-B14F-4D97-AF65-F5344CB8AC3E}">
        <p14:creationId xmlns:p14="http://schemas.microsoft.com/office/powerpoint/2010/main" val="670852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idx="1"/>
          </p:nvPr>
        </p:nvSpPr>
        <p:spPr/>
        <p:txBody>
          <a:bodyPr>
            <a:normAutofit/>
          </a:bodyPr>
          <a:lstStyle/>
          <a:p>
            <a:pPr>
              <a:buFontTx/>
              <a:buNone/>
            </a:pPr>
            <a:r>
              <a:rPr lang="en-US" altLang="zh-CN" sz="3200" b="1" dirty="0"/>
              <a:t>   From my review of graduate programs and discussion with my professors, I find that Oxford University has the largest particle physics group in the UK, with a large academic and support staff. I intend to enter in the autumn of 2007.</a:t>
            </a:r>
          </a:p>
        </p:txBody>
      </p:sp>
    </p:spTree>
    <p:extLst>
      <p:ext uri="{BB962C8B-B14F-4D97-AF65-F5344CB8AC3E}">
        <p14:creationId xmlns:p14="http://schemas.microsoft.com/office/powerpoint/2010/main" val="1620040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idx="1"/>
          </p:nvPr>
        </p:nvSpPr>
        <p:spPr/>
        <p:txBody>
          <a:bodyPr/>
          <a:lstStyle/>
          <a:p>
            <a:pPr>
              <a:buFontTx/>
              <a:buNone/>
            </a:pPr>
            <a:r>
              <a:rPr lang="en-US" altLang="zh-CN" b="1" dirty="0"/>
              <a:t>   </a:t>
            </a:r>
            <a:r>
              <a:rPr lang="en-US" altLang="zh-CN" sz="3200" b="1" dirty="0" smtClean="0"/>
              <a:t>In </a:t>
            </a:r>
            <a:r>
              <a:rPr lang="en-US" altLang="zh-CN" sz="3200" b="1" dirty="0"/>
              <a:t>my undergraduate years, I have worked hard. As you can see from my curriculum vitae, my GPA in major courses is 3.8/4.0 and I have remained top 5% of about 100 students.</a:t>
            </a:r>
            <a:r>
              <a:rPr lang="en-US" altLang="zh-CN" sz="3200" dirty="0"/>
              <a:t> </a:t>
            </a:r>
          </a:p>
        </p:txBody>
      </p:sp>
    </p:spTree>
    <p:extLst>
      <p:ext uri="{BB962C8B-B14F-4D97-AF65-F5344CB8AC3E}">
        <p14:creationId xmlns:p14="http://schemas.microsoft.com/office/powerpoint/2010/main" val="654466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3"/>
          <p:cNvSpPr>
            <a:spLocks noGrp="1" noChangeArrowheads="1"/>
          </p:cNvSpPr>
          <p:nvPr>
            <p:ph idx="1"/>
          </p:nvPr>
        </p:nvSpPr>
        <p:spPr/>
        <p:txBody>
          <a:bodyPr>
            <a:normAutofit lnSpcReduction="10000"/>
          </a:bodyPr>
          <a:lstStyle/>
          <a:p>
            <a:pPr>
              <a:lnSpc>
                <a:spcPct val="90000"/>
              </a:lnSpc>
              <a:buFontTx/>
              <a:buNone/>
            </a:pPr>
            <a:r>
              <a:rPr lang="en-US" altLang="zh-CN" b="1" dirty="0"/>
              <a:t>   </a:t>
            </a:r>
            <a:r>
              <a:rPr lang="en-US" altLang="zh-CN" sz="3200" b="1" dirty="0"/>
              <a:t>I have also worked with Dr. </a:t>
            </a:r>
            <a:r>
              <a:rPr lang="en-US" altLang="zh-CN" sz="3200" b="1" dirty="0" smtClean="0"/>
              <a:t>Wei Liu </a:t>
            </a:r>
            <a:r>
              <a:rPr lang="en-US" altLang="zh-CN" sz="3200" b="1" dirty="0"/>
              <a:t>and Professor </a:t>
            </a:r>
            <a:r>
              <a:rPr lang="en-US" altLang="zh-CN" sz="3200" b="1" dirty="0" smtClean="0"/>
              <a:t>Lei Luo </a:t>
            </a:r>
            <a:r>
              <a:rPr lang="en-US" altLang="zh-CN" sz="3200" b="1" dirty="0"/>
              <a:t>on research topics like the applied physics at the enterprise level. Because of my excellence in study and research, I have been awarded scholarships three times. In addition, I am well-prepared linguistically to further my studies in the UK. My TELTS is 7.5 and my GRE is130.</a:t>
            </a:r>
          </a:p>
        </p:txBody>
      </p:sp>
    </p:spTree>
    <p:extLst>
      <p:ext uri="{BB962C8B-B14F-4D97-AF65-F5344CB8AC3E}">
        <p14:creationId xmlns:p14="http://schemas.microsoft.com/office/powerpoint/2010/main" val="34671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idx="1"/>
          </p:nvPr>
        </p:nvSpPr>
        <p:spPr>
          <a:xfrm>
            <a:off x="1187450" y="620688"/>
            <a:ext cx="7632700" cy="4525963"/>
          </a:xfrm>
        </p:spPr>
        <p:txBody>
          <a:bodyPr>
            <a:normAutofit/>
          </a:bodyPr>
          <a:lstStyle/>
          <a:p>
            <a:pPr>
              <a:lnSpc>
                <a:spcPct val="90000"/>
              </a:lnSpc>
              <a:buFontTx/>
              <a:buNone/>
            </a:pPr>
            <a:r>
              <a:rPr lang="en-US" altLang="zh-CN" sz="3200" b="1" dirty="0"/>
              <a:t>    </a:t>
            </a:r>
            <a:r>
              <a:rPr lang="en-US" altLang="zh-CN" sz="3200" b="1" dirty="0" smtClean="0"/>
              <a:t>I </a:t>
            </a:r>
            <a:r>
              <a:rPr lang="en-US" altLang="zh-CN" sz="3200" b="1" dirty="0"/>
              <a:t>would be grateful if you would send me the application forms for admission and financial support at your earliest convenience. Thank you for your consideration.</a:t>
            </a:r>
          </a:p>
          <a:p>
            <a:pPr>
              <a:lnSpc>
                <a:spcPct val="90000"/>
              </a:lnSpc>
              <a:buFontTx/>
              <a:buNone/>
            </a:pPr>
            <a:r>
              <a:rPr lang="en-US" altLang="zh-CN" sz="3200" b="1" dirty="0"/>
              <a:t>   </a:t>
            </a:r>
            <a:r>
              <a:rPr lang="en-US" altLang="zh-CN" sz="3200" b="1" dirty="0" smtClean="0"/>
              <a:t> </a:t>
            </a:r>
            <a:r>
              <a:rPr lang="en-US" altLang="zh-CN" sz="3200" b="1" dirty="0"/>
              <a:t>I look forward to hearing from you soon. 	</a:t>
            </a:r>
          </a:p>
          <a:p>
            <a:pPr>
              <a:lnSpc>
                <a:spcPct val="90000"/>
              </a:lnSpc>
              <a:buFontTx/>
              <a:buNone/>
            </a:pPr>
            <a:r>
              <a:rPr lang="en-US" altLang="zh-CN" sz="3200" b="1" dirty="0"/>
              <a:t>                                           Sincerely yours, </a:t>
            </a:r>
          </a:p>
          <a:p>
            <a:pPr>
              <a:lnSpc>
                <a:spcPct val="90000"/>
              </a:lnSpc>
              <a:buNone/>
            </a:pPr>
            <a:r>
              <a:rPr lang="en-US" altLang="zh-CN" sz="3200" b="1" dirty="0"/>
              <a:t>                                           </a:t>
            </a:r>
            <a:r>
              <a:rPr lang="en-US" altLang="zh-CN" sz="3200" b="1" dirty="0" smtClean="0"/>
              <a:t>Peng Lin</a:t>
            </a:r>
            <a:endParaRPr lang="en-US" altLang="zh-CN" sz="3200" b="1" dirty="0"/>
          </a:p>
        </p:txBody>
      </p:sp>
    </p:spTree>
    <p:extLst>
      <p:ext uri="{BB962C8B-B14F-4D97-AF65-F5344CB8AC3E}">
        <p14:creationId xmlns:p14="http://schemas.microsoft.com/office/powerpoint/2010/main" val="316739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404664"/>
            <a:ext cx="6781800" cy="1008112"/>
          </a:xfrm>
        </p:spPr>
        <p:txBody>
          <a:bodyPr/>
          <a:lstStyle/>
          <a:p>
            <a:r>
              <a:rPr lang="en-US" altLang="zh-CN" dirty="0" smtClean="0"/>
              <a:t>Teaching Objectives</a:t>
            </a:r>
            <a:endParaRPr lang="zh-CN" altLang="en-US" dirty="0"/>
          </a:p>
        </p:txBody>
      </p:sp>
      <p:sp>
        <p:nvSpPr>
          <p:cNvPr id="3" name="文本框 2"/>
          <p:cNvSpPr txBox="1"/>
          <p:nvPr/>
        </p:nvSpPr>
        <p:spPr>
          <a:xfrm>
            <a:off x="1043608" y="1844824"/>
            <a:ext cx="7344816" cy="3243965"/>
          </a:xfrm>
          <a:prstGeom prst="rect">
            <a:avLst/>
          </a:prstGeom>
          <a:noFill/>
        </p:spPr>
        <p:txBody>
          <a:bodyPr wrap="square" rtlCol="0">
            <a:spAutoFit/>
          </a:bodyPr>
          <a:lstStyle/>
          <a:p>
            <a:pPr marL="274320" lvl="0" indent="-274320">
              <a:spcBef>
                <a:spcPct val="20000"/>
              </a:spcBef>
              <a:buClr>
                <a:srgbClr val="4F81BD"/>
              </a:buClr>
              <a:buFont typeface="Arial" pitchFamily="34" charset="0"/>
              <a:buChar char="•"/>
            </a:pPr>
            <a:r>
              <a:rPr lang="en-US" altLang="zh-CN" sz="3200" dirty="0">
                <a:solidFill>
                  <a:srgbClr val="1F497D"/>
                </a:solidFill>
              </a:rPr>
              <a:t>Acquaint students with the basic formality of </a:t>
            </a:r>
            <a:r>
              <a:rPr lang="en-US" altLang="zh-CN" sz="3200" dirty="0" smtClean="0">
                <a:solidFill>
                  <a:srgbClr val="1F497D"/>
                </a:solidFill>
              </a:rPr>
              <a:t>application letters.</a:t>
            </a:r>
            <a:endParaRPr lang="en-US" altLang="zh-CN" sz="3200" dirty="0">
              <a:solidFill>
                <a:srgbClr val="1F497D"/>
              </a:solidFill>
            </a:endParaRPr>
          </a:p>
          <a:p>
            <a:pPr marL="274320" lvl="0" indent="-274320">
              <a:spcBef>
                <a:spcPct val="20000"/>
              </a:spcBef>
              <a:buClr>
                <a:srgbClr val="4F81BD"/>
              </a:buClr>
              <a:buFont typeface="Arial" pitchFamily="34" charset="0"/>
              <a:buChar char="•"/>
            </a:pPr>
            <a:r>
              <a:rPr lang="en-US" altLang="zh-CN" sz="3200" dirty="0">
                <a:solidFill>
                  <a:srgbClr val="1F497D"/>
                </a:solidFill>
              </a:rPr>
              <a:t>Acquaint students with the general writing style </a:t>
            </a:r>
            <a:r>
              <a:rPr lang="en-US" altLang="zh-CN" sz="3200" dirty="0" smtClean="0">
                <a:solidFill>
                  <a:srgbClr val="1F497D"/>
                </a:solidFill>
              </a:rPr>
              <a:t>of application letters.</a:t>
            </a:r>
            <a:endParaRPr lang="en-US" altLang="zh-CN" sz="3200" dirty="0">
              <a:solidFill>
                <a:srgbClr val="1F497D"/>
              </a:solidFill>
            </a:endParaRPr>
          </a:p>
          <a:p>
            <a:pPr marL="274320" lvl="0" indent="-274320">
              <a:spcBef>
                <a:spcPct val="20000"/>
              </a:spcBef>
              <a:buClr>
                <a:srgbClr val="4F81BD"/>
              </a:buClr>
              <a:buFont typeface="Arial" pitchFamily="34" charset="0"/>
              <a:buChar char="•"/>
            </a:pPr>
            <a:r>
              <a:rPr lang="en-US" altLang="zh-CN" sz="3200" dirty="0">
                <a:solidFill>
                  <a:srgbClr val="1F497D"/>
                </a:solidFill>
              </a:rPr>
              <a:t>Master key words/phrases and useful expressions in </a:t>
            </a:r>
            <a:r>
              <a:rPr lang="en-US" altLang="zh-CN" sz="3200" dirty="0" smtClean="0">
                <a:solidFill>
                  <a:srgbClr val="1F497D"/>
                </a:solidFill>
              </a:rPr>
              <a:t>applications.</a:t>
            </a:r>
            <a:endParaRPr lang="en-US" altLang="zh-CN" sz="3200" dirty="0">
              <a:solidFill>
                <a:srgbClr val="1F497D"/>
              </a:solidFill>
            </a:endParaRPr>
          </a:p>
        </p:txBody>
      </p:sp>
    </p:spTree>
    <p:extLst>
      <p:ext uri="{BB962C8B-B14F-4D97-AF65-F5344CB8AC3E}">
        <p14:creationId xmlns:p14="http://schemas.microsoft.com/office/powerpoint/2010/main" val="115602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a:xfrm>
            <a:off x="711770" y="188640"/>
            <a:ext cx="5660430" cy="968152"/>
          </a:xfrm>
        </p:spPr>
        <p:txBody>
          <a:bodyPr>
            <a:normAutofit/>
          </a:bodyPr>
          <a:lstStyle/>
          <a:p>
            <a:r>
              <a:rPr lang="en-US" altLang="zh-CN" dirty="0"/>
              <a:t>Useful </a:t>
            </a:r>
            <a:r>
              <a:rPr lang="en-US" altLang="zh-CN" dirty="0" smtClean="0"/>
              <a:t>Expressions</a:t>
            </a:r>
            <a:endParaRPr lang="en-US" altLang="zh-CN" dirty="0"/>
          </a:p>
        </p:txBody>
      </p:sp>
      <p:sp>
        <p:nvSpPr>
          <p:cNvPr id="3" name="文本框 2"/>
          <p:cNvSpPr txBox="1"/>
          <p:nvPr/>
        </p:nvSpPr>
        <p:spPr>
          <a:xfrm>
            <a:off x="899592" y="1412776"/>
            <a:ext cx="7344816" cy="4745915"/>
          </a:xfrm>
          <a:prstGeom prst="rect">
            <a:avLst/>
          </a:prstGeom>
          <a:noFill/>
        </p:spPr>
        <p:txBody>
          <a:bodyPr wrap="square" rtlCol="0">
            <a:spAutoFit/>
          </a:bodyPr>
          <a:lstStyle/>
          <a:p>
            <a:r>
              <a:rPr lang="en-US" altLang="zh-CN" sz="2800" b="1" i="1" dirty="0">
                <a:solidFill>
                  <a:srgbClr val="FFC000"/>
                </a:solidFill>
                <a:ea typeface="微软雅黑" panose="020B0503020204020204" pitchFamily="34" charset="-122"/>
              </a:rPr>
              <a:t>You may begin the application letter in the following ways:</a:t>
            </a:r>
            <a:r>
              <a:rPr lang="en-US" altLang="zh-CN" sz="2800" dirty="0">
                <a:solidFill>
                  <a:srgbClr val="FFC000"/>
                </a:solidFill>
                <a:ea typeface="微软雅黑" panose="020B0503020204020204" pitchFamily="34" charset="-122"/>
              </a:rPr>
              <a:t> </a:t>
            </a:r>
            <a:endParaRPr lang="en-US" altLang="zh-CN" sz="2800" dirty="0" smtClean="0">
              <a:solidFill>
                <a:srgbClr val="FFC000"/>
              </a:solidFill>
              <a:ea typeface="微软雅黑" panose="020B0503020204020204" pitchFamily="34" charset="-122"/>
            </a:endParaRPr>
          </a:p>
          <a:p>
            <a:pPr marL="609600" lvl="0" indent="-609600">
              <a:spcBef>
                <a:spcPct val="20000"/>
              </a:spcBef>
              <a:buClr>
                <a:srgbClr val="4F81BD"/>
              </a:buClr>
              <a:buFont typeface="Wingdings" panose="05000000000000000000" pitchFamily="2" charset="2"/>
              <a:buChar char="v"/>
            </a:pPr>
            <a:r>
              <a:rPr lang="en-US" altLang="zh-CN" sz="2800" dirty="0">
                <a:solidFill>
                  <a:srgbClr val="1F497D"/>
                </a:solidFill>
              </a:rPr>
              <a:t>I am writing to you because I wish to ……..I have learned from your catalog that……</a:t>
            </a:r>
          </a:p>
          <a:p>
            <a:pPr marL="609600" lvl="0" indent="-609600">
              <a:spcBef>
                <a:spcPct val="20000"/>
              </a:spcBef>
              <a:buClr>
                <a:srgbClr val="4F81BD"/>
              </a:buClr>
              <a:buFont typeface="Wingdings" panose="05000000000000000000" pitchFamily="2" charset="2"/>
              <a:buChar char="v"/>
            </a:pPr>
            <a:r>
              <a:rPr lang="en-US" altLang="zh-CN" sz="2800" dirty="0">
                <a:solidFill>
                  <a:srgbClr val="1F497D"/>
                </a:solidFill>
              </a:rPr>
              <a:t>Mr. XXX has recommended your college to me.</a:t>
            </a:r>
          </a:p>
          <a:p>
            <a:pPr marL="609600" lvl="0" indent="-609600">
              <a:spcBef>
                <a:spcPct val="20000"/>
              </a:spcBef>
              <a:buClr>
                <a:srgbClr val="4F81BD"/>
              </a:buClr>
              <a:buFont typeface="Wingdings" panose="05000000000000000000" pitchFamily="2" charset="2"/>
              <a:buChar char="v"/>
            </a:pPr>
            <a:r>
              <a:rPr lang="en-US" altLang="zh-CN" sz="2800" dirty="0">
                <a:solidFill>
                  <a:srgbClr val="1F497D"/>
                </a:solidFill>
              </a:rPr>
              <a:t>I am a graduate from ……, and I am particularly interested in…. in your university.</a:t>
            </a:r>
          </a:p>
          <a:p>
            <a:pPr marL="609600" lvl="0" indent="-609600">
              <a:spcBef>
                <a:spcPct val="20000"/>
              </a:spcBef>
              <a:buClr>
                <a:srgbClr val="4F81BD"/>
              </a:buClr>
              <a:buFont typeface="Wingdings" panose="05000000000000000000" pitchFamily="2" charset="2"/>
              <a:buChar char="v"/>
            </a:pPr>
            <a:r>
              <a:rPr lang="en-US" altLang="zh-CN" sz="2800" dirty="0">
                <a:solidFill>
                  <a:srgbClr val="1F497D"/>
                </a:solidFill>
              </a:rPr>
              <a:t>I would like very much to know…. Could you give me any idea as to </a:t>
            </a:r>
            <a:r>
              <a:rPr lang="en-US" altLang="zh-CN" sz="2800" dirty="0" smtClean="0">
                <a:solidFill>
                  <a:srgbClr val="1F497D"/>
                </a:solidFill>
              </a:rPr>
              <a:t>……</a:t>
            </a:r>
            <a:endParaRPr lang="en-US" altLang="zh-CN" sz="2800" dirty="0">
              <a:solidFill>
                <a:srgbClr val="1F497D"/>
              </a:solidFill>
            </a:endParaRPr>
          </a:p>
        </p:txBody>
      </p:sp>
    </p:spTree>
    <p:extLst>
      <p:ext uri="{BB962C8B-B14F-4D97-AF65-F5344CB8AC3E}">
        <p14:creationId xmlns:p14="http://schemas.microsoft.com/office/powerpoint/2010/main" val="3873721778"/>
      </p:ext>
    </p:extLst>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301625" y="609600"/>
            <a:ext cx="8540750" cy="803275"/>
          </a:xfrm>
        </p:spPr>
        <p:txBody>
          <a:bodyPr>
            <a:normAutofit/>
          </a:bodyPr>
          <a:lstStyle/>
          <a:p>
            <a:pPr>
              <a:lnSpc>
                <a:spcPct val="75000"/>
              </a:lnSpc>
            </a:pPr>
            <a:r>
              <a:rPr lang="en-US" altLang="zh-CN" sz="2800" b="1" i="1" dirty="0">
                <a:solidFill>
                  <a:srgbClr val="FFC000"/>
                </a:solidFill>
                <a:latin typeface="+mn-lt"/>
              </a:rPr>
              <a:t>Your desire can be expressed in the following ways:</a:t>
            </a:r>
            <a:r>
              <a:rPr lang="en-US" altLang="zh-CN" sz="2800" dirty="0">
                <a:solidFill>
                  <a:srgbClr val="FFC000"/>
                </a:solidFill>
                <a:latin typeface="+mn-lt"/>
              </a:rPr>
              <a:t> </a:t>
            </a:r>
          </a:p>
        </p:txBody>
      </p:sp>
      <p:sp>
        <p:nvSpPr>
          <p:cNvPr id="98307" name="Rectangle 3"/>
          <p:cNvSpPr>
            <a:spLocks noGrp="1" noRot="1" noChangeArrowheads="1"/>
          </p:cNvSpPr>
          <p:nvPr>
            <p:ph idx="1"/>
          </p:nvPr>
        </p:nvSpPr>
        <p:spPr>
          <a:xfrm>
            <a:off x="301625" y="1412875"/>
            <a:ext cx="9023350" cy="4686300"/>
          </a:xfrm>
        </p:spPr>
        <p:txBody>
          <a:bodyPr/>
          <a:lstStyle/>
          <a:p>
            <a:pPr marL="609600" indent="-609600">
              <a:lnSpc>
                <a:spcPct val="80000"/>
              </a:lnSpc>
            </a:pPr>
            <a:r>
              <a:rPr lang="en-US" altLang="zh-CN" sz="2400" b="1"/>
              <a:t>Please send me all relevant information concerning the courses you offer.</a:t>
            </a:r>
          </a:p>
          <a:p>
            <a:pPr marL="609600" indent="-609600">
              <a:lnSpc>
                <a:spcPct val="80000"/>
              </a:lnSpc>
            </a:pPr>
            <a:r>
              <a:rPr lang="en-US" altLang="zh-CN" sz="2400" b="1"/>
              <a:t>I should be most obliged to you if you would let me know the courses you offer.</a:t>
            </a:r>
          </a:p>
          <a:p>
            <a:pPr marL="609600" indent="-609600">
              <a:lnSpc>
                <a:spcPct val="80000"/>
              </a:lnSpc>
            </a:pPr>
            <a:r>
              <a:rPr lang="en-US" altLang="zh-CN" sz="2400" b="1"/>
              <a:t>I should be most grateful to you if you would let me have an application form as soon as possible.</a:t>
            </a:r>
          </a:p>
          <a:p>
            <a:pPr marL="609600" indent="-609600">
              <a:lnSpc>
                <a:spcPct val="80000"/>
              </a:lnSpc>
            </a:pPr>
            <a:r>
              <a:rPr lang="en-US" altLang="zh-CN" sz="2400" b="1"/>
              <a:t>I should like to have an application form if you would be kind enough to forward one to me.</a:t>
            </a:r>
          </a:p>
          <a:p>
            <a:pPr marL="609600" indent="-609600">
              <a:lnSpc>
                <a:spcPct val="80000"/>
              </a:lnSpc>
            </a:pPr>
            <a:r>
              <a:rPr lang="en-US" altLang="zh-CN" sz="2400" b="1"/>
              <a:t>I would appreciate it very much if you would forward to me the necessary application forms.</a:t>
            </a:r>
          </a:p>
          <a:p>
            <a:pPr marL="609600" indent="-609600">
              <a:lnSpc>
                <a:spcPct val="80000"/>
              </a:lnSpc>
            </a:pPr>
            <a:r>
              <a:rPr lang="en-US" altLang="zh-CN" sz="2400" b="1"/>
              <a:t>I wonder if you could forward the necessary application forms to me.</a:t>
            </a:r>
          </a:p>
          <a:p>
            <a:pPr marL="609600" indent="-609600">
              <a:lnSpc>
                <a:spcPct val="80000"/>
              </a:lnSpc>
            </a:pPr>
            <a:r>
              <a:rPr lang="en-US" altLang="zh-CN" sz="2400" b="1"/>
              <a:t>I am writing to ask whether you could send me some information about your college as well as application forms.</a:t>
            </a:r>
          </a:p>
        </p:txBody>
      </p:sp>
    </p:spTree>
    <p:extLst>
      <p:ext uri="{BB962C8B-B14F-4D97-AF65-F5344CB8AC3E}">
        <p14:creationId xmlns:p14="http://schemas.microsoft.com/office/powerpoint/2010/main" val="2276379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500" fill="hold"/>
                                        <p:tgtEl>
                                          <p:spTgt spid="98306"/>
                                        </p:tgtEl>
                                        <p:attrNameLst>
                                          <p:attrName>ppt_w</p:attrName>
                                        </p:attrNameLst>
                                      </p:cBhvr>
                                      <p:tavLst>
                                        <p:tav tm="0">
                                          <p:val>
                                            <p:fltVal val="0"/>
                                          </p:val>
                                        </p:tav>
                                        <p:tav tm="100000">
                                          <p:val>
                                            <p:strVal val="#ppt_w"/>
                                          </p:val>
                                        </p:tav>
                                      </p:tavLst>
                                    </p:anim>
                                    <p:anim calcmode="lin" valueType="num">
                                      <p:cBhvr>
                                        <p:cTn id="8" dur="500" fill="hold"/>
                                        <p:tgtEl>
                                          <p:spTgt spid="98306"/>
                                        </p:tgtEl>
                                        <p:attrNameLst>
                                          <p:attrName>ppt_h</p:attrName>
                                        </p:attrNameLst>
                                      </p:cBhvr>
                                      <p:tavLst>
                                        <p:tav tm="0">
                                          <p:val>
                                            <p:fltVal val="0"/>
                                          </p:val>
                                        </p:tav>
                                        <p:tav tm="100000">
                                          <p:val>
                                            <p:strVal val="#ppt_h"/>
                                          </p:val>
                                        </p:tav>
                                      </p:tavLst>
                                    </p:anim>
                                    <p:animEffect transition="in" filter="fade">
                                      <p:cBhvr>
                                        <p:cTn id="9" dur="500"/>
                                        <p:tgtEl>
                                          <p:spTgt spid="983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8307">
                                            <p:txEl>
                                              <p:pRg st="0" end="0"/>
                                            </p:txEl>
                                          </p:spTgt>
                                        </p:tgtEl>
                                        <p:attrNameLst>
                                          <p:attrName>style.visibility</p:attrName>
                                        </p:attrNameLst>
                                      </p:cBhvr>
                                      <p:to>
                                        <p:strVal val="visible"/>
                                      </p:to>
                                    </p:set>
                                    <p:animEffect transition="in" filter="fade">
                                      <p:cBhvr>
                                        <p:cTn id="14" dur="1000">
                                          <p:stCondLst>
                                            <p:cond delay="0"/>
                                          </p:stCondLst>
                                        </p:cTn>
                                        <p:tgtEl>
                                          <p:spTgt spid="9830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8307">
                                            <p:txEl>
                                              <p:pRg st="1" end="1"/>
                                            </p:txEl>
                                          </p:spTgt>
                                        </p:tgtEl>
                                        <p:attrNameLst>
                                          <p:attrName>style.visibility</p:attrName>
                                        </p:attrNameLst>
                                      </p:cBhvr>
                                      <p:to>
                                        <p:strVal val="visible"/>
                                      </p:to>
                                    </p:set>
                                    <p:animEffect transition="in" filter="fade">
                                      <p:cBhvr>
                                        <p:cTn id="19" dur="1000">
                                          <p:stCondLst>
                                            <p:cond delay="0"/>
                                          </p:stCondLst>
                                        </p:cTn>
                                        <p:tgtEl>
                                          <p:spTgt spid="9830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8307">
                                            <p:txEl>
                                              <p:pRg st="2" end="2"/>
                                            </p:txEl>
                                          </p:spTgt>
                                        </p:tgtEl>
                                        <p:attrNameLst>
                                          <p:attrName>style.visibility</p:attrName>
                                        </p:attrNameLst>
                                      </p:cBhvr>
                                      <p:to>
                                        <p:strVal val="visible"/>
                                      </p:to>
                                    </p:set>
                                    <p:animEffect transition="in" filter="fade">
                                      <p:cBhvr>
                                        <p:cTn id="24" dur="1000">
                                          <p:stCondLst>
                                            <p:cond delay="0"/>
                                          </p:stCondLst>
                                        </p:cTn>
                                        <p:tgtEl>
                                          <p:spTgt spid="98307">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8307">
                                            <p:txEl>
                                              <p:pRg st="3" end="3"/>
                                            </p:txEl>
                                          </p:spTgt>
                                        </p:tgtEl>
                                        <p:attrNameLst>
                                          <p:attrName>style.visibility</p:attrName>
                                        </p:attrNameLst>
                                      </p:cBhvr>
                                      <p:to>
                                        <p:strVal val="visible"/>
                                      </p:to>
                                    </p:set>
                                    <p:animEffect transition="in" filter="fade">
                                      <p:cBhvr>
                                        <p:cTn id="29" dur="1000">
                                          <p:stCondLst>
                                            <p:cond delay="0"/>
                                          </p:stCondLst>
                                        </p:cTn>
                                        <p:tgtEl>
                                          <p:spTgt spid="98307">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8307">
                                            <p:txEl>
                                              <p:pRg st="4" end="4"/>
                                            </p:txEl>
                                          </p:spTgt>
                                        </p:tgtEl>
                                        <p:attrNameLst>
                                          <p:attrName>style.visibility</p:attrName>
                                        </p:attrNameLst>
                                      </p:cBhvr>
                                      <p:to>
                                        <p:strVal val="visible"/>
                                      </p:to>
                                    </p:set>
                                    <p:animEffect transition="in" filter="fade">
                                      <p:cBhvr>
                                        <p:cTn id="34" dur="1000">
                                          <p:stCondLst>
                                            <p:cond delay="0"/>
                                          </p:stCondLst>
                                        </p:cTn>
                                        <p:tgtEl>
                                          <p:spTgt spid="98307">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8307">
                                            <p:txEl>
                                              <p:pRg st="5" end="5"/>
                                            </p:txEl>
                                          </p:spTgt>
                                        </p:tgtEl>
                                        <p:attrNameLst>
                                          <p:attrName>style.visibility</p:attrName>
                                        </p:attrNameLst>
                                      </p:cBhvr>
                                      <p:to>
                                        <p:strVal val="visible"/>
                                      </p:to>
                                    </p:set>
                                    <p:animEffect transition="in" filter="fade">
                                      <p:cBhvr>
                                        <p:cTn id="39" dur="1000">
                                          <p:stCondLst>
                                            <p:cond delay="0"/>
                                          </p:stCondLst>
                                        </p:cTn>
                                        <p:tgtEl>
                                          <p:spTgt spid="98307">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8307">
                                            <p:txEl>
                                              <p:pRg st="6" end="6"/>
                                            </p:txEl>
                                          </p:spTgt>
                                        </p:tgtEl>
                                        <p:attrNameLst>
                                          <p:attrName>style.visibility</p:attrName>
                                        </p:attrNameLst>
                                      </p:cBhvr>
                                      <p:to>
                                        <p:strVal val="visible"/>
                                      </p:to>
                                    </p:set>
                                    <p:animEffect transition="in" filter="fade">
                                      <p:cBhvr>
                                        <p:cTn id="44" dur="1000">
                                          <p:stCondLst>
                                            <p:cond delay="0"/>
                                          </p:stCondLst>
                                        </p:cTn>
                                        <p:tgtEl>
                                          <p:spTgt spid="983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1026"/>
          <p:cNvSpPr>
            <a:spLocks noGrp="1" noRot="1" noChangeArrowheads="1"/>
          </p:cNvSpPr>
          <p:nvPr>
            <p:ph type="title"/>
          </p:nvPr>
        </p:nvSpPr>
        <p:spPr>
          <a:xfrm>
            <a:off x="762000" y="-99392"/>
            <a:ext cx="6781800" cy="1600200"/>
          </a:xfrm>
        </p:spPr>
        <p:txBody>
          <a:bodyPr>
            <a:normAutofit/>
          </a:bodyPr>
          <a:lstStyle/>
          <a:p>
            <a:r>
              <a:rPr lang="en-US" altLang="zh-CN" sz="3200" b="1" i="1" dirty="0">
                <a:solidFill>
                  <a:srgbClr val="FFC000"/>
                </a:solidFill>
                <a:latin typeface="+mn-lt"/>
              </a:rPr>
              <a:t>The ending can be written in this way:</a:t>
            </a:r>
          </a:p>
        </p:txBody>
      </p:sp>
      <p:sp>
        <p:nvSpPr>
          <p:cNvPr id="101379" name="Rectangle 1027"/>
          <p:cNvSpPr>
            <a:spLocks noGrp="1" noRot="1" noChangeArrowheads="1"/>
          </p:cNvSpPr>
          <p:nvPr>
            <p:ph idx="1"/>
          </p:nvPr>
        </p:nvSpPr>
        <p:spPr/>
        <p:txBody>
          <a:bodyPr/>
          <a:lstStyle/>
          <a:p>
            <a:pPr marL="609600" indent="-609600"/>
            <a:r>
              <a:rPr lang="en-US" altLang="zh-CN" dirty="0"/>
              <a:t>I am looking forward to hearing from you.</a:t>
            </a:r>
          </a:p>
          <a:p>
            <a:pPr marL="609600" indent="-609600"/>
            <a:r>
              <a:rPr lang="en-US" altLang="zh-CN" dirty="0"/>
              <a:t>I look forward to hearing from you soon.</a:t>
            </a:r>
          </a:p>
          <a:p>
            <a:pPr marL="609600" indent="-609600"/>
            <a:r>
              <a:rPr lang="en-US" altLang="zh-CN" dirty="0"/>
              <a:t>I look forward to your favorable reply.</a:t>
            </a:r>
          </a:p>
          <a:p>
            <a:pPr marL="609600" indent="-609600"/>
            <a:r>
              <a:rPr lang="en-US" altLang="zh-CN" dirty="0"/>
              <a:t>Your prompt response/assistance would be appreciated.</a:t>
            </a:r>
          </a:p>
          <a:p>
            <a:pPr marL="609600" indent="-609600"/>
            <a:r>
              <a:rPr lang="en-US" altLang="zh-CN" dirty="0"/>
              <a:t>Thank you for your time and consideration.</a:t>
            </a:r>
          </a:p>
        </p:txBody>
      </p:sp>
    </p:spTree>
    <p:extLst>
      <p:ext uri="{BB962C8B-B14F-4D97-AF65-F5344CB8AC3E}">
        <p14:creationId xmlns:p14="http://schemas.microsoft.com/office/powerpoint/2010/main" val="3488921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1378"/>
                                        </p:tgtEl>
                                        <p:attrNameLst>
                                          <p:attrName>style.visibility</p:attrName>
                                        </p:attrNameLst>
                                      </p:cBhvr>
                                      <p:to>
                                        <p:strVal val="visible"/>
                                      </p:to>
                                    </p:set>
                                    <p:anim calcmode="lin" valueType="num">
                                      <p:cBhvr>
                                        <p:cTn id="7" dur="1000" fill="hold"/>
                                        <p:tgtEl>
                                          <p:spTgt spid="101378"/>
                                        </p:tgtEl>
                                        <p:attrNameLst>
                                          <p:attrName>ppt_x</p:attrName>
                                        </p:attrNameLst>
                                      </p:cBhvr>
                                      <p:tavLst>
                                        <p:tav tm="0">
                                          <p:val>
                                            <p:strVal val="#ppt_x-.2"/>
                                          </p:val>
                                        </p:tav>
                                        <p:tav tm="100000">
                                          <p:val>
                                            <p:strVal val="#ppt_x"/>
                                          </p:val>
                                        </p:tav>
                                      </p:tavLst>
                                    </p:anim>
                                    <p:anim calcmode="lin" valueType="num">
                                      <p:cBhvr>
                                        <p:cTn id="8" dur="1000" fill="hold"/>
                                        <p:tgtEl>
                                          <p:spTgt spid="1013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13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0" fill="hold">
                                          <p:stCondLst>
                                            <p:cond delay="0"/>
                                          </p:stCondLst>
                                        </p:cTn>
                                        <p:tgtEl>
                                          <p:spTgt spid="101379">
                                            <p:txEl>
                                              <p:pRg st="0" end="0"/>
                                            </p:txEl>
                                          </p:spTgt>
                                        </p:tgtEl>
                                        <p:attrNameLst>
                                          <p:attrName>style.visibility</p:attrName>
                                        </p:attrNameLst>
                                      </p:cBhvr>
                                      <p:to>
                                        <p:strVal val="visible"/>
                                      </p:to>
                                    </p:set>
                                    <p:animEffect transition="in" filter="fade">
                                      <p:cBhvr>
                                        <p:cTn id="14" dur="500"/>
                                        <p:tgtEl>
                                          <p:spTgt spid="101379">
                                            <p:txEl>
                                              <p:pRg st="0" end="0"/>
                                            </p:txEl>
                                          </p:spTgt>
                                        </p:tgtEl>
                                      </p:cBhvr>
                                    </p:animEffect>
                                    <p:anim calcmode="lin" valueType="num">
                                      <p:cBhvr>
                                        <p:cTn id="15" dur="5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13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0" fill="hold">
                                          <p:stCondLst>
                                            <p:cond delay="0"/>
                                          </p:stCondLst>
                                        </p:cTn>
                                        <p:tgtEl>
                                          <p:spTgt spid="101379">
                                            <p:txEl>
                                              <p:pRg st="1" end="1"/>
                                            </p:txEl>
                                          </p:spTgt>
                                        </p:tgtEl>
                                        <p:attrNameLst>
                                          <p:attrName>style.visibility</p:attrName>
                                        </p:attrNameLst>
                                      </p:cBhvr>
                                      <p:to>
                                        <p:strVal val="visible"/>
                                      </p:to>
                                    </p:set>
                                    <p:animEffect transition="in" filter="fade">
                                      <p:cBhvr>
                                        <p:cTn id="21" dur="500"/>
                                        <p:tgtEl>
                                          <p:spTgt spid="101379">
                                            <p:txEl>
                                              <p:pRg st="1" end="1"/>
                                            </p:txEl>
                                          </p:spTgt>
                                        </p:tgtEl>
                                      </p:cBhvr>
                                    </p:animEffect>
                                    <p:anim calcmode="lin" valueType="num">
                                      <p:cBhvr>
                                        <p:cTn id="22" dur="5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013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0" fill="hold">
                                          <p:stCondLst>
                                            <p:cond delay="0"/>
                                          </p:stCondLst>
                                        </p:cTn>
                                        <p:tgtEl>
                                          <p:spTgt spid="101379">
                                            <p:txEl>
                                              <p:pRg st="2" end="2"/>
                                            </p:txEl>
                                          </p:spTgt>
                                        </p:tgtEl>
                                        <p:attrNameLst>
                                          <p:attrName>style.visibility</p:attrName>
                                        </p:attrNameLst>
                                      </p:cBhvr>
                                      <p:to>
                                        <p:strVal val="visible"/>
                                      </p:to>
                                    </p:set>
                                    <p:animEffect transition="in" filter="fade">
                                      <p:cBhvr>
                                        <p:cTn id="28" dur="500"/>
                                        <p:tgtEl>
                                          <p:spTgt spid="101379">
                                            <p:txEl>
                                              <p:pRg st="2" end="2"/>
                                            </p:txEl>
                                          </p:spTgt>
                                        </p:tgtEl>
                                      </p:cBhvr>
                                    </p:animEffect>
                                    <p:anim calcmode="lin" valueType="num">
                                      <p:cBhvr>
                                        <p:cTn id="29" dur="5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013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0" fill="hold">
                                          <p:stCondLst>
                                            <p:cond delay="0"/>
                                          </p:stCondLst>
                                        </p:cTn>
                                        <p:tgtEl>
                                          <p:spTgt spid="101379">
                                            <p:txEl>
                                              <p:pRg st="3" end="3"/>
                                            </p:txEl>
                                          </p:spTgt>
                                        </p:tgtEl>
                                        <p:attrNameLst>
                                          <p:attrName>style.visibility</p:attrName>
                                        </p:attrNameLst>
                                      </p:cBhvr>
                                      <p:to>
                                        <p:strVal val="visible"/>
                                      </p:to>
                                    </p:set>
                                    <p:animEffect transition="in" filter="fade">
                                      <p:cBhvr>
                                        <p:cTn id="35" dur="500"/>
                                        <p:tgtEl>
                                          <p:spTgt spid="101379">
                                            <p:txEl>
                                              <p:pRg st="3" end="3"/>
                                            </p:txEl>
                                          </p:spTgt>
                                        </p:tgtEl>
                                      </p:cBhvr>
                                    </p:animEffect>
                                    <p:anim calcmode="lin" valueType="num">
                                      <p:cBhvr>
                                        <p:cTn id="36" dur="5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0137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0" fill="hold">
                                          <p:stCondLst>
                                            <p:cond delay="0"/>
                                          </p:stCondLst>
                                        </p:cTn>
                                        <p:tgtEl>
                                          <p:spTgt spid="101379">
                                            <p:txEl>
                                              <p:pRg st="4" end="4"/>
                                            </p:txEl>
                                          </p:spTgt>
                                        </p:tgtEl>
                                        <p:attrNameLst>
                                          <p:attrName>style.visibility</p:attrName>
                                        </p:attrNameLst>
                                      </p:cBhvr>
                                      <p:to>
                                        <p:strVal val="visible"/>
                                      </p:to>
                                    </p:set>
                                    <p:animEffect transition="in" filter="fade">
                                      <p:cBhvr>
                                        <p:cTn id="42" dur="500"/>
                                        <p:tgtEl>
                                          <p:spTgt spid="101379">
                                            <p:txEl>
                                              <p:pRg st="4" end="4"/>
                                            </p:txEl>
                                          </p:spTgt>
                                        </p:tgtEl>
                                      </p:cBhvr>
                                    </p:animEffect>
                                    <p:anim calcmode="lin" valueType="num">
                                      <p:cBhvr>
                                        <p:cTn id="43" dur="5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0137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a:xfrm>
            <a:off x="457200" y="274638"/>
            <a:ext cx="8229600" cy="1785937"/>
          </a:xfrm>
        </p:spPr>
        <p:txBody>
          <a:bodyPr>
            <a:normAutofit/>
          </a:bodyPr>
          <a:lstStyle/>
          <a:p>
            <a:pPr algn="l"/>
            <a:r>
              <a:rPr lang="en-US" altLang="zh-CN" sz="2800" b="1" dirty="0">
                <a:solidFill>
                  <a:srgbClr val="FFC000"/>
                </a:solidFill>
                <a:latin typeface="+mn-lt"/>
              </a:rPr>
              <a:t>If you enclose </a:t>
            </a:r>
            <a:r>
              <a:rPr lang="en-US" altLang="zh-CN" sz="2800" b="1" dirty="0" err="1">
                <a:solidFill>
                  <a:srgbClr val="FFC000"/>
                </a:solidFill>
                <a:latin typeface="+mn-lt"/>
              </a:rPr>
              <a:t>sth</a:t>
            </a:r>
            <a:r>
              <a:rPr lang="en-US" altLang="zh-CN" sz="2800" b="1" dirty="0">
                <a:solidFill>
                  <a:srgbClr val="FFC000"/>
                </a:solidFill>
                <a:latin typeface="+mn-lt"/>
              </a:rPr>
              <a:t>. necessary (e.g. your resume) in the application letter, write in this way:</a:t>
            </a:r>
            <a:r>
              <a:rPr lang="en-US" altLang="zh-CN" sz="2800" dirty="0">
                <a:solidFill>
                  <a:srgbClr val="FFC000"/>
                </a:solidFill>
                <a:latin typeface="+mn-lt"/>
              </a:rPr>
              <a:t> </a:t>
            </a:r>
          </a:p>
        </p:txBody>
      </p:sp>
      <p:sp>
        <p:nvSpPr>
          <p:cNvPr id="102403" name="Rectangle 3"/>
          <p:cNvSpPr>
            <a:spLocks noGrp="1" noRot="1" noChangeArrowheads="1"/>
          </p:cNvSpPr>
          <p:nvPr>
            <p:ph idx="1"/>
          </p:nvPr>
        </p:nvSpPr>
        <p:spPr>
          <a:xfrm>
            <a:off x="323850" y="2420938"/>
            <a:ext cx="8540750" cy="3300412"/>
          </a:xfrm>
        </p:spPr>
        <p:txBody>
          <a:bodyPr/>
          <a:lstStyle/>
          <a:p>
            <a:pPr marL="609600" indent="-609600"/>
            <a:r>
              <a:rPr lang="en-US" altLang="zh-CN" dirty="0"/>
              <a:t>Enclosed is my resume.</a:t>
            </a:r>
          </a:p>
          <a:p>
            <a:pPr marL="609600" indent="-609600"/>
            <a:r>
              <a:rPr lang="en-US" altLang="zh-CN" dirty="0"/>
              <a:t>Enclosed please find my resume.</a:t>
            </a:r>
          </a:p>
          <a:p>
            <a:pPr marL="609600" indent="-609600"/>
            <a:r>
              <a:rPr lang="en-US" altLang="zh-CN" dirty="0"/>
              <a:t>I am enclosing a brief resume that summarizes my previous education and work experience.</a:t>
            </a:r>
          </a:p>
        </p:txBody>
      </p:sp>
    </p:spTree>
    <p:extLst>
      <p:ext uri="{BB962C8B-B14F-4D97-AF65-F5344CB8AC3E}">
        <p14:creationId xmlns:p14="http://schemas.microsoft.com/office/powerpoint/2010/main" val="41354129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102402"/>
                                        </p:tgtEl>
                                        <p:attrNameLst>
                                          <p:attrName>style.visibility</p:attrName>
                                        </p:attrNameLst>
                                      </p:cBhvr>
                                      <p:to>
                                        <p:strVal val="visible"/>
                                      </p:to>
                                    </p:set>
                                    <p:anim calcmode="lin" valueType="num">
                                      <p:cBhvr>
                                        <p:cTn id="7" dur="500" fill="hold"/>
                                        <p:tgtEl>
                                          <p:spTgt spid="102402"/>
                                        </p:tgtEl>
                                        <p:attrNameLst>
                                          <p:attrName>ppt_w</p:attrName>
                                        </p:attrNameLst>
                                      </p:cBhvr>
                                      <p:tavLst>
                                        <p:tav tm="0">
                                          <p:val>
                                            <p:fltVal val="0"/>
                                          </p:val>
                                        </p:tav>
                                        <p:tav tm="100000">
                                          <p:val>
                                            <p:strVal val="#ppt_w"/>
                                          </p:val>
                                        </p:tav>
                                      </p:tavLst>
                                    </p:anim>
                                    <p:anim calcmode="lin" valueType="num">
                                      <p:cBhvr>
                                        <p:cTn id="8" dur="500" fill="hold"/>
                                        <p:tgtEl>
                                          <p:spTgt spid="10240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0" fill="hold">
                                          <p:stCondLst>
                                            <p:cond delay="0"/>
                                          </p:stCondLst>
                                        </p:cTn>
                                        <p:tgtEl>
                                          <p:spTgt spid="102403">
                                            <p:txEl>
                                              <p:pRg st="0" end="0"/>
                                            </p:txEl>
                                          </p:spTgt>
                                        </p:tgtEl>
                                        <p:attrNameLst>
                                          <p:attrName>style.visibility</p:attrName>
                                        </p:attrNameLst>
                                      </p:cBhvr>
                                      <p:to>
                                        <p:strVal val="visible"/>
                                      </p:to>
                                    </p:set>
                                    <p:anim calcmode="lin" valueType="num">
                                      <p:cBhvr>
                                        <p:cTn id="13" dur="500" fill="hold"/>
                                        <p:tgtEl>
                                          <p:spTgt spid="10240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40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0" fill="hold">
                                          <p:stCondLst>
                                            <p:cond delay="0"/>
                                          </p:stCondLst>
                                        </p:cTn>
                                        <p:tgtEl>
                                          <p:spTgt spid="102403">
                                            <p:txEl>
                                              <p:pRg st="1" end="1"/>
                                            </p:txEl>
                                          </p:spTgt>
                                        </p:tgtEl>
                                        <p:attrNameLst>
                                          <p:attrName>style.visibility</p:attrName>
                                        </p:attrNameLst>
                                      </p:cBhvr>
                                      <p:to>
                                        <p:strVal val="visible"/>
                                      </p:to>
                                    </p:set>
                                    <p:anim calcmode="lin" valueType="num">
                                      <p:cBhvr>
                                        <p:cTn id="19" dur="500" fill="hold"/>
                                        <p:tgtEl>
                                          <p:spTgt spid="10240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0240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0" fill="hold">
                                          <p:stCondLst>
                                            <p:cond delay="0"/>
                                          </p:stCondLst>
                                        </p:cTn>
                                        <p:tgtEl>
                                          <p:spTgt spid="102403">
                                            <p:txEl>
                                              <p:pRg st="2" end="2"/>
                                            </p:txEl>
                                          </p:spTgt>
                                        </p:tgtEl>
                                        <p:attrNameLst>
                                          <p:attrName>style.visibility</p:attrName>
                                        </p:attrNameLst>
                                      </p:cBhvr>
                                      <p:to>
                                        <p:strVal val="visible"/>
                                      </p:to>
                                    </p:set>
                                    <p:anim calcmode="lin" valueType="num">
                                      <p:cBhvr>
                                        <p:cTn id="25" dur="500" fill="hold"/>
                                        <p:tgtEl>
                                          <p:spTgt spid="10240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240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755576" y="44624"/>
            <a:ext cx="7488832" cy="2088232"/>
          </a:xfrm>
        </p:spPr>
        <p:txBody>
          <a:bodyPr>
            <a:noAutofit/>
          </a:bodyPr>
          <a:lstStyle/>
          <a:p>
            <a:r>
              <a:rPr lang="en-US" altLang="zh-CN" dirty="0" smtClean="0"/>
              <a:t>Class </a:t>
            </a:r>
            <a:r>
              <a:rPr lang="en-US" altLang="zh-CN" dirty="0"/>
              <a:t>P</a:t>
            </a:r>
            <a:r>
              <a:rPr lang="en-US" altLang="zh-CN" dirty="0" smtClean="0"/>
              <a:t>ractice</a:t>
            </a:r>
            <a:br>
              <a:rPr lang="en-US" altLang="zh-CN" dirty="0" smtClean="0"/>
            </a:br>
            <a:r>
              <a:rPr lang="en-US" altLang="zh-CN" dirty="0" smtClean="0"/>
              <a:t> </a:t>
            </a:r>
            <a:endParaRPr lang="en-US" altLang="zh-CN" dirty="0"/>
          </a:p>
        </p:txBody>
      </p:sp>
      <p:sp>
        <p:nvSpPr>
          <p:cNvPr id="2" name="文本框 1"/>
          <p:cNvSpPr txBox="1"/>
          <p:nvPr/>
        </p:nvSpPr>
        <p:spPr>
          <a:xfrm>
            <a:off x="827584" y="2636912"/>
            <a:ext cx="6840760" cy="2062103"/>
          </a:xfrm>
          <a:prstGeom prst="rect">
            <a:avLst/>
          </a:prstGeom>
          <a:noFill/>
        </p:spPr>
        <p:txBody>
          <a:bodyPr wrap="square" rtlCol="0">
            <a:spAutoFit/>
          </a:bodyPr>
          <a:lstStyle/>
          <a:p>
            <a:r>
              <a:rPr lang="zh-CN" altLang="en-US" sz="3200" dirty="0">
                <a:solidFill>
                  <a:srgbClr val="003399"/>
                </a:solidFill>
                <a:latin typeface="宋体" panose="02010600030101010101" pitchFamily="2" charset="-122"/>
                <a:ea typeface="宋体"/>
              </a:rPr>
              <a:t>写一封信说明你从对方学校的简介上了解到该校设有海外学生奖学金，你很想得到，便在信中附上你的个人简历，并希望他们给你寄来申请</a:t>
            </a:r>
            <a:r>
              <a:rPr lang="zh-CN" altLang="en-US" sz="3200" dirty="0" smtClean="0">
                <a:solidFill>
                  <a:srgbClr val="003399"/>
                </a:solidFill>
                <a:latin typeface="宋体" panose="02010600030101010101" pitchFamily="2" charset="-122"/>
                <a:ea typeface="宋体"/>
              </a:rPr>
              <a:t>表格。</a:t>
            </a:r>
            <a:endParaRPr lang="zh-CN" altLang="en-US" sz="3200" dirty="0"/>
          </a:p>
        </p:txBody>
      </p:sp>
    </p:spTree>
    <p:extLst>
      <p:ext uri="{BB962C8B-B14F-4D97-AF65-F5344CB8AC3E}">
        <p14:creationId xmlns:p14="http://schemas.microsoft.com/office/powerpoint/2010/main" val="231764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71600" y="1637272"/>
            <a:ext cx="7344816" cy="4672048"/>
          </a:xfrm>
          <a:prstGeom prst="rect">
            <a:avLst/>
          </a:prstGeom>
          <a:noFill/>
        </p:spPr>
        <p:txBody>
          <a:bodyPr wrap="square" rtlCol="0">
            <a:spAutoFit/>
          </a:bodyPr>
          <a:lstStyle/>
          <a:p>
            <a:pPr marL="342900" lvl="0" indent="-342900" fontAlgn="base">
              <a:spcBef>
                <a:spcPct val="20000"/>
              </a:spcBef>
              <a:spcAft>
                <a:spcPct val="0"/>
              </a:spcAft>
              <a:buClr>
                <a:srgbClr val="DC5900"/>
              </a:buClr>
              <a:buSzPct val="75000"/>
              <a:buFont typeface="Wingdings" panose="05000000000000000000" pitchFamily="2" charset="2"/>
              <a:buChar char="v"/>
            </a:pPr>
            <a:r>
              <a:rPr lang="en-US" altLang="zh-CN" sz="2400" dirty="0">
                <a:solidFill>
                  <a:srgbClr val="007A77"/>
                </a:solidFill>
                <a:latin typeface="Arial"/>
                <a:ea typeface="宋体"/>
              </a:rPr>
              <a:t>Dear Sir/Madam,      </a:t>
            </a:r>
          </a:p>
          <a:p>
            <a:pPr marL="342900" lvl="0" indent="-342900" fontAlgn="base">
              <a:spcBef>
                <a:spcPct val="20000"/>
              </a:spcBef>
              <a:spcAft>
                <a:spcPct val="0"/>
              </a:spcAft>
              <a:buClr>
                <a:srgbClr val="DC5900"/>
              </a:buClr>
              <a:buSzPct val="75000"/>
              <a:buFont typeface="Wingdings" panose="05000000000000000000" pitchFamily="2" charset="2"/>
              <a:buChar char="v"/>
            </a:pPr>
            <a:r>
              <a:rPr lang="en-US" altLang="zh-CN" sz="2400" dirty="0">
                <a:solidFill>
                  <a:srgbClr val="007A77"/>
                </a:solidFill>
                <a:latin typeface="Arial"/>
                <a:ea typeface="宋体"/>
              </a:rPr>
              <a:t>    </a:t>
            </a:r>
          </a:p>
          <a:p>
            <a:pPr marL="342900" lvl="0" indent="-342900" fontAlgn="base">
              <a:spcBef>
                <a:spcPct val="20000"/>
              </a:spcBef>
              <a:spcAft>
                <a:spcPct val="0"/>
              </a:spcAft>
              <a:buClr>
                <a:srgbClr val="DC5900"/>
              </a:buClr>
              <a:buSzPct val="75000"/>
              <a:buFont typeface="Wingdings" panose="05000000000000000000" pitchFamily="2" charset="2"/>
              <a:buChar char="v"/>
            </a:pPr>
            <a:r>
              <a:rPr lang="en-US" altLang="zh-CN" sz="2400" dirty="0">
                <a:solidFill>
                  <a:srgbClr val="007A77"/>
                </a:solidFill>
                <a:latin typeface="Arial"/>
                <a:ea typeface="宋体"/>
              </a:rPr>
              <a:t>       I learned from the catalog/prospectus of your university that you offer scholarship for overseas students. It is my hope to get it. I should be glad if you could forward me the application forms. </a:t>
            </a:r>
          </a:p>
          <a:p>
            <a:pPr marL="342900" lvl="0" indent="-342900" fontAlgn="base">
              <a:spcBef>
                <a:spcPct val="20000"/>
              </a:spcBef>
              <a:spcAft>
                <a:spcPct val="0"/>
              </a:spcAft>
              <a:buClr>
                <a:srgbClr val="DC5900"/>
              </a:buClr>
              <a:buSzPct val="75000"/>
              <a:buFont typeface="Wingdings" panose="05000000000000000000" pitchFamily="2" charset="2"/>
              <a:buChar char="v"/>
            </a:pPr>
            <a:endParaRPr lang="en-US" altLang="zh-CN" sz="2400" dirty="0">
              <a:solidFill>
                <a:srgbClr val="007A77"/>
              </a:solidFill>
              <a:latin typeface="Arial"/>
              <a:ea typeface="宋体"/>
            </a:endParaRPr>
          </a:p>
          <a:p>
            <a:pPr marL="342900" lvl="0" indent="-342900" fontAlgn="base">
              <a:spcBef>
                <a:spcPct val="20000"/>
              </a:spcBef>
              <a:spcAft>
                <a:spcPct val="0"/>
              </a:spcAft>
              <a:buClr>
                <a:srgbClr val="DC5900"/>
              </a:buClr>
              <a:buSzPct val="75000"/>
              <a:buFont typeface="Wingdings" panose="05000000000000000000" pitchFamily="2" charset="2"/>
              <a:buChar char="v"/>
            </a:pPr>
            <a:r>
              <a:rPr lang="en-US" altLang="zh-CN" sz="2400" dirty="0">
                <a:solidFill>
                  <a:srgbClr val="007A77"/>
                </a:solidFill>
                <a:latin typeface="Arial"/>
                <a:ea typeface="宋体"/>
              </a:rPr>
              <a:t>      Enclosed please find my resume.</a:t>
            </a:r>
          </a:p>
          <a:p>
            <a:pPr marL="342900" lvl="0" indent="-342900" fontAlgn="base">
              <a:spcBef>
                <a:spcPct val="20000"/>
              </a:spcBef>
              <a:spcAft>
                <a:spcPct val="0"/>
              </a:spcAft>
              <a:buClr>
                <a:srgbClr val="DC5900"/>
              </a:buClr>
              <a:buSzPct val="75000"/>
              <a:buFont typeface="Wingdings" panose="05000000000000000000" pitchFamily="2" charset="2"/>
              <a:buChar char="v"/>
            </a:pPr>
            <a:endParaRPr lang="en-US" altLang="zh-CN" sz="2400" dirty="0">
              <a:solidFill>
                <a:srgbClr val="007A77"/>
              </a:solidFill>
              <a:latin typeface="Arial"/>
              <a:ea typeface="宋体"/>
            </a:endParaRPr>
          </a:p>
          <a:p>
            <a:pPr marL="342900" lvl="0" indent="-342900" fontAlgn="base">
              <a:spcBef>
                <a:spcPct val="20000"/>
              </a:spcBef>
              <a:spcAft>
                <a:spcPct val="0"/>
              </a:spcAft>
              <a:buClr>
                <a:srgbClr val="DC5900"/>
              </a:buClr>
              <a:buSzPct val="75000"/>
              <a:buFont typeface="Wingdings" panose="05000000000000000000" pitchFamily="2" charset="2"/>
              <a:buChar char="v"/>
            </a:pPr>
            <a:r>
              <a:rPr lang="zh-CN" altLang="en-US" sz="2400" dirty="0" smtClean="0">
                <a:solidFill>
                  <a:srgbClr val="007A77"/>
                </a:solidFill>
                <a:latin typeface="Arial"/>
                <a:ea typeface="宋体"/>
              </a:rPr>
              <a:t>                                                    </a:t>
            </a:r>
            <a:r>
              <a:rPr lang="en-US" altLang="zh-CN" sz="2400" dirty="0" smtClean="0">
                <a:solidFill>
                  <a:srgbClr val="007A77"/>
                </a:solidFill>
                <a:latin typeface="Arial"/>
                <a:ea typeface="宋体"/>
              </a:rPr>
              <a:t>Sincerely </a:t>
            </a:r>
            <a:r>
              <a:rPr lang="en-US" altLang="zh-CN" sz="2400" dirty="0">
                <a:solidFill>
                  <a:srgbClr val="007A77"/>
                </a:solidFill>
                <a:latin typeface="Arial"/>
                <a:ea typeface="宋体"/>
              </a:rPr>
              <a:t>yours,</a:t>
            </a:r>
          </a:p>
          <a:p>
            <a:pPr marL="342900" lvl="0" indent="-342900" fontAlgn="base">
              <a:spcBef>
                <a:spcPct val="20000"/>
              </a:spcBef>
              <a:spcAft>
                <a:spcPct val="0"/>
              </a:spcAft>
              <a:buClr>
                <a:srgbClr val="DC5900"/>
              </a:buClr>
              <a:buSzPct val="75000"/>
              <a:buFont typeface="Wingdings" panose="05000000000000000000" pitchFamily="2" charset="2"/>
              <a:buChar char="v"/>
            </a:pPr>
            <a:r>
              <a:rPr lang="zh-CN" altLang="en-US" sz="2400" dirty="0" smtClean="0">
                <a:solidFill>
                  <a:srgbClr val="007A77"/>
                </a:solidFill>
                <a:latin typeface="Arial"/>
                <a:ea typeface="宋体"/>
              </a:rPr>
              <a:t>                                                       </a:t>
            </a:r>
            <a:r>
              <a:rPr lang="en-US" altLang="zh-CN" sz="2400" dirty="0" smtClean="0">
                <a:solidFill>
                  <a:srgbClr val="007A77"/>
                </a:solidFill>
                <a:latin typeface="Arial"/>
                <a:ea typeface="宋体"/>
              </a:rPr>
              <a:t>&lt;</a:t>
            </a:r>
            <a:r>
              <a:rPr lang="en-US" altLang="zh-CN" sz="2400" dirty="0">
                <a:solidFill>
                  <a:srgbClr val="007A77"/>
                </a:solidFill>
                <a:latin typeface="Arial"/>
                <a:ea typeface="宋体"/>
              </a:rPr>
              <a:t>Signature&gt;</a:t>
            </a:r>
          </a:p>
        </p:txBody>
      </p:sp>
      <p:sp>
        <p:nvSpPr>
          <p:cNvPr id="5" name="文本框 4"/>
          <p:cNvSpPr txBox="1"/>
          <p:nvPr/>
        </p:nvSpPr>
        <p:spPr>
          <a:xfrm>
            <a:off x="827584" y="620688"/>
            <a:ext cx="6696744" cy="646331"/>
          </a:xfrm>
          <a:prstGeom prst="rect">
            <a:avLst/>
          </a:prstGeom>
          <a:noFill/>
        </p:spPr>
        <p:txBody>
          <a:bodyPr wrap="square" rtlCol="0">
            <a:spAutoFit/>
          </a:bodyPr>
          <a:lstStyle/>
          <a:p>
            <a:r>
              <a:rPr lang="en-US" altLang="zh-CN" sz="3600" dirty="0" smtClean="0"/>
              <a:t>Reference key</a:t>
            </a:r>
            <a:endParaRPr lang="zh-CN" altLang="en-US" sz="3600" dirty="0"/>
          </a:p>
        </p:txBody>
      </p:sp>
    </p:spTree>
    <p:extLst>
      <p:ext uri="{BB962C8B-B14F-4D97-AF65-F5344CB8AC3E}">
        <p14:creationId xmlns:p14="http://schemas.microsoft.com/office/powerpoint/2010/main" val="2853943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a:xfrm>
            <a:off x="783778" y="444723"/>
            <a:ext cx="7532638" cy="752029"/>
          </a:xfrm>
        </p:spPr>
        <p:txBody>
          <a:bodyPr>
            <a:noAutofit/>
          </a:bodyPr>
          <a:lstStyle/>
          <a:p>
            <a:r>
              <a:rPr lang="en-US" altLang="zh-CN" dirty="0" smtClean="0"/>
              <a:t>After-Class Assignment</a:t>
            </a:r>
            <a:endParaRPr lang="en-US" altLang="zh-CN" dirty="0">
              <a:solidFill>
                <a:srgbClr val="C00000"/>
              </a:solidFill>
            </a:endParaRPr>
          </a:p>
        </p:txBody>
      </p:sp>
      <p:sp>
        <p:nvSpPr>
          <p:cNvPr id="2" name="TextBox 1"/>
          <p:cNvSpPr txBox="1"/>
          <p:nvPr/>
        </p:nvSpPr>
        <p:spPr>
          <a:xfrm>
            <a:off x="899592" y="1628800"/>
            <a:ext cx="7704856" cy="2062103"/>
          </a:xfrm>
          <a:prstGeom prst="rect">
            <a:avLst/>
          </a:prstGeom>
          <a:noFill/>
        </p:spPr>
        <p:txBody>
          <a:bodyPr wrap="square" rtlCol="0">
            <a:spAutoFit/>
          </a:bodyPr>
          <a:lstStyle/>
          <a:p>
            <a:pPr marL="342900" lvl="0" indent="-342900" fontAlgn="base">
              <a:spcBef>
                <a:spcPct val="20000"/>
              </a:spcBef>
              <a:spcAft>
                <a:spcPct val="0"/>
              </a:spcAft>
              <a:buClr>
                <a:srgbClr val="996666"/>
              </a:buClr>
              <a:buSzPct val="80000"/>
              <a:buFont typeface="Wingdings" panose="05000000000000000000" pitchFamily="2" charset="2"/>
              <a:buChar char="l"/>
            </a:pPr>
            <a:r>
              <a:rPr lang="en-US" altLang="zh-CN" sz="3200" dirty="0">
                <a:solidFill>
                  <a:srgbClr val="000000"/>
                </a:solidFill>
                <a:ea typeface="宋体"/>
              </a:rPr>
              <a:t>Assume you wish to study abroad and get a master’s degree in the field of your choice. Write an application letter for admission to the university.</a:t>
            </a:r>
          </a:p>
        </p:txBody>
      </p:sp>
    </p:spTree>
    <p:extLst>
      <p:ext uri="{BB962C8B-B14F-4D97-AF65-F5344CB8AC3E}">
        <p14:creationId xmlns:p14="http://schemas.microsoft.com/office/powerpoint/2010/main" val="4147030501"/>
      </p:ext>
    </p:extLst>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99592" y="1340768"/>
            <a:ext cx="7488832" cy="923330"/>
          </a:xfrm>
          <a:prstGeom prst="rect">
            <a:avLst/>
          </a:prstGeom>
          <a:noFill/>
        </p:spPr>
        <p:txBody>
          <a:bodyPr wrap="square" rtlCol="0">
            <a:spAutoFit/>
          </a:bodyPr>
          <a:lstStyle/>
          <a:p>
            <a:pPr algn="ctr"/>
            <a:r>
              <a:rPr lang="en-US" altLang="zh-CN" sz="5400" dirty="0" smtClean="0">
                <a:solidFill>
                  <a:srgbClr val="FFC000"/>
                </a:solidFill>
                <a:latin typeface="+mj-lt"/>
              </a:rPr>
              <a:t>Job Application letter</a:t>
            </a:r>
            <a:endParaRPr lang="zh-CN" altLang="en-US" sz="5400" dirty="0">
              <a:solidFill>
                <a:srgbClr val="FFC000"/>
              </a:solidFill>
              <a:latin typeface="+mj-lt"/>
            </a:endParaRPr>
          </a:p>
        </p:txBody>
      </p:sp>
    </p:spTree>
    <p:extLst>
      <p:ext uri="{BB962C8B-B14F-4D97-AF65-F5344CB8AC3E}">
        <p14:creationId xmlns:p14="http://schemas.microsoft.com/office/powerpoint/2010/main" val="3737647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827584" y="764704"/>
            <a:ext cx="7344816" cy="5503045"/>
          </a:xfrm>
          <a:prstGeom prst="rect">
            <a:avLst/>
          </a:prstGeom>
          <a:noFill/>
        </p:spPr>
        <p:txBody>
          <a:bodyPr wrap="square" rtlCol="0">
            <a:spAutoFit/>
          </a:bodyPr>
          <a:lstStyle/>
          <a:p>
            <a:r>
              <a:rPr lang="en-US" altLang="zh-CN" sz="5400" dirty="0">
                <a:solidFill>
                  <a:prstClr val="black"/>
                </a:solidFill>
                <a:latin typeface="Impact"/>
              </a:rPr>
              <a:t>Teaching </a:t>
            </a:r>
            <a:r>
              <a:rPr lang="en-US" altLang="zh-CN" sz="5400" dirty="0" smtClean="0">
                <a:solidFill>
                  <a:prstClr val="black"/>
                </a:solidFill>
                <a:latin typeface="Impact"/>
              </a:rPr>
              <a:t>Contents</a:t>
            </a:r>
          </a:p>
          <a:p>
            <a:pPr marL="514350" lvl="0" indent="-514350" fontAlgn="base">
              <a:spcBef>
                <a:spcPct val="0"/>
              </a:spcBef>
              <a:spcAft>
                <a:spcPct val="0"/>
              </a:spcAft>
              <a:buAutoNum type="arabicParenR"/>
            </a:pPr>
            <a:r>
              <a:rPr kumimoji="1" lang="en-US" altLang="zh-CN" sz="3200" dirty="0" smtClean="0"/>
              <a:t>What </a:t>
            </a:r>
            <a:r>
              <a:rPr kumimoji="1" lang="en-US" altLang="zh-CN" sz="3200" dirty="0"/>
              <a:t>Is Job Application Letter</a:t>
            </a:r>
            <a:r>
              <a:rPr kumimoji="1" lang="en-US" altLang="zh-CN" sz="3200" dirty="0" smtClean="0"/>
              <a:t>?</a:t>
            </a:r>
          </a:p>
          <a:p>
            <a:pPr marL="342900" lvl="0" indent="-342900" fontAlgn="base">
              <a:spcBef>
                <a:spcPct val="20000"/>
              </a:spcBef>
              <a:spcAft>
                <a:spcPct val="0"/>
              </a:spcAft>
              <a:buClr>
                <a:srgbClr val="996666"/>
              </a:buClr>
              <a:buSzPct val="80000"/>
              <a:buFont typeface="Wingdings" panose="05000000000000000000" pitchFamily="2" charset="2"/>
              <a:buChar char="l"/>
            </a:pPr>
            <a:r>
              <a:rPr lang="en-US" altLang="zh-CN" sz="2800" dirty="0">
                <a:solidFill>
                  <a:srgbClr val="000000"/>
                </a:solidFill>
                <a:ea typeface="宋体"/>
              </a:rPr>
              <a:t>A letter of application can be an important tool in </a:t>
            </a:r>
            <a:r>
              <a:rPr lang="en-US" altLang="zh-CN" sz="2800" dirty="0">
                <a:solidFill>
                  <a:srgbClr val="996666"/>
                </a:solidFill>
                <a:ea typeface="宋体"/>
              </a:rPr>
              <a:t>helping you land an interview</a:t>
            </a:r>
            <a:r>
              <a:rPr lang="en-US" altLang="zh-CN" sz="2800" dirty="0">
                <a:solidFill>
                  <a:srgbClr val="000000"/>
                </a:solidFill>
                <a:ea typeface="宋体"/>
              </a:rPr>
              <a:t>—and ultimately, the job you seek. Although resumes and job applications highlight key skills, experience, and education, a letter of application serves other specific purposes: </a:t>
            </a:r>
          </a:p>
          <a:p>
            <a:pPr lvl="0" fontAlgn="base">
              <a:spcBef>
                <a:spcPct val="0"/>
              </a:spcBef>
              <a:spcAft>
                <a:spcPct val="0"/>
              </a:spcAft>
            </a:pPr>
            <a:endParaRPr kumimoji="1" lang="en-US" altLang="zh-CN" sz="3200" dirty="0" smtClean="0"/>
          </a:p>
          <a:p>
            <a:pPr marL="514350" lvl="0" indent="-514350" fontAlgn="base">
              <a:spcBef>
                <a:spcPct val="0"/>
              </a:spcBef>
              <a:spcAft>
                <a:spcPct val="0"/>
              </a:spcAft>
              <a:buAutoNum type="arabicParenR"/>
            </a:pPr>
            <a:endParaRPr kumimoji="1" lang="en-US" altLang="zh-CN" sz="3200" dirty="0"/>
          </a:p>
          <a:p>
            <a:endParaRPr lang="zh-CN" altLang="en-US" sz="2800" dirty="0"/>
          </a:p>
        </p:txBody>
      </p:sp>
    </p:spTree>
    <p:extLst>
      <p:ext uri="{BB962C8B-B14F-4D97-AF65-F5344CB8AC3E}">
        <p14:creationId xmlns:p14="http://schemas.microsoft.com/office/powerpoint/2010/main" val="2617749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55576" y="764704"/>
            <a:ext cx="7560840" cy="4985980"/>
          </a:xfrm>
          <a:prstGeom prst="rect">
            <a:avLst/>
          </a:prstGeom>
          <a:noFill/>
        </p:spPr>
        <p:txBody>
          <a:bodyPr wrap="square" rtlCol="0">
            <a:spAutoFit/>
          </a:bodyPr>
          <a:lstStyle/>
          <a:p>
            <a:pPr lvl="0" fontAlgn="base">
              <a:lnSpc>
                <a:spcPct val="150000"/>
              </a:lnSpc>
              <a:spcBef>
                <a:spcPct val="0"/>
              </a:spcBef>
              <a:spcAft>
                <a:spcPct val="0"/>
              </a:spcAft>
            </a:pPr>
            <a:r>
              <a:rPr lang="en-US" altLang="zh-CN" sz="3200" dirty="0" smtClean="0"/>
              <a:t>2)</a:t>
            </a:r>
            <a:r>
              <a:rPr lang="en-US" altLang="zh-CN" sz="3200" b="1" dirty="0">
                <a:solidFill>
                  <a:srgbClr val="000000"/>
                </a:solidFill>
                <a:latin typeface="Times New Roman" panose="02020603050405020304" pitchFamily="18" charset="0"/>
              </a:rPr>
              <a:t> the </a:t>
            </a:r>
            <a:r>
              <a:rPr lang="en-US" altLang="zh-CN" sz="3200" b="1" dirty="0" smtClean="0">
                <a:solidFill>
                  <a:srgbClr val="000000"/>
                </a:solidFill>
                <a:latin typeface="Times New Roman" panose="02020603050405020304" pitchFamily="18" charset="0"/>
              </a:rPr>
              <a:t>purposes</a:t>
            </a:r>
            <a:r>
              <a:rPr lang="en-US" altLang="zh-CN" sz="2800" dirty="0" smtClean="0">
                <a:solidFill>
                  <a:srgbClr val="000000"/>
                </a:solidFill>
                <a:latin typeface="Times New Roman" panose="02020603050405020304" pitchFamily="18" charset="0"/>
              </a:rPr>
              <a:t>:</a:t>
            </a:r>
            <a:endParaRPr lang="en-US" altLang="zh-CN" sz="2800" dirty="0">
              <a:solidFill>
                <a:srgbClr val="000000"/>
              </a:solidFill>
              <a:latin typeface="Times New Roman" panose="02020603050405020304" pitchFamily="18" charset="0"/>
            </a:endParaRPr>
          </a:p>
          <a:p>
            <a:pPr lvl="0" fontAlgn="base">
              <a:lnSpc>
                <a:spcPct val="150000"/>
              </a:lnSpc>
              <a:spcBef>
                <a:spcPct val="0"/>
              </a:spcBef>
              <a:spcAft>
                <a:spcPct val="0"/>
              </a:spcAft>
              <a:buFont typeface="Wingdings" panose="05000000000000000000" pitchFamily="2" charset="2"/>
              <a:buChar char="Ø"/>
            </a:pPr>
            <a:r>
              <a:rPr lang="en-US" altLang="zh-CN" sz="2800" dirty="0">
                <a:solidFill>
                  <a:srgbClr val="000000"/>
                </a:solidFill>
                <a:latin typeface="Times New Roman" panose="02020603050405020304" pitchFamily="18" charset="0"/>
              </a:rPr>
              <a:t>to respond to job advertisements and vacancy announcements. </a:t>
            </a:r>
          </a:p>
          <a:p>
            <a:pPr lvl="0" fontAlgn="base">
              <a:lnSpc>
                <a:spcPct val="150000"/>
              </a:lnSpc>
              <a:spcBef>
                <a:spcPct val="0"/>
              </a:spcBef>
              <a:spcAft>
                <a:spcPct val="0"/>
              </a:spcAft>
              <a:buFont typeface="Wingdings" panose="05000000000000000000" pitchFamily="2" charset="2"/>
              <a:buChar char="Ø"/>
            </a:pPr>
            <a:r>
              <a:rPr lang="en-US" altLang="zh-CN" sz="2800" dirty="0">
                <a:solidFill>
                  <a:srgbClr val="000000"/>
                </a:solidFill>
                <a:latin typeface="Times New Roman" panose="02020603050405020304" pitchFamily="18" charset="0"/>
              </a:rPr>
              <a:t>to show that your qualifications fit the employer's requirements for the position. </a:t>
            </a:r>
          </a:p>
          <a:p>
            <a:pPr lvl="0" fontAlgn="base">
              <a:lnSpc>
                <a:spcPct val="150000"/>
              </a:lnSpc>
              <a:spcBef>
                <a:spcPct val="0"/>
              </a:spcBef>
              <a:spcAft>
                <a:spcPct val="0"/>
              </a:spcAft>
              <a:buFont typeface="Wingdings" panose="05000000000000000000" pitchFamily="2" charset="2"/>
              <a:buChar char="Ø"/>
            </a:pPr>
            <a:r>
              <a:rPr lang="en-US" altLang="zh-CN" sz="2800" dirty="0">
                <a:solidFill>
                  <a:srgbClr val="000000"/>
                </a:solidFill>
                <a:latin typeface="Times New Roman" panose="02020603050405020304" pitchFamily="18" charset="0"/>
              </a:rPr>
              <a:t>to get the employer to read your r</a:t>
            </a:r>
            <a:r>
              <a:rPr lang="en-US" altLang="zh-CN" sz="2800" dirty="0">
                <a:solidFill>
                  <a:srgbClr val="000000"/>
                </a:solidFill>
                <a:latin typeface="Times New Roman" panose="02020603050405020304" pitchFamily="18" charset="0"/>
                <a:cs typeface="Arial" panose="020B0604020202020204" pitchFamily="34" charset="0"/>
              </a:rPr>
              <a:t>é</a:t>
            </a:r>
            <a:r>
              <a:rPr lang="en-US" altLang="zh-CN" sz="2800" dirty="0">
                <a:solidFill>
                  <a:srgbClr val="000000"/>
                </a:solidFill>
                <a:latin typeface="Times New Roman" panose="02020603050405020304" pitchFamily="18" charset="0"/>
              </a:rPr>
              <a:t>sumé</a:t>
            </a:r>
          </a:p>
          <a:p>
            <a:pPr lvl="0" fontAlgn="base">
              <a:lnSpc>
                <a:spcPct val="150000"/>
              </a:lnSpc>
              <a:spcBef>
                <a:spcPct val="0"/>
              </a:spcBef>
              <a:spcAft>
                <a:spcPct val="0"/>
              </a:spcAft>
              <a:buFont typeface="Wingdings" panose="05000000000000000000" pitchFamily="2" charset="2"/>
              <a:buChar char="Ø"/>
            </a:pPr>
            <a:r>
              <a:rPr lang="en-US" altLang="zh-CN" sz="2800" dirty="0">
                <a:solidFill>
                  <a:srgbClr val="000000"/>
                </a:solidFill>
                <a:latin typeface="Times New Roman" panose="02020603050405020304" pitchFamily="18" charset="0"/>
              </a:rPr>
              <a:t>to invite you for an interview.</a:t>
            </a:r>
          </a:p>
          <a:p>
            <a:r>
              <a:rPr lang="en-US" altLang="zh-CN" dirty="0" smtClean="0"/>
              <a:t> </a:t>
            </a:r>
            <a:endParaRPr lang="zh-CN" altLang="en-US" dirty="0"/>
          </a:p>
        </p:txBody>
      </p:sp>
    </p:spTree>
    <p:extLst>
      <p:ext uri="{BB962C8B-B14F-4D97-AF65-F5344CB8AC3E}">
        <p14:creationId xmlns:p14="http://schemas.microsoft.com/office/powerpoint/2010/main" val="110913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476672"/>
            <a:ext cx="7698432" cy="880120"/>
          </a:xfrm>
        </p:spPr>
        <p:txBody>
          <a:bodyPr>
            <a:normAutofit/>
          </a:bodyPr>
          <a:lstStyle/>
          <a:p>
            <a:r>
              <a:rPr lang="en-US" altLang="zh-CN" sz="4000" b="1" dirty="0">
                <a:latin typeface="+mn-lt"/>
              </a:rPr>
              <a:t>Major kinds of application letters</a:t>
            </a:r>
          </a:p>
        </p:txBody>
      </p:sp>
      <p:sp>
        <p:nvSpPr>
          <p:cNvPr id="4099" name="Rectangle 3"/>
          <p:cNvSpPr>
            <a:spLocks noGrp="1" noChangeArrowheads="1"/>
          </p:cNvSpPr>
          <p:nvPr>
            <p:ph idx="1"/>
          </p:nvPr>
        </p:nvSpPr>
        <p:spPr/>
        <p:txBody>
          <a:bodyPr/>
          <a:lstStyle/>
          <a:p>
            <a:r>
              <a:rPr lang="en-US" altLang="zh-CN" b="1" dirty="0">
                <a:hlinkClick r:id="rId2" action="ppaction://hlinksldjump"/>
              </a:rPr>
              <a:t>Applying for a </a:t>
            </a:r>
            <a:r>
              <a:rPr lang="en-US" altLang="zh-CN" b="1" dirty="0" smtClean="0">
                <a:hlinkClick r:id="rId2" action="ppaction://hlinksldjump"/>
              </a:rPr>
              <a:t>job</a:t>
            </a:r>
            <a:endParaRPr lang="en-US" altLang="zh-CN" b="1" dirty="0" smtClean="0"/>
          </a:p>
          <a:p>
            <a:endParaRPr lang="en-US" altLang="zh-CN" b="1" dirty="0"/>
          </a:p>
          <a:p>
            <a:r>
              <a:rPr lang="en-US" altLang="zh-CN" b="1" dirty="0">
                <a:hlinkClick r:id="rId3" action="ppaction://hlinksldjump"/>
              </a:rPr>
              <a:t>Applying for admission to a college / graduate school</a:t>
            </a:r>
            <a:endParaRPr lang="en-US" altLang="zh-CN" b="1" dirty="0"/>
          </a:p>
        </p:txBody>
      </p:sp>
    </p:spTree>
    <p:extLst>
      <p:ext uri="{BB962C8B-B14F-4D97-AF65-F5344CB8AC3E}">
        <p14:creationId xmlns:p14="http://schemas.microsoft.com/office/powerpoint/2010/main" val="2776860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17152" y="498376"/>
            <a:ext cx="8015288" cy="914400"/>
          </a:xfrm>
        </p:spPr>
        <p:txBody>
          <a:bodyPr>
            <a:noAutofit/>
          </a:bodyPr>
          <a:lstStyle/>
          <a:p>
            <a:pPr>
              <a:lnSpc>
                <a:spcPct val="85000"/>
              </a:lnSpc>
            </a:pPr>
            <a:r>
              <a:rPr lang="en-US" altLang="zh-CN" sz="3600" b="1" dirty="0" smtClean="0">
                <a:latin typeface="+mn-lt"/>
              </a:rPr>
              <a:t>3) Procedure </a:t>
            </a:r>
            <a:r>
              <a:rPr lang="en-US" altLang="zh-CN" sz="3600" b="1" dirty="0">
                <a:latin typeface="+mn-lt"/>
              </a:rPr>
              <a:t>for writing a letter of application: INDUCTIVE Order</a:t>
            </a:r>
          </a:p>
        </p:txBody>
      </p:sp>
      <p:sp>
        <p:nvSpPr>
          <p:cNvPr id="7171" name="Rectangle 3"/>
          <p:cNvSpPr>
            <a:spLocks noGrp="1" noChangeArrowheads="1"/>
          </p:cNvSpPr>
          <p:nvPr>
            <p:ph idx="1"/>
          </p:nvPr>
        </p:nvSpPr>
        <p:spPr>
          <a:xfrm>
            <a:off x="457200" y="1676400"/>
            <a:ext cx="8229600" cy="4419600"/>
          </a:xfrm>
        </p:spPr>
        <p:txBody>
          <a:bodyPr/>
          <a:lstStyle/>
          <a:p>
            <a:pPr>
              <a:buFont typeface="Wingdings" panose="05000000000000000000" pitchFamily="2" charset="2"/>
              <a:buChar char="Ø"/>
            </a:pPr>
            <a:r>
              <a:rPr lang="en-US" altLang="zh-CN" sz="3000" b="1" dirty="0" smtClean="0">
                <a:solidFill>
                  <a:srgbClr val="800000"/>
                </a:solidFill>
                <a:hlinkClick r:id="rId2" action="ppaction://hlinksldjump"/>
              </a:rPr>
              <a:t> </a:t>
            </a:r>
            <a:r>
              <a:rPr lang="en-US" altLang="zh-CN" sz="3000" b="1" dirty="0">
                <a:solidFill>
                  <a:srgbClr val="800000"/>
                </a:solidFill>
                <a:hlinkClick r:id="rId2" action="ppaction://hlinksldjump"/>
              </a:rPr>
              <a:t>Begin the letter with selected words to get the reader’s attention and name the position for which you are applying.</a:t>
            </a:r>
            <a:endParaRPr lang="en-US" altLang="zh-CN" sz="3000" b="1" dirty="0">
              <a:solidFill>
                <a:srgbClr val="800000"/>
              </a:solidFill>
            </a:endParaRPr>
          </a:p>
          <a:p>
            <a:pPr>
              <a:buFont typeface="Wingdings" panose="05000000000000000000" pitchFamily="2" charset="2"/>
              <a:buChar char="Ø"/>
            </a:pPr>
            <a:r>
              <a:rPr lang="en-US" altLang="zh-CN" sz="3000" b="1" dirty="0" smtClean="0">
                <a:solidFill>
                  <a:srgbClr val="800000"/>
                </a:solidFill>
                <a:hlinkClick r:id="rId3" action="ppaction://hlinksldjump"/>
              </a:rPr>
              <a:t> </a:t>
            </a:r>
            <a:r>
              <a:rPr lang="en-US" altLang="zh-CN" sz="3000" b="1" dirty="0">
                <a:solidFill>
                  <a:srgbClr val="800000"/>
                </a:solidFill>
                <a:hlinkClick r:id="rId3" action="ppaction://hlinksldjump"/>
              </a:rPr>
              <a:t>Present the information that qualifies you to do the work.</a:t>
            </a:r>
            <a:endParaRPr lang="en-US" altLang="zh-CN" sz="3000" b="1" dirty="0">
              <a:solidFill>
                <a:srgbClr val="800000"/>
              </a:solidFill>
            </a:endParaRPr>
          </a:p>
          <a:p>
            <a:pPr>
              <a:buFont typeface="Wingdings" panose="05000000000000000000" pitchFamily="2" charset="2"/>
              <a:buChar char="Ø"/>
            </a:pPr>
            <a:r>
              <a:rPr lang="en-US" altLang="zh-CN" sz="3000" b="1" dirty="0" smtClean="0">
                <a:solidFill>
                  <a:srgbClr val="800000"/>
                </a:solidFill>
                <a:hlinkClick r:id="rId4" action="ppaction://hlinksldjump"/>
              </a:rPr>
              <a:t> </a:t>
            </a:r>
            <a:r>
              <a:rPr lang="en-US" altLang="zh-CN" sz="3000" b="1" dirty="0">
                <a:solidFill>
                  <a:srgbClr val="800000"/>
                </a:solidFill>
                <a:hlinkClick r:id="rId4" action="ppaction://hlinksldjump"/>
              </a:rPr>
              <a:t>Drive for the appropriate action in the close.</a:t>
            </a:r>
            <a:endParaRPr lang="en-US" altLang="zh-CN" sz="3000" b="1" dirty="0">
              <a:solidFill>
                <a:srgbClr val="800000"/>
              </a:solidFill>
            </a:endParaRPr>
          </a:p>
          <a:p>
            <a:pPr marL="476250" indent="-476250"/>
            <a:endParaRPr lang="en-US" altLang="zh-CN" sz="3000" b="1" dirty="0"/>
          </a:p>
        </p:txBody>
      </p:sp>
      <p:pic>
        <p:nvPicPr>
          <p:cNvPr id="7172" name="Picture 4" descr="Diablotin">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05800" y="228600"/>
            <a:ext cx="80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4208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000" y="476672"/>
            <a:ext cx="6781800" cy="592088"/>
          </a:xfrm>
        </p:spPr>
        <p:txBody>
          <a:bodyPr>
            <a:normAutofit fontScale="90000"/>
          </a:bodyPr>
          <a:lstStyle/>
          <a:p>
            <a:r>
              <a:rPr lang="en-US" altLang="zh-CN" sz="3600" dirty="0">
                <a:latin typeface="+mn-lt"/>
              </a:rPr>
              <a:t>Ways of opening</a:t>
            </a:r>
          </a:p>
        </p:txBody>
      </p:sp>
      <p:sp>
        <p:nvSpPr>
          <p:cNvPr id="32771" name="Rectangle 3"/>
          <p:cNvSpPr>
            <a:spLocks noGrp="1" noChangeArrowheads="1"/>
          </p:cNvSpPr>
          <p:nvPr>
            <p:ph idx="1"/>
          </p:nvPr>
        </p:nvSpPr>
        <p:spPr>
          <a:xfrm>
            <a:off x="762000" y="1487016"/>
            <a:ext cx="7543800" cy="3886200"/>
          </a:xfrm>
        </p:spPr>
        <p:txBody>
          <a:bodyPr/>
          <a:lstStyle/>
          <a:p>
            <a:r>
              <a:rPr lang="en-US" altLang="zh-CN" sz="2800" b="1" dirty="0"/>
              <a:t>To use a topic that shows you have learned something about the company.</a:t>
            </a:r>
          </a:p>
          <a:p>
            <a:r>
              <a:rPr lang="en-US" altLang="zh-CN" sz="2800" b="1" dirty="0"/>
              <a:t>To make a statement or ask a question that focuses attention on the reader’s needs that the writer seeks to fill.</a:t>
            </a:r>
          </a:p>
          <a:p>
            <a:r>
              <a:rPr lang="en-US" altLang="zh-CN" sz="2800" b="1" dirty="0"/>
              <a:t>If you learn of a possibility though a company employee, you can mention his/her name in the opening sentence.</a:t>
            </a:r>
          </a:p>
        </p:txBody>
      </p:sp>
    </p:spTree>
    <p:extLst>
      <p:ext uri="{BB962C8B-B14F-4D97-AF65-F5344CB8AC3E}">
        <p14:creationId xmlns:p14="http://schemas.microsoft.com/office/powerpoint/2010/main" val="2677467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zh-CN" b="1"/>
              <a:t>Sample opening 1</a:t>
            </a:r>
          </a:p>
        </p:txBody>
      </p:sp>
      <p:sp>
        <p:nvSpPr>
          <p:cNvPr id="33795" name="Rectangle 3" descr="新闻纸"/>
          <p:cNvSpPr>
            <a:spLocks noGrp="1" noChangeArrowheads="1"/>
          </p:cNvSpPr>
          <p:nvPr>
            <p:ph idx="1"/>
          </p:nvPr>
        </p:nvSpPr>
        <p:spPr>
          <a:xfrm>
            <a:off x="0" y="1371600"/>
            <a:ext cx="9144000" cy="5486400"/>
          </a:xfrm>
          <a:blipFill dpi="0" rotWithShape="0">
            <a:blip r:embed="rId2"/>
            <a:srcRect/>
            <a:tile tx="0" ty="0" sx="100000" sy="100000" flip="none" algn="tl"/>
          </a:blipFill>
        </p:spPr>
        <p:txBody>
          <a:bodyPr/>
          <a:lstStyle/>
          <a:p>
            <a:pPr>
              <a:lnSpc>
                <a:spcPct val="110000"/>
              </a:lnSpc>
            </a:pPr>
            <a:endParaRPr lang="en-US" altLang="zh-CN" sz="800" b="1" dirty="0"/>
          </a:p>
          <a:p>
            <a:pPr>
              <a:buFont typeface="Wingdings" panose="05000000000000000000" pitchFamily="2" charset="2"/>
              <a:buNone/>
            </a:pPr>
            <a:r>
              <a:rPr lang="en-US" altLang="zh-CN" sz="4000" b="1" dirty="0">
                <a:latin typeface="Cataneo BT" pitchFamily="66" charset="0"/>
              </a:rPr>
              <a:t>          </a:t>
            </a:r>
            <a:r>
              <a:rPr lang="en-US" altLang="zh-CN" sz="3600" dirty="0">
                <a:latin typeface="Times New Roman" panose="02020603050405020304" pitchFamily="18" charset="0"/>
              </a:rPr>
              <a:t>I am responding to your advertisement </a:t>
            </a:r>
          </a:p>
          <a:p>
            <a:pPr>
              <a:buFont typeface="Wingdings" panose="05000000000000000000" pitchFamily="2" charset="2"/>
              <a:buNone/>
            </a:pPr>
            <a:r>
              <a:rPr lang="en-US" altLang="zh-CN" sz="3600" dirty="0">
                <a:latin typeface="Times New Roman" panose="02020603050405020304" pitchFamily="18" charset="0"/>
              </a:rPr>
              <a:t>   in the Doe Post inviting applications for a position in chemical engineering. I am currently a research chemist for Johnson' Chemical Corporation, where I enjoy my work, but I would prefer participating in your research program on new plastics</a:t>
            </a:r>
            <a:r>
              <a:rPr lang="en-US" altLang="zh-CN" sz="4000" b="1" dirty="0">
                <a:latin typeface="Cataneo BT" pitchFamily="66" charset="0"/>
              </a:rPr>
              <a:t>.</a:t>
            </a:r>
          </a:p>
          <a:p>
            <a:endParaRPr lang="en-US" altLang="zh-CN" sz="4000" b="1" dirty="0"/>
          </a:p>
          <a:p>
            <a:endParaRPr lang="en-US" altLang="zh-CN" b="1" dirty="0"/>
          </a:p>
        </p:txBody>
      </p:sp>
      <p:sp>
        <p:nvSpPr>
          <p:cNvPr id="3" name="文本框 2"/>
          <p:cNvSpPr txBox="1"/>
          <p:nvPr/>
        </p:nvSpPr>
        <p:spPr>
          <a:xfrm>
            <a:off x="467544" y="620688"/>
            <a:ext cx="7992888" cy="584775"/>
          </a:xfrm>
          <a:prstGeom prst="rect">
            <a:avLst/>
          </a:prstGeom>
          <a:noFill/>
        </p:spPr>
        <p:txBody>
          <a:bodyPr wrap="square" rtlCol="0">
            <a:spAutoFit/>
          </a:bodyPr>
          <a:lstStyle/>
          <a:p>
            <a:r>
              <a:rPr lang="en-US" altLang="zh-CN" sz="3200" dirty="0" smtClean="0"/>
              <a:t>Sample opening 1</a:t>
            </a:r>
            <a:endParaRPr lang="zh-CN" altLang="en-US" sz="3200" dirty="0"/>
          </a:p>
        </p:txBody>
      </p:sp>
    </p:spTree>
    <p:extLst>
      <p:ext uri="{BB962C8B-B14F-4D97-AF65-F5344CB8AC3E}">
        <p14:creationId xmlns:p14="http://schemas.microsoft.com/office/powerpoint/2010/main" val="1095895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zh-CN" b="1"/>
              <a:t>Sample opening 2</a:t>
            </a:r>
          </a:p>
        </p:txBody>
      </p:sp>
      <p:sp>
        <p:nvSpPr>
          <p:cNvPr id="31747" name="Rectangle 3" descr="新闻纸"/>
          <p:cNvSpPr>
            <a:spLocks noGrp="1" noChangeArrowheads="1"/>
          </p:cNvSpPr>
          <p:nvPr>
            <p:ph idx="1"/>
          </p:nvPr>
        </p:nvSpPr>
        <p:spPr>
          <a:xfrm>
            <a:off x="0" y="1371600"/>
            <a:ext cx="9144000" cy="5486400"/>
          </a:xfrm>
          <a:blipFill dpi="0" rotWithShape="0">
            <a:blip r:embed="rId2"/>
            <a:srcRect/>
            <a:tile tx="0" ty="0" sx="100000" sy="100000" flip="none" algn="tl"/>
          </a:blipFill>
        </p:spPr>
        <p:txBody>
          <a:bodyPr/>
          <a:lstStyle/>
          <a:p>
            <a:endParaRPr lang="en-US" altLang="zh-CN" sz="1400" b="1" dirty="0">
              <a:latin typeface="Cataneo BT" pitchFamily="66" charset="0"/>
            </a:endParaRPr>
          </a:p>
          <a:p>
            <a:pPr>
              <a:lnSpc>
                <a:spcPct val="110000"/>
              </a:lnSpc>
              <a:buFont typeface="Wingdings" panose="05000000000000000000" pitchFamily="2" charset="2"/>
              <a:buNone/>
            </a:pPr>
            <a:r>
              <a:rPr lang="en-US" altLang="zh-CN" sz="3600" b="1" dirty="0">
                <a:latin typeface="Cataneo BT" pitchFamily="66" charset="0"/>
              </a:rPr>
              <a:t>         </a:t>
            </a:r>
            <a:r>
              <a:rPr lang="en-US" altLang="zh-CN" sz="3600" dirty="0">
                <a:latin typeface="Times New Roman" panose="02020603050405020304" pitchFamily="18" charset="0"/>
              </a:rPr>
              <a:t>Will you please review my qualifications for work in your training program? My thorough education and related experience have prepared me for an entry-level position in the accounting department</a:t>
            </a:r>
            <a:r>
              <a:rPr lang="en-US" altLang="zh-CN" sz="3600" b="1" dirty="0">
                <a:latin typeface="Cataneo BT" pitchFamily="66" charset="0"/>
              </a:rPr>
              <a:t>.</a:t>
            </a:r>
          </a:p>
        </p:txBody>
      </p:sp>
      <p:sp>
        <p:nvSpPr>
          <p:cNvPr id="2" name="文本框 1"/>
          <p:cNvSpPr txBox="1"/>
          <p:nvPr/>
        </p:nvSpPr>
        <p:spPr>
          <a:xfrm>
            <a:off x="762000" y="692696"/>
            <a:ext cx="7554416" cy="523220"/>
          </a:xfrm>
          <a:prstGeom prst="rect">
            <a:avLst/>
          </a:prstGeom>
          <a:noFill/>
        </p:spPr>
        <p:txBody>
          <a:bodyPr wrap="square" rtlCol="0">
            <a:spAutoFit/>
          </a:bodyPr>
          <a:lstStyle/>
          <a:p>
            <a:r>
              <a:rPr lang="en-US" altLang="zh-CN" sz="2800" dirty="0" smtClean="0"/>
              <a:t>Sample opening 2</a:t>
            </a:r>
            <a:endParaRPr lang="zh-CN" altLang="en-US" sz="2800" dirty="0"/>
          </a:p>
        </p:txBody>
      </p:sp>
    </p:spTree>
    <p:extLst>
      <p:ext uri="{BB962C8B-B14F-4D97-AF65-F5344CB8AC3E}">
        <p14:creationId xmlns:p14="http://schemas.microsoft.com/office/powerpoint/2010/main" val="2415446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zh-CN" b="1"/>
              <a:t>Sample opening 3</a:t>
            </a:r>
          </a:p>
        </p:txBody>
      </p:sp>
      <p:sp>
        <p:nvSpPr>
          <p:cNvPr id="34819" name="Rectangle 3" descr="新闻纸"/>
          <p:cNvSpPr>
            <a:spLocks noGrp="1" noChangeArrowheads="1"/>
          </p:cNvSpPr>
          <p:nvPr>
            <p:ph idx="1"/>
          </p:nvPr>
        </p:nvSpPr>
        <p:spPr>
          <a:xfrm>
            <a:off x="0" y="1371600"/>
            <a:ext cx="9144000" cy="5486400"/>
          </a:xfrm>
          <a:blipFill dpi="0" rotWithShape="0">
            <a:blip r:embed="rId2"/>
            <a:srcRect/>
            <a:tile tx="0" ty="0" sx="100000" sy="100000" flip="none" algn="tl"/>
          </a:blipFill>
        </p:spPr>
        <p:txBody>
          <a:bodyPr/>
          <a:lstStyle/>
          <a:p>
            <a:pPr>
              <a:lnSpc>
                <a:spcPct val="120000"/>
              </a:lnSpc>
              <a:buFont typeface="Wingdings" panose="05000000000000000000" pitchFamily="2" charset="2"/>
              <a:buNone/>
            </a:pPr>
            <a:r>
              <a:rPr lang="en-US" altLang="zh-CN" sz="1600" b="1" dirty="0">
                <a:latin typeface="Cataneo BT" pitchFamily="66" charset="0"/>
              </a:rPr>
              <a:t>         </a:t>
            </a:r>
          </a:p>
          <a:p>
            <a:pPr>
              <a:lnSpc>
                <a:spcPct val="120000"/>
              </a:lnSpc>
              <a:buFont typeface="Wingdings" panose="05000000000000000000" pitchFamily="2" charset="2"/>
              <a:buNone/>
            </a:pPr>
            <a:r>
              <a:rPr lang="en-US" altLang="zh-CN" sz="3600" b="1" dirty="0">
                <a:latin typeface="Cataneo BT" pitchFamily="66" charset="0"/>
              </a:rPr>
              <a:t>          </a:t>
            </a:r>
            <a:r>
              <a:rPr lang="en-US" altLang="zh-CN" sz="3600" dirty="0">
                <a:latin typeface="Times New Roman" panose="02020603050405020304" pitchFamily="18" charset="0"/>
              </a:rPr>
              <a:t>Last week I spoke with Jane Doe about the clinical director position at your facility. We both agreed that the job is a perfect match with my goals and qualifications.</a:t>
            </a:r>
          </a:p>
          <a:p>
            <a:endParaRPr lang="en-US" altLang="zh-CN" sz="3600" dirty="0">
              <a:latin typeface="Times New Roman" panose="02020603050405020304" pitchFamily="18" charset="0"/>
            </a:endParaRPr>
          </a:p>
        </p:txBody>
      </p:sp>
      <p:pic>
        <p:nvPicPr>
          <p:cNvPr id="34820" name="Picture 4" descr="Diablotin">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6450" y="381000"/>
            <a:ext cx="71755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p:nvSpPr>
        <p:spPr>
          <a:xfrm>
            <a:off x="899592" y="692696"/>
            <a:ext cx="6644208" cy="584775"/>
          </a:xfrm>
          <a:prstGeom prst="rect">
            <a:avLst/>
          </a:prstGeom>
          <a:noFill/>
        </p:spPr>
        <p:txBody>
          <a:bodyPr wrap="square" rtlCol="0">
            <a:spAutoFit/>
          </a:bodyPr>
          <a:lstStyle/>
          <a:p>
            <a:r>
              <a:rPr lang="en-US" altLang="zh-CN" sz="3200" dirty="0" smtClean="0"/>
              <a:t>Sample opening 3</a:t>
            </a:r>
            <a:endParaRPr lang="zh-CN" altLang="en-US" sz="3200" dirty="0"/>
          </a:p>
        </p:txBody>
      </p:sp>
    </p:spTree>
    <p:extLst>
      <p:ext uri="{BB962C8B-B14F-4D97-AF65-F5344CB8AC3E}">
        <p14:creationId xmlns:p14="http://schemas.microsoft.com/office/powerpoint/2010/main" val="1564767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359371"/>
            <a:ext cx="7543800" cy="909389"/>
          </a:xfrm>
        </p:spPr>
        <p:txBody>
          <a:bodyPr>
            <a:normAutofit/>
          </a:bodyPr>
          <a:lstStyle/>
          <a:p>
            <a:pPr>
              <a:lnSpc>
                <a:spcPct val="80000"/>
              </a:lnSpc>
            </a:pPr>
            <a:r>
              <a:rPr lang="en-US" altLang="zh-CN" sz="3200" dirty="0">
                <a:solidFill>
                  <a:schemeClr val="tx1"/>
                </a:solidFill>
                <a:latin typeface="+mn-lt"/>
              </a:rPr>
              <a:t>Middle paragraphs information</a:t>
            </a:r>
          </a:p>
        </p:txBody>
      </p:sp>
      <p:sp>
        <p:nvSpPr>
          <p:cNvPr id="10243" name="Rectangle 3"/>
          <p:cNvSpPr>
            <a:spLocks noGrp="1" noChangeArrowheads="1"/>
          </p:cNvSpPr>
          <p:nvPr>
            <p:ph idx="1"/>
          </p:nvPr>
        </p:nvSpPr>
        <p:spPr>
          <a:xfrm>
            <a:off x="609600" y="1844675"/>
            <a:ext cx="7924800" cy="3096493"/>
          </a:xfrm>
        </p:spPr>
        <p:txBody>
          <a:bodyPr>
            <a:noAutofit/>
          </a:bodyPr>
          <a:lstStyle/>
          <a:p>
            <a:pPr marL="0" indent="0">
              <a:buFont typeface="Wingdings" panose="05000000000000000000" pitchFamily="2" charset="2"/>
              <a:buNone/>
            </a:pPr>
            <a:r>
              <a:rPr lang="en-US" altLang="zh-CN" sz="3600" b="1" dirty="0"/>
              <a:t>You are likely to present facts from 3 background areas:</a:t>
            </a:r>
          </a:p>
          <a:p>
            <a:pPr marL="0" indent="0"/>
            <a:r>
              <a:rPr lang="en-US" altLang="zh-CN" sz="3600" b="1" dirty="0"/>
              <a:t> education</a:t>
            </a:r>
          </a:p>
          <a:p>
            <a:pPr marL="0" indent="0"/>
            <a:r>
              <a:rPr lang="en-US" altLang="zh-CN" sz="3600" b="1" dirty="0"/>
              <a:t> experience</a:t>
            </a:r>
          </a:p>
          <a:p>
            <a:pPr marL="0" indent="0"/>
            <a:r>
              <a:rPr lang="en-US" altLang="zh-CN" sz="3600" b="1" dirty="0"/>
              <a:t> personal details</a:t>
            </a:r>
          </a:p>
        </p:txBody>
      </p:sp>
    </p:spTree>
    <p:extLst>
      <p:ext uri="{BB962C8B-B14F-4D97-AF65-F5344CB8AC3E}">
        <p14:creationId xmlns:p14="http://schemas.microsoft.com/office/powerpoint/2010/main" val="940356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171400"/>
            <a:ext cx="6781800" cy="1600200"/>
          </a:xfrm>
        </p:spPr>
        <p:txBody>
          <a:bodyPr>
            <a:normAutofit/>
          </a:bodyPr>
          <a:lstStyle/>
          <a:p>
            <a:r>
              <a:rPr lang="en-US" altLang="zh-CN" sz="3600" dirty="0">
                <a:latin typeface="+mn-lt"/>
              </a:rPr>
              <a:t>Middle paragraphs</a:t>
            </a:r>
          </a:p>
        </p:txBody>
      </p:sp>
      <p:sp>
        <p:nvSpPr>
          <p:cNvPr id="11267" name="Rectangle 3"/>
          <p:cNvSpPr>
            <a:spLocks noGrp="1" noChangeArrowheads="1"/>
          </p:cNvSpPr>
          <p:nvPr>
            <p:ph idx="1"/>
          </p:nvPr>
        </p:nvSpPr>
        <p:spPr>
          <a:xfrm>
            <a:off x="381000" y="1649413"/>
            <a:ext cx="8229600" cy="4371875"/>
          </a:xfrm>
        </p:spPr>
        <p:txBody>
          <a:bodyPr>
            <a:normAutofit fontScale="77500" lnSpcReduction="20000"/>
          </a:bodyPr>
          <a:lstStyle/>
          <a:p>
            <a:pPr marL="476250" indent="-377825">
              <a:lnSpc>
                <a:spcPct val="170000"/>
              </a:lnSpc>
            </a:pPr>
            <a:r>
              <a:rPr lang="en-US" altLang="zh-CN" sz="2800" b="1" dirty="0"/>
              <a:t>Convince the employer that you are qualified for the job.</a:t>
            </a:r>
          </a:p>
          <a:p>
            <a:pPr marL="476250" indent="-377825">
              <a:lnSpc>
                <a:spcPct val="170000"/>
              </a:lnSpc>
            </a:pPr>
            <a:r>
              <a:rPr lang="en-US" altLang="zh-CN" sz="2800" b="1" dirty="0"/>
              <a:t>Interpret the facts in the resume and demonstrate that your educational preparation, work experience or special qualifications are relevant to the job.</a:t>
            </a:r>
          </a:p>
          <a:p>
            <a:pPr marL="476250" indent="-377825">
              <a:lnSpc>
                <a:spcPct val="170000"/>
              </a:lnSpc>
            </a:pPr>
            <a:r>
              <a:rPr lang="en-US" altLang="zh-CN" sz="2800" b="1" dirty="0"/>
              <a:t>Emphasize two or three of the most important achievements or qualities that make you special.</a:t>
            </a:r>
          </a:p>
          <a:p>
            <a:pPr marL="476250" indent="-377825">
              <a:lnSpc>
                <a:spcPct val="170000"/>
              </a:lnSpc>
            </a:pPr>
            <a:r>
              <a:rPr lang="en-US" altLang="zh-CN" sz="2800" b="1" dirty="0"/>
              <a:t>Mention some special knowledge you have about the company or your understanding of the job requirements.</a:t>
            </a:r>
          </a:p>
        </p:txBody>
      </p:sp>
    </p:spTree>
    <p:extLst>
      <p:ext uri="{BB962C8B-B14F-4D97-AF65-F5344CB8AC3E}">
        <p14:creationId xmlns:p14="http://schemas.microsoft.com/office/powerpoint/2010/main" val="2496195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609600" y="332656"/>
            <a:ext cx="7924800" cy="5760640"/>
          </a:xfrm>
        </p:spPr>
        <p:txBody>
          <a:bodyPr/>
          <a:lstStyle/>
          <a:p>
            <a:pPr>
              <a:lnSpc>
                <a:spcPct val="150000"/>
              </a:lnSpc>
            </a:pPr>
            <a:r>
              <a:rPr lang="en-US" altLang="zh-CN" dirty="0"/>
              <a:t>I have just graduated from the Computer Department of </a:t>
            </a:r>
            <a:r>
              <a:rPr lang="en-US" altLang="zh-CN" dirty="0" err="1"/>
              <a:t>Qinghua</a:t>
            </a:r>
            <a:r>
              <a:rPr lang="en-US" altLang="zh-CN" dirty="0"/>
              <a:t> University. I have done well in all the subjects and I am especially good at Computer </a:t>
            </a:r>
            <a:r>
              <a:rPr lang="en-US" altLang="zh-CN" dirty="0" err="1"/>
              <a:t>Programmming</a:t>
            </a:r>
            <a:r>
              <a:rPr lang="en-US" altLang="zh-CN" dirty="0"/>
              <a:t> and English. I can read science books in English and do some writing in English as well. Besides, I know a </a:t>
            </a:r>
            <a:r>
              <a:rPr lang="en-US" altLang="zh-CN" dirty="0" err="1"/>
              <a:t>lillte</a:t>
            </a:r>
            <a:r>
              <a:rPr lang="en-US" altLang="zh-CN" dirty="0"/>
              <a:t> Spanish.</a:t>
            </a:r>
          </a:p>
        </p:txBody>
      </p:sp>
      <p:pic>
        <p:nvPicPr>
          <p:cNvPr id="38916" name="Picture 4" descr="Diablotin">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1838" y="228600"/>
            <a:ext cx="792162"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893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381000"/>
            <a:ext cx="8382000" cy="914400"/>
          </a:xfrm>
        </p:spPr>
        <p:txBody>
          <a:bodyPr>
            <a:normAutofit/>
          </a:bodyPr>
          <a:lstStyle/>
          <a:p>
            <a:r>
              <a:rPr lang="en-US" altLang="zh-CN" sz="3200" dirty="0">
                <a:latin typeface="+mn-lt"/>
              </a:rPr>
              <a:t>Close—drive for the appropriate action</a:t>
            </a:r>
          </a:p>
        </p:txBody>
      </p:sp>
      <p:sp>
        <p:nvSpPr>
          <p:cNvPr id="12291" name="Rectangle 3"/>
          <p:cNvSpPr>
            <a:spLocks noGrp="1" noChangeArrowheads="1"/>
          </p:cNvSpPr>
          <p:nvPr>
            <p:ph idx="1"/>
          </p:nvPr>
        </p:nvSpPr>
        <p:spPr>
          <a:xfrm>
            <a:off x="762000" y="2060848"/>
            <a:ext cx="7543800" cy="2511152"/>
          </a:xfrm>
        </p:spPr>
        <p:txBody>
          <a:bodyPr/>
          <a:lstStyle/>
          <a:p>
            <a:r>
              <a:rPr lang="en-US" altLang="zh-CN" b="1" dirty="0"/>
              <a:t>Ask for an interview, reference check or further correspondence</a:t>
            </a:r>
            <a:r>
              <a:rPr lang="en-US" altLang="zh-CN" b="1" dirty="0" smtClean="0"/>
              <a:t>.</a:t>
            </a:r>
          </a:p>
          <a:p>
            <a:pPr marL="0" indent="0">
              <a:buNone/>
            </a:pPr>
            <a:endParaRPr lang="en-US" altLang="zh-CN" b="1" dirty="0"/>
          </a:p>
          <a:p>
            <a:r>
              <a:rPr lang="en-US" altLang="zh-CN" b="1" dirty="0"/>
              <a:t>Give your phone number and / or address (or e-mail address).</a:t>
            </a:r>
          </a:p>
        </p:txBody>
      </p:sp>
    </p:spTree>
    <p:extLst>
      <p:ext uri="{BB962C8B-B14F-4D97-AF65-F5344CB8AC3E}">
        <p14:creationId xmlns:p14="http://schemas.microsoft.com/office/powerpoint/2010/main" val="2931042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99392"/>
            <a:ext cx="6781800" cy="1600200"/>
          </a:xfrm>
        </p:spPr>
        <p:txBody>
          <a:bodyPr>
            <a:normAutofit/>
          </a:bodyPr>
          <a:lstStyle/>
          <a:p>
            <a:r>
              <a:rPr lang="en-US" altLang="zh-CN" sz="3200" dirty="0">
                <a:latin typeface="+mn-lt"/>
              </a:rPr>
              <a:t>Sample Close 1</a:t>
            </a:r>
          </a:p>
        </p:txBody>
      </p:sp>
      <p:sp>
        <p:nvSpPr>
          <p:cNvPr id="39939" name="Rectangle 3"/>
          <p:cNvSpPr>
            <a:spLocks noGrp="1" noChangeArrowheads="1"/>
          </p:cNvSpPr>
          <p:nvPr>
            <p:ph idx="1"/>
          </p:nvPr>
        </p:nvSpPr>
        <p:spPr>
          <a:xfrm>
            <a:off x="762000" y="1700808"/>
            <a:ext cx="7543800" cy="2871192"/>
          </a:xfrm>
        </p:spPr>
        <p:txBody>
          <a:bodyPr>
            <a:noAutofit/>
          </a:bodyPr>
          <a:lstStyle/>
          <a:p>
            <a:r>
              <a:rPr lang="en-US" altLang="zh-CN" sz="3200" b="1" dirty="0"/>
              <a:t>I am confident that my qualifications and experience will be of benefit to your organization and would appreciate the opportunity to interview with you at a convenient time. I may be reached at</a:t>
            </a:r>
            <a:r>
              <a:rPr lang="en-US" altLang="zh-CN" sz="3200" dirty="0"/>
              <a:t> </a:t>
            </a:r>
            <a:r>
              <a:rPr lang="en-US" altLang="zh-CN" sz="3200" b="1" dirty="0"/>
              <a:t>0411-87654321.</a:t>
            </a:r>
          </a:p>
        </p:txBody>
      </p:sp>
    </p:spTree>
    <p:extLst>
      <p:ext uri="{BB962C8B-B14F-4D97-AF65-F5344CB8AC3E}">
        <p14:creationId xmlns:p14="http://schemas.microsoft.com/office/powerpoint/2010/main" val="3809602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Rot="1" noChangeArrowheads="1"/>
          </p:cNvSpPr>
          <p:nvPr>
            <p:ph idx="1"/>
          </p:nvPr>
        </p:nvSpPr>
        <p:spPr/>
        <p:txBody>
          <a:bodyPr/>
          <a:lstStyle/>
          <a:p>
            <a:pPr algn="ctr">
              <a:buFont typeface="Wingdings" panose="05000000000000000000" pitchFamily="2" charset="2"/>
              <a:buNone/>
            </a:pPr>
            <a:endParaRPr lang="en-US" altLang="zh-CN" b="1" dirty="0">
              <a:solidFill>
                <a:schemeClr val="tx2"/>
              </a:solidFill>
            </a:endParaRPr>
          </a:p>
          <a:p>
            <a:pPr>
              <a:buFont typeface="Wingdings" panose="05000000000000000000" pitchFamily="2" charset="2"/>
              <a:buNone/>
            </a:pPr>
            <a:r>
              <a:rPr lang="en-US" altLang="zh-CN" sz="4800" b="1" dirty="0">
                <a:solidFill>
                  <a:srgbClr val="FFC000"/>
                </a:solidFill>
              </a:rPr>
              <a:t>Letters of </a:t>
            </a:r>
            <a:r>
              <a:rPr lang="en-US" altLang="zh-CN" sz="4800" b="1" dirty="0" smtClean="0">
                <a:solidFill>
                  <a:srgbClr val="FFC000"/>
                </a:solidFill>
              </a:rPr>
              <a:t>Application to a</a:t>
            </a:r>
          </a:p>
          <a:p>
            <a:pPr>
              <a:buFont typeface="Wingdings" panose="05000000000000000000" pitchFamily="2" charset="2"/>
              <a:buNone/>
            </a:pPr>
            <a:r>
              <a:rPr lang="en-US" altLang="zh-CN" sz="4800" b="1" dirty="0" smtClean="0">
                <a:solidFill>
                  <a:srgbClr val="FFC000"/>
                </a:solidFill>
              </a:rPr>
              <a:t> </a:t>
            </a:r>
            <a:r>
              <a:rPr lang="en-US" altLang="zh-CN" sz="4800" b="1" dirty="0">
                <a:solidFill>
                  <a:srgbClr val="FFC000"/>
                </a:solidFill>
              </a:rPr>
              <a:t>U</a:t>
            </a:r>
            <a:r>
              <a:rPr lang="en-US" altLang="zh-CN" sz="4800" b="1" dirty="0" smtClean="0">
                <a:solidFill>
                  <a:srgbClr val="FFC000"/>
                </a:solidFill>
              </a:rPr>
              <a:t>niversity for </a:t>
            </a:r>
            <a:r>
              <a:rPr lang="en-US" altLang="zh-CN" sz="4800" b="1" dirty="0">
                <a:solidFill>
                  <a:srgbClr val="FFC000"/>
                </a:solidFill>
              </a:rPr>
              <a:t>A</a:t>
            </a:r>
            <a:r>
              <a:rPr lang="en-US" altLang="zh-CN" sz="4800" b="1" dirty="0" smtClean="0">
                <a:solidFill>
                  <a:srgbClr val="FFC000"/>
                </a:solidFill>
              </a:rPr>
              <a:t>dmission</a:t>
            </a:r>
          </a:p>
          <a:p>
            <a:endParaRPr lang="en-US" altLang="zh-CN" dirty="0"/>
          </a:p>
        </p:txBody>
      </p:sp>
    </p:spTree>
    <p:extLst>
      <p:ext uri="{BB962C8B-B14F-4D97-AF65-F5344CB8AC3E}">
        <p14:creationId xmlns:p14="http://schemas.microsoft.com/office/powerpoint/2010/main" val="27006589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62000" y="836712"/>
            <a:ext cx="6781800" cy="648072"/>
          </a:xfrm>
        </p:spPr>
        <p:txBody>
          <a:bodyPr>
            <a:normAutofit fontScale="90000"/>
          </a:bodyPr>
          <a:lstStyle/>
          <a:p>
            <a:r>
              <a:rPr lang="en-US" altLang="zh-CN" sz="3200" dirty="0" smtClean="0">
                <a:latin typeface="+mn-lt"/>
              </a:rPr>
              <a:t/>
            </a:r>
            <a:br>
              <a:rPr lang="en-US" altLang="zh-CN" sz="3200" dirty="0" smtClean="0">
                <a:latin typeface="+mn-lt"/>
              </a:rPr>
            </a:br>
            <a:r>
              <a:rPr lang="en-US" altLang="zh-CN" sz="3200" dirty="0">
                <a:latin typeface="+mn-lt"/>
              </a:rPr>
              <a:t/>
            </a:r>
            <a:br>
              <a:rPr lang="en-US" altLang="zh-CN" sz="3200" dirty="0">
                <a:latin typeface="+mn-lt"/>
              </a:rPr>
            </a:br>
            <a:r>
              <a:rPr lang="en-US" altLang="zh-CN" sz="3200" dirty="0" smtClean="0">
                <a:latin typeface="+mn-lt"/>
              </a:rPr>
              <a:t/>
            </a:r>
            <a:br>
              <a:rPr lang="en-US" altLang="zh-CN" sz="3200" dirty="0" smtClean="0">
                <a:latin typeface="+mn-lt"/>
              </a:rPr>
            </a:br>
            <a:r>
              <a:rPr lang="en-US" altLang="zh-CN" sz="3200" dirty="0" smtClean="0">
                <a:latin typeface="+mn-lt"/>
              </a:rPr>
              <a:t>Sample </a:t>
            </a:r>
            <a:r>
              <a:rPr lang="en-US" altLang="zh-CN" sz="3200" dirty="0">
                <a:latin typeface="+mn-lt"/>
              </a:rPr>
              <a:t>Close 2</a:t>
            </a:r>
          </a:p>
        </p:txBody>
      </p:sp>
      <p:sp>
        <p:nvSpPr>
          <p:cNvPr id="40963" name="Rectangle 3"/>
          <p:cNvSpPr>
            <a:spLocks noGrp="1" noChangeArrowheads="1"/>
          </p:cNvSpPr>
          <p:nvPr>
            <p:ph idx="1"/>
          </p:nvPr>
        </p:nvSpPr>
        <p:spPr>
          <a:xfrm>
            <a:off x="533400" y="1676400"/>
            <a:ext cx="8286750" cy="4997450"/>
          </a:xfrm>
        </p:spPr>
        <p:txBody>
          <a:bodyPr/>
          <a:lstStyle/>
          <a:p>
            <a:r>
              <a:rPr lang="en-US" altLang="zh-CN" sz="2800" b="1"/>
              <a:t>These highlights and the additional evidence reviewed in the enclosed resume present my case for a career in the accounting department. May I have an interview to continue my presentation? Please call 0411-87654321 or send an email to </a:t>
            </a:r>
            <a:r>
              <a:rPr lang="en-US" altLang="zh-CN" sz="2800" b="1">
                <a:hlinkClick r:id="rId2"/>
              </a:rPr>
              <a:t>sibcdufe@yahoo.com.cn</a:t>
            </a:r>
            <a:r>
              <a:rPr lang="en-US" altLang="zh-CN" sz="2800" b="1"/>
              <a:t>. I could be in your office at your convenience to talk about working for ABC.</a:t>
            </a:r>
          </a:p>
        </p:txBody>
      </p:sp>
    </p:spTree>
    <p:extLst>
      <p:ext uri="{BB962C8B-B14F-4D97-AF65-F5344CB8AC3E}">
        <p14:creationId xmlns:p14="http://schemas.microsoft.com/office/powerpoint/2010/main" val="3853032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315416"/>
            <a:ext cx="6781800" cy="1600200"/>
          </a:xfrm>
        </p:spPr>
        <p:txBody>
          <a:bodyPr>
            <a:normAutofit/>
          </a:bodyPr>
          <a:lstStyle/>
          <a:p>
            <a:r>
              <a:rPr lang="en-US" altLang="zh-CN" sz="3600" dirty="0">
                <a:latin typeface="+mn-lt"/>
              </a:rPr>
              <a:t>Sample Close 3</a:t>
            </a:r>
          </a:p>
        </p:txBody>
      </p:sp>
      <p:sp>
        <p:nvSpPr>
          <p:cNvPr id="43011" name="Rectangle 3"/>
          <p:cNvSpPr>
            <a:spLocks noGrp="1" noChangeArrowheads="1"/>
          </p:cNvSpPr>
          <p:nvPr>
            <p:ph idx="1"/>
          </p:nvPr>
        </p:nvSpPr>
        <p:spPr>
          <a:xfrm>
            <a:off x="762000" y="2063080"/>
            <a:ext cx="7543800" cy="3886200"/>
          </a:xfrm>
        </p:spPr>
        <p:txBody>
          <a:bodyPr>
            <a:normAutofit/>
          </a:bodyPr>
          <a:lstStyle/>
          <a:p>
            <a:r>
              <a:rPr lang="en-US" altLang="zh-CN" sz="2800" b="1" dirty="0"/>
              <a:t>References on the enclosed resume would be glad to comment on my accounting education and experience. Please call at 0411-87654321 so we can discuss the possibility of my joining the audit staff of ABC.</a:t>
            </a:r>
          </a:p>
        </p:txBody>
      </p:sp>
      <p:pic>
        <p:nvPicPr>
          <p:cNvPr id="43012" name="Picture 4" descr="Diablotin">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4863" y="381000"/>
            <a:ext cx="719137"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7798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27584" y="908720"/>
            <a:ext cx="7344816" cy="830997"/>
          </a:xfrm>
          <a:prstGeom prst="rect">
            <a:avLst/>
          </a:prstGeom>
          <a:noFill/>
        </p:spPr>
        <p:txBody>
          <a:bodyPr wrap="square" rtlCol="0">
            <a:spAutoFit/>
          </a:bodyPr>
          <a:lstStyle/>
          <a:p>
            <a:r>
              <a:rPr lang="en-US" altLang="zh-CN" sz="4800" b="1" dirty="0" smtClean="0"/>
              <a:t>4) Sample Reading</a:t>
            </a:r>
            <a:endParaRPr lang="zh-CN" altLang="en-US" sz="4800" b="1" dirty="0"/>
          </a:p>
        </p:txBody>
      </p:sp>
    </p:spTree>
    <p:extLst>
      <p:ext uri="{BB962C8B-B14F-4D97-AF65-F5344CB8AC3E}">
        <p14:creationId xmlns:p14="http://schemas.microsoft.com/office/powerpoint/2010/main" val="3788999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762000" y="2063080"/>
            <a:ext cx="7543800" cy="3886200"/>
          </a:xfrm>
        </p:spPr>
        <p:txBody>
          <a:bodyPr/>
          <a:lstStyle/>
          <a:p>
            <a:pPr algn="r">
              <a:buFontTx/>
              <a:buNone/>
            </a:pPr>
            <a:r>
              <a:rPr lang="en-US" altLang="zh-CN" dirty="0"/>
              <a:t>    May, 6, </a:t>
            </a:r>
            <a:r>
              <a:rPr lang="en-US" altLang="zh-CN" dirty="0" smtClean="0"/>
              <a:t>2014</a:t>
            </a:r>
            <a:endParaRPr lang="en-US" altLang="zh-CN" dirty="0"/>
          </a:p>
          <a:p>
            <a:pPr algn="r">
              <a:buFontTx/>
              <a:buNone/>
            </a:pPr>
            <a:endParaRPr lang="en-US" altLang="zh-CN" dirty="0"/>
          </a:p>
          <a:p>
            <a:pPr>
              <a:buFontTx/>
              <a:buNone/>
            </a:pPr>
            <a:r>
              <a:rPr lang="en-US" altLang="zh-CN" dirty="0"/>
              <a:t>     Dear sirs,  </a:t>
            </a:r>
            <a:r>
              <a:rPr lang="en-US" altLang="zh-CN" b="1" dirty="0">
                <a:solidFill>
                  <a:schemeClr val="tx2"/>
                </a:solidFill>
              </a:rPr>
              <a:t>(</a:t>
            </a:r>
            <a:r>
              <a:rPr lang="zh-CN" altLang="en-US" b="1" dirty="0">
                <a:solidFill>
                  <a:schemeClr val="tx2"/>
                </a:solidFill>
              </a:rPr>
              <a:t>称呼）</a:t>
            </a:r>
          </a:p>
          <a:p>
            <a:pPr>
              <a:buFontTx/>
              <a:buNone/>
            </a:pPr>
            <a:r>
              <a:rPr lang="zh-CN" altLang="en-US" dirty="0"/>
              <a:t>          </a:t>
            </a:r>
            <a:r>
              <a:rPr lang="en-US" altLang="zh-CN" b="1" dirty="0">
                <a:solidFill>
                  <a:srgbClr val="A11A03"/>
                </a:solidFill>
              </a:rPr>
              <a:t>I should like to apply for</a:t>
            </a:r>
            <a:r>
              <a:rPr lang="en-US" altLang="zh-CN" dirty="0"/>
              <a:t> the post of service technician, </a:t>
            </a:r>
            <a:r>
              <a:rPr lang="en-US" altLang="zh-CN" b="1" dirty="0">
                <a:solidFill>
                  <a:srgbClr val="A11A03"/>
                </a:solidFill>
              </a:rPr>
              <a:t>which you advertised in</a:t>
            </a:r>
            <a:r>
              <a:rPr lang="en-US" altLang="zh-CN" dirty="0"/>
              <a:t> the China Daily today. </a:t>
            </a:r>
            <a:r>
              <a:rPr lang="zh-CN" altLang="en-US" b="1" dirty="0">
                <a:solidFill>
                  <a:schemeClr val="tx2"/>
                </a:solidFill>
              </a:rPr>
              <a:t>（求职和信息来源）</a:t>
            </a:r>
          </a:p>
          <a:p>
            <a:pPr>
              <a:buFontTx/>
              <a:buNone/>
            </a:pPr>
            <a:endParaRPr lang="en-US" altLang="zh-CN" b="1" dirty="0">
              <a:solidFill>
                <a:schemeClr val="tx2"/>
              </a:solidFill>
            </a:endParaRPr>
          </a:p>
        </p:txBody>
      </p:sp>
      <p:sp>
        <p:nvSpPr>
          <p:cNvPr id="3" name="文本框 2"/>
          <p:cNvSpPr txBox="1"/>
          <p:nvPr/>
        </p:nvSpPr>
        <p:spPr>
          <a:xfrm>
            <a:off x="1043608" y="620688"/>
            <a:ext cx="7128792" cy="461665"/>
          </a:xfrm>
          <a:prstGeom prst="rect">
            <a:avLst/>
          </a:prstGeom>
          <a:noFill/>
        </p:spPr>
        <p:txBody>
          <a:bodyPr wrap="square" rtlCol="0">
            <a:spAutoFit/>
          </a:bodyPr>
          <a:lstStyle/>
          <a:p>
            <a:r>
              <a:rPr lang="en-US" altLang="zh-CN" sz="2400" dirty="0" smtClean="0"/>
              <a:t>Sample 1</a:t>
            </a:r>
            <a:endParaRPr lang="zh-CN" altLang="en-US" sz="2400" dirty="0"/>
          </a:p>
        </p:txBody>
      </p:sp>
    </p:spTree>
    <p:extLst>
      <p:ext uri="{BB962C8B-B14F-4D97-AF65-F5344CB8AC3E}">
        <p14:creationId xmlns:p14="http://schemas.microsoft.com/office/powerpoint/2010/main" val="1612541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762000" y="685800"/>
            <a:ext cx="7543800" cy="5047456"/>
          </a:xfrm>
        </p:spPr>
        <p:txBody>
          <a:bodyPr>
            <a:normAutofit/>
          </a:bodyPr>
          <a:lstStyle/>
          <a:p>
            <a:pPr>
              <a:lnSpc>
                <a:spcPct val="90000"/>
              </a:lnSpc>
              <a:buFontTx/>
              <a:buNone/>
            </a:pPr>
            <a:r>
              <a:rPr lang="en-US" altLang="zh-CN" sz="2800" dirty="0"/>
              <a:t>        </a:t>
            </a:r>
            <a:r>
              <a:rPr lang="en-US" altLang="zh-CN" sz="2800" b="1" dirty="0" smtClean="0">
                <a:solidFill>
                  <a:srgbClr val="A11A03"/>
                </a:solidFill>
              </a:rPr>
              <a:t>I </a:t>
            </a:r>
            <a:r>
              <a:rPr lang="en-US" altLang="zh-CN" sz="2800" b="1" dirty="0">
                <a:solidFill>
                  <a:srgbClr val="A11A03"/>
                </a:solidFill>
              </a:rPr>
              <a:t>attended</a:t>
            </a:r>
            <a:r>
              <a:rPr lang="en-US" altLang="zh-CN" sz="2800" dirty="0"/>
              <a:t> </a:t>
            </a:r>
            <a:r>
              <a:rPr lang="en-US" altLang="zh-CN" sz="2800" dirty="0" err="1"/>
              <a:t>Huadong</a:t>
            </a:r>
            <a:r>
              <a:rPr lang="en-US" altLang="zh-CN" sz="2800" dirty="0"/>
              <a:t> College of Science and Engineering </a:t>
            </a:r>
            <a:r>
              <a:rPr lang="en-US" altLang="zh-CN" sz="2800" b="1" dirty="0">
                <a:solidFill>
                  <a:srgbClr val="A11A03"/>
                </a:solidFill>
              </a:rPr>
              <a:t>from</a:t>
            </a:r>
            <a:r>
              <a:rPr lang="en-US" altLang="zh-CN" sz="2800" dirty="0"/>
              <a:t> </a:t>
            </a:r>
            <a:r>
              <a:rPr lang="en-US" altLang="zh-CN" sz="2800" dirty="0" smtClean="0"/>
              <a:t>2000 </a:t>
            </a:r>
            <a:r>
              <a:rPr lang="en-US" altLang="zh-CN" sz="2800" b="1" dirty="0">
                <a:solidFill>
                  <a:srgbClr val="A11A03"/>
                </a:solidFill>
              </a:rPr>
              <a:t>to</a:t>
            </a:r>
            <a:r>
              <a:rPr lang="en-US" altLang="zh-CN" sz="2800" dirty="0"/>
              <a:t> </a:t>
            </a:r>
            <a:r>
              <a:rPr lang="en-US" altLang="zh-CN" sz="2800" dirty="0" smtClean="0"/>
              <a:t>2004, </a:t>
            </a:r>
            <a:r>
              <a:rPr lang="en-US" altLang="zh-CN" sz="2800" b="1" dirty="0">
                <a:solidFill>
                  <a:srgbClr val="A11A03"/>
                </a:solidFill>
              </a:rPr>
              <a:t>and graduated with</a:t>
            </a:r>
            <a:r>
              <a:rPr lang="en-US" altLang="zh-CN" sz="2800" dirty="0"/>
              <a:t> a B.S. in Mechanical Engineering . </a:t>
            </a:r>
            <a:r>
              <a:rPr lang="en-US" altLang="zh-CN" sz="2800" b="1" dirty="0">
                <a:solidFill>
                  <a:srgbClr val="A11A03"/>
                </a:solidFill>
              </a:rPr>
              <a:t>After graduation, I worked in</a:t>
            </a:r>
            <a:r>
              <a:rPr lang="en-US" altLang="zh-CN" sz="2800" dirty="0"/>
              <a:t> several companies as a mechanical engineer, a service engineer, and a quality-control engineer. </a:t>
            </a:r>
            <a:r>
              <a:rPr lang="en-US" altLang="zh-CN" sz="2800" b="1" dirty="0">
                <a:solidFill>
                  <a:srgbClr val="A11A03"/>
                </a:solidFill>
              </a:rPr>
              <a:t>For more details about my experience and qualifications, you can consult the resume which I have enclosed with this letter.</a:t>
            </a:r>
          </a:p>
          <a:p>
            <a:pPr>
              <a:lnSpc>
                <a:spcPct val="90000"/>
              </a:lnSpc>
              <a:buFontTx/>
              <a:buNone/>
            </a:pPr>
            <a:r>
              <a:rPr lang="en-US" altLang="zh-CN" sz="2800" dirty="0"/>
              <a:t>           </a:t>
            </a:r>
            <a:r>
              <a:rPr lang="en-US" altLang="zh-CN" sz="2800" b="1" dirty="0">
                <a:solidFill>
                  <a:schemeClr val="tx2"/>
                </a:solidFill>
              </a:rPr>
              <a:t>(education, working experience, enclosure)</a:t>
            </a:r>
          </a:p>
        </p:txBody>
      </p:sp>
    </p:spTree>
    <p:extLst>
      <p:ext uri="{BB962C8B-B14F-4D97-AF65-F5344CB8AC3E}">
        <p14:creationId xmlns:p14="http://schemas.microsoft.com/office/powerpoint/2010/main" val="14759405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762000" y="685800"/>
            <a:ext cx="7543800" cy="5119464"/>
          </a:xfrm>
        </p:spPr>
        <p:txBody>
          <a:bodyPr>
            <a:normAutofit lnSpcReduction="10000"/>
          </a:bodyPr>
          <a:lstStyle/>
          <a:p>
            <a:pPr>
              <a:buFontTx/>
              <a:buNone/>
            </a:pPr>
            <a:r>
              <a:rPr lang="en-US" altLang="zh-CN" sz="2800" dirty="0"/>
              <a:t>        </a:t>
            </a:r>
            <a:r>
              <a:rPr lang="en-US" altLang="zh-CN" sz="2800" b="1" dirty="0" smtClean="0">
                <a:solidFill>
                  <a:srgbClr val="A11A03"/>
                </a:solidFill>
              </a:rPr>
              <a:t>I </a:t>
            </a:r>
            <a:r>
              <a:rPr lang="en-US" altLang="zh-CN" sz="2800" b="1" dirty="0">
                <a:solidFill>
                  <a:srgbClr val="A11A03"/>
                </a:solidFill>
              </a:rPr>
              <a:t>can be reached at</a:t>
            </a:r>
            <a:r>
              <a:rPr lang="en-US" altLang="zh-CN" sz="2800" dirty="0"/>
              <a:t> 1310022233 during the daytime. </a:t>
            </a:r>
            <a:r>
              <a:rPr lang="en-US" altLang="zh-CN" sz="2800" b="1" dirty="0">
                <a:solidFill>
                  <a:srgbClr val="A11A03"/>
                </a:solidFill>
              </a:rPr>
              <a:t>I am available for an interview</a:t>
            </a:r>
            <a:r>
              <a:rPr lang="en-US" altLang="zh-CN" sz="2800" dirty="0"/>
              <a:t> anytime this week. </a:t>
            </a:r>
            <a:r>
              <a:rPr lang="en-US" altLang="zh-CN" sz="2800" b="1" dirty="0">
                <a:solidFill>
                  <a:srgbClr val="A11A03"/>
                </a:solidFill>
              </a:rPr>
              <a:t>If you need any references I am ready to provide them</a:t>
            </a:r>
            <a:r>
              <a:rPr lang="en-US" altLang="zh-CN" sz="2800" b="1" dirty="0" smtClean="0">
                <a:solidFill>
                  <a:srgbClr val="A11A03"/>
                </a:solidFill>
              </a:rPr>
              <a:t>.</a:t>
            </a:r>
          </a:p>
          <a:p>
            <a:pPr>
              <a:buFontTx/>
              <a:buNone/>
            </a:pPr>
            <a:endParaRPr lang="en-US" altLang="zh-CN" sz="2800" b="1" dirty="0">
              <a:solidFill>
                <a:srgbClr val="A11A03"/>
              </a:solidFill>
            </a:endParaRPr>
          </a:p>
          <a:p>
            <a:pPr>
              <a:buFontTx/>
              <a:buNone/>
            </a:pPr>
            <a:r>
              <a:rPr lang="en-US" altLang="zh-CN" sz="2800" dirty="0"/>
              <a:t>           </a:t>
            </a:r>
            <a:r>
              <a:rPr lang="zh-CN" altLang="en-US" sz="2800" dirty="0" smtClean="0"/>
              <a:t>                                             </a:t>
            </a:r>
            <a:r>
              <a:rPr lang="en-US" altLang="zh-CN" sz="2800" dirty="0" smtClean="0"/>
              <a:t>Yours </a:t>
            </a:r>
            <a:r>
              <a:rPr lang="en-US" altLang="zh-CN" sz="2800" dirty="0"/>
              <a:t>faithfully,</a:t>
            </a:r>
          </a:p>
          <a:p>
            <a:pPr>
              <a:buFontTx/>
              <a:buNone/>
            </a:pPr>
            <a:r>
              <a:rPr lang="en-US" altLang="zh-CN" sz="2800" dirty="0"/>
              <a:t>            </a:t>
            </a:r>
            <a:r>
              <a:rPr lang="zh-CN" altLang="en-US" sz="2800" dirty="0" smtClean="0"/>
              <a:t>                                               </a:t>
            </a:r>
            <a:r>
              <a:rPr lang="en-US" altLang="zh-CN" sz="2800" dirty="0">
                <a:latin typeface="Monotype Corsiva" panose="03010101010201010101" pitchFamily="66" charset="0"/>
              </a:rPr>
              <a:t>Gong</a:t>
            </a:r>
            <a:r>
              <a:rPr lang="en-US" altLang="zh-CN" sz="2800" dirty="0"/>
              <a:t> </a:t>
            </a:r>
            <a:r>
              <a:rPr lang="en-US" altLang="zh-CN" sz="2800" dirty="0" smtClean="0">
                <a:latin typeface="Monotype Corsiva" panose="03010101010201010101" pitchFamily="66" charset="0"/>
              </a:rPr>
              <a:t>Cheng</a:t>
            </a:r>
            <a:endParaRPr lang="en-US" altLang="zh-CN" sz="2800" dirty="0" smtClean="0"/>
          </a:p>
          <a:p>
            <a:pPr>
              <a:buFontTx/>
              <a:buNone/>
            </a:pPr>
            <a:endParaRPr lang="en-US" altLang="zh-CN" sz="2800" dirty="0"/>
          </a:p>
          <a:p>
            <a:pPr>
              <a:buFontTx/>
              <a:buNone/>
            </a:pPr>
            <a:endParaRPr lang="en-US" altLang="zh-CN" sz="2800" dirty="0"/>
          </a:p>
          <a:p>
            <a:pPr>
              <a:buFontTx/>
              <a:buNone/>
            </a:pPr>
            <a:r>
              <a:rPr lang="en-US" altLang="zh-CN" sz="2800" dirty="0"/>
              <a:t> </a:t>
            </a:r>
            <a:r>
              <a:rPr lang="en-US" altLang="zh-CN" sz="2800" dirty="0" smtClean="0"/>
              <a:t> </a:t>
            </a:r>
            <a:r>
              <a:rPr lang="en-US" altLang="zh-CN" sz="2800" b="1" dirty="0">
                <a:solidFill>
                  <a:schemeClr val="tx2"/>
                </a:solidFill>
              </a:rPr>
              <a:t>(contact information, recommendation letter, complimentary close, signature) </a:t>
            </a:r>
          </a:p>
        </p:txBody>
      </p:sp>
    </p:spTree>
    <p:extLst>
      <p:ext uri="{BB962C8B-B14F-4D97-AF65-F5344CB8AC3E}">
        <p14:creationId xmlns:p14="http://schemas.microsoft.com/office/powerpoint/2010/main" val="34592436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27584" y="908720"/>
            <a:ext cx="7488832" cy="769441"/>
          </a:xfrm>
          <a:prstGeom prst="rect">
            <a:avLst/>
          </a:prstGeom>
          <a:noFill/>
        </p:spPr>
        <p:txBody>
          <a:bodyPr wrap="square" rtlCol="0">
            <a:spAutoFit/>
          </a:bodyPr>
          <a:lstStyle/>
          <a:p>
            <a:r>
              <a:rPr lang="en-US" altLang="zh-CN" sz="4400" dirty="0" smtClean="0"/>
              <a:t>Sample 2</a:t>
            </a:r>
            <a:endParaRPr lang="zh-CN" altLang="en-US" sz="4400" dirty="0"/>
          </a:p>
        </p:txBody>
      </p:sp>
    </p:spTree>
    <p:extLst>
      <p:ext uri="{BB962C8B-B14F-4D97-AF65-F5344CB8AC3E}">
        <p14:creationId xmlns:p14="http://schemas.microsoft.com/office/powerpoint/2010/main" val="2856185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11560" y="836712"/>
            <a:ext cx="8064896" cy="4801314"/>
          </a:xfrm>
          <a:prstGeom prst="rect">
            <a:avLst/>
          </a:prstGeom>
          <a:noFill/>
        </p:spPr>
        <p:txBody>
          <a:bodyPr wrap="square" rtlCol="0">
            <a:spAutoFit/>
          </a:bodyPr>
          <a:lstStyle/>
          <a:p>
            <a:r>
              <a:rPr lang="zh-CN" altLang="en-US" dirty="0" smtClean="0">
                <a:solidFill>
                  <a:srgbClr val="323232"/>
                </a:solidFill>
                <a:latin typeface="宋体" panose="02010600030101010101" pitchFamily="2" charset="-122"/>
              </a:rPr>
              <a:t>                                                     </a:t>
            </a:r>
            <a:r>
              <a:rPr lang="en-US" altLang="zh-CN" dirty="0" smtClean="0">
                <a:solidFill>
                  <a:srgbClr val="323232"/>
                </a:solidFill>
                <a:latin typeface="宋体" panose="02010600030101010101" pitchFamily="2" charset="-122"/>
              </a:rPr>
              <a:t>June </a:t>
            </a:r>
            <a:r>
              <a:rPr lang="en-US" altLang="zh-CN" dirty="0">
                <a:solidFill>
                  <a:srgbClr val="323232"/>
                </a:solidFill>
                <a:latin typeface="宋体" panose="02010600030101010101" pitchFamily="2" charset="-122"/>
              </a:rPr>
              <a:t>17th, </a:t>
            </a:r>
            <a:r>
              <a:rPr lang="en-US" altLang="zh-CN" dirty="0" smtClean="0">
                <a:solidFill>
                  <a:srgbClr val="323232"/>
                </a:solidFill>
                <a:latin typeface="宋体" panose="02010600030101010101" pitchFamily="2" charset="-122"/>
              </a:rPr>
              <a:t>2015</a:t>
            </a:r>
            <a:r>
              <a:rPr lang="en-US" altLang="zh-CN" dirty="0"/>
              <a:t/>
            </a:r>
            <a:br>
              <a:rPr lang="en-US" altLang="zh-CN" dirty="0"/>
            </a:br>
            <a:r>
              <a:rPr lang="en-US" altLang="zh-CN" dirty="0">
                <a:solidFill>
                  <a:srgbClr val="323232"/>
                </a:solidFill>
                <a:latin typeface="宋体" panose="02010600030101010101" pitchFamily="2" charset="-122"/>
              </a:rPr>
              <a:t>Dear Sir/Madam,</a:t>
            </a:r>
            <a:r>
              <a:rPr lang="en-US" altLang="zh-CN" dirty="0"/>
              <a:t/>
            </a:r>
            <a:br>
              <a:rPr lang="en-US" altLang="zh-CN" dirty="0"/>
            </a:br>
            <a:r>
              <a:rPr lang="en-US" altLang="zh-CN" dirty="0">
                <a:solidFill>
                  <a:srgbClr val="323232"/>
                </a:solidFill>
                <a:latin typeface="宋体" panose="02010600030101010101" pitchFamily="2" charset="-122"/>
              </a:rPr>
              <a:t>I am responding to your advertisement in China Daily on June 10th, </a:t>
            </a:r>
            <a:r>
              <a:rPr lang="en-US" altLang="zh-CN" dirty="0" smtClean="0">
                <a:solidFill>
                  <a:srgbClr val="323232"/>
                </a:solidFill>
                <a:latin typeface="宋体" panose="02010600030101010101" pitchFamily="2" charset="-122"/>
              </a:rPr>
              <a:t>2015, </a:t>
            </a:r>
            <a:r>
              <a:rPr lang="en-US" altLang="zh-CN" dirty="0">
                <a:solidFill>
                  <a:srgbClr val="323232"/>
                </a:solidFill>
                <a:latin typeface="宋体" panose="02010600030101010101" pitchFamily="2" charset="-122"/>
              </a:rPr>
              <a:t>which invites applications for interpreters. Enclosed with this letter is my resume which details my background</a:t>
            </a:r>
            <a:r>
              <a:rPr lang="en-US" altLang="zh-CN" dirty="0" smtClean="0">
                <a:solidFill>
                  <a:srgbClr val="323232"/>
                </a:solidFill>
                <a:latin typeface="宋体" panose="02010600030101010101" pitchFamily="2" charset="-122"/>
              </a:rPr>
              <a:t>.</a:t>
            </a:r>
          </a:p>
          <a:p>
            <a:r>
              <a:rPr lang="en-US" altLang="zh-CN" dirty="0"/>
              <a:t/>
            </a:r>
            <a:br>
              <a:rPr lang="en-US" altLang="zh-CN" dirty="0"/>
            </a:br>
            <a:r>
              <a:rPr lang="en-US" altLang="zh-CN" dirty="0">
                <a:solidFill>
                  <a:srgbClr val="323232"/>
                </a:solidFill>
                <a:latin typeface="宋体" panose="02010600030101010101" pitchFamily="2" charset="-122"/>
              </a:rPr>
              <a:t>I believe that I am the best candidate for this position. In the first place, I have been studying for four years in Beijing Foreign Studies University, one of the most prestigious language schools in China, which has provided me with a desirable command of English skills. In the second place, I have taken part in a number of social activities in the past years, which have helped cultivate my team-spirit and creativity. Besides, I have attended training courses for interpretation and have obtained related certificates. Last but not least, I have worked as a part-time interpreter, so I am well prepared for this job.</a:t>
            </a:r>
            <a:r>
              <a:rPr lang="en-US" altLang="zh-CN" dirty="0"/>
              <a:t/>
            </a:r>
            <a:br>
              <a:rPr lang="en-US" altLang="zh-CN" dirty="0"/>
            </a:br>
            <a:endParaRPr lang="zh-CN" altLang="en-US" dirty="0"/>
          </a:p>
        </p:txBody>
      </p:sp>
    </p:spTree>
    <p:extLst>
      <p:ext uri="{BB962C8B-B14F-4D97-AF65-F5344CB8AC3E}">
        <p14:creationId xmlns:p14="http://schemas.microsoft.com/office/powerpoint/2010/main" val="28096944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827584" y="836712"/>
            <a:ext cx="7488832" cy="5262979"/>
          </a:xfrm>
          <a:prstGeom prst="rect">
            <a:avLst/>
          </a:prstGeom>
          <a:noFill/>
        </p:spPr>
        <p:txBody>
          <a:bodyPr wrap="square" rtlCol="0">
            <a:spAutoFit/>
          </a:bodyPr>
          <a:lstStyle/>
          <a:p>
            <a:r>
              <a:rPr lang="en-US" altLang="zh-CN" sz="2400" dirty="0">
                <a:solidFill>
                  <a:srgbClr val="323232"/>
                </a:solidFill>
                <a:latin typeface="宋体" panose="02010600030101010101" pitchFamily="2" charset="-122"/>
              </a:rPr>
              <a:t>I would treasure the chance and exert every effort to do a good job if I had the luck to be provided with the position. Besides, I shall be much obliged if you will afford me an opportunity for an interview, and I appreciate a response from you at your earliest </a:t>
            </a:r>
            <a:r>
              <a:rPr lang="en-US" altLang="zh-CN" sz="2400" dirty="0" smtClean="0">
                <a:solidFill>
                  <a:srgbClr val="323232"/>
                </a:solidFill>
                <a:latin typeface="宋体" panose="02010600030101010101" pitchFamily="2" charset="-122"/>
              </a:rPr>
              <a:t>convenience.</a:t>
            </a:r>
            <a:r>
              <a:rPr lang="zh-CN" altLang="en-US" sz="2400" dirty="0" smtClean="0">
                <a:solidFill>
                  <a:srgbClr val="323232"/>
                </a:solidFill>
                <a:latin typeface="宋体" panose="02010600030101010101" pitchFamily="2" charset="-122"/>
              </a:rPr>
              <a:t> </a:t>
            </a:r>
            <a:r>
              <a:rPr lang="en-US" altLang="zh-CN" sz="2400" dirty="0" smtClean="0">
                <a:solidFill>
                  <a:srgbClr val="323232"/>
                </a:solidFill>
                <a:latin typeface="宋体" panose="02010600030101010101" pitchFamily="2" charset="-122"/>
              </a:rPr>
              <a:t>Thank </a:t>
            </a:r>
            <a:r>
              <a:rPr lang="en-US" altLang="zh-CN" sz="2400" dirty="0">
                <a:solidFill>
                  <a:srgbClr val="323232"/>
                </a:solidFill>
                <a:latin typeface="宋体" panose="02010600030101010101" pitchFamily="2" charset="-122"/>
              </a:rPr>
              <a:t>you for considering this application.     </a:t>
            </a:r>
            <a:endParaRPr lang="en-US" altLang="zh-CN" sz="2400" dirty="0" smtClean="0">
              <a:solidFill>
                <a:srgbClr val="323232"/>
              </a:solidFill>
              <a:latin typeface="宋体" panose="02010600030101010101" pitchFamily="2" charset="-122"/>
            </a:endParaRPr>
          </a:p>
          <a:p>
            <a:endParaRPr lang="en-US" altLang="zh-CN" sz="2400" dirty="0">
              <a:solidFill>
                <a:srgbClr val="323232"/>
              </a:solidFill>
              <a:latin typeface="宋体" panose="02010600030101010101" pitchFamily="2" charset="-122"/>
            </a:endParaRPr>
          </a:p>
          <a:p>
            <a:r>
              <a:rPr lang="en-US" altLang="zh-CN" sz="2400" dirty="0" smtClean="0">
                <a:solidFill>
                  <a:srgbClr val="323232"/>
                </a:solidFill>
                <a:latin typeface="宋体" panose="02010600030101010101" pitchFamily="2" charset="-122"/>
              </a:rPr>
              <a:t>Best </a:t>
            </a:r>
            <a:r>
              <a:rPr lang="en-US" altLang="zh-CN" sz="2400" dirty="0">
                <a:solidFill>
                  <a:srgbClr val="323232"/>
                </a:solidFill>
                <a:latin typeface="宋体" panose="02010600030101010101" pitchFamily="2" charset="-122"/>
              </a:rPr>
              <a:t>regards.</a:t>
            </a:r>
            <a:r>
              <a:rPr lang="en-US" altLang="zh-CN" sz="2400" dirty="0"/>
              <a:t/>
            </a:r>
            <a:br>
              <a:rPr lang="en-US" altLang="zh-CN" sz="2400" dirty="0"/>
            </a:br>
            <a:endParaRPr lang="en-US" altLang="zh-CN" sz="2400" dirty="0" smtClean="0"/>
          </a:p>
          <a:p>
            <a:r>
              <a:rPr lang="en-US" altLang="zh-CN" sz="2400" dirty="0" smtClean="0">
                <a:solidFill>
                  <a:srgbClr val="323232"/>
                </a:solidFill>
                <a:latin typeface="宋体" panose="02010600030101010101" pitchFamily="2" charset="-122"/>
              </a:rPr>
              <a:t>Yours </a:t>
            </a:r>
            <a:r>
              <a:rPr lang="en-US" altLang="zh-CN" sz="2400" dirty="0">
                <a:solidFill>
                  <a:srgbClr val="323232"/>
                </a:solidFill>
                <a:latin typeface="宋体" panose="02010600030101010101" pitchFamily="2" charset="-122"/>
              </a:rPr>
              <a:t>sincerely </a:t>
            </a:r>
            <a:endParaRPr lang="en-US" altLang="zh-CN" sz="2400" dirty="0" smtClean="0">
              <a:solidFill>
                <a:srgbClr val="323232"/>
              </a:solidFill>
              <a:latin typeface="宋体" panose="02010600030101010101" pitchFamily="2" charset="-122"/>
            </a:endParaRPr>
          </a:p>
          <a:p>
            <a:endParaRPr lang="en-US" altLang="zh-CN" sz="2400" dirty="0">
              <a:solidFill>
                <a:srgbClr val="323232"/>
              </a:solidFill>
              <a:latin typeface="宋体" panose="02010600030101010101" pitchFamily="2" charset="-122"/>
            </a:endParaRPr>
          </a:p>
          <a:p>
            <a:r>
              <a:rPr lang="en-US" altLang="zh-CN" sz="2400" dirty="0" smtClean="0">
                <a:solidFill>
                  <a:srgbClr val="323232"/>
                </a:solidFill>
                <a:latin typeface="宋体" panose="02010600030101010101" pitchFamily="2" charset="-122"/>
              </a:rPr>
              <a:t>Ming Li</a:t>
            </a:r>
            <a:endParaRPr lang="zh-CN" altLang="en-US" sz="2400" dirty="0"/>
          </a:p>
        </p:txBody>
      </p:sp>
    </p:spTree>
    <p:extLst>
      <p:ext uri="{BB962C8B-B14F-4D97-AF65-F5344CB8AC3E}">
        <p14:creationId xmlns:p14="http://schemas.microsoft.com/office/powerpoint/2010/main" val="21042994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836712"/>
            <a:ext cx="8640960" cy="830997"/>
          </a:xfrm>
          <a:prstGeom prst="rect">
            <a:avLst/>
          </a:prstGeom>
          <a:noFill/>
        </p:spPr>
        <p:txBody>
          <a:bodyPr wrap="square" rtlCol="0">
            <a:spAutoFit/>
          </a:bodyPr>
          <a:lstStyle/>
          <a:p>
            <a:r>
              <a:rPr lang="en-US" altLang="zh-CN" sz="4800" dirty="0" smtClean="0">
                <a:latin typeface="+mj-lt"/>
              </a:rPr>
              <a:t>Language Features &amp; Reminders</a:t>
            </a:r>
            <a:endParaRPr lang="zh-CN" altLang="en-US" sz="4800" dirty="0">
              <a:latin typeface="+mj-lt"/>
            </a:endParaRPr>
          </a:p>
        </p:txBody>
      </p:sp>
      <p:sp>
        <p:nvSpPr>
          <p:cNvPr id="2" name="文本框 1"/>
          <p:cNvSpPr txBox="1"/>
          <p:nvPr/>
        </p:nvSpPr>
        <p:spPr>
          <a:xfrm>
            <a:off x="539552" y="2204864"/>
            <a:ext cx="7848872" cy="2640723"/>
          </a:xfrm>
          <a:prstGeom prst="rect">
            <a:avLst/>
          </a:prstGeom>
          <a:noFill/>
        </p:spPr>
        <p:txBody>
          <a:bodyPr wrap="square" rtlCol="0">
            <a:spAutoFit/>
          </a:bodyPr>
          <a:lstStyle/>
          <a:p>
            <a:pPr marL="342900" lvl="0" indent="-342900" algn="ctr" fontAlgn="base">
              <a:spcBef>
                <a:spcPct val="20000"/>
              </a:spcBef>
              <a:spcAft>
                <a:spcPct val="0"/>
              </a:spcAft>
              <a:buBlip>
                <a:blip r:embed="rId2"/>
              </a:buBlip>
            </a:pPr>
            <a:r>
              <a:rPr kumimoji="1" lang="en-US" altLang="zh-CN" sz="3600">
                <a:solidFill>
                  <a:srgbClr val="000000"/>
                </a:solidFill>
                <a:ea typeface="宋体"/>
              </a:rPr>
              <a:t>Clearness</a:t>
            </a:r>
          </a:p>
          <a:p>
            <a:pPr marL="342900" lvl="0" indent="-342900" algn="ctr" fontAlgn="base">
              <a:spcBef>
                <a:spcPct val="20000"/>
              </a:spcBef>
              <a:spcAft>
                <a:spcPct val="0"/>
              </a:spcAft>
              <a:buBlip>
                <a:blip r:embed="rId2"/>
              </a:buBlip>
            </a:pPr>
            <a:r>
              <a:rPr kumimoji="1" lang="en-US" altLang="zh-CN" sz="3600">
                <a:solidFill>
                  <a:srgbClr val="000000"/>
                </a:solidFill>
                <a:ea typeface="宋体"/>
              </a:rPr>
              <a:t> Conciseness </a:t>
            </a:r>
          </a:p>
          <a:p>
            <a:pPr marL="342900" lvl="0" indent="-342900" algn="ctr" fontAlgn="base">
              <a:spcBef>
                <a:spcPct val="20000"/>
              </a:spcBef>
              <a:spcAft>
                <a:spcPct val="0"/>
              </a:spcAft>
              <a:buBlip>
                <a:blip r:embed="rId2"/>
              </a:buBlip>
            </a:pPr>
            <a:r>
              <a:rPr kumimoji="1" lang="en-US" altLang="zh-CN" sz="3600">
                <a:solidFill>
                  <a:srgbClr val="000000"/>
                </a:solidFill>
                <a:ea typeface="宋体"/>
              </a:rPr>
              <a:t> Correctness</a:t>
            </a:r>
          </a:p>
          <a:p>
            <a:pPr marL="342900" lvl="0" indent="-342900" algn="ctr" fontAlgn="base">
              <a:spcBef>
                <a:spcPct val="20000"/>
              </a:spcBef>
              <a:spcAft>
                <a:spcPct val="0"/>
              </a:spcAft>
              <a:buBlip>
                <a:blip r:embed="rId2"/>
              </a:buBlip>
            </a:pPr>
            <a:r>
              <a:rPr kumimoji="1" lang="en-US" altLang="zh-CN" sz="3600">
                <a:solidFill>
                  <a:srgbClr val="000000"/>
                </a:solidFill>
                <a:ea typeface="宋体"/>
              </a:rPr>
              <a:t> Courtesy (politeness)</a:t>
            </a:r>
            <a:endParaRPr kumimoji="1" lang="en-US" altLang="zh-CN" sz="3600" dirty="0">
              <a:solidFill>
                <a:srgbClr val="000000"/>
              </a:solidFill>
              <a:ea typeface="宋体"/>
            </a:endParaRPr>
          </a:p>
        </p:txBody>
      </p:sp>
    </p:spTree>
    <p:extLst>
      <p:ext uri="{BB962C8B-B14F-4D97-AF65-F5344CB8AC3E}">
        <p14:creationId xmlns:p14="http://schemas.microsoft.com/office/powerpoint/2010/main" val="230824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608" y="476672"/>
            <a:ext cx="7632848" cy="5940088"/>
          </a:xfrm>
          <a:prstGeom prst="rect">
            <a:avLst/>
          </a:prstGeom>
          <a:noFill/>
        </p:spPr>
        <p:txBody>
          <a:bodyPr wrap="square" rtlCol="0">
            <a:spAutoFit/>
          </a:bodyPr>
          <a:lstStyle/>
          <a:p>
            <a:r>
              <a:rPr lang="en-US" altLang="zh-CN" sz="5400" dirty="0" smtClean="0">
                <a:latin typeface="+mj-lt"/>
              </a:rPr>
              <a:t>Teaching Contents</a:t>
            </a:r>
          </a:p>
          <a:p>
            <a:r>
              <a:rPr lang="en-US" altLang="zh-CN" sz="2800" dirty="0" smtClean="0"/>
              <a:t>1) What </a:t>
            </a:r>
            <a:r>
              <a:rPr lang="en-US" altLang="zh-CN" sz="2800" dirty="0"/>
              <a:t>to be included:</a:t>
            </a:r>
          </a:p>
          <a:p>
            <a:r>
              <a:rPr lang="en-US" altLang="zh-CN" sz="2800" dirty="0"/>
              <a:t>        </a:t>
            </a:r>
          </a:p>
          <a:p>
            <a:r>
              <a:rPr lang="en-US" altLang="zh-CN" sz="2800" dirty="0">
                <a:solidFill>
                  <a:srgbClr val="00B0F0"/>
                </a:solidFill>
              </a:rPr>
              <a:t>a) briefly introduce yourself to make your identity clear</a:t>
            </a:r>
          </a:p>
          <a:p>
            <a:r>
              <a:rPr lang="en-US" altLang="zh-CN" sz="2800" dirty="0">
                <a:solidFill>
                  <a:srgbClr val="00B0F0"/>
                </a:solidFill>
              </a:rPr>
              <a:t>b) explain your choice in a </a:t>
            </a:r>
            <a:r>
              <a:rPr lang="en-US" altLang="zh-CN" sz="2800" dirty="0" err="1">
                <a:solidFill>
                  <a:srgbClr val="00B0F0"/>
                </a:solidFill>
              </a:rPr>
              <a:t>favourable</a:t>
            </a:r>
            <a:r>
              <a:rPr lang="en-US" altLang="zh-CN" sz="2800" dirty="0">
                <a:solidFill>
                  <a:srgbClr val="00B0F0"/>
                </a:solidFill>
              </a:rPr>
              <a:t> manner</a:t>
            </a:r>
          </a:p>
          <a:p>
            <a:r>
              <a:rPr lang="en-US" altLang="zh-CN" sz="2800" dirty="0">
                <a:solidFill>
                  <a:srgbClr val="00B0F0"/>
                </a:solidFill>
              </a:rPr>
              <a:t>c) state what you ask for: application forms, catalogs of information (e.g.  financial aid or course)</a:t>
            </a:r>
          </a:p>
          <a:p>
            <a:r>
              <a:rPr lang="en-US" altLang="zh-CN" sz="2800" dirty="0">
                <a:solidFill>
                  <a:srgbClr val="00B0F0"/>
                </a:solidFill>
              </a:rPr>
              <a:t>d) state clearly the program and degree that you desire to pursue and when you plan to start</a:t>
            </a:r>
          </a:p>
          <a:p>
            <a:r>
              <a:rPr lang="en-US" altLang="zh-CN" sz="2800" dirty="0">
                <a:solidFill>
                  <a:srgbClr val="00B0F0"/>
                </a:solidFill>
              </a:rPr>
              <a:t>e) include other necessary information briefly </a:t>
            </a:r>
          </a:p>
          <a:p>
            <a:r>
              <a:rPr lang="en-US" altLang="zh-CN" sz="2800" dirty="0">
                <a:solidFill>
                  <a:srgbClr val="00B0F0"/>
                </a:solidFill>
              </a:rPr>
              <a:t>f) say thanks </a:t>
            </a:r>
          </a:p>
          <a:p>
            <a:endParaRPr lang="en-US" altLang="zh-CN" dirty="0"/>
          </a:p>
        </p:txBody>
      </p:sp>
    </p:spTree>
    <p:extLst>
      <p:ext uri="{BB962C8B-B14F-4D97-AF65-F5344CB8AC3E}">
        <p14:creationId xmlns:p14="http://schemas.microsoft.com/office/powerpoint/2010/main" val="19572823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684213" y="1052513"/>
            <a:ext cx="2927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kumimoji="1" lang="en-US" altLang="zh-CN" sz="2800" b="1" dirty="0" smtClean="0">
                <a:solidFill>
                  <a:srgbClr val="660066"/>
                </a:solidFill>
                <a:latin typeface="Comic Sans MS" panose="030F0702030302020204" pitchFamily="66" charset="0"/>
              </a:rPr>
              <a:t>Clearness (</a:t>
            </a:r>
            <a:r>
              <a:rPr kumimoji="1" lang="zh-CN" altLang="en-US" sz="2800" b="1" dirty="0" smtClean="0">
                <a:solidFill>
                  <a:srgbClr val="660066"/>
                </a:solidFill>
                <a:latin typeface="Comic Sans MS" panose="030F0702030302020204" pitchFamily="66" charset="0"/>
              </a:rPr>
              <a:t>明了</a:t>
            </a:r>
            <a:r>
              <a:rPr kumimoji="1" lang="en-US" altLang="zh-CN" sz="2800" b="1" dirty="0" smtClean="0">
                <a:solidFill>
                  <a:srgbClr val="660066"/>
                </a:solidFill>
                <a:latin typeface="Comic Sans MS" panose="030F0702030302020204" pitchFamily="66" charset="0"/>
              </a:rPr>
              <a:t>)</a:t>
            </a:r>
          </a:p>
        </p:txBody>
      </p:sp>
      <p:sp>
        <p:nvSpPr>
          <p:cNvPr id="13317" name="Text Box 5"/>
          <p:cNvSpPr txBox="1">
            <a:spLocks noChangeArrowheads="1"/>
          </p:cNvSpPr>
          <p:nvPr/>
        </p:nvSpPr>
        <p:spPr bwMode="auto">
          <a:xfrm>
            <a:off x="684213" y="1700213"/>
            <a:ext cx="7775575" cy="1800225"/>
          </a:xfrm>
          <a:prstGeom prst="rect">
            <a:avLst/>
          </a:prstGeom>
          <a:solidFill>
            <a:srgbClr val="FFFFCB"/>
          </a:solidFill>
          <a:ln w="25400" cap="rnd">
            <a:solidFill>
              <a:srgbClr val="FF99CC"/>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15000"/>
              </a:lnSpc>
              <a:spcBef>
                <a:spcPct val="0"/>
              </a:spcBef>
              <a:spcAft>
                <a:spcPct val="0"/>
              </a:spcAft>
            </a:pPr>
            <a:r>
              <a:rPr kumimoji="1" lang="en-US" altLang="zh-CN" sz="2400" dirty="0" smtClean="0">
                <a:solidFill>
                  <a:srgbClr val="333300"/>
                </a:solidFill>
                <a:latin typeface="Comic Sans MS" panose="030F0702030302020204" pitchFamily="66" charset="0"/>
              </a:rPr>
              <a:t>Focus on the</a:t>
            </a:r>
            <a:r>
              <a:rPr kumimoji="1" lang="en-US" altLang="zh-CN" sz="2400" dirty="0" smtClean="0">
                <a:solidFill>
                  <a:srgbClr val="FF00FF"/>
                </a:solidFill>
                <a:latin typeface="Comic Sans MS" panose="030F0702030302020204" pitchFamily="66" charset="0"/>
              </a:rPr>
              <a:t> subject</a:t>
            </a:r>
            <a:r>
              <a:rPr kumimoji="1" lang="en-US" altLang="zh-CN" sz="2400" dirty="0" smtClean="0">
                <a:solidFill>
                  <a:srgbClr val="333300"/>
                </a:solidFill>
                <a:latin typeface="Comic Sans MS" panose="030F0702030302020204" pitchFamily="66" charset="0"/>
              </a:rPr>
              <a:t> – seeking a job, </a:t>
            </a:r>
          </a:p>
          <a:p>
            <a:pPr fontAlgn="base">
              <a:lnSpc>
                <a:spcPct val="115000"/>
              </a:lnSpc>
              <a:spcBef>
                <a:spcPct val="0"/>
              </a:spcBef>
              <a:spcAft>
                <a:spcPct val="0"/>
              </a:spcAft>
            </a:pPr>
            <a:endParaRPr kumimoji="1" lang="en-US" altLang="zh-CN" sz="2400" dirty="0" smtClean="0">
              <a:solidFill>
                <a:srgbClr val="333300"/>
              </a:solidFill>
              <a:latin typeface="Comic Sans MS" panose="030F0702030302020204" pitchFamily="66" charset="0"/>
            </a:endParaRPr>
          </a:p>
          <a:p>
            <a:pPr fontAlgn="base">
              <a:lnSpc>
                <a:spcPct val="115000"/>
              </a:lnSpc>
              <a:spcBef>
                <a:spcPct val="0"/>
              </a:spcBef>
              <a:spcAft>
                <a:spcPct val="0"/>
              </a:spcAft>
            </a:pPr>
            <a:r>
              <a:rPr lang="en-US" altLang="zh-CN" sz="2400" dirty="0" smtClean="0">
                <a:solidFill>
                  <a:srgbClr val="333300"/>
                </a:solidFill>
                <a:latin typeface="Comic Sans MS" panose="030F0702030302020204" pitchFamily="66" charset="0"/>
              </a:rPr>
              <a:t>The </a:t>
            </a:r>
            <a:r>
              <a:rPr lang="en-US" altLang="zh-CN" sz="2400" dirty="0" smtClean="0">
                <a:solidFill>
                  <a:srgbClr val="FF00FF"/>
                </a:solidFill>
                <a:latin typeface="Comic Sans MS" panose="030F0702030302020204" pitchFamily="66" charset="0"/>
              </a:rPr>
              <a:t>structure</a:t>
            </a:r>
            <a:r>
              <a:rPr lang="en-US" altLang="zh-CN" sz="2400" dirty="0" smtClean="0">
                <a:solidFill>
                  <a:srgbClr val="333300"/>
                </a:solidFill>
                <a:latin typeface="Comic Sans MS" panose="030F0702030302020204" pitchFamily="66" charset="0"/>
              </a:rPr>
              <a:t> should also</a:t>
            </a:r>
            <a:r>
              <a:rPr kumimoji="1" lang="en-US" altLang="zh-CN" sz="2400" dirty="0" smtClean="0">
                <a:solidFill>
                  <a:srgbClr val="333300"/>
                </a:solidFill>
                <a:latin typeface="Comic Sans MS" panose="030F0702030302020204" pitchFamily="66" charset="0"/>
              </a:rPr>
              <a:t> be clear </a:t>
            </a:r>
            <a:r>
              <a:rPr lang="en-US" altLang="zh-CN" sz="2400" dirty="0" smtClean="0">
                <a:solidFill>
                  <a:srgbClr val="333300"/>
                </a:solidFill>
                <a:latin typeface="Comic Sans MS" panose="030F0702030302020204" pitchFamily="66" charset="0"/>
              </a:rPr>
              <a:t>so that the </a:t>
            </a:r>
          </a:p>
          <a:p>
            <a:pPr fontAlgn="base">
              <a:lnSpc>
                <a:spcPct val="115000"/>
              </a:lnSpc>
              <a:spcBef>
                <a:spcPct val="0"/>
              </a:spcBef>
              <a:spcAft>
                <a:spcPct val="0"/>
              </a:spcAft>
            </a:pPr>
            <a:r>
              <a:rPr lang="en-US" altLang="zh-CN" sz="2400" dirty="0" smtClean="0">
                <a:solidFill>
                  <a:srgbClr val="333300"/>
                </a:solidFill>
                <a:latin typeface="Comic Sans MS" panose="030F0702030302020204" pitchFamily="66" charset="0"/>
              </a:rPr>
              <a:t>reader can easily get your point.</a:t>
            </a:r>
          </a:p>
        </p:txBody>
      </p:sp>
      <p:sp>
        <p:nvSpPr>
          <p:cNvPr id="13318" name="Text Box 6"/>
          <p:cNvSpPr txBox="1">
            <a:spLocks noChangeArrowheads="1"/>
          </p:cNvSpPr>
          <p:nvPr/>
        </p:nvSpPr>
        <p:spPr bwMode="auto">
          <a:xfrm>
            <a:off x="684213" y="4005263"/>
            <a:ext cx="3290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smtClean="0">
                <a:solidFill>
                  <a:srgbClr val="660066"/>
                </a:solidFill>
                <a:latin typeface="Comic Sans MS" panose="030F0702030302020204" pitchFamily="66" charset="0"/>
              </a:rPr>
              <a:t>Conciseness (</a:t>
            </a:r>
            <a:r>
              <a:rPr kumimoji="1" lang="zh-CN" altLang="en-US" sz="2800" b="1" smtClean="0">
                <a:solidFill>
                  <a:srgbClr val="660066"/>
                </a:solidFill>
                <a:latin typeface="Comic Sans MS" panose="030F0702030302020204" pitchFamily="66" charset="0"/>
              </a:rPr>
              <a:t>简洁</a:t>
            </a:r>
            <a:r>
              <a:rPr kumimoji="1" lang="en-US" altLang="zh-CN" sz="2800" b="1" smtClean="0">
                <a:solidFill>
                  <a:srgbClr val="660066"/>
                </a:solidFill>
                <a:latin typeface="Comic Sans MS" panose="030F0702030302020204" pitchFamily="66" charset="0"/>
              </a:rPr>
              <a:t>)</a:t>
            </a:r>
          </a:p>
        </p:txBody>
      </p:sp>
      <p:sp>
        <p:nvSpPr>
          <p:cNvPr id="13319" name="Text Box 7"/>
          <p:cNvSpPr txBox="1">
            <a:spLocks noChangeArrowheads="1"/>
          </p:cNvSpPr>
          <p:nvPr/>
        </p:nvSpPr>
        <p:spPr bwMode="auto">
          <a:xfrm>
            <a:off x="684213" y="4652963"/>
            <a:ext cx="7848600" cy="1322387"/>
          </a:xfrm>
          <a:prstGeom prst="rect">
            <a:avLst/>
          </a:prstGeom>
          <a:solidFill>
            <a:srgbClr val="FFFFCB"/>
          </a:solidFill>
          <a:ln w="25400" cap="rnd">
            <a:solidFill>
              <a:srgbClr val="FF99CC"/>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10000"/>
              </a:lnSpc>
              <a:spcBef>
                <a:spcPct val="0"/>
              </a:spcBef>
              <a:spcAft>
                <a:spcPct val="0"/>
              </a:spcAft>
            </a:pPr>
            <a:r>
              <a:rPr lang="en-US" altLang="zh-CN" sz="2400" smtClean="0">
                <a:solidFill>
                  <a:srgbClr val="333300"/>
                </a:solidFill>
                <a:latin typeface="Comic Sans MS" panose="030F0702030302020204" pitchFamily="66" charset="0"/>
              </a:rPr>
              <a:t>All the information included in the letter should be </a:t>
            </a:r>
            <a:r>
              <a:rPr kumimoji="1" lang="en-US" altLang="zh-CN" sz="2400" smtClean="0">
                <a:solidFill>
                  <a:srgbClr val="FF00FF"/>
                </a:solidFill>
                <a:latin typeface="Comic Sans MS" panose="030F0702030302020204" pitchFamily="66" charset="0"/>
              </a:rPr>
              <a:t>relevant</a:t>
            </a:r>
            <a:r>
              <a:rPr lang="en-US" altLang="zh-CN" sz="2400" smtClean="0">
                <a:solidFill>
                  <a:srgbClr val="333300"/>
                </a:solidFill>
                <a:latin typeface="Comic Sans MS" panose="030F0702030302020204" pitchFamily="66" charset="0"/>
              </a:rPr>
              <a:t> to the job.</a:t>
            </a:r>
            <a:r>
              <a:rPr kumimoji="1" lang="en-US" altLang="zh-CN" sz="2400" smtClean="0">
                <a:solidFill>
                  <a:srgbClr val="FF00FF"/>
                </a:solidFill>
                <a:latin typeface="Comic Sans MS" panose="030F0702030302020204" pitchFamily="66" charset="0"/>
              </a:rPr>
              <a:t> </a:t>
            </a:r>
            <a:r>
              <a:rPr lang="en-US" altLang="zh-CN" sz="2400" smtClean="0">
                <a:solidFill>
                  <a:srgbClr val="333300"/>
                </a:solidFill>
                <a:latin typeface="Comic Sans MS" panose="030F0702030302020204" pitchFamily="66" charset="0"/>
              </a:rPr>
              <a:t>Besides, </a:t>
            </a:r>
            <a:r>
              <a:rPr kumimoji="1" lang="en-US" altLang="zh-CN" sz="2400" smtClean="0">
                <a:solidFill>
                  <a:srgbClr val="FF00FF"/>
                </a:solidFill>
                <a:latin typeface="Comic Sans MS" panose="030F0702030302020204" pitchFamily="66" charset="0"/>
              </a:rPr>
              <a:t>use more short sentences</a:t>
            </a:r>
            <a:r>
              <a:rPr lang="en-US" altLang="zh-CN" sz="2400" smtClean="0">
                <a:solidFill>
                  <a:srgbClr val="333300"/>
                </a:solidFill>
                <a:latin typeface="Comic Sans MS" panose="030F0702030302020204" pitchFamily="66" charset="0"/>
              </a:rPr>
              <a:t> than compound sentences. </a:t>
            </a:r>
          </a:p>
        </p:txBody>
      </p:sp>
    </p:spTree>
    <p:extLst>
      <p:ext uri="{BB962C8B-B14F-4D97-AF65-F5344CB8AC3E}">
        <p14:creationId xmlns:p14="http://schemas.microsoft.com/office/powerpoint/2010/main" val="801943319"/>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barn(inHorizontal)">
                                      <p:cBhvr>
                                        <p:cTn id="12" dur="500"/>
                                        <p:tgtEl>
                                          <p:spTgt spid="13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8"/>
                                        </p:tgtEl>
                                        <p:attrNameLst>
                                          <p:attrName>style.visibility</p:attrName>
                                        </p:attrNameLst>
                                      </p:cBhvr>
                                      <p:to>
                                        <p:strVal val="visible"/>
                                      </p:to>
                                    </p:set>
                                    <p:animEffect transition="in" filter="fade">
                                      <p:cBhvr>
                                        <p:cTn id="17" dur="500"/>
                                        <p:tgtEl>
                                          <p:spTgt spid="133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3319"/>
                                        </p:tgtEl>
                                        <p:attrNameLst>
                                          <p:attrName>style.visibility</p:attrName>
                                        </p:attrNameLst>
                                      </p:cBhvr>
                                      <p:to>
                                        <p:strVal val="visible"/>
                                      </p:to>
                                    </p:set>
                                    <p:animEffect transition="in" filter="barn(inHorizontal)">
                                      <p:cBhvr>
                                        <p:cTn id="22"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animBg="1"/>
      <p:bldP spid="13318" grpId="0"/>
      <p:bldP spid="1331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684213" y="1685752"/>
            <a:ext cx="33432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dirty="0" smtClean="0">
                <a:solidFill>
                  <a:srgbClr val="660066"/>
                </a:solidFill>
                <a:latin typeface="Comic Sans MS" panose="030F0702030302020204" pitchFamily="66" charset="0"/>
              </a:rPr>
              <a:t>Correctness (</a:t>
            </a:r>
            <a:r>
              <a:rPr kumimoji="1" lang="zh-CN" altLang="en-US" sz="2800" b="1" dirty="0" smtClean="0">
                <a:solidFill>
                  <a:srgbClr val="660066"/>
                </a:solidFill>
                <a:latin typeface="Comic Sans MS" panose="030F0702030302020204" pitchFamily="66" charset="0"/>
              </a:rPr>
              <a:t>准确</a:t>
            </a:r>
            <a:r>
              <a:rPr kumimoji="1" lang="en-US" altLang="zh-CN" sz="2800" b="1" dirty="0" smtClean="0">
                <a:solidFill>
                  <a:srgbClr val="660066"/>
                </a:solidFill>
                <a:latin typeface="Comic Sans MS" panose="030F0702030302020204" pitchFamily="66" charset="0"/>
              </a:rPr>
              <a:t>)</a:t>
            </a:r>
          </a:p>
        </p:txBody>
      </p:sp>
      <p:sp>
        <p:nvSpPr>
          <p:cNvPr id="14341" name="Text Box 5"/>
          <p:cNvSpPr txBox="1">
            <a:spLocks noChangeArrowheads="1"/>
          </p:cNvSpPr>
          <p:nvPr/>
        </p:nvSpPr>
        <p:spPr bwMode="auto">
          <a:xfrm>
            <a:off x="684213" y="2481511"/>
            <a:ext cx="7775575" cy="1379537"/>
          </a:xfrm>
          <a:prstGeom prst="rect">
            <a:avLst/>
          </a:prstGeom>
          <a:solidFill>
            <a:srgbClr val="FFFFCB"/>
          </a:solidFill>
          <a:ln w="25400" cap="rnd">
            <a:solidFill>
              <a:srgbClr val="FF99CC"/>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15000"/>
              </a:lnSpc>
              <a:spcBef>
                <a:spcPct val="0"/>
              </a:spcBef>
              <a:spcAft>
                <a:spcPct val="0"/>
              </a:spcAft>
            </a:pPr>
            <a:r>
              <a:rPr kumimoji="1" lang="en-US" altLang="zh-CN" sz="2400" dirty="0" smtClean="0">
                <a:solidFill>
                  <a:srgbClr val="333300"/>
                </a:solidFill>
                <a:latin typeface="Comic Sans MS" panose="030F0702030302020204" pitchFamily="66" charset="0"/>
              </a:rPr>
              <a:t>Be correct in your wording, and avoid too many spelling or punctuation mistakes.</a:t>
            </a:r>
          </a:p>
          <a:p>
            <a:pPr fontAlgn="base">
              <a:lnSpc>
                <a:spcPct val="115000"/>
              </a:lnSpc>
              <a:spcBef>
                <a:spcPct val="0"/>
              </a:spcBef>
              <a:spcAft>
                <a:spcPct val="0"/>
              </a:spcAft>
            </a:pPr>
            <a:endParaRPr lang="en-US" altLang="zh-CN" sz="2400" dirty="0" smtClean="0">
              <a:solidFill>
                <a:srgbClr val="333300"/>
              </a:solidFill>
              <a:latin typeface="Comic Sans MS" panose="030F0702030302020204" pitchFamily="66" charset="0"/>
            </a:endParaRPr>
          </a:p>
        </p:txBody>
      </p:sp>
      <p:sp>
        <p:nvSpPr>
          <p:cNvPr id="14342" name="Text Box 6"/>
          <p:cNvSpPr txBox="1">
            <a:spLocks noChangeArrowheads="1"/>
          </p:cNvSpPr>
          <p:nvPr/>
        </p:nvSpPr>
        <p:spPr bwMode="auto">
          <a:xfrm>
            <a:off x="684213" y="4062015"/>
            <a:ext cx="4899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dirty="0" smtClean="0">
                <a:solidFill>
                  <a:srgbClr val="660066"/>
                </a:solidFill>
                <a:latin typeface="Comic Sans MS" panose="030F0702030302020204" pitchFamily="66" charset="0"/>
              </a:rPr>
              <a:t>Courtesy (politeness) (</a:t>
            </a:r>
            <a:r>
              <a:rPr kumimoji="1" lang="zh-CN" altLang="en-US" sz="2800" b="1" dirty="0" smtClean="0">
                <a:solidFill>
                  <a:srgbClr val="660066"/>
                </a:solidFill>
                <a:latin typeface="Comic Sans MS" panose="030F0702030302020204" pitchFamily="66" charset="0"/>
              </a:rPr>
              <a:t>礼貌</a:t>
            </a:r>
            <a:r>
              <a:rPr kumimoji="1" lang="en-US" altLang="zh-CN" sz="2800" b="1" dirty="0" smtClean="0">
                <a:solidFill>
                  <a:srgbClr val="660066"/>
                </a:solidFill>
                <a:latin typeface="Comic Sans MS" panose="030F0702030302020204" pitchFamily="66" charset="0"/>
              </a:rPr>
              <a:t>)</a:t>
            </a:r>
          </a:p>
        </p:txBody>
      </p:sp>
      <p:sp>
        <p:nvSpPr>
          <p:cNvPr id="14343" name="Text Box 7"/>
          <p:cNvSpPr txBox="1">
            <a:spLocks noChangeArrowheads="1"/>
          </p:cNvSpPr>
          <p:nvPr/>
        </p:nvSpPr>
        <p:spPr bwMode="auto">
          <a:xfrm>
            <a:off x="684213" y="4929782"/>
            <a:ext cx="7848600" cy="1379538"/>
          </a:xfrm>
          <a:prstGeom prst="rect">
            <a:avLst/>
          </a:prstGeom>
          <a:solidFill>
            <a:srgbClr val="FFFFCB"/>
          </a:solidFill>
          <a:ln w="25400" cap="rnd">
            <a:solidFill>
              <a:srgbClr val="FF99CC"/>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15000"/>
              </a:lnSpc>
              <a:spcBef>
                <a:spcPct val="0"/>
              </a:spcBef>
              <a:spcAft>
                <a:spcPct val="0"/>
              </a:spcAft>
            </a:pPr>
            <a:r>
              <a:rPr kumimoji="1" lang="en-US" altLang="zh-CN" sz="2400" dirty="0" smtClean="0">
                <a:solidFill>
                  <a:srgbClr val="333300"/>
                </a:solidFill>
                <a:latin typeface="Comic Sans MS" panose="030F0702030302020204" pitchFamily="66" charset="0"/>
              </a:rPr>
              <a:t>Write in a proper tone. Show your respect to the receiver. </a:t>
            </a:r>
          </a:p>
          <a:p>
            <a:pPr fontAlgn="base">
              <a:lnSpc>
                <a:spcPct val="115000"/>
              </a:lnSpc>
              <a:spcBef>
                <a:spcPct val="0"/>
              </a:spcBef>
              <a:spcAft>
                <a:spcPct val="0"/>
              </a:spcAft>
            </a:pPr>
            <a:endParaRPr lang="en-US" altLang="zh-CN" sz="2400" dirty="0" smtClean="0">
              <a:solidFill>
                <a:srgbClr val="333300"/>
              </a:solidFill>
              <a:latin typeface="Comic Sans MS" panose="030F0702030302020204" pitchFamily="66" charset="0"/>
            </a:endParaRPr>
          </a:p>
        </p:txBody>
      </p:sp>
    </p:spTree>
    <p:extLst>
      <p:ext uri="{BB962C8B-B14F-4D97-AF65-F5344CB8AC3E}">
        <p14:creationId xmlns:p14="http://schemas.microsoft.com/office/powerpoint/2010/main" val="922511599"/>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barn(inHorizontal)">
                                      <p:cBhvr>
                                        <p:cTn id="7" dur="500"/>
                                        <p:tgtEl>
                                          <p:spTgt spid="143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2"/>
                                        </p:tgtEl>
                                        <p:attrNameLst>
                                          <p:attrName>style.visibility</p:attrName>
                                        </p:attrNameLst>
                                      </p:cBhvr>
                                      <p:to>
                                        <p:strVal val="visible"/>
                                      </p:to>
                                    </p:set>
                                    <p:animEffect transition="in" filter="fade">
                                      <p:cBhvr>
                                        <p:cTn id="12" dur="500"/>
                                        <p:tgtEl>
                                          <p:spTgt spid="143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4343"/>
                                        </p:tgtEl>
                                        <p:attrNameLst>
                                          <p:attrName>style.visibility</p:attrName>
                                        </p:attrNameLst>
                                      </p:cBhvr>
                                      <p:to>
                                        <p:strVal val="visible"/>
                                      </p:to>
                                    </p:set>
                                    <p:animEffect transition="in" filter="barn(inHorizontal)">
                                      <p:cBhvr>
                                        <p:cTn id="17" dur="500"/>
                                        <p:tgtEl>
                                          <p:spTgt spid="14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p:bldP spid="1434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ext Box 5"/>
          <p:cNvSpPr txBox="1">
            <a:spLocks noChangeArrowheads="1"/>
          </p:cNvSpPr>
          <p:nvPr/>
        </p:nvSpPr>
        <p:spPr bwMode="auto">
          <a:xfrm>
            <a:off x="539750" y="1715914"/>
            <a:ext cx="49466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Wingdings" panose="05000000000000000000" pitchFamily="2" charset="2"/>
              <a:buChar char="Ø"/>
            </a:pPr>
            <a:r>
              <a:rPr kumimoji="1" lang="en-US" altLang="zh-CN" sz="2600" b="1" dirty="0" smtClean="0">
                <a:solidFill>
                  <a:srgbClr val="660066"/>
                </a:solidFill>
                <a:latin typeface="Comic Sans MS" panose="030F0702030302020204" pitchFamily="66" charset="0"/>
              </a:rPr>
              <a:t>  Common opening sentences</a:t>
            </a:r>
          </a:p>
        </p:txBody>
      </p:sp>
      <p:sp>
        <p:nvSpPr>
          <p:cNvPr id="30726" name="Text Box 6"/>
          <p:cNvSpPr txBox="1">
            <a:spLocks noChangeArrowheads="1"/>
          </p:cNvSpPr>
          <p:nvPr/>
        </p:nvSpPr>
        <p:spPr bwMode="auto">
          <a:xfrm>
            <a:off x="611188" y="2250703"/>
            <a:ext cx="47053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dirty="0" smtClean="0">
                <a:solidFill>
                  <a:srgbClr val="3333CC"/>
                </a:solidFill>
                <a:latin typeface="Comic Sans MS" panose="030F0702030302020204" pitchFamily="66" charset="0"/>
              </a:rPr>
              <a:t>      I am pleased / happy  to …</a:t>
            </a:r>
          </a:p>
        </p:txBody>
      </p:sp>
      <p:sp>
        <p:nvSpPr>
          <p:cNvPr id="30728" name="Text Box 8"/>
          <p:cNvSpPr txBox="1">
            <a:spLocks noChangeArrowheads="1"/>
          </p:cNvSpPr>
          <p:nvPr/>
        </p:nvSpPr>
        <p:spPr bwMode="auto">
          <a:xfrm>
            <a:off x="611188" y="2898775"/>
            <a:ext cx="44291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dirty="0" smtClean="0">
                <a:solidFill>
                  <a:srgbClr val="3333CC"/>
                </a:solidFill>
                <a:latin typeface="Comic Sans MS" panose="030F0702030302020204" pitchFamily="66" charset="0"/>
              </a:rPr>
              <a:t>      I have the pleasure of …</a:t>
            </a:r>
          </a:p>
        </p:txBody>
      </p:sp>
      <p:sp>
        <p:nvSpPr>
          <p:cNvPr id="30732" name="Text Box 12"/>
          <p:cNvSpPr txBox="1">
            <a:spLocks noChangeArrowheads="1"/>
          </p:cNvSpPr>
          <p:nvPr/>
        </p:nvSpPr>
        <p:spPr bwMode="auto">
          <a:xfrm>
            <a:off x="611188" y="3618855"/>
            <a:ext cx="7075487"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dirty="0" smtClean="0">
                <a:solidFill>
                  <a:srgbClr val="3333CC"/>
                </a:solidFill>
                <a:latin typeface="Comic Sans MS" panose="030F0702030302020204" pitchFamily="66" charset="0"/>
              </a:rPr>
              <a:t>      The purpose / object of this letter is  to …</a:t>
            </a:r>
          </a:p>
        </p:txBody>
      </p:sp>
      <p:sp>
        <p:nvSpPr>
          <p:cNvPr id="30733" name="Text Box 13"/>
          <p:cNvSpPr txBox="1">
            <a:spLocks noChangeArrowheads="1"/>
          </p:cNvSpPr>
          <p:nvPr/>
        </p:nvSpPr>
        <p:spPr bwMode="auto">
          <a:xfrm>
            <a:off x="611188" y="4338935"/>
            <a:ext cx="50609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dirty="0" smtClean="0">
                <a:solidFill>
                  <a:srgbClr val="3333CC"/>
                </a:solidFill>
                <a:latin typeface="Comic Sans MS" panose="030F0702030302020204" pitchFamily="66" charset="0"/>
              </a:rPr>
              <a:t>      I am writing this letter  to …</a:t>
            </a:r>
          </a:p>
        </p:txBody>
      </p:sp>
      <p:sp>
        <p:nvSpPr>
          <p:cNvPr id="2" name="文本框 1"/>
          <p:cNvSpPr txBox="1"/>
          <p:nvPr/>
        </p:nvSpPr>
        <p:spPr>
          <a:xfrm>
            <a:off x="899592" y="692696"/>
            <a:ext cx="7128792" cy="923330"/>
          </a:xfrm>
          <a:prstGeom prst="rect">
            <a:avLst/>
          </a:prstGeom>
          <a:noFill/>
        </p:spPr>
        <p:txBody>
          <a:bodyPr wrap="square" rtlCol="0">
            <a:spAutoFit/>
          </a:bodyPr>
          <a:lstStyle/>
          <a:p>
            <a:r>
              <a:rPr lang="en-US" altLang="zh-CN" sz="5400" dirty="0">
                <a:solidFill>
                  <a:prstClr val="black">
                    <a:lumMod val="85000"/>
                    <a:lumOff val="15000"/>
                  </a:prstClr>
                </a:solidFill>
                <a:latin typeface="Impact"/>
                <a:ea typeface="微软雅黑" panose="020B0503020204020204" pitchFamily="34" charset="-122"/>
              </a:rPr>
              <a:t>Useful E</a:t>
            </a:r>
            <a:r>
              <a:rPr lang="en-US" altLang="zh-CN" sz="5400" dirty="0" smtClean="0">
                <a:solidFill>
                  <a:prstClr val="black">
                    <a:lumMod val="85000"/>
                    <a:lumOff val="15000"/>
                  </a:prstClr>
                </a:solidFill>
                <a:latin typeface="Impact"/>
                <a:ea typeface="微软雅黑" panose="020B0503020204020204" pitchFamily="34" charset="-122"/>
              </a:rPr>
              <a:t>xpressions</a:t>
            </a:r>
            <a:endParaRPr lang="zh-CN" altLang="en-US" dirty="0"/>
          </a:p>
        </p:txBody>
      </p:sp>
    </p:spTree>
    <p:extLst>
      <p:ext uri="{BB962C8B-B14F-4D97-AF65-F5344CB8AC3E}">
        <p14:creationId xmlns:p14="http://schemas.microsoft.com/office/powerpoint/2010/main" val="2060295308"/>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fade">
                                      <p:cBhvr>
                                        <p:cTn id="7" dur="500"/>
                                        <p:tgtEl>
                                          <p:spTgt spid="307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6"/>
                                        </p:tgtEl>
                                        <p:attrNameLst>
                                          <p:attrName>style.visibility</p:attrName>
                                        </p:attrNameLst>
                                      </p:cBhvr>
                                      <p:to>
                                        <p:strVal val="visible"/>
                                      </p:to>
                                    </p:set>
                                    <p:animEffect transition="in" filter="fade">
                                      <p:cBhvr>
                                        <p:cTn id="12" dur="500"/>
                                        <p:tgtEl>
                                          <p:spTgt spid="307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8"/>
                                        </p:tgtEl>
                                        <p:attrNameLst>
                                          <p:attrName>style.visibility</p:attrName>
                                        </p:attrNameLst>
                                      </p:cBhvr>
                                      <p:to>
                                        <p:strVal val="visible"/>
                                      </p:to>
                                    </p:set>
                                    <p:animEffect transition="in" filter="fade">
                                      <p:cBhvr>
                                        <p:cTn id="17" dur="500"/>
                                        <p:tgtEl>
                                          <p:spTgt spid="307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32"/>
                                        </p:tgtEl>
                                        <p:attrNameLst>
                                          <p:attrName>style.visibility</p:attrName>
                                        </p:attrNameLst>
                                      </p:cBhvr>
                                      <p:to>
                                        <p:strVal val="visible"/>
                                      </p:to>
                                    </p:set>
                                    <p:animEffect transition="in" filter="fade">
                                      <p:cBhvr>
                                        <p:cTn id="22" dur="500"/>
                                        <p:tgtEl>
                                          <p:spTgt spid="307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33"/>
                                        </p:tgtEl>
                                        <p:attrNameLst>
                                          <p:attrName>style.visibility</p:attrName>
                                        </p:attrNameLst>
                                      </p:cBhvr>
                                      <p:to>
                                        <p:strVal val="visible"/>
                                      </p:to>
                                    </p:set>
                                    <p:animEffect transition="in" filter="fade">
                                      <p:cBhvr>
                                        <p:cTn id="27" dur="500"/>
                                        <p:tgtEl>
                                          <p:spTgt spid="30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6" grpId="0"/>
      <p:bldP spid="30728" grpId="0"/>
      <p:bldP spid="30732" grpId="0"/>
      <p:bldP spid="3073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 Box 5"/>
          <p:cNvSpPr txBox="1">
            <a:spLocks noChangeArrowheads="1"/>
          </p:cNvSpPr>
          <p:nvPr/>
        </p:nvSpPr>
        <p:spPr bwMode="auto">
          <a:xfrm>
            <a:off x="611188" y="981075"/>
            <a:ext cx="74104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Wingdings" panose="05000000000000000000" pitchFamily="2" charset="2"/>
              <a:buChar char="Ø"/>
            </a:pPr>
            <a:r>
              <a:rPr kumimoji="1" lang="en-US" altLang="zh-CN" sz="2600" b="1" smtClean="0">
                <a:solidFill>
                  <a:srgbClr val="660066"/>
                </a:solidFill>
                <a:latin typeface="Comic Sans MS" panose="030F0702030302020204" pitchFamily="66" charset="0"/>
              </a:rPr>
              <a:t>  If you write in reply to an advertisement</a:t>
            </a:r>
          </a:p>
        </p:txBody>
      </p:sp>
      <p:sp>
        <p:nvSpPr>
          <p:cNvPr id="31750" name="Text Box 6"/>
          <p:cNvSpPr txBox="1">
            <a:spLocks noChangeArrowheads="1"/>
          </p:cNvSpPr>
          <p:nvPr/>
        </p:nvSpPr>
        <p:spPr bwMode="auto">
          <a:xfrm>
            <a:off x="611188" y="1557338"/>
            <a:ext cx="7540625"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smtClean="0">
                <a:solidFill>
                  <a:srgbClr val="3333CC"/>
                </a:solidFill>
                <a:latin typeface="Comic Sans MS" panose="030F0702030302020204" pitchFamily="66" charset="0"/>
              </a:rPr>
              <a:t>    </a:t>
            </a:r>
            <a:r>
              <a:rPr kumimoji="1" lang="en-US" altLang="zh-CN" sz="2400" smtClean="0">
                <a:solidFill>
                  <a:srgbClr val="009900"/>
                </a:solidFill>
                <a:latin typeface="Comic Sans MS" panose="030F0702030302020204" pitchFamily="66" charset="0"/>
              </a:rPr>
              <a:t>In reply / Replying</a:t>
            </a:r>
            <a:r>
              <a:rPr kumimoji="1" lang="en-US" altLang="zh-CN" sz="2400" smtClean="0">
                <a:solidFill>
                  <a:srgbClr val="3333CC"/>
                </a:solidFill>
                <a:latin typeface="Comic Sans MS" panose="030F0702030302020204" pitchFamily="66" charset="0"/>
              </a:rPr>
              <a:t> to your advertisement in </a:t>
            </a:r>
          </a:p>
          <a:p>
            <a:pPr fontAlgn="base">
              <a:lnSpc>
                <a:spcPct val="120000"/>
              </a:lnSpc>
              <a:spcBef>
                <a:spcPct val="0"/>
              </a:spcBef>
              <a:spcAft>
                <a:spcPct val="0"/>
              </a:spcAft>
              <a:buClr>
                <a:srgbClr val="3333CC"/>
              </a:buClr>
              <a:buFont typeface="Wingdings" panose="05000000000000000000" pitchFamily="2" charset="2"/>
              <a:buNone/>
            </a:pPr>
            <a:r>
              <a:rPr kumimoji="1" lang="en-US" altLang="zh-CN" sz="2400" smtClean="0">
                <a:solidFill>
                  <a:srgbClr val="3333CC"/>
                </a:solidFill>
                <a:latin typeface="Comic Sans MS" panose="030F0702030302020204" pitchFamily="66" charset="0"/>
              </a:rPr>
              <a:t>      today’s China Daily, I offer myself for the post.</a:t>
            </a:r>
          </a:p>
        </p:txBody>
      </p:sp>
      <p:sp>
        <p:nvSpPr>
          <p:cNvPr id="31751" name="Text Box 7"/>
          <p:cNvSpPr txBox="1">
            <a:spLocks noChangeArrowheads="1"/>
          </p:cNvSpPr>
          <p:nvPr/>
        </p:nvSpPr>
        <p:spPr bwMode="auto">
          <a:xfrm>
            <a:off x="468313" y="2636838"/>
            <a:ext cx="7432675"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None/>
            </a:pPr>
            <a:r>
              <a:rPr kumimoji="1" lang="en-US" altLang="zh-CN" sz="2400" smtClean="0">
                <a:solidFill>
                  <a:srgbClr val="3333CC"/>
                </a:solidFill>
                <a:latin typeface="Comic Sans MS" panose="030F0702030302020204" pitchFamily="66" charset="0"/>
              </a:rPr>
              <a:t>         </a:t>
            </a:r>
            <a:r>
              <a:rPr kumimoji="1" lang="zh-CN" altLang="en-US" sz="2400" b="1" smtClean="0">
                <a:solidFill>
                  <a:srgbClr val="663300"/>
                </a:solidFill>
                <a:latin typeface="Comic Sans MS" panose="030F0702030302020204" pitchFamily="66" charset="0"/>
              </a:rPr>
              <a:t>拜读今日中国日报上贵公司的征才广告，本人愿</a:t>
            </a:r>
          </a:p>
          <a:p>
            <a:pPr fontAlgn="base">
              <a:lnSpc>
                <a:spcPct val="120000"/>
              </a:lnSpc>
              <a:spcBef>
                <a:spcPct val="0"/>
              </a:spcBef>
              <a:spcAft>
                <a:spcPct val="0"/>
              </a:spcAft>
              <a:buClr>
                <a:srgbClr val="3333CC"/>
              </a:buClr>
              <a:buFont typeface="Wingdings" panose="05000000000000000000" pitchFamily="2" charset="2"/>
              <a:buNone/>
            </a:pPr>
            <a:r>
              <a:rPr kumimoji="1" lang="zh-CN" altLang="en-US" sz="2400" b="1" smtClean="0">
                <a:solidFill>
                  <a:srgbClr val="663300"/>
                </a:solidFill>
                <a:latin typeface="Comic Sans MS" panose="030F0702030302020204" pitchFamily="66" charset="0"/>
              </a:rPr>
              <a:t>      应征该职位。</a:t>
            </a:r>
          </a:p>
        </p:txBody>
      </p:sp>
      <p:sp>
        <p:nvSpPr>
          <p:cNvPr id="31752" name="Text Box 8"/>
          <p:cNvSpPr txBox="1">
            <a:spLocks noChangeArrowheads="1"/>
          </p:cNvSpPr>
          <p:nvPr/>
        </p:nvSpPr>
        <p:spPr bwMode="auto">
          <a:xfrm>
            <a:off x="611188" y="3716338"/>
            <a:ext cx="7991475"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smtClean="0">
                <a:solidFill>
                  <a:srgbClr val="3333CC"/>
                </a:solidFill>
                <a:latin typeface="Comic Sans MS" panose="030F0702030302020204" pitchFamily="66" charset="0"/>
              </a:rPr>
              <a:t>    </a:t>
            </a:r>
            <a:r>
              <a:rPr kumimoji="1" lang="en-US" altLang="zh-CN" sz="2400" smtClean="0">
                <a:solidFill>
                  <a:srgbClr val="009900"/>
                </a:solidFill>
                <a:latin typeface="Comic Sans MS" panose="030F0702030302020204" pitchFamily="66" charset="0"/>
              </a:rPr>
              <a:t>With reference / Referring</a:t>
            </a:r>
            <a:r>
              <a:rPr kumimoji="1" lang="en-US" altLang="zh-CN" sz="2400" smtClean="0">
                <a:solidFill>
                  <a:srgbClr val="3333CC"/>
                </a:solidFill>
                <a:latin typeface="Comic Sans MS" panose="030F0702030302020204" pitchFamily="66" charset="0"/>
              </a:rPr>
              <a:t> to your advertisement</a:t>
            </a:r>
          </a:p>
          <a:p>
            <a:pPr fontAlgn="base">
              <a:lnSpc>
                <a:spcPct val="120000"/>
              </a:lnSpc>
              <a:spcBef>
                <a:spcPct val="0"/>
              </a:spcBef>
              <a:spcAft>
                <a:spcPct val="0"/>
              </a:spcAft>
              <a:buClr>
                <a:srgbClr val="3333CC"/>
              </a:buClr>
              <a:buFont typeface="Wingdings" panose="05000000000000000000" pitchFamily="2" charset="2"/>
              <a:buNone/>
            </a:pPr>
            <a:r>
              <a:rPr kumimoji="1" lang="en-US" altLang="zh-CN" sz="2400" smtClean="0">
                <a:solidFill>
                  <a:srgbClr val="3333CC"/>
                </a:solidFill>
                <a:latin typeface="Comic Sans MS" panose="030F0702030302020204" pitchFamily="66" charset="0"/>
              </a:rPr>
              <a:t>       in China Daily of May 28 for a secretary, I wish</a:t>
            </a:r>
          </a:p>
          <a:p>
            <a:pPr fontAlgn="base">
              <a:lnSpc>
                <a:spcPct val="120000"/>
              </a:lnSpc>
              <a:spcBef>
                <a:spcPct val="0"/>
              </a:spcBef>
              <a:spcAft>
                <a:spcPct val="0"/>
              </a:spcAft>
              <a:buClr>
                <a:srgbClr val="3333CC"/>
              </a:buClr>
              <a:buFont typeface="Wingdings" panose="05000000000000000000" pitchFamily="2" charset="2"/>
              <a:buNone/>
            </a:pPr>
            <a:r>
              <a:rPr kumimoji="1" lang="en-US" altLang="zh-CN" sz="2400" smtClean="0">
                <a:solidFill>
                  <a:srgbClr val="3333CC"/>
                </a:solidFill>
                <a:latin typeface="Comic Sans MS" panose="030F0702030302020204" pitchFamily="66" charset="0"/>
              </a:rPr>
              <a:t>       to tender my service.</a:t>
            </a:r>
          </a:p>
        </p:txBody>
      </p:sp>
      <p:sp>
        <p:nvSpPr>
          <p:cNvPr id="31753" name="Text Box 9"/>
          <p:cNvSpPr txBox="1">
            <a:spLocks noChangeArrowheads="1"/>
          </p:cNvSpPr>
          <p:nvPr/>
        </p:nvSpPr>
        <p:spPr bwMode="auto">
          <a:xfrm>
            <a:off x="395288" y="5157788"/>
            <a:ext cx="8208962"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20000"/>
              </a:lnSpc>
              <a:spcBef>
                <a:spcPct val="0"/>
              </a:spcBef>
              <a:spcAft>
                <a:spcPct val="0"/>
              </a:spcAft>
              <a:buClr>
                <a:srgbClr val="3333CC"/>
              </a:buClr>
              <a:buFont typeface="Wingdings" panose="05000000000000000000" pitchFamily="2" charset="2"/>
              <a:buNone/>
            </a:pPr>
            <a:r>
              <a:rPr kumimoji="1" lang="en-US" altLang="zh-CN" sz="2400" smtClean="0">
                <a:solidFill>
                  <a:srgbClr val="3333CC"/>
                </a:solidFill>
                <a:latin typeface="Comic Sans MS" panose="030F0702030302020204" pitchFamily="66" charset="0"/>
              </a:rPr>
              <a:t>         </a:t>
            </a:r>
            <a:r>
              <a:rPr kumimoji="1" lang="zh-CN" altLang="en-US" sz="2400" b="1" smtClean="0">
                <a:solidFill>
                  <a:srgbClr val="663300"/>
                </a:solidFill>
                <a:latin typeface="Comic Sans MS" panose="030F0702030302020204" pitchFamily="66" charset="0"/>
              </a:rPr>
              <a:t>五月二十八日贵公司在中国日报上广告正聘一位秘 </a:t>
            </a:r>
          </a:p>
          <a:p>
            <a:pPr fontAlgn="base">
              <a:lnSpc>
                <a:spcPct val="120000"/>
              </a:lnSpc>
              <a:spcBef>
                <a:spcPct val="0"/>
              </a:spcBef>
              <a:spcAft>
                <a:spcPct val="0"/>
              </a:spcAft>
              <a:buClr>
                <a:srgbClr val="3333CC"/>
              </a:buClr>
              <a:buFont typeface="Wingdings" panose="05000000000000000000" pitchFamily="2" charset="2"/>
              <a:buNone/>
            </a:pPr>
            <a:r>
              <a:rPr kumimoji="1" lang="zh-CN" altLang="en-US" sz="2400" b="1" smtClean="0">
                <a:solidFill>
                  <a:srgbClr val="663300"/>
                </a:solidFill>
                <a:latin typeface="Comic Sans MS" panose="030F0702030302020204" pitchFamily="66" charset="0"/>
              </a:rPr>
              <a:t>      书，本人愿就该职位。</a:t>
            </a:r>
          </a:p>
        </p:txBody>
      </p:sp>
    </p:spTree>
    <p:extLst>
      <p:ext uri="{BB962C8B-B14F-4D97-AF65-F5344CB8AC3E}">
        <p14:creationId xmlns:p14="http://schemas.microsoft.com/office/powerpoint/2010/main" val="386596530"/>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fade">
                                      <p:cBhvr>
                                        <p:cTn id="7" dur="500"/>
                                        <p:tgtEl>
                                          <p:spTgt spid="317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animEffect transition="in" filter="fade">
                                      <p:cBhvr>
                                        <p:cTn id="12" dur="500"/>
                                        <p:tgtEl>
                                          <p:spTgt spid="317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51"/>
                                        </p:tgtEl>
                                        <p:attrNameLst>
                                          <p:attrName>style.visibility</p:attrName>
                                        </p:attrNameLst>
                                      </p:cBhvr>
                                      <p:to>
                                        <p:strVal val="visible"/>
                                      </p:to>
                                    </p:set>
                                    <p:animEffect transition="in" filter="fade">
                                      <p:cBhvr>
                                        <p:cTn id="17" dur="500"/>
                                        <p:tgtEl>
                                          <p:spTgt spid="317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53"/>
                                        </p:tgtEl>
                                        <p:attrNameLst>
                                          <p:attrName>style.visibility</p:attrName>
                                        </p:attrNameLst>
                                      </p:cBhvr>
                                      <p:to>
                                        <p:strVal val="visible"/>
                                      </p:to>
                                    </p:set>
                                    <p:animEffect transition="in" filter="fade">
                                      <p:cBhvr>
                                        <p:cTn id="22" dur="500"/>
                                        <p:tgtEl>
                                          <p:spTgt spid="317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752"/>
                                        </p:tgtEl>
                                        <p:attrNameLst>
                                          <p:attrName>style.visibility</p:attrName>
                                        </p:attrNameLst>
                                      </p:cBhvr>
                                      <p:to>
                                        <p:strVal val="visible"/>
                                      </p:to>
                                    </p:set>
                                    <p:animEffect transition="in" filter="fade">
                                      <p:cBhvr>
                                        <p:cTn id="27" dur="500"/>
                                        <p:tgtEl>
                                          <p:spTgt spid="31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p:bldP spid="31751" grpId="0"/>
      <p:bldP spid="31752" grpId="0"/>
      <p:bldP spid="3175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Text Box 5"/>
          <p:cNvSpPr txBox="1">
            <a:spLocks noChangeArrowheads="1"/>
          </p:cNvSpPr>
          <p:nvPr/>
        </p:nvSpPr>
        <p:spPr bwMode="auto">
          <a:xfrm>
            <a:off x="611188" y="981075"/>
            <a:ext cx="4833937"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Wingdings" panose="05000000000000000000" pitchFamily="2" charset="2"/>
              <a:buChar char="Ø"/>
            </a:pPr>
            <a:r>
              <a:rPr kumimoji="1" lang="en-US" altLang="zh-CN" sz="2600" b="1" smtClean="0">
                <a:solidFill>
                  <a:srgbClr val="660066"/>
                </a:solidFill>
                <a:latin typeface="Comic Sans MS" panose="030F0702030302020204" pitchFamily="66" charset="0"/>
              </a:rPr>
              <a:t>  Common closing sentences</a:t>
            </a:r>
          </a:p>
        </p:txBody>
      </p:sp>
      <p:sp>
        <p:nvSpPr>
          <p:cNvPr id="34824" name="Text Box 8"/>
          <p:cNvSpPr txBox="1">
            <a:spLocks noChangeArrowheads="1"/>
          </p:cNvSpPr>
          <p:nvPr/>
        </p:nvSpPr>
        <p:spPr bwMode="auto">
          <a:xfrm>
            <a:off x="611188" y="1676400"/>
            <a:ext cx="7935912"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smtClean="0">
                <a:solidFill>
                  <a:srgbClr val="3333CC"/>
                </a:solidFill>
                <a:latin typeface="Comic Sans MS" panose="030F0702030302020204" pitchFamily="66" charset="0"/>
              </a:rPr>
              <a:t>    I should be glad if you would inform me that / of…</a:t>
            </a:r>
          </a:p>
        </p:txBody>
      </p:sp>
      <p:sp>
        <p:nvSpPr>
          <p:cNvPr id="34825" name="Text Box 9"/>
          <p:cNvSpPr txBox="1">
            <a:spLocks noChangeArrowheads="1"/>
          </p:cNvSpPr>
          <p:nvPr/>
        </p:nvSpPr>
        <p:spPr bwMode="auto">
          <a:xfrm>
            <a:off x="611188" y="2438400"/>
            <a:ext cx="5649912"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smtClean="0">
                <a:solidFill>
                  <a:srgbClr val="3333CC"/>
                </a:solidFill>
                <a:latin typeface="Comic Sans MS" panose="030F0702030302020204" pitchFamily="66" charset="0"/>
              </a:rPr>
              <a:t>    I look forward to your early reply.</a:t>
            </a:r>
          </a:p>
        </p:txBody>
      </p:sp>
      <p:sp>
        <p:nvSpPr>
          <p:cNvPr id="34827" name="Text Box 11"/>
          <p:cNvSpPr txBox="1">
            <a:spLocks noChangeArrowheads="1"/>
          </p:cNvSpPr>
          <p:nvPr/>
        </p:nvSpPr>
        <p:spPr bwMode="auto">
          <a:xfrm>
            <a:off x="611188" y="3276600"/>
            <a:ext cx="7186612"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smtClean="0">
                <a:solidFill>
                  <a:srgbClr val="3333CC"/>
                </a:solidFill>
                <a:latin typeface="Comic Sans MS" panose="030F0702030302020204" pitchFamily="66" charset="0"/>
              </a:rPr>
              <a:t>    I should be glad to have a personal interview.</a:t>
            </a:r>
          </a:p>
        </p:txBody>
      </p:sp>
      <p:sp>
        <p:nvSpPr>
          <p:cNvPr id="34828" name="Text Box 12"/>
          <p:cNvSpPr txBox="1">
            <a:spLocks noChangeArrowheads="1"/>
          </p:cNvSpPr>
          <p:nvPr/>
        </p:nvSpPr>
        <p:spPr bwMode="auto">
          <a:xfrm>
            <a:off x="611188" y="4114800"/>
            <a:ext cx="582295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Char char="ü"/>
            </a:pPr>
            <a:r>
              <a:rPr kumimoji="1" lang="en-US" altLang="zh-CN" sz="2400" smtClean="0">
                <a:solidFill>
                  <a:srgbClr val="3333CC"/>
                </a:solidFill>
                <a:latin typeface="Comic Sans MS" panose="030F0702030302020204" pitchFamily="66" charset="0"/>
              </a:rPr>
              <a:t>    Please kindly grant me an interview.</a:t>
            </a:r>
          </a:p>
        </p:txBody>
      </p:sp>
      <p:sp>
        <p:nvSpPr>
          <p:cNvPr id="34829" name="Text Box 13"/>
          <p:cNvSpPr txBox="1">
            <a:spLocks noChangeArrowheads="1"/>
          </p:cNvSpPr>
          <p:nvPr/>
        </p:nvSpPr>
        <p:spPr bwMode="auto">
          <a:xfrm>
            <a:off x="1187450" y="4800600"/>
            <a:ext cx="232886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20000"/>
              </a:lnSpc>
              <a:spcBef>
                <a:spcPct val="0"/>
              </a:spcBef>
              <a:spcAft>
                <a:spcPct val="0"/>
              </a:spcAft>
              <a:buClr>
                <a:srgbClr val="3333CC"/>
              </a:buClr>
              <a:buFont typeface="Wingdings" panose="05000000000000000000" pitchFamily="2" charset="2"/>
              <a:buNone/>
            </a:pPr>
            <a:r>
              <a:rPr kumimoji="1" lang="zh-CN" altLang="en-US" sz="2400" b="1" smtClean="0">
                <a:solidFill>
                  <a:srgbClr val="663300"/>
                </a:solidFill>
                <a:latin typeface="Comic Sans MS" panose="030F0702030302020204" pitchFamily="66" charset="0"/>
              </a:rPr>
              <a:t>恳请准予面谈。</a:t>
            </a:r>
          </a:p>
        </p:txBody>
      </p:sp>
      <p:sp>
        <p:nvSpPr>
          <p:cNvPr id="34830" name="Rectangle 14"/>
          <p:cNvSpPr>
            <a:spLocks noChangeArrowheads="1"/>
          </p:cNvSpPr>
          <p:nvPr/>
        </p:nvSpPr>
        <p:spPr bwMode="auto">
          <a:xfrm>
            <a:off x="685800" y="5410200"/>
            <a:ext cx="677862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150000"/>
              </a:lnSpc>
              <a:spcBef>
                <a:spcPct val="0"/>
              </a:spcBef>
              <a:spcAft>
                <a:spcPct val="0"/>
              </a:spcAft>
              <a:buFont typeface="Wingdings" panose="05000000000000000000" pitchFamily="2" charset="2"/>
              <a:buChar char="ü"/>
            </a:pPr>
            <a:r>
              <a:rPr kumimoji="1" lang="en-US" altLang="zh-CN" sz="2400" smtClean="0">
                <a:solidFill>
                  <a:srgbClr val="3333CC"/>
                </a:solidFill>
                <a:latin typeface="Comic Sans MS" panose="030F0702030302020204" pitchFamily="66" charset="0"/>
              </a:rPr>
              <a:t>   Thank you for your time and consideration.</a:t>
            </a:r>
          </a:p>
        </p:txBody>
      </p:sp>
    </p:spTree>
    <p:extLst>
      <p:ext uri="{BB962C8B-B14F-4D97-AF65-F5344CB8AC3E}">
        <p14:creationId xmlns:p14="http://schemas.microsoft.com/office/powerpoint/2010/main" val="607374472"/>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fade">
                                      <p:cBhvr>
                                        <p:cTn id="7" dur="500"/>
                                        <p:tgtEl>
                                          <p:spTgt spid="348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24"/>
                                        </p:tgtEl>
                                        <p:attrNameLst>
                                          <p:attrName>style.visibility</p:attrName>
                                        </p:attrNameLst>
                                      </p:cBhvr>
                                      <p:to>
                                        <p:strVal val="visible"/>
                                      </p:to>
                                    </p:set>
                                    <p:animEffect transition="in" filter="fade">
                                      <p:cBhvr>
                                        <p:cTn id="12" dur="500"/>
                                        <p:tgtEl>
                                          <p:spTgt spid="348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25"/>
                                        </p:tgtEl>
                                        <p:attrNameLst>
                                          <p:attrName>style.visibility</p:attrName>
                                        </p:attrNameLst>
                                      </p:cBhvr>
                                      <p:to>
                                        <p:strVal val="visible"/>
                                      </p:to>
                                    </p:set>
                                    <p:animEffect transition="in" filter="fade">
                                      <p:cBhvr>
                                        <p:cTn id="17" dur="500"/>
                                        <p:tgtEl>
                                          <p:spTgt spid="3482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827"/>
                                        </p:tgtEl>
                                        <p:attrNameLst>
                                          <p:attrName>style.visibility</p:attrName>
                                        </p:attrNameLst>
                                      </p:cBhvr>
                                      <p:to>
                                        <p:strVal val="visible"/>
                                      </p:to>
                                    </p:set>
                                    <p:animEffect transition="in" filter="fade">
                                      <p:cBhvr>
                                        <p:cTn id="22" dur="500"/>
                                        <p:tgtEl>
                                          <p:spTgt spid="348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828"/>
                                        </p:tgtEl>
                                        <p:attrNameLst>
                                          <p:attrName>style.visibility</p:attrName>
                                        </p:attrNameLst>
                                      </p:cBhvr>
                                      <p:to>
                                        <p:strVal val="visible"/>
                                      </p:to>
                                    </p:set>
                                    <p:animEffect transition="in" filter="fade">
                                      <p:cBhvr>
                                        <p:cTn id="27" dur="500"/>
                                        <p:tgtEl>
                                          <p:spTgt spid="348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829"/>
                                        </p:tgtEl>
                                        <p:attrNameLst>
                                          <p:attrName>style.visibility</p:attrName>
                                        </p:attrNameLst>
                                      </p:cBhvr>
                                      <p:to>
                                        <p:strVal val="visible"/>
                                      </p:to>
                                    </p:set>
                                    <p:animEffect transition="in" filter="fade">
                                      <p:cBhvr>
                                        <p:cTn id="32" dur="500"/>
                                        <p:tgtEl>
                                          <p:spTgt spid="3482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4830"/>
                                        </p:tgtEl>
                                        <p:attrNameLst>
                                          <p:attrName>style.visibility</p:attrName>
                                        </p:attrNameLst>
                                      </p:cBhvr>
                                      <p:to>
                                        <p:strVal val="visible"/>
                                      </p:to>
                                    </p:set>
                                    <p:anim calcmode="lin" valueType="num">
                                      <p:cBhvr additive="base">
                                        <p:cTn id="37" dur="500" fill="hold"/>
                                        <p:tgtEl>
                                          <p:spTgt spid="34830"/>
                                        </p:tgtEl>
                                        <p:attrNameLst>
                                          <p:attrName>ppt_x</p:attrName>
                                        </p:attrNameLst>
                                      </p:cBhvr>
                                      <p:tavLst>
                                        <p:tav tm="0">
                                          <p:val>
                                            <p:strVal val="#ppt_x"/>
                                          </p:val>
                                        </p:tav>
                                        <p:tav tm="100000">
                                          <p:val>
                                            <p:strVal val="#ppt_x"/>
                                          </p:val>
                                        </p:tav>
                                      </p:tavLst>
                                    </p:anim>
                                    <p:anim calcmode="lin" valueType="num">
                                      <p:cBhvr additive="base">
                                        <p:cTn id="38" dur="500" fill="hold"/>
                                        <p:tgtEl>
                                          <p:spTgt spid="348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4" grpId="0"/>
      <p:bldP spid="34825" grpId="0"/>
      <p:bldP spid="34827" grpId="0"/>
      <p:bldP spid="34828" grpId="0"/>
      <p:bldP spid="34829" grpId="0"/>
      <p:bldP spid="3483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755576" y="44624"/>
            <a:ext cx="7488832" cy="2088232"/>
          </a:xfrm>
        </p:spPr>
        <p:txBody>
          <a:bodyPr>
            <a:noAutofit/>
          </a:bodyPr>
          <a:lstStyle/>
          <a:p>
            <a:r>
              <a:rPr lang="en-US" altLang="zh-CN" dirty="0" smtClean="0"/>
              <a:t>Class </a:t>
            </a:r>
            <a:r>
              <a:rPr lang="en-US" altLang="zh-CN" dirty="0"/>
              <a:t>P</a:t>
            </a:r>
            <a:r>
              <a:rPr lang="en-US" altLang="zh-CN" dirty="0" smtClean="0"/>
              <a:t>ractice</a:t>
            </a:r>
            <a:br>
              <a:rPr lang="en-US" altLang="zh-CN" dirty="0" smtClean="0"/>
            </a:br>
            <a:r>
              <a:rPr lang="en-US" altLang="zh-CN" dirty="0" smtClean="0"/>
              <a:t> </a:t>
            </a:r>
            <a:endParaRPr lang="en-US" altLang="zh-CN" dirty="0"/>
          </a:p>
        </p:txBody>
      </p:sp>
      <p:sp>
        <p:nvSpPr>
          <p:cNvPr id="2" name="文本框 1"/>
          <p:cNvSpPr txBox="1"/>
          <p:nvPr/>
        </p:nvSpPr>
        <p:spPr>
          <a:xfrm>
            <a:off x="827584" y="1224154"/>
            <a:ext cx="7632848" cy="5663089"/>
          </a:xfrm>
          <a:prstGeom prst="rect">
            <a:avLst/>
          </a:prstGeom>
          <a:noFill/>
        </p:spPr>
        <p:txBody>
          <a:bodyPr wrap="square" rtlCol="0">
            <a:spAutoFit/>
          </a:bodyPr>
          <a:lstStyle/>
          <a:p>
            <a:r>
              <a:rPr kumimoji="1" lang="en-US" altLang="zh-CN" sz="3200" b="1" dirty="0">
                <a:solidFill>
                  <a:srgbClr val="009900"/>
                </a:solidFill>
                <a:ea typeface="宋体"/>
              </a:rPr>
              <a:t>Application Letter </a:t>
            </a:r>
            <a:r>
              <a:rPr kumimoji="1" lang="en-US" altLang="zh-CN" sz="3200" b="1" dirty="0" smtClean="0">
                <a:solidFill>
                  <a:srgbClr val="009900"/>
                </a:solidFill>
                <a:ea typeface="宋体"/>
              </a:rPr>
              <a:t>Translation</a:t>
            </a:r>
          </a:p>
          <a:p>
            <a:pPr marL="342900" lvl="0" indent="-342900" fontAlgn="base">
              <a:lnSpc>
                <a:spcPct val="80000"/>
              </a:lnSpc>
              <a:spcBef>
                <a:spcPct val="20000"/>
              </a:spcBef>
              <a:spcAft>
                <a:spcPct val="0"/>
              </a:spcAft>
            </a:pPr>
            <a:endParaRPr kumimoji="1" lang="zh-CN" altLang="en-US" sz="1600" dirty="0">
              <a:solidFill>
                <a:srgbClr val="000000"/>
              </a:solidFill>
              <a:ea typeface="宋体"/>
            </a:endParaRPr>
          </a:p>
          <a:p>
            <a:pPr lvl="0" fontAlgn="base">
              <a:lnSpc>
                <a:spcPct val="150000"/>
              </a:lnSpc>
              <a:spcBef>
                <a:spcPct val="0"/>
              </a:spcBef>
              <a:spcAft>
                <a:spcPct val="0"/>
              </a:spcAft>
            </a:pPr>
            <a:r>
              <a:rPr lang="zh-CN" altLang="en-US" sz="1600" b="1" dirty="0">
                <a:solidFill>
                  <a:srgbClr val="C00000"/>
                </a:solidFill>
                <a:latin typeface="Times New Roman" panose="02020603050405020304" pitchFamily="18" charset="0"/>
              </a:rPr>
              <a:t>尊敬的先生，</a:t>
            </a:r>
          </a:p>
          <a:p>
            <a:pPr lvl="0" fontAlgn="base">
              <a:lnSpc>
                <a:spcPct val="150000"/>
              </a:lnSpc>
              <a:spcBef>
                <a:spcPct val="0"/>
              </a:spcBef>
              <a:spcAft>
                <a:spcPct val="0"/>
              </a:spcAft>
            </a:pPr>
            <a:r>
              <a:rPr lang="zh-CN" altLang="en-US" sz="1600" b="1" dirty="0">
                <a:solidFill>
                  <a:srgbClr val="C00000"/>
                </a:solidFill>
                <a:latin typeface="Times New Roman" panose="02020603050405020304" pitchFamily="18" charset="0"/>
              </a:rPr>
              <a:t>主题：应聘高级文员</a:t>
            </a:r>
          </a:p>
          <a:p>
            <a:pPr lvl="0" fontAlgn="base">
              <a:lnSpc>
                <a:spcPct val="150000"/>
              </a:lnSpc>
              <a:spcBef>
                <a:spcPct val="0"/>
              </a:spcBef>
              <a:spcAft>
                <a:spcPct val="0"/>
              </a:spcAft>
            </a:pPr>
            <a:r>
              <a:rPr lang="zh-CN" altLang="en-US" sz="1600" b="1" dirty="0">
                <a:solidFill>
                  <a:srgbClr val="C00000"/>
                </a:solidFill>
                <a:latin typeface="Times New Roman" panose="02020603050405020304" pitchFamily="18" charset="0"/>
              </a:rPr>
              <a:t>鉴于贵公司在今日报纸上刊登的招聘广告，我有意应聘高级文员这个职位。</a:t>
            </a:r>
          </a:p>
          <a:p>
            <a:pPr lvl="0" fontAlgn="base">
              <a:lnSpc>
                <a:spcPct val="150000"/>
              </a:lnSpc>
              <a:spcBef>
                <a:spcPct val="0"/>
              </a:spcBef>
              <a:spcAft>
                <a:spcPct val="0"/>
              </a:spcAft>
            </a:pPr>
            <a:r>
              <a:rPr lang="zh-CN" altLang="en-US" sz="1600" b="1" dirty="0">
                <a:solidFill>
                  <a:srgbClr val="C00000"/>
                </a:solidFill>
                <a:latin typeface="Times New Roman" panose="02020603050405020304" pitchFamily="18" charset="0"/>
              </a:rPr>
              <a:t>我相信能够满足您的要求</a:t>
            </a:r>
            <a:r>
              <a:rPr lang="en-US" altLang="zh-CN" sz="1600" b="1" dirty="0">
                <a:solidFill>
                  <a:srgbClr val="C00000"/>
                </a:solidFill>
                <a:latin typeface="Times New Roman" panose="02020603050405020304" pitchFamily="18" charset="0"/>
              </a:rPr>
              <a:t>---</a:t>
            </a:r>
            <a:r>
              <a:rPr lang="zh-CN" altLang="en-US" sz="1600" b="1" dirty="0">
                <a:solidFill>
                  <a:srgbClr val="C00000"/>
                </a:solidFill>
                <a:latin typeface="Times New Roman" panose="02020603050405020304" pitchFamily="18" charset="0"/>
              </a:rPr>
              <a:t>要求面试者熟练掌握英语。三年前我毕业于天津外国语学院的英语系。在大学里，我最喜欢英语、广告与公关课程。</a:t>
            </a:r>
          </a:p>
          <a:p>
            <a:pPr lvl="0" fontAlgn="base">
              <a:lnSpc>
                <a:spcPct val="150000"/>
              </a:lnSpc>
              <a:spcBef>
                <a:spcPct val="0"/>
              </a:spcBef>
              <a:spcAft>
                <a:spcPct val="0"/>
              </a:spcAft>
            </a:pPr>
            <a:r>
              <a:rPr lang="zh-CN" altLang="en-US" sz="1600" b="1" dirty="0">
                <a:solidFill>
                  <a:srgbClr val="C00000"/>
                </a:solidFill>
                <a:latin typeface="Times New Roman" panose="02020603050405020304" pitchFamily="18" charset="0"/>
              </a:rPr>
              <a:t>此外</a:t>
            </a:r>
            <a:r>
              <a:rPr lang="en-US" altLang="zh-CN" sz="1600" b="1" dirty="0">
                <a:solidFill>
                  <a:srgbClr val="C00000"/>
                </a:solidFill>
                <a:latin typeface="Times New Roman" panose="02020603050405020304" pitchFamily="18" charset="0"/>
              </a:rPr>
              <a:t>, </a:t>
            </a:r>
            <a:r>
              <a:rPr lang="zh-CN" altLang="en-US" sz="1600" b="1" dirty="0">
                <a:solidFill>
                  <a:srgbClr val="C00000"/>
                </a:solidFill>
                <a:latin typeface="Times New Roman" panose="02020603050405020304" pitchFamily="18" charset="0"/>
              </a:rPr>
              <a:t>在大学期间，除学习英语，我还在</a:t>
            </a:r>
            <a:r>
              <a:rPr lang="en-US" altLang="zh-CN" sz="1600" b="1" dirty="0">
                <a:solidFill>
                  <a:srgbClr val="C00000"/>
                </a:solidFill>
                <a:latin typeface="Times New Roman" panose="02020603050405020304" pitchFamily="18" charset="0"/>
              </a:rPr>
              <a:t>ABC</a:t>
            </a:r>
            <a:r>
              <a:rPr lang="zh-CN" altLang="en-US" sz="1600" b="1" dirty="0">
                <a:solidFill>
                  <a:srgbClr val="C00000"/>
                </a:solidFill>
                <a:latin typeface="Times New Roman" panose="02020603050405020304" pitchFamily="18" charset="0"/>
              </a:rPr>
              <a:t>外贸有限公司做了三年文秘。</a:t>
            </a:r>
          </a:p>
          <a:p>
            <a:pPr lvl="0" fontAlgn="base">
              <a:lnSpc>
                <a:spcPct val="150000"/>
              </a:lnSpc>
              <a:spcBef>
                <a:spcPct val="0"/>
              </a:spcBef>
              <a:spcAft>
                <a:spcPct val="0"/>
              </a:spcAft>
            </a:pPr>
            <a:r>
              <a:rPr lang="zh-CN" altLang="en-US" sz="1600" b="1" dirty="0">
                <a:solidFill>
                  <a:srgbClr val="C00000"/>
                </a:solidFill>
                <a:latin typeface="Times New Roman" panose="02020603050405020304" pitchFamily="18" charset="0"/>
              </a:rPr>
              <a:t>我跳槽的主要原因是想向您这样优秀的跨国公司学习更多的经验。我相信我的教育和经历会对您公司的工作有很大的帮助。</a:t>
            </a:r>
          </a:p>
          <a:p>
            <a:pPr lvl="0" fontAlgn="base">
              <a:lnSpc>
                <a:spcPct val="150000"/>
              </a:lnSpc>
              <a:spcBef>
                <a:spcPct val="0"/>
              </a:spcBef>
              <a:spcAft>
                <a:spcPct val="0"/>
              </a:spcAft>
            </a:pPr>
            <a:r>
              <a:rPr lang="zh-CN" altLang="en-US" sz="1600" b="1" dirty="0">
                <a:solidFill>
                  <a:srgbClr val="C00000"/>
                </a:solidFill>
                <a:latin typeface="Times New Roman" panose="02020603050405020304" pitchFamily="18" charset="0"/>
              </a:rPr>
              <a:t>贵公司如对我的申请惠予考虑，本人将竭诚工作。期望你们尽早回复。我将很高兴能获得面试的机会，且如果有必要，我可以提供其他相关信息。随函附寄去我的个人简历，毕业证书及我院校长的推荐信。</a:t>
            </a:r>
            <a:endParaRPr lang="en-US" altLang="en-US" sz="1600" b="1" dirty="0">
              <a:solidFill>
                <a:srgbClr val="C00000"/>
              </a:solidFill>
              <a:latin typeface="Times New Roman" panose="02020603050405020304" pitchFamily="18" charset="0"/>
              <a:ea typeface="宋体" panose="02010600030101010101" pitchFamily="2" charset="-122"/>
            </a:endParaRPr>
          </a:p>
          <a:p>
            <a:endParaRPr kumimoji="1" lang="en-US" altLang="zh-CN" sz="3200" b="1" dirty="0" smtClean="0">
              <a:solidFill>
                <a:srgbClr val="009900"/>
              </a:solidFill>
              <a:ea typeface="宋体"/>
            </a:endParaRPr>
          </a:p>
          <a:p>
            <a:endParaRPr lang="zh-CN" altLang="en-US" dirty="0">
              <a:solidFill>
                <a:prstClr val="black"/>
              </a:solidFill>
            </a:endParaRPr>
          </a:p>
        </p:txBody>
      </p:sp>
    </p:spTree>
    <p:extLst>
      <p:ext uri="{BB962C8B-B14F-4D97-AF65-F5344CB8AC3E}">
        <p14:creationId xmlns:p14="http://schemas.microsoft.com/office/powerpoint/2010/main" val="37111054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99592" y="836712"/>
            <a:ext cx="7488832" cy="1791260"/>
          </a:xfrm>
          <a:prstGeom prst="rect">
            <a:avLst/>
          </a:prstGeom>
          <a:noFill/>
        </p:spPr>
        <p:txBody>
          <a:bodyPr wrap="square" rtlCol="0">
            <a:spAutoFit/>
          </a:bodyPr>
          <a:lstStyle/>
          <a:p>
            <a:r>
              <a:rPr lang="en-US" altLang="zh-CN" dirty="0" smtClean="0"/>
              <a:t>Reference key:</a:t>
            </a:r>
          </a:p>
          <a:p>
            <a:endParaRPr lang="en-US" altLang="zh-CN" dirty="0"/>
          </a:p>
          <a:p>
            <a:pPr lvl="0" fontAlgn="base">
              <a:spcBef>
                <a:spcPct val="20000"/>
              </a:spcBef>
              <a:spcAft>
                <a:spcPct val="0"/>
              </a:spcAft>
            </a:pPr>
            <a:endParaRPr kumimoji="1" lang="en-US" altLang="zh-CN" sz="3200" dirty="0">
              <a:solidFill>
                <a:srgbClr val="000000"/>
              </a:solidFill>
              <a:ea typeface="宋体"/>
            </a:endParaRPr>
          </a:p>
          <a:p>
            <a:endParaRPr lang="en-US" altLang="zh-CN" dirty="0" smtClean="0"/>
          </a:p>
          <a:p>
            <a:endParaRPr lang="zh-CN" altLang="en-US" dirty="0"/>
          </a:p>
        </p:txBody>
      </p:sp>
      <p:sp>
        <p:nvSpPr>
          <p:cNvPr id="5" name="文本框 4"/>
          <p:cNvSpPr txBox="1"/>
          <p:nvPr/>
        </p:nvSpPr>
        <p:spPr>
          <a:xfrm>
            <a:off x="1115616" y="1196752"/>
            <a:ext cx="7056784" cy="4613058"/>
          </a:xfrm>
          <a:prstGeom prst="rect">
            <a:avLst/>
          </a:prstGeom>
          <a:noFill/>
        </p:spPr>
        <p:txBody>
          <a:bodyPr wrap="square" rtlCol="0">
            <a:spAutoFit/>
          </a:bodyPr>
          <a:lstStyle/>
          <a:p>
            <a:pPr lvl="0" algn="just" fontAlgn="base">
              <a:lnSpc>
                <a:spcPct val="150000"/>
              </a:lnSpc>
              <a:spcBef>
                <a:spcPct val="0"/>
              </a:spcBef>
              <a:spcAft>
                <a:spcPct val="0"/>
              </a:spcAft>
            </a:pPr>
            <a:r>
              <a:rPr lang="en-US" altLang="zh-CN" dirty="0">
                <a:solidFill>
                  <a:srgbClr val="FF0000"/>
                </a:solidFill>
                <a:latin typeface="Times New Roman" panose="02020603050405020304" pitchFamily="18" charset="0"/>
              </a:rPr>
              <a:t>Dear Sir</a:t>
            </a:r>
            <a:r>
              <a:rPr lang="zh-CN" altLang="en-US" dirty="0">
                <a:solidFill>
                  <a:srgbClr val="FF0000"/>
                </a:solidFill>
                <a:latin typeface="Times New Roman" panose="02020603050405020304" pitchFamily="18" charset="0"/>
              </a:rPr>
              <a:t>，</a:t>
            </a:r>
          </a:p>
          <a:p>
            <a:pPr lvl="0" algn="just" fontAlgn="base">
              <a:lnSpc>
                <a:spcPct val="150000"/>
              </a:lnSpc>
              <a:spcBef>
                <a:spcPct val="0"/>
              </a:spcBef>
              <a:spcAft>
                <a:spcPct val="0"/>
              </a:spcAft>
            </a:pPr>
            <a:endParaRPr lang="zh-CN" altLang="en-US" dirty="0">
              <a:solidFill>
                <a:srgbClr val="FF0000"/>
              </a:solidFill>
              <a:latin typeface="Times New Roman" panose="02020603050405020304" pitchFamily="18" charset="0"/>
            </a:endParaRPr>
          </a:p>
          <a:p>
            <a:pPr lvl="0" algn="just" fontAlgn="base">
              <a:lnSpc>
                <a:spcPct val="150000"/>
              </a:lnSpc>
              <a:spcBef>
                <a:spcPct val="0"/>
              </a:spcBef>
              <a:spcAft>
                <a:spcPct val="0"/>
              </a:spcAft>
            </a:pPr>
            <a:r>
              <a:rPr lang="en-US" altLang="zh-CN" dirty="0">
                <a:solidFill>
                  <a:srgbClr val="FF0000"/>
                </a:solidFill>
                <a:latin typeface="Times New Roman" panose="02020603050405020304" pitchFamily="18" charset="0"/>
              </a:rPr>
              <a:t>Re: APPLICATION FOR SENIOR CLERK</a:t>
            </a:r>
          </a:p>
          <a:p>
            <a:pPr lvl="0" algn="just" fontAlgn="base">
              <a:lnSpc>
                <a:spcPct val="150000"/>
              </a:lnSpc>
              <a:spcBef>
                <a:spcPct val="0"/>
              </a:spcBef>
              <a:spcAft>
                <a:spcPct val="0"/>
              </a:spcAft>
            </a:pPr>
            <a:r>
              <a:rPr lang="en-US" altLang="zh-CN" dirty="0">
                <a:solidFill>
                  <a:srgbClr val="FF0000"/>
                </a:solidFill>
                <a:latin typeface="Times New Roman" panose="02020603050405020304" pitchFamily="18" charset="0"/>
              </a:rPr>
              <a:t> </a:t>
            </a:r>
          </a:p>
          <a:p>
            <a:pPr lvl="0" algn="just" fontAlgn="base">
              <a:lnSpc>
                <a:spcPct val="150000"/>
              </a:lnSpc>
              <a:spcBef>
                <a:spcPct val="0"/>
              </a:spcBef>
              <a:spcAft>
                <a:spcPct val="0"/>
              </a:spcAft>
            </a:pPr>
            <a:r>
              <a:rPr lang="en-US" altLang="zh-CN" dirty="0">
                <a:solidFill>
                  <a:srgbClr val="FF0000"/>
                </a:solidFill>
                <a:latin typeface="Times New Roman" panose="02020603050405020304" pitchFamily="18" charset="0"/>
              </a:rPr>
              <a:t>In reply to your advertisement in today's newspaper regarding a vacancy in your office, I wish to apply for the position of</a:t>
            </a:r>
            <a:r>
              <a:rPr lang="en-US" altLang="zh-CN" dirty="0">
                <a:solidFill>
                  <a:srgbClr val="000000"/>
                </a:solidFill>
                <a:latin typeface="Times New Roman" panose="02020603050405020304" pitchFamily="18" charset="0"/>
              </a:rPr>
              <a:t> senior clerk. </a:t>
            </a:r>
          </a:p>
          <a:p>
            <a:pPr lvl="0" algn="just" fontAlgn="base">
              <a:lnSpc>
                <a:spcPct val="150000"/>
              </a:lnSpc>
              <a:spcBef>
                <a:spcPct val="0"/>
              </a:spcBef>
              <a:spcAft>
                <a:spcPct val="0"/>
              </a:spcAft>
            </a:pPr>
            <a:endParaRPr lang="en-US" altLang="zh-CN" dirty="0">
              <a:solidFill>
                <a:srgbClr val="000000"/>
              </a:solidFill>
              <a:latin typeface="Times New Roman" panose="02020603050405020304" pitchFamily="18" charset="0"/>
            </a:endParaRPr>
          </a:p>
          <a:p>
            <a:pPr lvl="0" algn="just" fontAlgn="base">
              <a:lnSpc>
                <a:spcPct val="150000"/>
              </a:lnSpc>
              <a:spcBef>
                <a:spcPct val="0"/>
              </a:spcBef>
              <a:spcAft>
                <a:spcPct val="0"/>
              </a:spcAft>
            </a:pPr>
            <a:r>
              <a:rPr lang="en-US" altLang="zh-CN" dirty="0">
                <a:solidFill>
                  <a:srgbClr val="FF0000"/>
                </a:solidFill>
                <a:latin typeface="Times New Roman" panose="02020603050405020304" pitchFamily="18" charset="0"/>
              </a:rPr>
              <a:t>I feel confident that I meet your requirements indicating that</a:t>
            </a:r>
            <a:r>
              <a:rPr lang="en-US" altLang="zh-CN" dirty="0">
                <a:solidFill>
                  <a:srgbClr val="000000"/>
                </a:solidFill>
                <a:latin typeface="Times New Roman" panose="02020603050405020304" pitchFamily="18" charset="0"/>
              </a:rPr>
              <a:t> the candidate must have a high command of English, for I graduated from the English Language Department of Tianjin Foreign Language Studies University three years ago.</a:t>
            </a:r>
          </a:p>
        </p:txBody>
      </p:sp>
    </p:spTree>
    <p:extLst>
      <p:ext uri="{BB962C8B-B14F-4D97-AF65-F5344CB8AC3E}">
        <p14:creationId xmlns:p14="http://schemas.microsoft.com/office/powerpoint/2010/main" val="11406351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71600" y="836712"/>
            <a:ext cx="7272808" cy="5078313"/>
          </a:xfrm>
          <a:prstGeom prst="rect">
            <a:avLst/>
          </a:prstGeom>
          <a:noFill/>
        </p:spPr>
        <p:txBody>
          <a:bodyPr wrap="square" rtlCol="0">
            <a:spAutoFit/>
          </a:bodyPr>
          <a:lstStyle/>
          <a:p>
            <a:pPr lvl="0" algn="just" fontAlgn="base">
              <a:lnSpc>
                <a:spcPct val="150000"/>
              </a:lnSpc>
              <a:spcBef>
                <a:spcPct val="0"/>
              </a:spcBef>
              <a:spcAft>
                <a:spcPct val="0"/>
              </a:spcAft>
            </a:pPr>
            <a:r>
              <a:rPr lang="en-US" altLang="zh-CN" sz="2400" dirty="0">
                <a:solidFill>
                  <a:srgbClr val="FF0000"/>
                </a:solidFill>
                <a:latin typeface="Times New Roman" panose="02020603050405020304" pitchFamily="18" charset="0"/>
              </a:rPr>
              <a:t>In college</a:t>
            </a:r>
            <a:r>
              <a:rPr lang="en-US" altLang="zh-CN" sz="2400" dirty="0">
                <a:solidFill>
                  <a:srgbClr val="000000"/>
                </a:solidFill>
                <a:latin typeface="Times New Roman" panose="02020603050405020304" pitchFamily="18" charset="0"/>
              </a:rPr>
              <a:t>, English, advertisement and public relations </a:t>
            </a:r>
            <a:r>
              <a:rPr lang="en-US" altLang="zh-CN" sz="2400" dirty="0">
                <a:solidFill>
                  <a:srgbClr val="FF0000"/>
                </a:solidFill>
                <a:latin typeface="Times New Roman" panose="02020603050405020304" pitchFamily="18" charset="0"/>
              </a:rPr>
              <a:t>are my </a:t>
            </a:r>
            <a:r>
              <a:rPr lang="en-US" altLang="zh-CN" sz="2400" dirty="0" err="1" smtClean="0">
                <a:solidFill>
                  <a:srgbClr val="FF0000"/>
                </a:solidFill>
                <a:latin typeface="Times New Roman" panose="02020603050405020304" pitchFamily="18" charset="0"/>
              </a:rPr>
              <a:t>favourate</a:t>
            </a:r>
            <a:r>
              <a:rPr lang="en-US" altLang="zh-CN" sz="2400" dirty="0" smtClean="0">
                <a:solidFill>
                  <a:srgbClr val="FF0000"/>
                </a:solidFill>
                <a:latin typeface="Times New Roman" panose="02020603050405020304" pitchFamily="18" charset="0"/>
              </a:rPr>
              <a:t> </a:t>
            </a:r>
            <a:r>
              <a:rPr lang="en-US" altLang="zh-CN" sz="2400" dirty="0">
                <a:solidFill>
                  <a:srgbClr val="FF0000"/>
                </a:solidFill>
                <a:latin typeface="Times New Roman" panose="02020603050405020304" pitchFamily="18" charset="0"/>
              </a:rPr>
              <a:t>subjects.</a:t>
            </a:r>
            <a:r>
              <a:rPr lang="en-US" altLang="zh-CN" sz="2400" dirty="0">
                <a:solidFill>
                  <a:srgbClr val="000000"/>
                </a:solidFill>
                <a:latin typeface="Times New Roman" panose="02020603050405020304" pitchFamily="18" charset="0"/>
              </a:rPr>
              <a:t> </a:t>
            </a:r>
            <a:r>
              <a:rPr lang="en-US" altLang="zh-CN" sz="2400" dirty="0">
                <a:solidFill>
                  <a:srgbClr val="FF0000"/>
                </a:solidFill>
                <a:latin typeface="Times New Roman" panose="02020603050405020304" pitchFamily="18" charset="0"/>
              </a:rPr>
              <a:t>In addition to</a:t>
            </a:r>
            <a:r>
              <a:rPr lang="en-US" altLang="zh-CN" sz="2400" dirty="0">
                <a:solidFill>
                  <a:srgbClr val="000000"/>
                </a:solidFill>
                <a:latin typeface="Times New Roman" panose="02020603050405020304" pitchFamily="18" charset="0"/>
              </a:rPr>
              <a:t> my study of English </a:t>
            </a:r>
            <a:r>
              <a:rPr lang="en-US" altLang="zh-CN" sz="2400" dirty="0">
                <a:solidFill>
                  <a:srgbClr val="FF0000"/>
                </a:solidFill>
                <a:latin typeface="Times New Roman" panose="02020603050405020304" pitchFamily="18" charset="0"/>
              </a:rPr>
              <a:t>while in the university,</a:t>
            </a:r>
            <a:r>
              <a:rPr lang="en-US" altLang="zh-CN" sz="2400" dirty="0">
                <a:solidFill>
                  <a:srgbClr val="000000"/>
                </a:solidFill>
                <a:latin typeface="Times New Roman" panose="02020603050405020304" pitchFamily="18" charset="0"/>
              </a:rPr>
              <a:t> </a:t>
            </a:r>
            <a:r>
              <a:rPr lang="en-US" altLang="zh-CN" sz="2400" dirty="0">
                <a:solidFill>
                  <a:srgbClr val="FF0000"/>
                </a:solidFill>
                <a:latin typeface="Times New Roman" panose="02020603050405020304" pitchFamily="18" charset="0"/>
              </a:rPr>
              <a:t>I have worked for three years as</a:t>
            </a:r>
            <a:r>
              <a:rPr lang="en-US" altLang="zh-CN" sz="2400" dirty="0">
                <a:solidFill>
                  <a:srgbClr val="000000"/>
                </a:solidFill>
                <a:latin typeface="Times New Roman" panose="02020603050405020304" pitchFamily="18" charset="0"/>
              </a:rPr>
              <a:t> a secretary in the firm of ABC Trading Co. Ltd.</a:t>
            </a:r>
          </a:p>
          <a:p>
            <a:pPr lvl="0" algn="just" fontAlgn="base">
              <a:lnSpc>
                <a:spcPct val="150000"/>
              </a:lnSpc>
              <a:spcBef>
                <a:spcPct val="0"/>
              </a:spcBef>
              <a:spcAft>
                <a:spcPct val="0"/>
              </a:spcAft>
            </a:pPr>
            <a:endParaRPr lang="en-US" altLang="zh-CN" sz="2400" dirty="0">
              <a:solidFill>
                <a:srgbClr val="000000"/>
              </a:solidFill>
              <a:latin typeface="Times New Roman" panose="02020603050405020304" pitchFamily="18" charset="0"/>
            </a:endParaRPr>
          </a:p>
          <a:p>
            <a:pPr lvl="0" algn="just" fontAlgn="base">
              <a:lnSpc>
                <a:spcPct val="150000"/>
              </a:lnSpc>
              <a:spcBef>
                <a:spcPct val="0"/>
              </a:spcBef>
              <a:spcAft>
                <a:spcPct val="0"/>
              </a:spcAft>
            </a:pPr>
            <a:r>
              <a:rPr lang="en-US" altLang="en-US" sz="2400" dirty="0">
                <a:solidFill>
                  <a:srgbClr val="000000"/>
                </a:solidFill>
                <a:latin typeface="Times New Roman" panose="02020603050405020304" pitchFamily="18" charset="0"/>
                <a:ea typeface="宋体" panose="02010600030101010101" pitchFamily="2" charset="-122"/>
              </a:rPr>
              <a:t>The main reason for changing my employment is to </a:t>
            </a:r>
            <a:r>
              <a:rPr lang="en-US" altLang="en-US" sz="2400" dirty="0">
                <a:solidFill>
                  <a:srgbClr val="FF0000"/>
                </a:solidFill>
                <a:latin typeface="Times New Roman" panose="02020603050405020304" pitchFamily="18" charset="0"/>
                <a:ea typeface="宋体" panose="02010600030101010101" pitchFamily="2" charset="-122"/>
              </a:rPr>
              <a:t>gain more experience </a:t>
            </a:r>
            <a:r>
              <a:rPr lang="en-US" altLang="zh-CN" sz="2400" dirty="0">
                <a:solidFill>
                  <a:srgbClr val="FF0000"/>
                </a:solidFill>
                <a:latin typeface="Times New Roman" panose="02020603050405020304" pitchFamily="18" charset="0"/>
              </a:rPr>
              <a:t>from</a:t>
            </a:r>
            <a:r>
              <a:rPr lang="en-US" altLang="en-US" sz="2400" dirty="0">
                <a:solidFill>
                  <a:srgbClr val="FF0000"/>
                </a:solidFill>
                <a:latin typeface="Times New Roman" panose="02020603050405020304" pitchFamily="18" charset="0"/>
                <a:ea typeface="宋体" panose="02010600030101010101" pitchFamily="2" charset="-122"/>
              </a:rPr>
              <a:t> a superior trading company like yours.</a:t>
            </a:r>
            <a:r>
              <a:rPr lang="en-US" altLang="en-US" sz="2400" dirty="0">
                <a:solidFill>
                  <a:srgbClr val="000000"/>
                </a:solidFill>
                <a:latin typeface="Times New Roman" panose="02020603050405020304" pitchFamily="18" charset="0"/>
                <a:ea typeface="宋体" panose="02010600030101010101" pitchFamily="2" charset="-122"/>
              </a:rPr>
              <a:t> </a:t>
            </a:r>
            <a:r>
              <a:rPr lang="en-US" altLang="en-US" sz="2400" dirty="0">
                <a:solidFill>
                  <a:srgbClr val="FF0000"/>
                </a:solidFill>
                <a:latin typeface="Times New Roman" panose="02020603050405020304" pitchFamily="18" charset="0"/>
                <a:ea typeface="宋体" panose="02010600030101010101" pitchFamily="2" charset="-122"/>
              </a:rPr>
              <a:t>I believe that my education and experience will prove helpful for work in your office.</a:t>
            </a:r>
            <a:endParaRPr lang="en-US" altLang="zh-CN" sz="240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33313492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10" descr="l-PRE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7113" y="6835775"/>
            <a:ext cx="6556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17"/>
          <p:cNvSpPr>
            <a:spLocks noChangeArrowheads="1"/>
          </p:cNvSpPr>
          <p:nvPr/>
        </p:nvSpPr>
        <p:spPr bwMode="auto">
          <a:xfrm>
            <a:off x="467544" y="548680"/>
            <a:ext cx="8358956"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fontAlgn="base">
              <a:lnSpc>
                <a:spcPct val="150000"/>
              </a:lnSpc>
              <a:spcBef>
                <a:spcPct val="0"/>
              </a:spcBef>
              <a:spcAft>
                <a:spcPct val="0"/>
              </a:spcAft>
            </a:pPr>
            <a:r>
              <a:rPr lang="en-US" altLang="zh-CN" sz="2400" dirty="0" smtClean="0">
                <a:solidFill>
                  <a:srgbClr val="FF0000"/>
                </a:solidFill>
              </a:rPr>
              <a:t>If</a:t>
            </a:r>
            <a:r>
              <a:rPr lang="en-US" altLang="en-US" sz="2400" dirty="0" smtClean="0">
                <a:solidFill>
                  <a:srgbClr val="FF0000"/>
                </a:solidFill>
              </a:rPr>
              <a:t> this application meet with your favorable consideration, I will do my utmost to satisfy you. I am looking forward to hearing from you as soon as possible. </a:t>
            </a:r>
            <a:r>
              <a:rPr lang="en-US" altLang="zh-CN" sz="2400" dirty="0" smtClean="0">
                <a:solidFill>
                  <a:srgbClr val="FF0000"/>
                </a:solidFill>
                <a:cs typeface="Arial" panose="020B0604020202020204" pitchFamily="34" charset="0"/>
              </a:rPr>
              <a:t>I should be glad to have a personal interview and can provide references if needed. </a:t>
            </a:r>
            <a:r>
              <a:rPr lang="en-US" altLang="en-US" sz="2400" dirty="0" smtClean="0">
                <a:solidFill>
                  <a:srgbClr val="FF0000"/>
                </a:solidFill>
              </a:rPr>
              <a:t>I am enclosing</a:t>
            </a:r>
            <a:r>
              <a:rPr lang="en-US" altLang="en-US" sz="2400" dirty="0" smtClean="0">
                <a:solidFill>
                  <a:srgbClr val="000000"/>
                </a:solidFill>
              </a:rPr>
              <a:t> my personal history, certificate of graduation and letter of recommendation from the president of the University. </a:t>
            </a:r>
            <a:endParaRPr lang="en-US" altLang="en-US" sz="1200" dirty="0" smtClean="0">
              <a:solidFill>
                <a:srgbClr val="000000"/>
              </a:solidFill>
            </a:endParaRPr>
          </a:p>
          <a:p>
            <a:pPr algn="just" fontAlgn="base">
              <a:lnSpc>
                <a:spcPct val="150000"/>
              </a:lnSpc>
              <a:spcBef>
                <a:spcPct val="0"/>
              </a:spcBef>
              <a:spcAft>
                <a:spcPct val="0"/>
              </a:spcAft>
            </a:pPr>
            <a:endParaRPr lang="en-US" altLang="en-US" sz="2400" dirty="0" smtClean="0">
              <a:solidFill>
                <a:srgbClr val="000000"/>
              </a:solidFill>
            </a:endParaRPr>
          </a:p>
          <a:p>
            <a:pPr algn="just" fontAlgn="base">
              <a:lnSpc>
                <a:spcPct val="150000"/>
              </a:lnSpc>
              <a:spcBef>
                <a:spcPct val="0"/>
              </a:spcBef>
              <a:spcAft>
                <a:spcPct val="0"/>
              </a:spcAft>
            </a:pPr>
            <a:r>
              <a:rPr lang="en-US" altLang="en-US" sz="2400" dirty="0" smtClean="0">
                <a:solidFill>
                  <a:srgbClr val="000000"/>
                </a:solidFill>
              </a:rPr>
              <a:t>Very truly yours</a:t>
            </a:r>
            <a:r>
              <a:rPr lang="en-US" altLang="zh-CN" sz="2400" dirty="0" smtClean="0">
                <a:solidFill>
                  <a:srgbClr val="000000"/>
                </a:solidFill>
              </a:rPr>
              <a:t>,</a:t>
            </a:r>
          </a:p>
          <a:p>
            <a:pPr algn="just" fontAlgn="base">
              <a:lnSpc>
                <a:spcPct val="150000"/>
              </a:lnSpc>
              <a:spcBef>
                <a:spcPct val="0"/>
              </a:spcBef>
              <a:spcAft>
                <a:spcPct val="0"/>
              </a:spcAft>
            </a:pPr>
            <a:endParaRPr lang="en-US" altLang="en-US" sz="1200" dirty="0" smtClean="0">
              <a:solidFill>
                <a:srgbClr val="000000"/>
              </a:solidFill>
            </a:endParaRPr>
          </a:p>
          <a:p>
            <a:pPr algn="just" fontAlgn="base">
              <a:lnSpc>
                <a:spcPct val="150000"/>
              </a:lnSpc>
              <a:spcBef>
                <a:spcPct val="0"/>
              </a:spcBef>
              <a:spcAft>
                <a:spcPct val="0"/>
              </a:spcAft>
            </a:pPr>
            <a:r>
              <a:rPr lang="en-US" altLang="en-US" sz="2400" dirty="0" smtClean="0">
                <a:solidFill>
                  <a:srgbClr val="000000"/>
                </a:solidFill>
              </a:rPr>
              <a:t>Teresa</a:t>
            </a:r>
          </a:p>
        </p:txBody>
      </p:sp>
      <p:pic>
        <p:nvPicPr>
          <p:cNvPr id="86020" name="Picture 18" descr="B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813" y="6835775"/>
            <a:ext cx="65563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2360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a:xfrm>
            <a:off x="783778" y="2316931"/>
            <a:ext cx="7532638" cy="824037"/>
          </a:xfrm>
        </p:spPr>
        <p:txBody>
          <a:bodyPr>
            <a:noAutofit/>
          </a:bodyPr>
          <a:lstStyle/>
          <a:p>
            <a:r>
              <a:rPr lang="en-US" altLang="zh-CN" dirty="0" smtClean="0"/>
              <a:t>After-Class Assignment</a:t>
            </a:r>
            <a:endParaRPr lang="en-US" altLang="zh-CN" dirty="0">
              <a:solidFill>
                <a:srgbClr val="C00000"/>
              </a:solidFill>
            </a:endParaRPr>
          </a:p>
        </p:txBody>
      </p:sp>
    </p:spTree>
    <p:extLst>
      <p:ext uri="{BB962C8B-B14F-4D97-AF65-F5344CB8AC3E}">
        <p14:creationId xmlns:p14="http://schemas.microsoft.com/office/powerpoint/2010/main" val="1456825381"/>
      </p:ext>
    </p:extLst>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00050" y="836712"/>
            <a:ext cx="8515350" cy="5064125"/>
          </a:xfrm>
        </p:spPr>
        <p:txBody>
          <a:bodyPr/>
          <a:lstStyle/>
          <a:p>
            <a:pPr>
              <a:lnSpc>
                <a:spcPct val="90000"/>
              </a:lnSpc>
              <a:buFont typeface="Wingdings" panose="05000000000000000000" pitchFamily="2" charset="2"/>
              <a:buNone/>
            </a:pPr>
            <a:r>
              <a:rPr lang="en-US" altLang="zh-CN" sz="3200" b="1" dirty="0" smtClean="0">
                <a:solidFill>
                  <a:srgbClr val="800000"/>
                </a:solidFill>
              </a:rPr>
              <a:t>2) Main </a:t>
            </a:r>
            <a:r>
              <a:rPr lang="en-US" altLang="zh-CN" sz="3200" b="1" dirty="0">
                <a:solidFill>
                  <a:srgbClr val="800000"/>
                </a:solidFill>
              </a:rPr>
              <a:t>points:</a:t>
            </a:r>
          </a:p>
          <a:p>
            <a:pPr>
              <a:lnSpc>
                <a:spcPct val="90000"/>
              </a:lnSpc>
            </a:pPr>
            <a:r>
              <a:rPr lang="en-US" altLang="zh-CN" sz="2800" b="1" dirty="0"/>
              <a:t>Give the full name of the college / university you are applying for.</a:t>
            </a:r>
          </a:p>
          <a:p>
            <a:pPr>
              <a:lnSpc>
                <a:spcPct val="90000"/>
              </a:lnSpc>
            </a:pPr>
            <a:r>
              <a:rPr lang="en-US" altLang="zh-CN" sz="2800" b="1" dirty="0"/>
              <a:t>Offer your reasons (the subject and the goal for your study there, you background information related to the application) to apply.</a:t>
            </a:r>
          </a:p>
          <a:p>
            <a:pPr>
              <a:lnSpc>
                <a:spcPct val="90000"/>
              </a:lnSpc>
            </a:pPr>
            <a:r>
              <a:rPr lang="en-US" altLang="zh-CN" sz="2800" b="1" dirty="0"/>
              <a:t>Tell when you wish to enter.</a:t>
            </a:r>
          </a:p>
          <a:p>
            <a:pPr>
              <a:lnSpc>
                <a:spcPct val="90000"/>
              </a:lnSpc>
            </a:pPr>
            <a:r>
              <a:rPr lang="en-US" altLang="zh-CN" sz="2800" b="1" dirty="0"/>
              <a:t>Ask to send you a catalog and an application form.</a:t>
            </a:r>
          </a:p>
          <a:p>
            <a:pPr>
              <a:lnSpc>
                <a:spcPct val="90000"/>
              </a:lnSpc>
            </a:pPr>
            <a:r>
              <a:rPr lang="en-US" altLang="zh-CN" sz="2800" b="1" dirty="0"/>
              <a:t>End the letter with your name and address.</a:t>
            </a:r>
          </a:p>
        </p:txBody>
      </p:sp>
    </p:spTree>
    <p:extLst>
      <p:ext uri="{BB962C8B-B14F-4D97-AF65-F5344CB8AC3E}">
        <p14:creationId xmlns:p14="http://schemas.microsoft.com/office/powerpoint/2010/main" val="2945063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灯片编号占位符 3"/>
          <p:cNvSpPr>
            <a:spLocks noGrp="1"/>
          </p:cNvSpPr>
          <p:nvPr>
            <p:ph type="sldNum" sz="quarter" idx="12"/>
          </p:nvPr>
        </p:nvSpPr>
        <p:spPr>
          <a:noFill/>
        </p:spPr>
        <p:txBody>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fld id="{47666AE8-2B50-4EC0-A546-A77127CC06B8}" type="slidenum">
              <a:rPr lang="en-US" altLang="zh-CN" sz="2400">
                <a:solidFill>
                  <a:srgbClr val="FFFFFF"/>
                </a:solidFill>
              </a:rPr>
              <a:pPr eaLnBrk="1" hangingPunct="1">
                <a:spcBef>
                  <a:spcPct val="0"/>
                </a:spcBef>
                <a:buFontTx/>
                <a:buNone/>
              </a:pPr>
              <a:t>60</a:t>
            </a:fld>
            <a:endParaRPr lang="en-US" altLang="zh-CN" sz="2400">
              <a:solidFill>
                <a:srgbClr val="FFFFFF"/>
              </a:solidFill>
            </a:endParaRPr>
          </a:p>
        </p:txBody>
      </p:sp>
      <p:sp>
        <p:nvSpPr>
          <p:cNvPr id="73731" name="Text Box 2"/>
          <p:cNvSpPr txBox="1">
            <a:spLocks noChangeArrowheads="1"/>
          </p:cNvSpPr>
          <p:nvPr/>
        </p:nvSpPr>
        <p:spPr bwMode="auto">
          <a:xfrm>
            <a:off x="304800" y="656104"/>
            <a:ext cx="85344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fontAlgn="base" hangingPunct="1">
              <a:lnSpc>
                <a:spcPct val="75000"/>
              </a:lnSpc>
              <a:spcBef>
                <a:spcPct val="50000"/>
              </a:spcBef>
              <a:spcAft>
                <a:spcPct val="0"/>
              </a:spcAft>
              <a:buFontTx/>
              <a:buNone/>
            </a:pPr>
            <a:r>
              <a:rPr lang="en-US" altLang="zh-CN" dirty="0" smtClean="0">
                <a:solidFill>
                  <a:srgbClr val="0070C0"/>
                </a:solidFill>
              </a:rPr>
              <a:t>Read the job advertisement on the next page, recently placed in a newspaper. Apply for </a:t>
            </a:r>
            <a:r>
              <a:rPr lang="en-US" altLang="zh-CN" b="1" dirty="0" smtClean="0">
                <a:solidFill>
                  <a:srgbClr val="0070C0"/>
                </a:solidFill>
              </a:rPr>
              <a:t>ONE </a:t>
            </a:r>
            <a:r>
              <a:rPr lang="en-US" altLang="zh-CN" dirty="0" smtClean="0">
                <a:solidFill>
                  <a:srgbClr val="0070C0"/>
                </a:solidFill>
              </a:rPr>
              <a:t>of the posts offered. In your letter mention:</a:t>
            </a:r>
          </a:p>
          <a:p>
            <a:pPr algn="just" eaLnBrk="1" fontAlgn="base" hangingPunct="1">
              <a:lnSpc>
                <a:spcPct val="75000"/>
              </a:lnSpc>
              <a:spcBef>
                <a:spcPct val="50000"/>
              </a:spcBef>
              <a:spcAft>
                <a:spcPct val="0"/>
              </a:spcAft>
              <a:buSzPct val="150000"/>
              <a:buFont typeface="Wingdings" panose="05000000000000000000" pitchFamily="2" charset="2"/>
              <a:buChar char="§"/>
            </a:pPr>
            <a:r>
              <a:rPr lang="en-US" altLang="zh-CN" dirty="0" smtClean="0">
                <a:solidFill>
                  <a:srgbClr val="0070C0"/>
                </a:solidFill>
              </a:rPr>
              <a:t> where you saw the advertisement</a:t>
            </a:r>
          </a:p>
          <a:p>
            <a:pPr algn="just" eaLnBrk="1" fontAlgn="base" hangingPunct="1">
              <a:lnSpc>
                <a:spcPct val="75000"/>
              </a:lnSpc>
              <a:spcBef>
                <a:spcPct val="50000"/>
              </a:spcBef>
              <a:spcAft>
                <a:spcPct val="0"/>
              </a:spcAft>
              <a:buSzPct val="150000"/>
              <a:buFont typeface="Wingdings" panose="05000000000000000000" pitchFamily="2" charset="2"/>
              <a:buChar char="§"/>
            </a:pPr>
            <a:r>
              <a:rPr lang="en-US" altLang="zh-CN" dirty="0" smtClean="0">
                <a:solidFill>
                  <a:srgbClr val="0070C0"/>
                </a:solidFill>
              </a:rPr>
              <a:t> why you want to apply</a:t>
            </a:r>
          </a:p>
          <a:p>
            <a:pPr algn="just" eaLnBrk="1" fontAlgn="base" hangingPunct="1">
              <a:lnSpc>
                <a:spcPct val="75000"/>
              </a:lnSpc>
              <a:spcBef>
                <a:spcPct val="50000"/>
              </a:spcBef>
              <a:spcAft>
                <a:spcPct val="0"/>
              </a:spcAft>
              <a:buSzPct val="150000"/>
              <a:buFont typeface="Wingdings" panose="05000000000000000000" pitchFamily="2" charset="2"/>
              <a:buChar char="§"/>
            </a:pPr>
            <a:r>
              <a:rPr lang="en-US" altLang="zh-CN" dirty="0" smtClean="0">
                <a:solidFill>
                  <a:srgbClr val="0070C0"/>
                </a:solidFill>
              </a:rPr>
              <a:t> personal details, such as age, nationality…, etc.</a:t>
            </a:r>
          </a:p>
          <a:p>
            <a:pPr algn="just" eaLnBrk="1" fontAlgn="base" hangingPunct="1">
              <a:lnSpc>
                <a:spcPct val="75000"/>
              </a:lnSpc>
              <a:spcBef>
                <a:spcPct val="50000"/>
              </a:spcBef>
              <a:spcAft>
                <a:spcPct val="0"/>
              </a:spcAft>
              <a:buSzPct val="150000"/>
              <a:buFont typeface="Wingdings" panose="05000000000000000000" pitchFamily="2" charset="2"/>
              <a:buChar char="§"/>
            </a:pPr>
            <a:r>
              <a:rPr lang="en-US" altLang="zh-CN" dirty="0" smtClean="0">
                <a:solidFill>
                  <a:srgbClr val="0070C0"/>
                </a:solidFill>
              </a:rPr>
              <a:t> qualifications</a:t>
            </a:r>
          </a:p>
          <a:p>
            <a:pPr algn="just" eaLnBrk="1" fontAlgn="base" hangingPunct="1">
              <a:lnSpc>
                <a:spcPct val="75000"/>
              </a:lnSpc>
              <a:spcBef>
                <a:spcPct val="50000"/>
              </a:spcBef>
              <a:spcAft>
                <a:spcPct val="0"/>
              </a:spcAft>
              <a:buSzPct val="150000"/>
              <a:buFont typeface="Wingdings" panose="05000000000000000000" pitchFamily="2" charset="2"/>
              <a:buChar char="§"/>
            </a:pPr>
            <a:r>
              <a:rPr lang="en-US" altLang="zh-CN" dirty="0" smtClean="0">
                <a:solidFill>
                  <a:srgbClr val="0070C0"/>
                </a:solidFill>
              </a:rPr>
              <a:t> relevant experience (if any)</a:t>
            </a:r>
          </a:p>
          <a:p>
            <a:pPr algn="just" eaLnBrk="1" fontAlgn="base" hangingPunct="1">
              <a:lnSpc>
                <a:spcPct val="75000"/>
              </a:lnSpc>
              <a:spcBef>
                <a:spcPct val="50000"/>
              </a:spcBef>
              <a:spcAft>
                <a:spcPct val="0"/>
              </a:spcAft>
              <a:buSzPct val="150000"/>
              <a:buFont typeface="Wingdings" panose="05000000000000000000" pitchFamily="2" charset="2"/>
              <a:buChar char="§"/>
            </a:pPr>
            <a:r>
              <a:rPr lang="en-US" altLang="zh-CN" dirty="0" smtClean="0">
                <a:solidFill>
                  <a:srgbClr val="0070C0"/>
                </a:solidFill>
              </a:rPr>
              <a:t> your ability to speak and write in English</a:t>
            </a:r>
          </a:p>
          <a:p>
            <a:pPr algn="just" eaLnBrk="1" fontAlgn="base" hangingPunct="1">
              <a:lnSpc>
                <a:spcPct val="75000"/>
              </a:lnSpc>
              <a:spcBef>
                <a:spcPct val="50000"/>
              </a:spcBef>
              <a:spcAft>
                <a:spcPct val="0"/>
              </a:spcAft>
              <a:buSzPct val="150000"/>
              <a:buFont typeface="Wingdings" panose="05000000000000000000" pitchFamily="2" charset="2"/>
              <a:buChar char="§"/>
            </a:pPr>
            <a:r>
              <a:rPr lang="en-US" altLang="zh-CN" dirty="0" smtClean="0">
                <a:solidFill>
                  <a:srgbClr val="0070C0"/>
                </a:solidFill>
              </a:rPr>
              <a:t> your personality</a:t>
            </a:r>
          </a:p>
        </p:txBody>
      </p:sp>
    </p:spTree>
    <p:extLst>
      <p:ext uri="{BB962C8B-B14F-4D97-AF65-F5344CB8AC3E}">
        <p14:creationId xmlns:p14="http://schemas.microsoft.com/office/powerpoint/2010/main" val="27580582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灯片编号占位符 1"/>
          <p:cNvSpPr>
            <a:spLocks noGrp="1"/>
          </p:cNvSpPr>
          <p:nvPr>
            <p:ph type="sldNum" sz="quarter" idx="12"/>
          </p:nvPr>
        </p:nvSpPr>
        <p:spPr>
          <a:noFill/>
        </p:spPr>
        <p:txBody>
          <a:bodyPr/>
          <a:lstStyle>
            <a:lvl1pPr eaLnBrk="0" hangingPunct="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eaLnBrk="0" hangingPunct="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eaLnBrk="0" hangingPunct="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fld id="{8483F894-44D4-4969-9C30-33D297AC329A}" type="slidenum">
              <a:rPr lang="en-US" altLang="zh-CN" sz="2400">
                <a:solidFill>
                  <a:srgbClr val="FFFFFF"/>
                </a:solidFill>
              </a:rPr>
              <a:pPr eaLnBrk="1" hangingPunct="1">
                <a:spcBef>
                  <a:spcPct val="0"/>
                </a:spcBef>
                <a:buFontTx/>
                <a:buNone/>
              </a:pPr>
              <a:t>61</a:t>
            </a:fld>
            <a:endParaRPr lang="en-US" altLang="zh-CN" sz="2400">
              <a:solidFill>
                <a:srgbClr val="FFFFFF"/>
              </a:solidFill>
            </a:endParaRPr>
          </a:p>
        </p:txBody>
      </p:sp>
      <p:pic>
        <p:nvPicPr>
          <p:cNvPr id="7475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6907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62000" y="-243408"/>
            <a:ext cx="6781800" cy="1600200"/>
          </a:xfrm>
        </p:spPr>
        <p:txBody>
          <a:bodyPr/>
          <a:lstStyle/>
          <a:p>
            <a:r>
              <a:rPr lang="en-US" altLang="zh-CN" dirty="0" smtClean="0"/>
              <a:t>Sample 1</a:t>
            </a:r>
            <a:endParaRPr lang="en-US" altLang="zh-CN" dirty="0"/>
          </a:p>
        </p:txBody>
      </p:sp>
      <p:sp>
        <p:nvSpPr>
          <p:cNvPr id="47107" name="Rectangle 3"/>
          <p:cNvSpPr>
            <a:spLocks noGrp="1" noChangeArrowheads="1"/>
          </p:cNvSpPr>
          <p:nvPr>
            <p:ph idx="1"/>
          </p:nvPr>
        </p:nvSpPr>
        <p:spPr>
          <a:xfrm>
            <a:off x="762000" y="2135088"/>
            <a:ext cx="7543800" cy="3886200"/>
          </a:xfrm>
        </p:spPr>
        <p:txBody>
          <a:bodyPr/>
          <a:lstStyle/>
          <a:p>
            <a:r>
              <a:rPr lang="en-US" altLang="zh-CN" sz="2800" dirty="0"/>
              <a:t>Dear Sirs,</a:t>
            </a:r>
          </a:p>
          <a:p>
            <a:endParaRPr lang="en-US" altLang="zh-CN" sz="2800" dirty="0"/>
          </a:p>
          <a:p>
            <a:r>
              <a:rPr lang="en-US" altLang="zh-CN" sz="2800" dirty="0"/>
              <a:t>I am a graduate of China University of Petroleum majoring in petroleum engineering with a Bachelor’s Degree. After graduation, I continued to study Petroleum Engineering in the Postgraduate School of this university and will graduate with a Master’s Degree this summer.</a:t>
            </a:r>
          </a:p>
          <a:p>
            <a:endParaRPr lang="en-US" altLang="zh-CN" sz="2800" dirty="0"/>
          </a:p>
        </p:txBody>
      </p:sp>
    </p:spTree>
    <p:extLst>
      <p:ext uri="{BB962C8B-B14F-4D97-AF65-F5344CB8AC3E}">
        <p14:creationId xmlns:p14="http://schemas.microsoft.com/office/powerpoint/2010/main" val="1744911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normAutofit fontScale="92500" lnSpcReduction="20000"/>
          </a:bodyPr>
          <a:lstStyle/>
          <a:p>
            <a:r>
              <a:rPr lang="en-US" altLang="zh-CN" sz="2800" dirty="0"/>
              <a:t>With a view to further my study, I have a strong desire to study in your university for a Ph.D. degree.</a:t>
            </a:r>
          </a:p>
          <a:p>
            <a:endParaRPr lang="en-US" altLang="zh-CN" sz="2800" dirty="0"/>
          </a:p>
          <a:p>
            <a:r>
              <a:rPr lang="en-US" altLang="zh-CN" sz="2800" dirty="0"/>
              <a:t>Hoping you will take my case into your kind </a:t>
            </a:r>
            <a:r>
              <a:rPr lang="en-US" altLang="zh-CN" sz="2800" dirty="0" smtClean="0"/>
              <a:t>consideration.</a:t>
            </a:r>
          </a:p>
          <a:p>
            <a:pPr marL="0" indent="0">
              <a:buNone/>
            </a:pPr>
            <a:endParaRPr lang="en-US" altLang="zh-CN" sz="2800" dirty="0" smtClean="0"/>
          </a:p>
          <a:p>
            <a:endParaRPr lang="en-US" altLang="zh-CN" sz="2800" dirty="0" smtClean="0"/>
          </a:p>
          <a:p>
            <a:r>
              <a:rPr lang="en-US" altLang="zh-CN" sz="2800" dirty="0" smtClean="0"/>
              <a:t>Sincerely </a:t>
            </a:r>
          </a:p>
          <a:p>
            <a:pPr marL="0" indent="0">
              <a:buNone/>
            </a:pPr>
            <a:endParaRPr lang="en-US" altLang="zh-CN" sz="2800" dirty="0"/>
          </a:p>
          <a:p>
            <a:r>
              <a:rPr lang="en-US" altLang="zh-CN" sz="2800" dirty="0" err="1" smtClean="0"/>
              <a:t>Signiture</a:t>
            </a:r>
            <a:endParaRPr lang="en-US" altLang="zh-CN" sz="2800" dirty="0"/>
          </a:p>
        </p:txBody>
      </p:sp>
    </p:spTree>
    <p:extLst>
      <p:ext uri="{BB962C8B-B14F-4D97-AF65-F5344CB8AC3E}">
        <p14:creationId xmlns:p14="http://schemas.microsoft.com/office/powerpoint/2010/main" val="1315041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2000" y="-315416"/>
            <a:ext cx="6781800" cy="1600200"/>
          </a:xfrm>
        </p:spPr>
        <p:txBody>
          <a:bodyPr>
            <a:normAutofit/>
          </a:bodyPr>
          <a:lstStyle/>
          <a:p>
            <a:r>
              <a:rPr lang="en-US" altLang="zh-CN" sz="4000" dirty="0" smtClean="0"/>
              <a:t>Sample 2</a:t>
            </a:r>
            <a:endParaRPr lang="en-US" altLang="zh-CN" sz="4000" dirty="0"/>
          </a:p>
        </p:txBody>
      </p:sp>
      <p:sp>
        <p:nvSpPr>
          <p:cNvPr id="56323" name="Rectangle 3"/>
          <p:cNvSpPr>
            <a:spLocks noGrp="1" noChangeArrowheads="1"/>
          </p:cNvSpPr>
          <p:nvPr>
            <p:ph idx="1"/>
          </p:nvPr>
        </p:nvSpPr>
        <p:spPr>
          <a:xfrm>
            <a:off x="762000" y="1991072"/>
            <a:ext cx="7543800" cy="3886200"/>
          </a:xfrm>
        </p:spPr>
        <p:txBody>
          <a:bodyPr>
            <a:normAutofit lnSpcReduction="10000"/>
          </a:bodyPr>
          <a:lstStyle/>
          <a:p>
            <a:pPr>
              <a:lnSpc>
                <a:spcPct val="90000"/>
              </a:lnSpc>
              <a:buFontTx/>
              <a:buNone/>
            </a:pPr>
            <a:r>
              <a:rPr lang="en-US" altLang="zh-CN" sz="2400" dirty="0"/>
              <a:t>Room 205, 34 </a:t>
            </a:r>
            <a:r>
              <a:rPr lang="en-US" altLang="zh-CN" sz="2400" dirty="0" err="1"/>
              <a:t>Dingxi</a:t>
            </a:r>
            <a:r>
              <a:rPr lang="en-US" altLang="zh-CN" sz="2400" dirty="0"/>
              <a:t> Road</a:t>
            </a:r>
          </a:p>
          <a:p>
            <a:pPr>
              <a:lnSpc>
                <a:spcPct val="90000"/>
              </a:lnSpc>
              <a:buFontTx/>
              <a:buNone/>
            </a:pPr>
            <a:r>
              <a:rPr lang="en-US" altLang="zh-CN" sz="2400" dirty="0" err="1"/>
              <a:t>Changning</a:t>
            </a:r>
            <a:r>
              <a:rPr lang="en-US" altLang="zh-CN" sz="2400" dirty="0"/>
              <a:t> District                                      </a:t>
            </a:r>
            <a:r>
              <a:rPr lang="en-US" altLang="zh-CN" sz="2400" dirty="0">
                <a:solidFill>
                  <a:srgbClr val="A11A03"/>
                </a:solidFill>
              </a:rPr>
              <a:t>(</a:t>
            </a:r>
            <a:r>
              <a:rPr lang="zh-CN" altLang="en-US" sz="2400" dirty="0">
                <a:solidFill>
                  <a:srgbClr val="A11A03"/>
                </a:solidFill>
              </a:rPr>
              <a:t>申请人地址）</a:t>
            </a:r>
          </a:p>
          <a:p>
            <a:pPr>
              <a:lnSpc>
                <a:spcPct val="90000"/>
              </a:lnSpc>
              <a:buFontTx/>
              <a:buNone/>
            </a:pPr>
            <a:r>
              <a:rPr lang="en-US" altLang="zh-CN" sz="2400" dirty="0"/>
              <a:t>Shanghai, 200002</a:t>
            </a:r>
          </a:p>
          <a:p>
            <a:pPr>
              <a:lnSpc>
                <a:spcPct val="90000"/>
              </a:lnSpc>
              <a:buFontTx/>
              <a:buNone/>
            </a:pPr>
            <a:r>
              <a:rPr lang="en-US" altLang="zh-CN" sz="2400" dirty="0"/>
              <a:t>PRC                                            </a:t>
            </a:r>
          </a:p>
          <a:p>
            <a:pPr>
              <a:lnSpc>
                <a:spcPct val="90000"/>
              </a:lnSpc>
              <a:buFontTx/>
              <a:buNone/>
            </a:pPr>
            <a:r>
              <a:rPr lang="en-US" altLang="zh-CN" sz="2400" dirty="0"/>
              <a:t>December 11, </a:t>
            </a:r>
            <a:r>
              <a:rPr lang="en-US" altLang="zh-CN" sz="2400" dirty="0" smtClean="0"/>
              <a:t>2013                                   </a:t>
            </a:r>
            <a:r>
              <a:rPr lang="zh-CN" altLang="en-US" sz="2400" dirty="0" smtClean="0">
                <a:solidFill>
                  <a:srgbClr val="A11A03"/>
                </a:solidFill>
              </a:rPr>
              <a:t>（</a:t>
            </a:r>
            <a:r>
              <a:rPr lang="zh-CN" altLang="en-US" dirty="0" smtClean="0">
                <a:solidFill>
                  <a:srgbClr val="A11A03"/>
                </a:solidFill>
              </a:rPr>
              <a:t>申请日期</a:t>
            </a:r>
            <a:r>
              <a:rPr lang="zh-CN" altLang="en-US" sz="2400" dirty="0" smtClean="0">
                <a:solidFill>
                  <a:srgbClr val="A11A03"/>
                </a:solidFill>
              </a:rPr>
              <a:t>）</a:t>
            </a:r>
            <a:endParaRPr lang="zh-CN" altLang="en-US" sz="2400" dirty="0">
              <a:solidFill>
                <a:srgbClr val="A11A03"/>
              </a:solidFill>
            </a:endParaRPr>
          </a:p>
          <a:p>
            <a:pPr>
              <a:lnSpc>
                <a:spcPct val="90000"/>
              </a:lnSpc>
              <a:buFontTx/>
              <a:buNone/>
            </a:pPr>
            <a:r>
              <a:rPr lang="zh-CN" altLang="en-US" sz="2400" dirty="0"/>
              <a:t>                                                              </a:t>
            </a:r>
          </a:p>
          <a:p>
            <a:pPr>
              <a:lnSpc>
                <a:spcPct val="90000"/>
              </a:lnSpc>
              <a:buFontTx/>
              <a:buNone/>
            </a:pPr>
            <a:r>
              <a:rPr lang="en-US" altLang="zh-CN" sz="2400" dirty="0"/>
              <a:t>Judy Williams, Admission Administrator</a:t>
            </a:r>
          </a:p>
          <a:p>
            <a:pPr>
              <a:lnSpc>
                <a:spcPct val="90000"/>
              </a:lnSpc>
              <a:buFontTx/>
              <a:buNone/>
            </a:pPr>
            <a:r>
              <a:rPr lang="en-US" altLang="zh-CN" sz="2400" dirty="0"/>
              <a:t>Graduate School Admissions                      </a:t>
            </a:r>
            <a:r>
              <a:rPr lang="zh-CN" altLang="en-US" sz="2400" dirty="0">
                <a:solidFill>
                  <a:srgbClr val="A11A03"/>
                </a:solidFill>
              </a:rPr>
              <a:t>（信内地址）</a:t>
            </a:r>
          </a:p>
          <a:p>
            <a:pPr>
              <a:lnSpc>
                <a:spcPct val="90000"/>
              </a:lnSpc>
              <a:buFontTx/>
              <a:buNone/>
            </a:pPr>
            <a:r>
              <a:rPr lang="en-US" altLang="zh-CN" sz="2400" dirty="0"/>
              <a:t>Michigan State University</a:t>
            </a:r>
          </a:p>
          <a:p>
            <a:pPr>
              <a:lnSpc>
                <a:spcPct val="90000"/>
              </a:lnSpc>
              <a:buFontTx/>
              <a:buNone/>
            </a:pPr>
            <a:r>
              <a:rPr lang="en-US" altLang="zh-CN" sz="2400" dirty="0"/>
              <a:t>East Lansing, MI 48824</a:t>
            </a:r>
          </a:p>
        </p:txBody>
      </p:sp>
    </p:spTree>
    <p:extLst>
      <p:ext uri="{BB962C8B-B14F-4D97-AF65-F5344CB8AC3E}">
        <p14:creationId xmlns:p14="http://schemas.microsoft.com/office/powerpoint/2010/main" val="15248998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9349</TotalTime>
  <Words>2957</Words>
  <Application>Microsoft Office PowerPoint</Application>
  <PresentationFormat>全屏显示(4:3)</PresentationFormat>
  <Paragraphs>276</Paragraphs>
  <Slides>61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61</vt:i4>
      </vt:variant>
    </vt:vector>
  </HeadingPairs>
  <TitlesOfParts>
    <vt:vector size="72" baseType="lpstr">
      <vt:lpstr>Cataneo BT</vt:lpstr>
      <vt:lpstr>宋体</vt:lpstr>
      <vt:lpstr>微软雅黑</vt:lpstr>
      <vt:lpstr>Arial</vt:lpstr>
      <vt:lpstr>Calibri</vt:lpstr>
      <vt:lpstr>Comic Sans MS</vt:lpstr>
      <vt:lpstr>Impact</vt:lpstr>
      <vt:lpstr>Monotype Corsiva</vt:lpstr>
      <vt:lpstr>Times New Roman</vt:lpstr>
      <vt:lpstr>Wingdings</vt:lpstr>
      <vt:lpstr>NewsPrint</vt:lpstr>
      <vt:lpstr> Letters of Application</vt:lpstr>
      <vt:lpstr>Teaching Objectives</vt:lpstr>
      <vt:lpstr>Major kinds of application letters</vt:lpstr>
      <vt:lpstr>PowerPoint 演示文稿</vt:lpstr>
      <vt:lpstr>PowerPoint 演示文稿</vt:lpstr>
      <vt:lpstr>PowerPoint 演示文稿</vt:lpstr>
      <vt:lpstr>Sample 1</vt:lpstr>
      <vt:lpstr>PowerPoint 演示文稿</vt:lpstr>
      <vt:lpstr>Sample 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Useful Expressions</vt:lpstr>
      <vt:lpstr>Your desire can be expressed in the following ways: </vt:lpstr>
      <vt:lpstr>The ending can be written in this way:</vt:lpstr>
      <vt:lpstr>If you enclose sth. necessary (e.g. your resume) in the application letter, write in this way: </vt:lpstr>
      <vt:lpstr>Class Practice  </vt:lpstr>
      <vt:lpstr>PowerPoint 演示文稿</vt:lpstr>
      <vt:lpstr>After-Class Assignment</vt:lpstr>
      <vt:lpstr>PowerPoint 演示文稿</vt:lpstr>
      <vt:lpstr>PowerPoint 演示文稿</vt:lpstr>
      <vt:lpstr>PowerPoint 演示文稿</vt:lpstr>
      <vt:lpstr>3) Procedure for writing a letter of application: INDUCTIVE Order</vt:lpstr>
      <vt:lpstr>Ways of opening</vt:lpstr>
      <vt:lpstr>Sample opening 1</vt:lpstr>
      <vt:lpstr>Sample opening 2</vt:lpstr>
      <vt:lpstr>Sample opening 3</vt:lpstr>
      <vt:lpstr>Middle paragraphs information</vt:lpstr>
      <vt:lpstr>Middle paragraphs</vt:lpstr>
      <vt:lpstr>PowerPoint 演示文稿</vt:lpstr>
      <vt:lpstr>Close—drive for the appropriate action</vt:lpstr>
      <vt:lpstr>Sample Close 1</vt:lpstr>
      <vt:lpstr>   Sample Close 2</vt:lpstr>
      <vt:lpstr>Sample Close 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Class Practice  </vt:lpstr>
      <vt:lpstr>PowerPoint 演示文稿</vt:lpstr>
      <vt:lpstr>PowerPoint 演示文稿</vt:lpstr>
      <vt:lpstr>PowerPoint 演示文稿</vt:lpstr>
      <vt:lpstr>After-Class Assignment</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Minutes</dc:title>
  <dc:creator>Grace Guan</dc:creator>
  <cp:lastModifiedBy>Liu</cp:lastModifiedBy>
  <cp:revision>67</cp:revision>
  <dcterms:created xsi:type="dcterms:W3CDTF">2015-03-01T14:15:29Z</dcterms:created>
  <dcterms:modified xsi:type="dcterms:W3CDTF">2017-02-10T03:12:44Z</dcterms:modified>
</cp:coreProperties>
</file>