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7" r:id="rId2"/>
    <p:sldId id="267" r:id="rId3"/>
    <p:sldId id="268" r:id="rId4"/>
    <p:sldId id="269" r:id="rId5"/>
    <p:sldId id="300" r:id="rId6"/>
    <p:sldId id="301" r:id="rId7"/>
    <p:sldId id="302" r:id="rId8"/>
    <p:sldId id="311" r:id="rId9"/>
    <p:sldId id="312" r:id="rId10"/>
    <p:sldId id="309" r:id="rId11"/>
    <p:sldId id="290" r:id="rId12"/>
    <p:sldId id="291" r:id="rId13"/>
    <p:sldId id="293" r:id="rId14"/>
    <p:sldId id="297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43" autoAdjust="0"/>
  </p:normalViewPr>
  <p:slideViewPr>
    <p:cSldViewPr>
      <p:cViewPr varScale="1">
        <p:scale>
          <a:sx n="63" d="100"/>
          <a:sy n="63" d="100"/>
        </p:scale>
        <p:origin x="-16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34A17-C25B-481D-8692-7B8C720A6D7E}" type="doc">
      <dgm:prSet loTypeId="urn:microsoft.com/office/officeart/2005/8/layout/hProcess9" loCatId="process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1D00648-AF0E-4B4F-845F-116692B17E6E}">
      <dgm:prSet phldrT="[Text]" custT="1"/>
      <dgm:spPr/>
      <dgm:t>
        <a:bodyPr/>
        <a:lstStyle/>
        <a:p>
          <a:r>
            <a:rPr lang="en-US" sz="2200" u="sng" smtClean="0"/>
            <a:t>Segmentation </a:t>
          </a:r>
          <a:endParaRPr lang="en-US" sz="2200" u="sng" dirty="0" smtClean="0"/>
        </a:p>
      </dgm:t>
    </dgm:pt>
    <dgm:pt modelId="{A5A50261-57BE-430E-96EE-5412466F443F}" type="parTrans" cxnId="{FECE3DB2-4FA9-4BF8-B3CE-0A032F7CFB2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0E956B8F-8AEB-499E-8ACF-9F0650350F35}" type="sibTrans" cxnId="{FECE3DB2-4FA9-4BF8-B3CE-0A032F7CFB28}">
      <dgm:prSet custT="1"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A5DE1BC2-BADD-4EB4-9E0C-DBA9539DA345}">
      <dgm:prSet phldrT="[Text]" custT="1"/>
      <dgm:spPr/>
      <dgm:t>
        <a:bodyPr/>
        <a:lstStyle/>
        <a:p>
          <a:r>
            <a:rPr lang="en-US" sz="2200" smtClean="0"/>
            <a:t>Segment evaluation and </a:t>
          </a:r>
          <a:r>
            <a:rPr lang="en-US" sz="2200" u="sng" smtClean="0"/>
            <a:t>targeting</a:t>
          </a:r>
          <a:endParaRPr lang="en-US" sz="2200" u="sng" dirty="0"/>
        </a:p>
      </dgm:t>
    </dgm:pt>
    <dgm:pt modelId="{4E5F7A43-8381-4DFD-BBEE-E48C57EB5D32}" type="parTrans" cxnId="{843CA0D8-CD2D-4ED2-9945-3695BCA5043F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3D9F115C-2F09-4391-B023-C460DBA1A8FC}" type="sibTrans" cxnId="{843CA0D8-CD2D-4ED2-9945-3695BCA5043F}">
      <dgm:prSet custT="1"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54094430-37E0-421C-91C4-8B7B942B4320}">
      <dgm:prSet custT="1"/>
      <dgm:spPr/>
      <dgm:t>
        <a:bodyPr/>
        <a:lstStyle/>
        <a:p>
          <a:r>
            <a:rPr lang="en-US" sz="2200" smtClean="0"/>
            <a:t>Segment </a:t>
          </a:r>
          <a:r>
            <a:rPr lang="en-US" sz="2200" u="sng" smtClean="0"/>
            <a:t>positioning</a:t>
          </a:r>
          <a:endParaRPr lang="en-US" sz="2200" u="sng" dirty="0" smtClean="0"/>
        </a:p>
      </dgm:t>
    </dgm:pt>
    <dgm:pt modelId="{7BE58BB6-3B1E-45C7-B9F8-EF146CCE432B}" type="parTrans" cxnId="{97185695-5EFB-48FC-ADA4-150D7BC4C2F9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EE4CCDD3-87F1-49B6-A8CE-655930BE75A0}" type="sibTrans" cxnId="{97185695-5EFB-48FC-ADA4-150D7BC4C2F9}">
      <dgm:prSet custT="1"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1CF14141-119F-4204-9877-4DF28DD8E7A7}">
      <dgm:prSet custT="1"/>
      <dgm:spPr/>
      <dgm:t>
        <a:bodyPr/>
        <a:lstStyle/>
        <a:p>
          <a:r>
            <a:rPr lang="en-US" sz="2200" smtClean="0"/>
            <a:t>Marketing mix formulation </a:t>
          </a:r>
          <a:endParaRPr lang="en-US" sz="2200" dirty="0" smtClean="0"/>
        </a:p>
      </dgm:t>
    </dgm:pt>
    <dgm:pt modelId="{98FDBB75-0122-4E1E-859A-39E599F67F4B}" type="parTrans" cxnId="{DF0D7DB1-85AD-42DC-8F68-9E4FB7E3B189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6D6F7C38-A826-476C-A412-E9ED6303D988}" type="sibTrans" cxnId="{DF0D7DB1-85AD-42DC-8F68-9E4FB7E3B189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5F26FCB8-B533-4749-870C-BFB7AEEE9BC4}" type="pres">
      <dgm:prSet presAssocID="{E9034A17-C25B-481D-8692-7B8C720A6D7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CF4169-A574-4029-8737-99CE2E90AFDB}" type="pres">
      <dgm:prSet presAssocID="{E9034A17-C25B-481D-8692-7B8C720A6D7E}" presName="arrow" presStyleLbl="bgShp" presStyleIdx="0" presStyleCnt="1"/>
      <dgm:spPr/>
      <dgm:t>
        <a:bodyPr/>
        <a:lstStyle/>
        <a:p>
          <a:endParaRPr lang="en-US"/>
        </a:p>
      </dgm:t>
    </dgm:pt>
    <dgm:pt modelId="{F1D4B544-1B56-40AA-B369-367703100ACE}" type="pres">
      <dgm:prSet presAssocID="{E9034A17-C25B-481D-8692-7B8C720A6D7E}" presName="linearProcess" presStyleCnt="0"/>
      <dgm:spPr/>
      <dgm:t>
        <a:bodyPr/>
        <a:lstStyle/>
        <a:p>
          <a:endParaRPr lang="en-US"/>
        </a:p>
      </dgm:t>
    </dgm:pt>
    <dgm:pt modelId="{32BDB685-332C-4FA5-9DC9-84269F3661C2}" type="pres">
      <dgm:prSet presAssocID="{61D00648-AF0E-4B4F-845F-116692B17E6E}" presName="textNode" presStyleLbl="node1" presStyleIdx="0" presStyleCnt="4" custScaleX="110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77564-C5AF-4D02-9FF4-2828436F499B}" type="pres">
      <dgm:prSet presAssocID="{0E956B8F-8AEB-499E-8ACF-9F0650350F35}" presName="sibTrans" presStyleCnt="0"/>
      <dgm:spPr/>
      <dgm:t>
        <a:bodyPr/>
        <a:lstStyle/>
        <a:p>
          <a:endParaRPr lang="en-US"/>
        </a:p>
      </dgm:t>
    </dgm:pt>
    <dgm:pt modelId="{7529D3B8-156C-459C-9231-E6F044A022C0}" type="pres">
      <dgm:prSet presAssocID="{A5DE1BC2-BADD-4EB4-9E0C-DBA9539DA34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758F8-3783-4FF1-9F5F-CD1E2BA76EED}" type="pres">
      <dgm:prSet presAssocID="{3D9F115C-2F09-4391-B023-C460DBA1A8FC}" presName="sibTrans" presStyleCnt="0"/>
      <dgm:spPr/>
      <dgm:t>
        <a:bodyPr/>
        <a:lstStyle/>
        <a:p>
          <a:endParaRPr lang="en-US"/>
        </a:p>
      </dgm:t>
    </dgm:pt>
    <dgm:pt modelId="{A94EA7F5-EEE1-4784-BD58-82CDFD98168F}" type="pres">
      <dgm:prSet presAssocID="{54094430-37E0-421C-91C4-8B7B942B432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73215-AEDD-4654-8514-2C0DCE91B736}" type="pres">
      <dgm:prSet presAssocID="{EE4CCDD3-87F1-49B6-A8CE-655930BE75A0}" presName="sibTrans" presStyleCnt="0"/>
      <dgm:spPr/>
      <dgm:t>
        <a:bodyPr/>
        <a:lstStyle/>
        <a:p>
          <a:endParaRPr lang="en-US"/>
        </a:p>
      </dgm:t>
    </dgm:pt>
    <dgm:pt modelId="{34E16D09-08E4-4FBD-B4F1-BC6436EA6BD6}" type="pres">
      <dgm:prSet presAssocID="{1CF14141-119F-4204-9877-4DF28DD8E7A7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0D7DB1-85AD-42DC-8F68-9E4FB7E3B189}" srcId="{E9034A17-C25B-481D-8692-7B8C720A6D7E}" destId="{1CF14141-119F-4204-9877-4DF28DD8E7A7}" srcOrd="3" destOrd="0" parTransId="{98FDBB75-0122-4E1E-859A-39E599F67F4B}" sibTransId="{6D6F7C38-A826-476C-A412-E9ED6303D988}"/>
    <dgm:cxn modelId="{FECE3DB2-4FA9-4BF8-B3CE-0A032F7CFB28}" srcId="{E9034A17-C25B-481D-8692-7B8C720A6D7E}" destId="{61D00648-AF0E-4B4F-845F-116692B17E6E}" srcOrd="0" destOrd="0" parTransId="{A5A50261-57BE-430E-96EE-5412466F443F}" sibTransId="{0E956B8F-8AEB-499E-8ACF-9F0650350F35}"/>
    <dgm:cxn modelId="{8FBFA854-2020-4C85-BE20-15040C3BD37C}" type="presOf" srcId="{54094430-37E0-421C-91C4-8B7B942B4320}" destId="{A94EA7F5-EEE1-4784-BD58-82CDFD98168F}" srcOrd="0" destOrd="0" presId="urn:microsoft.com/office/officeart/2005/8/layout/hProcess9"/>
    <dgm:cxn modelId="{97185695-5EFB-48FC-ADA4-150D7BC4C2F9}" srcId="{E9034A17-C25B-481D-8692-7B8C720A6D7E}" destId="{54094430-37E0-421C-91C4-8B7B942B4320}" srcOrd="2" destOrd="0" parTransId="{7BE58BB6-3B1E-45C7-B9F8-EF146CCE432B}" sibTransId="{EE4CCDD3-87F1-49B6-A8CE-655930BE75A0}"/>
    <dgm:cxn modelId="{843CA0D8-CD2D-4ED2-9945-3695BCA5043F}" srcId="{E9034A17-C25B-481D-8692-7B8C720A6D7E}" destId="{A5DE1BC2-BADD-4EB4-9E0C-DBA9539DA345}" srcOrd="1" destOrd="0" parTransId="{4E5F7A43-8381-4DFD-BBEE-E48C57EB5D32}" sibTransId="{3D9F115C-2F09-4391-B023-C460DBA1A8FC}"/>
    <dgm:cxn modelId="{17076CE7-C44F-4D9D-BF23-780BDFA11DC0}" type="presOf" srcId="{E9034A17-C25B-481D-8692-7B8C720A6D7E}" destId="{5F26FCB8-B533-4749-870C-BFB7AEEE9BC4}" srcOrd="0" destOrd="0" presId="urn:microsoft.com/office/officeart/2005/8/layout/hProcess9"/>
    <dgm:cxn modelId="{B71C07C2-86DC-4053-A165-05CC2F657CB6}" type="presOf" srcId="{A5DE1BC2-BADD-4EB4-9E0C-DBA9539DA345}" destId="{7529D3B8-156C-459C-9231-E6F044A022C0}" srcOrd="0" destOrd="0" presId="urn:microsoft.com/office/officeart/2005/8/layout/hProcess9"/>
    <dgm:cxn modelId="{C07767B6-5750-442E-8063-19C0A59180EC}" type="presOf" srcId="{1CF14141-119F-4204-9877-4DF28DD8E7A7}" destId="{34E16D09-08E4-4FBD-B4F1-BC6436EA6BD6}" srcOrd="0" destOrd="0" presId="urn:microsoft.com/office/officeart/2005/8/layout/hProcess9"/>
    <dgm:cxn modelId="{AFF1B89B-7622-4636-BA2B-B8239BCC1820}" type="presOf" srcId="{61D00648-AF0E-4B4F-845F-116692B17E6E}" destId="{32BDB685-332C-4FA5-9DC9-84269F3661C2}" srcOrd="0" destOrd="0" presId="urn:microsoft.com/office/officeart/2005/8/layout/hProcess9"/>
    <dgm:cxn modelId="{547A8B7A-3C4E-486C-A964-CDFDB337A400}" type="presParOf" srcId="{5F26FCB8-B533-4749-870C-BFB7AEEE9BC4}" destId="{68CF4169-A574-4029-8737-99CE2E90AFDB}" srcOrd="0" destOrd="0" presId="urn:microsoft.com/office/officeart/2005/8/layout/hProcess9"/>
    <dgm:cxn modelId="{023A42CA-E238-4EDF-B5B3-D26187978CA8}" type="presParOf" srcId="{5F26FCB8-B533-4749-870C-BFB7AEEE9BC4}" destId="{F1D4B544-1B56-40AA-B369-367703100ACE}" srcOrd="1" destOrd="0" presId="urn:microsoft.com/office/officeart/2005/8/layout/hProcess9"/>
    <dgm:cxn modelId="{0CD7DCC3-B58D-4265-B44D-F5F32882A76A}" type="presParOf" srcId="{F1D4B544-1B56-40AA-B369-367703100ACE}" destId="{32BDB685-332C-4FA5-9DC9-84269F3661C2}" srcOrd="0" destOrd="0" presId="urn:microsoft.com/office/officeart/2005/8/layout/hProcess9"/>
    <dgm:cxn modelId="{6A0C81A3-C959-442D-A655-5B0E475444CA}" type="presParOf" srcId="{F1D4B544-1B56-40AA-B369-367703100ACE}" destId="{E1877564-C5AF-4D02-9FF4-2828436F499B}" srcOrd="1" destOrd="0" presId="urn:microsoft.com/office/officeart/2005/8/layout/hProcess9"/>
    <dgm:cxn modelId="{E8610F11-BAFC-4813-8FC5-4A428B7D40EF}" type="presParOf" srcId="{F1D4B544-1B56-40AA-B369-367703100ACE}" destId="{7529D3B8-156C-459C-9231-E6F044A022C0}" srcOrd="2" destOrd="0" presId="urn:microsoft.com/office/officeart/2005/8/layout/hProcess9"/>
    <dgm:cxn modelId="{862B3A51-309A-4916-8115-EB4D72B3DA00}" type="presParOf" srcId="{F1D4B544-1B56-40AA-B369-367703100ACE}" destId="{5AC758F8-3783-4FF1-9F5F-CD1E2BA76EED}" srcOrd="3" destOrd="0" presId="urn:microsoft.com/office/officeart/2005/8/layout/hProcess9"/>
    <dgm:cxn modelId="{62522686-525E-42E5-A411-053E06CD8C15}" type="presParOf" srcId="{F1D4B544-1B56-40AA-B369-367703100ACE}" destId="{A94EA7F5-EEE1-4784-BD58-82CDFD98168F}" srcOrd="4" destOrd="0" presId="urn:microsoft.com/office/officeart/2005/8/layout/hProcess9"/>
    <dgm:cxn modelId="{6A7E4B0E-0427-4D5E-9B20-B364FF186768}" type="presParOf" srcId="{F1D4B544-1B56-40AA-B369-367703100ACE}" destId="{A4773215-AEDD-4654-8514-2C0DCE91B736}" srcOrd="5" destOrd="0" presId="urn:microsoft.com/office/officeart/2005/8/layout/hProcess9"/>
    <dgm:cxn modelId="{C61E60CA-239A-4D47-B391-FFAC4CBCFC2D}" type="presParOf" srcId="{F1D4B544-1B56-40AA-B369-367703100ACE}" destId="{34E16D09-08E4-4FBD-B4F1-BC6436EA6BD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92DF2F-3B78-44E8-B85D-E96D56870563}" type="doc">
      <dgm:prSet loTypeId="urn:microsoft.com/office/officeart/2005/8/layout/venn1" loCatId="relationship" qsTypeId="urn:microsoft.com/office/officeart/2005/8/quickstyle/simple1" qsCatId="simple" csTypeId="urn:microsoft.com/office/officeart/2005/8/colors/accent0_2" csCatId="mainScheme" phldr="1"/>
      <dgm:spPr/>
    </dgm:pt>
    <dgm:pt modelId="{E75E701D-782F-46B7-BEC0-27BA9D48DDF2}">
      <dgm:prSet phldrT="[Text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sz="2400" b="1" dirty="0" smtClean="0">
              <a:solidFill>
                <a:srgbClr val="0000FF"/>
              </a:solidFill>
            </a:rPr>
            <a:t>Relevance</a:t>
          </a:r>
          <a:endParaRPr lang="en-US" sz="2400" b="1" dirty="0">
            <a:solidFill>
              <a:srgbClr val="0000FF"/>
            </a:solidFill>
          </a:endParaRPr>
        </a:p>
      </dgm:t>
    </dgm:pt>
    <dgm:pt modelId="{979FB704-5504-4EAC-ABAF-1DC85B99D517}" type="parTrans" cxnId="{47975CA2-FAF8-40C0-9D34-CCAD1513F942}">
      <dgm:prSet/>
      <dgm:spPr/>
      <dgm:t>
        <a:bodyPr/>
        <a:lstStyle/>
        <a:p>
          <a:endParaRPr lang="en-US" sz="2400"/>
        </a:p>
      </dgm:t>
    </dgm:pt>
    <dgm:pt modelId="{3FE5D4D0-01F6-4D1F-BC08-39386FF4185F}" type="sibTrans" cxnId="{47975CA2-FAF8-40C0-9D34-CCAD1513F942}">
      <dgm:prSet/>
      <dgm:spPr/>
      <dgm:t>
        <a:bodyPr/>
        <a:lstStyle/>
        <a:p>
          <a:endParaRPr lang="en-US" sz="2400"/>
        </a:p>
      </dgm:t>
    </dgm:pt>
    <dgm:pt modelId="{BD4A67BE-754F-484C-BCB2-239F861AD703}">
      <dgm:prSet phldrT="[Text]" custT="1"/>
      <dgm:spPr>
        <a:solidFill>
          <a:srgbClr val="92D050">
            <a:alpha val="50000"/>
          </a:srgbClr>
        </a:solidFill>
        <a:ln>
          <a:solidFill>
            <a:srgbClr val="92D050"/>
          </a:solidFill>
        </a:ln>
      </dgm:spPr>
      <dgm:t>
        <a:bodyPr lIns="0" tIns="0" rIns="0" bIns="0"/>
        <a:lstStyle/>
        <a:p>
          <a:pPr algn="r"/>
          <a:r>
            <a:rPr lang="en-US" sz="2400" b="1" dirty="0" smtClean="0">
              <a:solidFill>
                <a:srgbClr val="0000FF"/>
              </a:solidFill>
            </a:rPr>
            <a:t>Distinctiveness</a:t>
          </a:r>
          <a:endParaRPr lang="en-US" sz="2400" b="1" dirty="0">
            <a:solidFill>
              <a:srgbClr val="0000FF"/>
            </a:solidFill>
          </a:endParaRPr>
        </a:p>
      </dgm:t>
    </dgm:pt>
    <dgm:pt modelId="{BD2077A5-D671-4A21-A988-64C2F583B06E}" type="parTrans" cxnId="{F68B1122-16BB-4B1D-B876-8E845CCF143E}">
      <dgm:prSet/>
      <dgm:spPr/>
      <dgm:t>
        <a:bodyPr/>
        <a:lstStyle/>
        <a:p>
          <a:endParaRPr lang="en-US" sz="2400"/>
        </a:p>
      </dgm:t>
    </dgm:pt>
    <dgm:pt modelId="{FE28CC35-9AED-445C-893B-C41ACE5005E5}" type="sibTrans" cxnId="{F68B1122-16BB-4B1D-B876-8E845CCF143E}">
      <dgm:prSet/>
      <dgm:spPr/>
      <dgm:t>
        <a:bodyPr/>
        <a:lstStyle/>
        <a:p>
          <a:endParaRPr lang="en-US" sz="2400"/>
        </a:p>
      </dgm:t>
    </dgm:pt>
    <dgm:pt modelId="{50422FE9-8D5A-4C61-AFB7-2252F8C7E4C3}">
      <dgm:prSet phldrT="[Text]" custT="1"/>
      <dgm:spPr>
        <a:solidFill>
          <a:schemeClr val="accent2">
            <a:alpha val="50000"/>
          </a:schemeClr>
        </a:solidFill>
        <a:ln>
          <a:solidFill>
            <a:schemeClr val="accent2"/>
          </a:solidFill>
        </a:ln>
      </dgm:spPr>
      <dgm:t>
        <a:bodyPr lIns="0" tIns="0" rIns="0" bIns="0"/>
        <a:lstStyle/>
        <a:p>
          <a:pPr algn="l"/>
          <a:r>
            <a:rPr lang="en-US" sz="2400" b="1" dirty="0" smtClean="0">
              <a:solidFill>
                <a:srgbClr val="0000FF"/>
              </a:solidFill>
            </a:rPr>
            <a:t>Believability</a:t>
          </a:r>
          <a:endParaRPr lang="en-US" sz="2400" b="1" dirty="0">
            <a:solidFill>
              <a:srgbClr val="0000FF"/>
            </a:solidFill>
          </a:endParaRPr>
        </a:p>
      </dgm:t>
    </dgm:pt>
    <dgm:pt modelId="{70BB0DA3-1A31-4F3D-A37D-71E0112A03BB}" type="parTrans" cxnId="{F9323EA7-39AB-4A41-A371-3BC291296547}">
      <dgm:prSet/>
      <dgm:spPr/>
      <dgm:t>
        <a:bodyPr/>
        <a:lstStyle/>
        <a:p>
          <a:endParaRPr lang="en-US" sz="2400"/>
        </a:p>
      </dgm:t>
    </dgm:pt>
    <dgm:pt modelId="{C3163391-15C1-4D54-90DD-AE9697183C05}" type="sibTrans" cxnId="{F9323EA7-39AB-4A41-A371-3BC291296547}">
      <dgm:prSet/>
      <dgm:spPr/>
      <dgm:t>
        <a:bodyPr/>
        <a:lstStyle/>
        <a:p>
          <a:endParaRPr lang="en-US" sz="2400"/>
        </a:p>
      </dgm:t>
    </dgm:pt>
    <dgm:pt modelId="{77FF1CAE-DB5C-40F9-8446-A526C8009236}" type="pres">
      <dgm:prSet presAssocID="{0692DF2F-3B78-44E8-B85D-E96D56870563}" presName="compositeShape" presStyleCnt="0">
        <dgm:presLayoutVars>
          <dgm:chMax val="7"/>
          <dgm:dir/>
          <dgm:resizeHandles val="exact"/>
        </dgm:presLayoutVars>
      </dgm:prSet>
      <dgm:spPr/>
    </dgm:pt>
    <dgm:pt modelId="{4C9F4079-601D-4B5D-BF5A-96E8D3E25654}" type="pres">
      <dgm:prSet presAssocID="{E75E701D-782F-46B7-BEC0-27BA9D48DDF2}" presName="circ1" presStyleLbl="vennNode1" presStyleIdx="0" presStyleCnt="3"/>
      <dgm:spPr/>
      <dgm:t>
        <a:bodyPr/>
        <a:lstStyle/>
        <a:p>
          <a:endParaRPr lang="en-US"/>
        </a:p>
      </dgm:t>
    </dgm:pt>
    <dgm:pt modelId="{0ADEFBAF-6DFF-40B5-A197-300B83B5D6A6}" type="pres">
      <dgm:prSet presAssocID="{E75E701D-782F-46B7-BEC0-27BA9D48DDF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E020F-E9EC-42AE-95E9-8A2044DDA0C3}" type="pres">
      <dgm:prSet presAssocID="{BD4A67BE-754F-484C-BCB2-239F861AD703}" presName="circ2" presStyleLbl="vennNode1" presStyleIdx="1" presStyleCnt="3" custLinFactNeighborX="-1639" custLinFactNeighborY="-13472"/>
      <dgm:spPr/>
      <dgm:t>
        <a:bodyPr/>
        <a:lstStyle/>
        <a:p>
          <a:endParaRPr lang="en-US"/>
        </a:p>
      </dgm:t>
    </dgm:pt>
    <dgm:pt modelId="{5165B1BA-70DD-4878-9554-5DF625B8E43A}" type="pres">
      <dgm:prSet presAssocID="{BD4A67BE-754F-484C-BCB2-239F861AD70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1F65DA-7EA5-4024-8F7B-7D0239AB08BC}" type="pres">
      <dgm:prSet presAssocID="{50422FE9-8D5A-4C61-AFB7-2252F8C7E4C3}" presName="circ3" presStyleLbl="vennNode1" presStyleIdx="2" presStyleCnt="3" custLinFactNeighborX="1639" custLinFactNeighborY="-13472"/>
      <dgm:spPr/>
      <dgm:t>
        <a:bodyPr/>
        <a:lstStyle/>
        <a:p>
          <a:endParaRPr lang="en-US"/>
        </a:p>
      </dgm:t>
    </dgm:pt>
    <dgm:pt modelId="{7BE0BC72-F879-4D7F-A3AB-8E7A0373491D}" type="pres">
      <dgm:prSet presAssocID="{50422FE9-8D5A-4C61-AFB7-2252F8C7E4C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CDA05-64A7-42CD-95ED-09A9781D0BD2}" type="presOf" srcId="{50422FE9-8D5A-4C61-AFB7-2252F8C7E4C3}" destId="{7BE0BC72-F879-4D7F-A3AB-8E7A0373491D}" srcOrd="1" destOrd="0" presId="urn:microsoft.com/office/officeart/2005/8/layout/venn1"/>
    <dgm:cxn modelId="{1902BD92-3B4C-472A-B324-A367E72D2558}" type="presOf" srcId="{0692DF2F-3B78-44E8-B85D-E96D56870563}" destId="{77FF1CAE-DB5C-40F9-8446-A526C8009236}" srcOrd="0" destOrd="0" presId="urn:microsoft.com/office/officeart/2005/8/layout/venn1"/>
    <dgm:cxn modelId="{31C5FDD9-3D6A-4E01-847F-F5B444E46689}" type="presOf" srcId="{BD4A67BE-754F-484C-BCB2-239F861AD703}" destId="{510E020F-E9EC-42AE-95E9-8A2044DDA0C3}" srcOrd="0" destOrd="0" presId="urn:microsoft.com/office/officeart/2005/8/layout/venn1"/>
    <dgm:cxn modelId="{0F05F472-356B-4CE8-9082-EAF126343867}" type="presOf" srcId="{BD4A67BE-754F-484C-BCB2-239F861AD703}" destId="{5165B1BA-70DD-4878-9554-5DF625B8E43A}" srcOrd="1" destOrd="0" presId="urn:microsoft.com/office/officeart/2005/8/layout/venn1"/>
    <dgm:cxn modelId="{FEDA6D60-6875-4628-8F21-BCA2AA1EEA8E}" type="presOf" srcId="{E75E701D-782F-46B7-BEC0-27BA9D48DDF2}" destId="{0ADEFBAF-6DFF-40B5-A197-300B83B5D6A6}" srcOrd="1" destOrd="0" presId="urn:microsoft.com/office/officeart/2005/8/layout/venn1"/>
    <dgm:cxn modelId="{74A64B48-AE67-42C7-9B7D-1B48BAFD6200}" type="presOf" srcId="{50422FE9-8D5A-4C61-AFB7-2252F8C7E4C3}" destId="{271F65DA-7EA5-4024-8F7B-7D0239AB08BC}" srcOrd="0" destOrd="0" presId="urn:microsoft.com/office/officeart/2005/8/layout/venn1"/>
    <dgm:cxn modelId="{DC76D799-3466-4EEA-BFEA-15C8CD580567}" type="presOf" srcId="{E75E701D-782F-46B7-BEC0-27BA9D48DDF2}" destId="{4C9F4079-601D-4B5D-BF5A-96E8D3E25654}" srcOrd="0" destOrd="0" presId="urn:microsoft.com/office/officeart/2005/8/layout/venn1"/>
    <dgm:cxn modelId="{F68B1122-16BB-4B1D-B876-8E845CCF143E}" srcId="{0692DF2F-3B78-44E8-B85D-E96D56870563}" destId="{BD4A67BE-754F-484C-BCB2-239F861AD703}" srcOrd="1" destOrd="0" parTransId="{BD2077A5-D671-4A21-A988-64C2F583B06E}" sibTransId="{FE28CC35-9AED-445C-893B-C41ACE5005E5}"/>
    <dgm:cxn modelId="{47975CA2-FAF8-40C0-9D34-CCAD1513F942}" srcId="{0692DF2F-3B78-44E8-B85D-E96D56870563}" destId="{E75E701D-782F-46B7-BEC0-27BA9D48DDF2}" srcOrd="0" destOrd="0" parTransId="{979FB704-5504-4EAC-ABAF-1DC85B99D517}" sibTransId="{3FE5D4D0-01F6-4D1F-BC08-39386FF4185F}"/>
    <dgm:cxn modelId="{F9323EA7-39AB-4A41-A371-3BC291296547}" srcId="{0692DF2F-3B78-44E8-B85D-E96D56870563}" destId="{50422FE9-8D5A-4C61-AFB7-2252F8C7E4C3}" srcOrd="2" destOrd="0" parTransId="{70BB0DA3-1A31-4F3D-A37D-71E0112A03BB}" sibTransId="{C3163391-15C1-4D54-90DD-AE9697183C05}"/>
    <dgm:cxn modelId="{CF7D13C3-F09A-4FBC-BE3B-53A0F6CAC4B7}" type="presParOf" srcId="{77FF1CAE-DB5C-40F9-8446-A526C8009236}" destId="{4C9F4079-601D-4B5D-BF5A-96E8D3E25654}" srcOrd="0" destOrd="0" presId="urn:microsoft.com/office/officeart/2005/8/layout/venn1"/>
    <dgm:cxn modelId="{00731CEC-A3A5-4276-A0AD-D0D787ABBDCE}" type="presParOf" srcId="{77FF1CAE-DB5C-40F9-8446-A526C8009236}" destId="{0ADEFBAF-6DFF-40B5-A197-300B83B5D6A6}" srcOrd="1" destOrd="0" presId="urn:microsoft.com/office/officeart/2005/8/layout/venn1"/>
    <dgm:cxn modelId="{7C3B11E6-DBDA-4CCE-A467-FA599BBEF9AE}" type="presParOf" srcId="{77FF1CAE-DB5C-40F9-8446-A526C8009236}" destId="{510E020F-E9EC-42AE-95E9-8A2044DDA0C3}" srcOrd="2" destOrd="0" presId="urn:microsoft.com/office/officeart/2005/8/layout/venn1"/>
    <dgm:cxn modelId="{208476B2-33F0-45EC-92AB-C02D3DF9FBAD}" type="presParOf" srcId="{77FF1CAE-DB5C-40F9-8446-A526C8009236}" destId="{5165B1BA-70DD-4878-9554-5DF625B8E43A}" srcOrd="3" destOrd="0" presId="urn:microsoft.com/office/officeart/2005/8/layout/venn1"/>
    <dgm:cxn modelId="{1399779F-D0B5-4111-A15F-74E532E364AF}" type="presParOf" srcId="{77FF1CAE-DB5C-40F9-8446-A526C8009236}" destId="{271F65DA-7EA5-4024-8F7B-7D0239AB08BC}" srcOrd="4" destOrd="0" presId="urn:microsoft.com/office/officeart/2005/8/layout/venn1"/>
    <dgm:cxn modelId="{833A97D3-2E14-4518-97C5-C946E6D05D60}" type="presParOf" srcId="{77FF1CAE-DB5C-40F9-8446-A526C8009236}" destId="{7BE0BC72-F879-4D7F-A3AB-8E7A0373491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F4169-A574-4029-8737-99CE2E90AFDB}">
      <dsp:nvSpPr>
        <dsp:cNvPr id="0" name=""/>
        <dsp:cNvSpPr/>
      </dsp:nvSpPr>
      <dsp:spPr>
        <a:xfrm>
          <a:off x="634364" y="0"/>
          <a:ext cx="7189470" cy="457200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BDB685-332C-4FA5-9DC9-84269F3661C2}">
      <dsp:nvSpPr>
        <dsp:cNvPr id="0" name=""/>
        <dsp:cNvSpPr/>
      </dsp:nvSpPr>
      <dsp:spPr>
        <a:xfrm>
          <a:off x="3403" y="1371599"/>
          <a:ext cx="2033402" cy="1828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u="sng" kern="1200" smtClean="0"/>
            <a:t>Segmentation </a:t>
          </a:r>
          <a:endParaRPr lang="en-US" sz="2200" u="sng" kern="1200" dirty="0" smtClean="0"/>
        </a:p>
      </dsp:txBody>
      <dsp:txXfrm>
        <a:off x="92678" y="1460874"/>
        <a:ext cx="1854852" cy="1650250"/>
      </dsp:txXfrm>
    </dsp:sp>
    <dsp:sp modelId="{7529D3B8-156C-459C-9231-E6F044A022C0}">
      <dsp:nvSpPr>
        <dsp:cNvPr id="0" name=""/>
        <dsp:cNvSpPr/>
      </dsp:nvSpPr>
      <dsp:spPr>
        <a:xfrm>
          <a:off x="2342424" y="1371599"/>
          <a:ext cx="1833711" cy="1828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Segment evaluation and </a:t>
          </a:r>
          <a:r>
            <a:rPr lang="en-US" sz="2200" u="sng" kern="1200" smtClean="0"/>
            <a:t>targeting</a:t>
          </a:r>
          <a:endParaRPr lang="en-US" sz="2200" u="sng" kern="1200" dirty="0"/>
        </a:p>
      </dsp:txBody>
      <dsp:txXfrm>
        <a:off x="2431699" y="1460874"/>
        <a:ext cx="1655161" cy="1650250"/>
      </dsp:txXfrm>
    </dsp:sp>
    <dsp:sp modelId="{A94EA7F5-EEE1-4784-BD58-82CDFD98168F}">
      <dsp:nvSpPr>
        <dsp:cNvPr id="0" name=""/>
        <dsp:cNvSpPr/>
      </dsp:nvSpPr>
      <dsp:spPr>
        <a:xfrm>
          <a:off x="4481754" y="1371599"/>
          <a:ext cx="1833711" cy="1828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Segment </a:t>
          </a:r>
          <a:r>
            <a:rPr lang="en-US" sz="2200" u="sng" kern="1200" smtClean="0"/>
            <a:t>positioning</a:t>
          </a:r>
          <a:endParaRPr lang="en-US" sz="2200" u="sng" kern="1200" dirty="0" smtClean="0"/>
        </a:p>
      </dsp:txBody>
      <dsp:txXfrm>
        <a:off x="4571029" y="1460874"/>
        <a:ext cx="1655161" cy="1650250"/>
      </dsp:txXfrm>
    </dsp:sp>
    <dsp:sp modelId="{34E16D09-08E4-4FBD-B4F1-BC6436EA6BD6}">
      <dsp:nvSpPr>
        <dsp:cNvPr id="0" name=""/>
        <dsp:cNvSpPr/>
      </dsp:nvSpPr>
      <dsp:spPr>
        <a:xfrm>
          <a:off x="6621084" y="1371599"/>
          <a:ext cx="1833711" cy="1828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Marketing mix formulation </a:t>
          </a:r>
          <a:endParaRPr lang="en-US" sz="2200" kern="1200" dirty="0" smtClean="0"/>
        </a:p>
      </dsp:txBody>
      <dsp:txXfrm>
        <a:off x="6710359" y="1460874"/>
        <a:ext cx="1655161" cy="1650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8BA48-CB8B-4B5A-B85F-9BE10564898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BDC31-A954-40E3-ACF8-153DC5D29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DC31-A954-40E3-ACF8-153DC5D291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4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1BF1D8C4-939A-4FE5-A1B1-51FFA61D51F5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700" dirty="0">
                <a:ea typeface="宋体" pitchFamily="2" charset="-122"/>
              </a:rPr>
              <a:t>Positioning: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700" dirty="0">
                <a:ea typeface="宋体" pitchFamily="2" charset="-122"/>
              </a:rPr>
              <a:t>The act of designing the company</a:t>
            </a:r>
            <a:r>
              <a:rPr lang="en-US" altLang="en-US" sz="1700" dirty="0">
                <a:ea typeface="宋体" pitchFamily="2" charset="-122"/>
              </a:rPr>
              <a:t>’</a:t>
            </a:r>
            <a:r>
              <a:rPr lang="en-US" sz="1700" dirty="0">
                <a:ea typeface="宋体" pitchFamily="2" charset="-122"/>
              </a:rPr>
              <a:t>s offering and image to occupy a distinctive place in the mind of the target market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700" dirty="0">
                <a:ea typeface="宋体" pitchFamily="2" charset="-122"/>
              </a:rPr>
              <a:t>Crystallized as a value proposition (why target market should buy the product)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700" dirty="0">
                <a:ea typeface="宋体" pitchFamily="2" charset="-122"/>
              </a:rPr>
              <a:t>A positioning statement (</a:t>
            </a:r>
            <a:r>
              <a:rPr lang="en-US" sz="1700" dirty="0" err="1">
                <a:ea typeface="宋体" pitchFamily="2" charset="-122"/>
              </a:rPr>
              <a:t>Kotler</a:t>
            </a:r>
            <a:r>
              <a:rPr lang="en-US" sz="1700" dirty="0">
                <a:ea typeface="宋体" pitchFamily="2" charset="-122"/>
              </a:rPr>
              <a:t> and Keller):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700" dirty="0">
                <a:ea typeface="宋体" pitchFamily="2" charset="-122"/>
              </a:rPr>
              <a:t>To (target group and need) our (Brand) is (concept) that (point-of-difference).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dirty="0">
                <a:ea typeface="宋体" pitchFamily="2" charset="-122"/>
              </a:rPr>
              <a:t>Pizza could have 3 positioning</a:t>
            </a:r>
            <a:br>
              <a:rPr lang="en-US" sz="1000" dirty="0">
                <a:ea typeface="宋体" pitchFamily="2" charset="-122"/>
              </a:rPr>
            </a:br>
            <a:r>
              <a:rPr lang="en-US" sz="1000" dirty="0">
                <a:ea typeface="宋体" pitchFamily="2" charset="-122"/>
              </a:rPr>
              <a:t>quality, cost, customer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dirty="0">
                <a:ea typeface="宋体" pitchFamily="2" charset="-122"/>
              </a:rPr>
              <a:t> Choose (</a:t>
            </a:r>
            <a:r>
              <a:rPr lang="en-US" sz="1000" dirty="0" err="1">
                <a:ea typeface="宋体" pitchFamily="2" charset="-122"/>
              </a:rPr>
              <a:t>Treacy</a:t>
            </a:r>
            <a:r>
              <a:rPr lang="en-US" sz="1000" dirty="0">
                <a:ea typeface="宋体" pitchFamily="2" charset="-122"/>
              </a:rPr>
              <a:t> and </a:t>
            </a:r>
            <a:r>
              <a:rPr lang="en-US" sz="1000" dirty="0" err="1">
                <a:ea typeface="宋体" pitchFamily="2" charset="-122"/>
              </a:rPr>
              <a:t>Wiersema</a:t>
            </a:r>
            <a:r>
              <a:rPr lang="en-US" sz="1000" dirty="0">
                <a:ea typeface="宋体" pitchFamily="2" charset="-122"/>
              </a:rPr>
              <a:t>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dirty="0">
                <a:ea typeface="宋体" pitchFamily="2" charset="-122"/>
              </a:rPr>
              <a:t>Proposed a positioning framework called Value Disciplines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dirty="0">
                <a:ea typeface="宋体" pitchFamily="2" charset="-122"/>
              </a:rPr>
              <a:t>Product leader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dirty="0">
                <a:ea typeface="宋体" pitchFamily="2" charset="-122"/>
              </a:rPr>
              <a:t>Operationally excellent firm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dirty="0">
                <a:ea typeface="宋体" pitchFamily="2" charset="-122"/>
              </a:rPr>
              <a:t>Customer intimate firm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dirty="0">
                <a:ea typeface="宋体" pitchFamily="2" charset="-122"/>
              </a:rPr>
              <a:t>Be the best on one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dirty="0">
              <a:ea typeface="宋体" pitchFamily="2" charset="-122"/>
            </a:endParaRPr>
          </a:p>
        </p:txBody>
      </p:sp>
      <p:sp>
        <p:nvSpPr>
          <p:cNvPr id="7168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CD355505-6885-44F0-A600-F934287E1F53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8361" indent="-608361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Ask the question whether this commercial has delivered the Nike</a:t>
            </a:r>
            <a:r>
              <a:rPr lang="en-US" altLang="en-US" dirty="0" smtClean="0">
                <a:ea typeface="宋体" pitchFamily="2" charset="-122"/>
              </a:rPr>
              <a:t>’</a:t>
            </a:r>
            <a:r>
              <a:rPr lang="en-US" dirty="0" smtClean="0">
                <a:ea typeface="宋体" pitchFamily="2" charset="-122"/>
              </a:rPr>
              <a:t>s positioning, and whether it conveys the three desirable aspects well for Nike</a:t>
            </a:r>
          </a:p>
          <a:p>
            <a:pPr marL="608361" indent="-608361">
              <a:spcBef>
                <a:spcPct val="0"/>
              </a:spcBef>
            </a:pPr>
            <a:endParaRPr lang="en-US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3500" dirty="0"/>
              <a:t>Relevance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Addressing Important Need of a Segment</a:t>
            </a:r>
          </a:p>
          <a:p>
            <a:pPr>
              <a:lnSpc>
                <a:spcPct val="90000"/>
              </a:lnSpc>
            </a:pPr>
            <a:r>
              <a:rPr lang="en-US" altLang="zh-CN" sz="3500" dirty="0"/>
              <a:t>Distinctiveness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Different from competitors</a:t>
            </a:r>
          </a:p>
          <a:p>
            <a:pPr>
              <a:lnSpc>
                <a:spcPct val="90000"/>
              </a:lnSpc>
            </a:pPr>
            <a:r>
              <a:rPr lang="en-US" altLang="zh-CN" sz="3500" dirty="0"/>
              <a:t>Believability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Face validity</a:t>
            </a:r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endParaRPr lang="en-US" dirty="0" smtClean="0">
              <a:ea typeface="宋体" pitchFamily="2" charset="-122"/>
            </a:endParaRPr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r>
              <a:rPr lang="zh-CN" altLang="en-US" dirty="0"/>
              <a:t>理想的定位</a:t>
            </a:r>
            <a:endParaRPr lang="en-US" altLang="zh-CN" dirty="0"/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endParaRPr lang="en-US" dirty="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相关性</a:t>
            </a:r>
            <a:endParaRPr lang="en-US" altLang="ja-JP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独特性</a:t>
            </a:r>
            <a:endParaRPr lang="en-US" altLang="ja-JP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可信度</a:t>
            </a:r>
            <a:endParaRPr lang="en-US" altLang="zh-CN" dirty="0"/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endParaRPr lang="en-US" dirty="0" smtClean="0">
              <a:ea typeface="宋体" pitchFamily="2" charset="-122"/>
            </a:endParaRPr>
          </a:p>
        </p:txBody>
      </p:sp>
      <p:sp>
        <p:nvSpPr>
          <p:cNvPr id="7373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F75EA312-A523-492F-A69C-AB37584B5028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r>
              <a:rPr lang="en-US" sz="2500" dirty="0">
                <a:ea typeface="宋体" pitchFamily="2" charset="-122"/>
              </a:rPr>
              <a:t>How many benefits to convey:</a:t>
            </a:r>
          </a:p>
          <a:p>
            <a:pPr marL="1370756" lvl="2" indent="-455882">
              <a:lnSpc>
                <a:spcPct val="90000"/>
              </a:lnSpc>
              <a:spcBef>
                <a:spcPct val="0"/>
              </a:spcBef>
            </a:pPr>
            <a:r>
              <a:rPr lang="en-US" sz="1700" dirty="0">
                <a:ea typeface="宋体" pitchFamily="2" charset="-122"/>
              </a:rPr>
              <a:t>Unique selling proposition (one central benefit)</a:t>
            </a:r>
          </a:p>
          <a:p>
            <a:pPr marL="1370756" lvl="2" indent="-455882">
              <a:lnSpc>
                <a:spcPct val="90000"/>
              </a:lnSpc>
              <a:spcBef>
                <a:spcPct val="0"/>
              </a:spcBef>
            </a:pPr>
            <a:r>
              <a:rPr lang="en-US" sz="1700" dirty="0">
                <a:ea typeface="宋体" pitchFamily="2" charset="-122"/>
              </a:rPr>
              <a:t>Sometimes two, even three benefit positioning.</a:t>
            </a:r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r>
              <a:rPr lang="en-US" sz="2500" dirty="0">
                <a:ea typeface="宋体" pitchFamily="2" charset="-122"/>
              </a:rPr>
              <a:t>Four major positioning errors</a:t>
            </a:r>
          </a:p>
          <a:p>
            <a:pPr marL="1370756" lvl="2" indent="-455882">
              <a:lnSpc>
                <a:spcPct val="90000"/>
              </a:lnSpc>
              <a:spcBef>
                <a:spcPct val="0"/>
              </a:spcBef>
            </a:pPr>
            <a:r>
              <a:rPr lang="en-US" sz="1700" dirty="0" err="1">
                <a:ea typeface="宋体" pitchFamily="2" charset="-122"/>
              </a:rPr>
              <a:t>Underpositioning</a:t>
            </a:r>
            <a:endParaRPr lang="en-US" sz="1700" dirty="0">
              <a:ea typeface="宋体" pitchFamily="2" charset="-122"/>
            </a:endParaRPr>
          </a:p>
          <a:p>
            <a:pPr marL="1370756" lvl="2" indent="-455882">
              <a:lnSpc>
                <a:spcPct val="90000"/>
              </a:lnSpc>
              <a:spcBef>
                <a:spcPct val="0"/>
              </a:spcBef>
            </a:pPr>
            <a:r>
              <a:rPr lang="en-US" sz="1700" dirty="0" err="1">
                <a:ea typeface="宋体" pitchFamily="2" charset="-122"/>
              </a:rPr>
              <a:t>Overpositioning</a:t>
            </a:r>
            <a:endParaRPr lang="en-US" sz="1700" dirty="0">
              <a:ea typeface="宋体" pitchFamily="2" charset="-122"/>
            </a:endParaRPr>
          </a:p>
          <a:p>
            <a:pPr marL="1370756" lvl="2" indent="-455882">
              <a:lnSpc>
                <a:spcPct val="90000"/>
              </a:lnSpc>
              <a:spcBef>
                <a:spcPct val="0"/>
              </a:spcBef>
            </a:pPr>
            <a:r>
              <a:rPr lang="en-US" sz="1700" dirty="0">
                <a:ea typeface="宋体" pitchFamily="2" charset="-122"/>
              </a:rPr>
              <a:t>Confused positioning</a:t>
            </a:r>
          </a:p>
          <a:p>
            <a:pPr marL="1370756" lvl="2" indent="-455882">
              <a:lnSpc>
                <a:spcPct val="90000"/>
              </a:lnSpc>
              <a:spcBef>
                <a:spcPct val="0"/>
              </a:spcBef>
            </a:pPr>
            <a:r>
              <a:rPr lang="en-US" sz="1700" dirty="0">
                <a:ea typeface="宋体" pitchFamily="2" charset="-122"/>
              </a:rPr>
              <a:t>Doubtful positioning</a:t>
            </a:r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endParaRPr lang="en-US" sz="1000" dirty="0">
              <a:ea typeface="宋体" pitchFamily="2" charset="-122"/>
            </a:endParaRPr>
          </a:p>
          <a:p>
            <a:pPr marL="597469" indent="-597469"/>
            <a:r>
              <a:rPr lang="zh-CN" altLang="en-US" sz="2700" dirty="0"/>
              <a:t>定多少利益</a:t>
            </a:r>
            <a:endParaRPr lang="en-US" altLang="ja-JP" sz="2700" dirty="0"/>
          </a:p>
          <a:p>
            <a:pPr marL="1344305" lvl="2" indent="-448102"/>
            <a:r>
              <a:rPr lang="zh-CN" altLang="en-US" sz="2000" dirty="0"/>
              <a:t>独特的卖点（一个核心利益）</a:t>
            </a:r>
            <a:endParaRPr lang="en-US" altLang="ja-JP" sz="2000" dirty="0"/>
          </a:p>
          <a:p>
            <a:pPr marL="1344305" lvl="2" indent="-448102"/>
            <a:r>
              <a:rPr lang="zh-CN" altLang="en-US" sz="2000" dirty="0"/>
              <a:t>二到三个利益定位</a:t>
            </a:r>
            <a:endParaRPr lang="en-US" altLang="ja-JP" sz="2000" dirty="0"/>
          </a:p>
          <a:p>
            <a:pPr marL="597469" indent="-597469"/>
            <a:r>
              <a:rPr lang="zh-CN" altLang="en-US" sz="2700" dirty="0"/>
              <a:t>四类主要的定位错误</a:t>
            </a:r>
            <a:endParaRPr lang="en-US" altLang="ja-JP" sz="2700" dirty="0"/>
          </a:p>
          <a:p>
            <a:pPr marL="1344305" lvl="2" indent="-448102"/>
            <a:r>
              <a:rPr lang="zh-CN" altLang="en-US" sz="2000" dirty="0"/>
              <a:t>定位过低</a:t>
            </a:r>
            <a:endParaRPr lang="en-US" altLang="ja-JP" sz="2000" dirty="0"/>
          </a:p>
          <a:p>
            <a:pPr marL="1344305" lvl="2" indent="-448102"/>
            <a:r>
              <a:rPr lang="zh-CN" altLang="en-US" sz="2000" dirty="0"/>
              <a:t>定位过高</a:t>
            </a:r>
            <a:endParaRPr lang="en-US" altLang="ja-JP" sz="2000" dirty="0"/>
          </a:p>
          <a:p>
            <a:pPr marL="1344305" lvl="2" indent="-448102"/>
            <a:r>
              <a:rPr lang="zh-CN" altLang="en-US" sz="2000" dirty="0"/>
              <a:t>定位混乱</a:t>
            </a:r>
            <a:endParaRPr lang="en-US" altLang="ja-JP" sz="2000" dirty="0"/>
          </a:p>
          <a:p>
            <a:pPr marL="1344305" lvl="2" indent="-448102"/>
            <a:r>
              <a:rPr lang="zh-CN" altLang="en-US" sz="2000" dirty="0"/>
              <a:t>定位含糊 </a:t>
            </a:r>
            <a:r>
              <a:rPr lang="en-US" altLang="zh-CN" sz="2000" dirty="0"/>
              <a:t>(</a:t>
            </a:r>
            <a:r>
              <a:rPr lang="zh-CN" altLang="en-US" sz="2000" dirty="0"/>
              <a:t>可信度低）</a:t>
            </a:r>
            <a:endParaRPr lang="en-US" sz="2000" dirty="0"/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endParaRPr lang="en-US" sz="1000" dirty="0">
              <a:ea typeface="宋体" pitchFamily="2" charset="-122"/>
            </a:endParaRPr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endParaRPr lang="en-US" sz="1000" dirty="0">
              <a:ea typeface="宋体" pitchFamily="2" charset="-122"/>
            </a:endParaRPr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endParaRPr lang="en-US" sz="1000" dirty="0">
              <a:ea typeface="宋体" pitchFamily="2" charset="-122"/>
            </a:endParaRPr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r>
              <a:rPr lang="en-US" sz="1000" dirty="0">
                <a:ea typeface="宋体" pitchFamily="2" charset="-122"/>
              </a:rPr>
              <a:t>Examples:</a:t>
            </a:r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r>
              <a:rPr lang="en-US" sz="1000" dirty="0">
                <a:ea typeface="宋体" pitchFamily="2" charset="-122"/>
              </a:rPr>
              <a:t>BMW: driving machine</a:t>
            </a:r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r>
              <a:rPr lang="en-US" sz="1000" dirty="0" err="1">
                <a:ea typeface="宋体" pitchFamily="2" charset="-122"/>
              </a:rPr>
              <a:t>Volve</a:t>
            </a:r>
            <a:r>
              <a:rPr lang="en-US" sz="1000" dirty="0">
                <a:ea typeface="宋体" pitchFamily="2" charset="-122"/>
              </a:rPr>
              <a:t>: safe and durable</a:t>
            </a:r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r>
              <a:rPr lang="en-US" sz="1000" dirty="0" err="1">
                <a:ea typeface="宋体" pitchFamily="2" charset="-122"/>
              </a:rPr>
              <a:t>Aquafresh</a:t>
            </a:r>
            <a:r>
              <a:rPr lang="en-US" sz="1000" dirty="0">
                <a:ea typeface="宋体" pitchFamily="2" charset="-122"/>
              </a:rPr>
              <a:t>: </a:t>
            </a:r>
            <a:r>
              <a:rPr lang="en-US" sz="1000" dirty="0" err="1">
                <a:ea typeface="宋体" pitchFamily="2" charset="-122"/>
              </a:rPr>
              <a:t>anticavity</a:t>
            </a:r>
            <a:r>
              <a:rPr lang="en-US" sz="1000" dirty="0">
                <a:ea typeface="宋体" pitchFamily="2" charset="-122"/>
              </a:rPr>
              <a:t> protection, better breath, and whiter teeth.</a:t>
            </a:r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endParaRPr lang="en-US" sz="1000" dirty="0">
              <a:ea typeface="宋体" pitchFamily="2" charset="-122"/>
            </a:endParaRPr>
          </a:p>
          <a:p>
            <a:pPr marL="1370756" lvl="2" indent="-455882">
              <a:lnSpc>
                <a:spcPct val="90000"/>
              </a:lnSpc>
              <a:spcBef>
                <a:spcPct val="0"/>
              </a:spcBef>
            </a:pPr>
            <a:r>
              <a:rPr lang="en-US" sz="1000" dirty="0" err="1">
                <a:ea typeface="宋体" pitchFamily="2" charset="-122"/>
              </a:rPr>
              <a:t>Underpositioning</a:t>
            </a:r>
            <a:r>
              <a:rPr lang="en-US" sz="1000" dirty="0">
                <a:ea typeface="宋体" pitchFamily="2" charset="-122"/>
              </a:rPr>
              <a:t> (didn</a:t>
            </a:r>
            <a:r>
              <a:rPr lang="en-US" altLang="en-US" sz="1000" dirty="0">
                <a:ea typeface="宋体" pitchFamily="2" charset="-122"/>
              </a:rPr>
              <a:t>’</a:t>
            </a:r>
            <a:r>
              <a:rPr lang="en-US" sz="1000" dirty="0">
                <a:ea typeface="宋体" pitchFamily="2" charset="-122"/>
              </a:rPr>
              <a:t>t convey the benefit well)</a:t>
            </a:r>
          </a:p>
          <a:p>
            <a:pPr marL="1370756" lvl="2" indent="-455882">
              <a:lnSpc>
                <a:spcPct val="90000"/>
              </a:lnSpc>
              <a:spcBef>
                <a:spcPct val="0"/>
              </a:spcBef>
            </a:pPr>
            <a:r>
              <a:rPr lang="en-US" sz="1000" dirty="0" err="1">
                <a:ea typeface="宋体" pitchFamily="2" charset="-122"/>
              </a:rPr>
              <a:t>Overpositioning</a:t>
            </a:r>
            <a:r>
              <a:rPr lang="en-US" sz="1000" dirty="0">
                <a:ea typeface="宋体" pitchFamily="2" charset="-122"/>
              </a:rPr>
              <a:t>  (</a:t>
            </a:r>
            <a:r>
              <a:rPr lang="en-US" sz="1000" dirty="0" err="1">
                <a:ea typeface="宋体" pitchFamily="2" charset="-122"/>
              </a:rPr>
              <a:t>comsumers</a:t>
            </a:r>
            <a:r>
              <a:rPr lang="en-US" altLang="en-US" sz="1000" dirty="0">
                <a:ea typeface="宋体" pitchFamily="2" charset="-122"/>
              </a:rPr>
              <a:t>’</a:t>
            </a:r>
            <a:r>
              <a:rPr lang="en-US" sz="1000" dirty="0">
                <a:ea typeface="宋体" pitchFamily="2" charset="-122"/>
              </a:rPr>
              <a:t> interpretation becomes very narrow, Tiffany diamond ring, start at ?, most people think it</a:t>
            </a:r>
            <a:r>
              <a:rPr lang="en-US" altLang="en-US" sz="1000" dirty="0">
                <a:ea typeface="宋体" pitchFamily="2" charset="-122"/>
              </a:rPr>
              <a:t>’</a:t>
            </a:r>
            <a:r>
              <a:rPr lang="en-US" sz="1000" dirty="0">
                <a:ea typeface="宋体" pitchFamily="2" charset="-122"/>
              </a:rPr>
              <a:t>s at least $5000, but actually it starts at $1000)</a:t>
            </a:r>
          </a:p>
          <a:p>
            <a:pPr marL="1370756" lvl="2" indent="-455882">
              <a:lnSpc>
                <a:spcPct val="90000"/>
              </a:lnSpc>
              <a:spcBef>
                <a:spcPct val="0"/>
              </a:spcBef>
            </a:pPr>
            <a:r>
              <a:rPr lang="en-US" sz="1000" dirty="0">
                <a:ea typeface="宋体" pitchFamily="2" charset="-122"/>
              </a:rPr>
              <a:t>Confused positioning (make too many claims, and/or change positioning too much)</a:t>
            </a:r>
          </a:p>
          <a:p>
            <a:pPr marL="1370756" lvl="2" indent="-455882">
              <a:lnSpc>
                <a:spcPct val="90000"/>
              </a:lnSpc>
              <a:spcBef>
                <a:spcPct val="0"/>
              </a:spcBef>
            </a:pPr>
            <a:r>
              <a:rPr lang="en-US" sz="1000" dirty="0">
                <a:ea typeface="宋体" pitchFamily="2" charset="-122"/>
              </a:rPr>
              <a:t>Doubtful positioning (can not be trusted, again, luxury car sometimes are just the lux version of the cheaper cars)</a:t>
            </a:r>
          </a:p>
          <a:p>
            <a:pPr marL="608361" indent="-608361">
              <a:lnSpc>
                <a:spcPct val="90000"/>
              </a:lnSpc>
              <a:spcBef>
                <a:spcPct val="0"/>
              </a:spcBef>
            </a:pPr>
            <a:endParaRPr lang="en-US" sz="1000" dirty="0">
              <a:ea typeface="宋体" pitchFamily="2" charset="-122"/>
            </a:endParaRPr>
          </a:p>
        </p:txBody>
      </p:sp>
      <p:sp>
        <p:nvSpPr>
          <p:cNvPr id="788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dirty="0" smtClean="0">
              <a:ea typeface="宋体" pitchFamily="2" charset="-122"/>
            </a:endParaRPr>
          </a:p>
        </p:txBody>
      </p:sp>
      <p:sp>
        <p:nvSpPr>
          <p:cNvPr id="1157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62457B5D-6171-45C9-A837-F5955CA2B7D1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115716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u="sng" dirty="0" smtClean="0"/>
          </a:p>
          <a:p>
            <a:endParaRPr lang="en-US" altLang="zh-CN" u="sng" dirty="0"/>
          </a:p>
          <a:p>
            <a:r>
              <a:rPr lang="en-US" altLang="zh-CN" u="sng" dirty="0"/>
              <a:t>Demand at the top should be studied</a:t>
            </a:r>
          </a:p>
          <a:p>
            <a:endParaRPr lang="en-US" altLang="zh-CN" u="sng" dirty="0"/>
          </a:p>
          <a:p>
            <a:r>
              <a:rPr lang="en-US" altLang="zh-CN" u="sng" dirty="0"/>
              <a:t>Positioning should be multi dimensional, never high or low. High on this, low on that.</a:t>
            </a:r>
            <a:endParaRPr lang="en-US" altLang="zh-CN" u="sng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45613EB1-DB50-42CC-8221-DFADF135E221}" type="datetime1">
              <a:rPr lang="en-US" sz="1200"/>
              <a:pPr eaLnBrk="1" hangingPunct="1"/>
              <a:t>5/3/2017</a:t>
            </a:fld>
            <a:endParaRPr lang="en-US" sz="1200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1200"/>
              <a:t>L2. Customer Analysis I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D7FA19-C2F2-412A-BFAC-7AF3D644C6A6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5A72DBD2-0879-48B7-A1CC-71961701895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Identify and profile distinct groups of buyers who differ in their needs and preferences (market segmentation).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Select one or more market segments to enter (market targeting).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For each target segment, establish and communicate the key distinctive benefit(s) of the company</a:t>
            </a:r>
            <a:r>
              <a:rPr lang="en-US" altLang="en-US" dirty="0" smtClean="0">
                <a:ea typeface="宋体" pitchFamily="2" charset="-122"/>
              </a:rPr>
              <a:t>’</a:t>
            </a:r>
            <a:r>
              <a:rPr lang="en-US" dirty="0" smtClean="0">
                <a:ea typeface="宋体" pitchFamily="2" charset="-122"/>
              </a:rPr>
              <a:t>s market offering (market positioning).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宋体" pitchFamily="2" charset="-122"/>
            </a:endParaRP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STP is the proxy for individualized solution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You should always think about STP, but sometimes it</a:t>
            </a:r>
            <a:r>
              <a:rPr lang="en-US" altLang="en-US" dirty="0" smtClean="0">
                <a:ea typeface="宋体" pitchFamily="2" charset="-122"/>
              </a:rPr>
              <a:t>’</a:t>
            </a:r>
            <a:r>
              <a:rPr lang="en-US" dirty="0" smtClean="0">
                <a:ea typeface="宋体" pitchFamily="2" charset="-122"/>
              </a:rPr>
              <a:t>s not sensible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Maybe sweet and sour soup 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Type 1. homogeneous preferences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Type 2. Diffused preferences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Type 3. 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宋体" pitchFamily="2" charset="-122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8D953CF6-E189-4B65-A191-AC00026EEC24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B7C4E8-0726-4A24-9C64-EB472AFA18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CEE88E-7383-48B0-A71C-13D6D52A7EED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695ED9-1EBD-4D0E-920D-7F1C47EF863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695ED9-1EBD-4D0E-920D-7F1C47EF863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2719D5-BDCF-45B8-AC61-2E306BC1B57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2719D5-BDCF-45B8-AC61-2E306BC1B57C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8E46-E08F-4EA2-905B-00E27C2927E0}" type="datetime1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F3AF-EEFA-4172-A112-2C3C41C7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4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5953-32D4-4CAB-A277-929A207360B7}" type="datetime1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F3AF-EEFA-4172-A112-2C3C41C7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8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3E63-6DEC-4500-ADA9-3C5EEE80B5D4}" type="datetime1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F3AF-EEFA-4172-A112-2C3C41C7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78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lnSpc>
                <a:spcPts val="3600"/>
              </a:lnSpc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14400" y="1371600"/>
            <a:ext cx="7162800" cy="381000"/>
          </a:xfrm>
        </p:spPr>
        <p:txBody>
          <a:bodyPr/>
          <a:lstStyle>
            <a:lvl1pPr algn="ctr">
              <a:buNone/>
              <a:defRPr sz="2800" b="1" i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2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B6E4-877C-4FCE-9FCE-3EA20FF6C2C3}" type="datetime1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F3AF-EEFA-4172-A112-2C3C41C7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1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9BC4-494E-4428-BD83-E5DCAE90CC39}" type="datetime1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F3AF-EEFA-4172-A112-2C3C41C7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2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9454-436B-4833-900E-155C930FDE7A}" type="datetime1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F3AF-EEFA-4172-A112-2C3C41C7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9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2757-026B-474A-95D6-4136018CA2D5}" type="datetime1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F3AF-EEFA-4172-A112-2C3C41C7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1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62FB-2B47-4749-A99D-CC16A77445A4}" type="datetime1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F3AF-EEFA-4172-A112-2C3C41C7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4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084-D4EA-4674-B078-C24044D90E0E}" type="datetime1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F3AF-EEFA-4172-A112-2C3C41C7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4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9C3E-7555-4323-B38D-3E1265D827C3}" type="datetime1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F3AF-EEFA-4172-A112-2C3C41C7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D4F3-7CBF-4A7D-A51A-784804B6297C}" type="datetime1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F3AF-EEFA-4172-A112-2C3C41C7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3EBDD-8EB6-4E88-9154-4FF3E31C35E9}" type="datetime1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2F3AF-EEFA-4172-A112-2C3C41C7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3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images.google.com/imgres?imgurl=http://www.ospreydesign.com/foreword/archives/volvo-2006-logo.jpg&amp;imgrefurl=http://www.ospreydesign.com/foreword/archives/001923.html&amp;h=449&amp;w=475&amp;sz=19&amp;hl=en&amp;start=6&amp;um=1&amp;tbnid=NSVoJWyav-KNeM:&amp;tbnh=122&amp;tbnw=129&amp;prev=/images?q=volvo&amp;svnum=10&amp;um=1&amp;hl=en&amp;rls=com.microsoft:en-us" TargetMode="External"/><Relationship Id="rId7" Type="http://schemas.openxmlformats.org/officeDocument/2006/relationships/hyperlink" Target="http://go2.wordpress.com/?id=725X1342&amp;site=nouvellemode.wordpress.com&amp;url=http://nouvellemode.files.wordpress.com/2009/11/nike-just-do-it.jpg&amp;sref=http://nouvellemode.wordpress.com/2009/11/25/just-do-i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m/imgres?imgurl=http://www.fargond.holiday-inn.com/Dominos%20Logo.JPG&amp;imgrefurl=http://watblog.com/index.php?tag=%20online%20gaming&amp;h=400&amp;w=400&amp;sz=85&amp;hl=en&amp;start=1&amp;um=1&amp;tbnid=PmiakVNcWxuvvM:&amp;tbnh=124&amp;tbnw=124&amp;prev=/images?q=domino+pizza&amp;svnum=10&amp;um=1&amp;hl=en&amp;rls=com.microsoft:en-us" TargetMode="Externa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12954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Session 5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6203776"/>
            <a:ext cx="2226196" cy="6096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Chapter 8 &amp; 10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2753142"/>
            <a:ext cx="35668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Segmentation,</a:t>
            </a:r>
          </a:p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Targeting,</a:t>
            </a:r>
          </a:p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Positioning (STP)</a:t>
            </a:r>
            <a:endParaRPr lang="en-US" sz="4400" dirty="0">
              <a:solidFill>
                <a:srgbClr val="0070C0"/>
              </a:solidFill>
            </a:endParaRPr>
          </a:p>
        </p:txBody>
      </p:sp>
      <p:pic>
        <p:nvPicPr>
          <p:cNvPr id="7" name="Picture 2" descr="https://images-cn.ssl-images-amazon.com/images/I/61OUSioAd5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3409950" cy="454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89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3 factors to consider when evaluating attractiveness of customer segments </a:t>
            </a:r>
          </a:p>
        </p:txBody>
      </p:sp>
      <p:sp>
        <p:nvSpPr>
          <p:cNvPr id="2355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charset="0"/>
                <a:cs typeface="Calibri" charset="0"/>
              </a:rPr>
              <a:t>Segment size and growth</a:t>
            </a:r>
          </a:p>
          <a:p>
            <a:endParaRPr lang="en-US" dirty="0" smtClean="0">
              <a:latin typeface="Calibri" charset="0"/>
              <a:cs typeface="Calibri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Calibri" charset="0"/>
                <a:cs typeface="Calibri" charset="0"/>
              </a:rPr>
              <a:t>Segment structural attractiveness</a:t>
            </a:r>
          </a:p>
          <a:p>
            <a:pPr lvl="1"/>
            <a:r>
              <a:rPr lang="en-US" dirty="0" smtClean="0">
                <a:latin typeface="Calibri" charset="0"/>
                <a:cs typeface="Calibri" charset="0"/>
              </a:rPr>
              <a:t>Any strong competitors</a:t>
            </a:r>
          </a:p>
          <a:p>
            <a:pPr lvl="1"/>
            <a:r>
              <a:rPr lang="en-US" dirty="0" smtClean="0">
                <a:latin typeface="Calibri" charset="0"/>
                <a:cs typeface="Calibri" charset="0"/>
              </a:rPr>
              <a:t>Relative power of customers </a:t>
            </a:r>
          </a:p>
          <a:p>
            <a:pPr lvl="1"/>
            <a:r>
              <a:rPr lang="en-US" dirty="0" smtClean="0">
                <a:latin typeface="Calibri" charset="0"/>
                <a:cs typeface="Calibri" charset="0"/>
              </a:rPr>
              <a:t>Relative power of suppliers</a:t>
            </a:r>
          </a:p>
          <a:p>
            <a:pPr lvl="2">
              <a:buNone/>
            </a:pPr>
            <a:endParaRPr lang="en-US" dirty="0" smtClean="0">
              <a:latin typeface="Calibri" charset="0"/>
              <a:cs typeface="Calibri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Calibri" charset="0"/>
                <a:cs typeface="Calibri" charset="0"/>
              </a:rPr>
              <a:t>Company long-run objectives and resources </a:t>
            </a:r>
          </a:p>
          <a:p>
            <a:pPr lvl="1"/>
            <a:r>
              <a:rPr lang="en-US" dirty="0" smtClean="0">
                <a:latin typeface="Calibri" charset="0"/>
                <a:cs typeface="Calibri" charset="0"/>
              </a:rPr>
              <a:t>Do we want to be known for serving this customer segment?</a:t>
            </a:r>
          </a:p>
          <a:p>
            <a:pPr lvl="1"/>
            <a:r>
              <a:rPr lang="en-US" dirty="0" smtClean="0">
                <a:latin typeface="Calibri" charset="0"/>
                <a:cs typeface="Calibri" charset="0"/>
              </a:rPr>
              <a:t>Do we have the skill set to deliver superior value to this segment?</a:t>
            </a:r>
          </a:p>
          <a:p>
            <a:endParaRPr lang="en-US" dirty="0" smtClean="0">
              <a:latin typeface="Calibri" charset="0"/>
              <a:cs typeface="Calibri" charset="0"/>
            </a:endParaRPr>
          </a:p>
          <a:p>
            <a:endParaRPr lang="en-US" dirty="0" smtClean="0">
              <a:latin typeface="Calibri" charset="0"/>
              <a:cs typeface="Calibri" charset="0"/>
            </a:endParaRPr>
          </a:p>
          <a:p>
            <a:endParaRPr lang="en-US" dirty="0" smtClean="0"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232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962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Positioning</a:t>
            </a:r>
            <a:endParaRPr lang="en-US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en-US" altLang="zh-CN" sz="2000" dirty="0" smtClean="0"/>
              <a:t>Positioning:</a:t>
            </a:r>
          </a:p>
          <a:p>
            <a:pPr lvl="1"/>
            <a:r>
              <a:rPr lang="en-US" altLang="zh-CN" sz="2000" dirty="0" smtClean="0"/>
              <a:t>The act of designing the company’s offering and image to occupy a distinctive place in the mind of the target market</a:t>
            </a:r>
          </a:p>
          <a:p>
            <a:pPr lvl="1"/>
            <a:r>
              <a:rPr lang="en-US" altLang="zh-CN" sz="2000" dirty="0" smtClean="0"/>
              <a:t>Crystallized as a value proposition (why target market should buy the product)</a:t>
            </a:r>
          </a:p>
          <a:p>
            <a:r>
              <a:rPr lang="en-US" altLang="zh-CN" sz="2000" dirty="0" smtClean="0"/>
              <a:t>A positioning statement (</a:t>
            </a:r>
            <a:r>
              <a:rPr lang="en-US" altLang="zh-CN" sz="2000" dirty="0" err="1" smtClean="0"/>
              <a:t>Kotler</a:t>
            </a:r>
            <a:r>
              <a:rPr lang="en-US" altLang="zh-CN" sz="2000" dirty="0" smtClean="0"/>
              <a:t> and Keller):</a:t>
            </a:r>
          </a:p>
          <a:p>
            <a:pPr lvl="1"/>
            <a:r>
              <a:rPr lang="en-US" altLang="zh-CN" sz="2000" dirty="0" smtClean="0"/>
              <a:t>To (target group and need) our (Brand) is (concept) that (point-of-difference).</a:t>
            </a:r>
          </a:p>
          <a:p>
            <a:pPr lvl="2"/>
            <a:endParaRPr lang="en-US" sz="1600" dirty="0" smtClean="0"/>
          </a:p>
        </p:txBody>
      </p:sp>
      <p:sp>
        <p:nvSpPr>
          <p:cNvPr id="706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00002837-BCAE-4ADD-B65E-06C4F23BD98E}" type="slidenum">
              <a:rPr lang="en-US" sz="1400"/>
              <a:pPr eaLnBrk="1" hangingPunct="1"/>
              <a:t>11</a:t>
            </a:fld>
            <a:endParaRPr lang="en-US" sz="1400"/>
          </a:p>
        </p:txBody>
      </p:sp>
      <p:pic>
        <p:nvPicPr>
          <p:cNvPr id="70660" name="Picture 2" descr="http://tbn0.google.com/images?q=tbn:NSVoJWyav-KNeM:http://www.ospreydesign.com/foreword/archives/volvo-2006-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659051"/>
            <a:ext cx="12287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1" name="Picture 4" descr="http://tbn0.google.com/images?q=tbn:PmiakVNcWxuvvM:http://www.fargond.holiday-inn.com/Dominos%2520Log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659051"/>
            <a:ext cx="11811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2" name="Picture 2" descr="http://nouvellemode.files.wordpress.com/2009/11/nike-just-do-it.jpg?w=500&amp;h=500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735251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253258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0010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00FF"/>
                </a:solidFill>
              </a:rPr>
              <a:t>Ideal Positioning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27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A8998F51-5EF5-4FFE-B538-D9AD52DAAFFF}" type="slidenum">
              <a:rPr lang="en-US" sz="1400"/>
              <a:pPr eaLnBrk="1" hangingPunct="1"/>
              <a:t>12</a:t>
            </a:fld>
            <a:endParaRPr lang="en-US" sz="1400"/>
          </a:p>
        </p:txBody>
      </p:sp>
      <p:pic>
        <p:nvPicPr>
          <p:cNvPr id="111618" name="Picture 2" descr="C:\Documents and Settings\mqd9\Local Settings\Temporary Internet Files\Content.IE5\NKUIO30F\MC90042317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3657600"/>
            <a:ext cx="685343" cy="6853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158830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9F4079-601D-4B5D-BF5A-96E8D3E25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4C9F4079-601D-4B5D-BF5A-96E8D3E25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0E020F-E9EC-42AE-95E9-8A2044DDA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510E020F-E9EC-42AE-95E9-8A2044DDA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1F65DA-7EA5-4024-8F7B-7D0239AB0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271F65DA-7EA5-4024-8F7B-7D0239AB08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6962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Positioning Pitfalls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924800" cy="4114800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en-US" altLang="zh-CN" sz="2800" dirty="0" smtClean="0"/>
              <a:t>Convey too many benefits:</a:t>
            </a:r>
          </a:p>
          <a:p>
            <a:pPr marL="1062037" lvl="1" indent="-609600"/>
            <a:r>
              <a:rPr lang="en-US" altLang="zh-CN" sz="2800" dirty="0" smtClean="0"/>
              <a:t>Unique selling proposition (one central benefit) is usually sufficient</a:t>
            </a:r>
          </a:p>
          <a:p>
            <a:pPr marL="1062037" lvl="1" indent="-609600"/>
            <a:r>
              <a:rPr lang="en-US" altLang="zh-CN" sz="2800" dirty="0" smtClean="0"/>
              <a:t>Sometimes 2-3 benefit positioning.</a:t>
            </a:r>
          </a:p>
          <a:p>
            <a:pPr marL="609600" indent="-609600"/>
            <a:r>
              <a:rPr lang="en-US" altLang="zh-CN" sz="2800" dirty="0" smtClean="0"/>
              <a:t>Four major positioning errors</a:t>
            </a:r>
          </a:p>
          <a:p>
            <a:pPr marL="1062037" lvl="1" indent="-609600"/>
            <a:r>
              <a:rPr lang="en-US" altLang="zh-CN" sz="2800" dirty="0" err="1" smtClean="0"/>
              <a:t>Underpositioning</a:t>
            </a:r>
            <a:endParaRPr lang="en-US" altLang="zh-CN" sz="2800" dirty="0" smtClean="0"/>
          </a:p>
          <a:p>
            <a:pPr marL="1062037" lvl="1" indent="-609600"/>
            <a:r>
              <a:rPr lang="en-US" altLang="zh-CN" sz="2800" dirty="0" err="1" smtClean="0"/>
              <a:t>Overpositioning</a:t>
            </a:r>
            <a:endParaRPr lang="en-US" altLang="zh-CN" sz="2800" dirty="0" smtClean="0"/>
          </a:p>
          <a:p>
            <a:pPr marL="1062037" lvl="1" indent="-609600"/>
            <a:r>
              <a:rPr lang="en-US" altLang="zh-CN" sz="2800" dirty="0" smtClean="0">
                <a:solidFill>
                  <a:srgbClr val="C00000"/>
                </a:solidFill>
              </a:rPr>
              <a:t>Confused positioning</a:t>
            </a:r>
          </a:p>
          <a:p>
            <a:pPr marL="1062037" lvl="1" indent="-609600"/>
            <a:r>
              <a:rPr lang="en-US" altLang="zh-CN" sz="2800" dirty="0" smtClean="0">
                <a:solidFill>
                  <a:srgbClr val="C00000"/>
                </a:solidFill>
              </a:rPr>
              <a:t>Doubtful positioning</a:t>
            </a:r>
          </a:p>
        </p:txBody>
      </p:sp>
      <p:sp>
        <p:nvSpPr>
          <p:cNvPr id="778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D7D17083-A31D-4A4E-8C8D-4CE199024B93}" type="slidenum">
              <a:rPr lang="en-US" sz="1400"/>
              <a:pPr eaLnBrk="1" hangingPunct="1"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944428740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39000" cy="7921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Key Points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01000" cy="4525963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2800" dirty="0" smtClean="0"/>
              <a:t>Segmentation, Targeting and Positioning (STP) is the most important marketing concept you should remember!</a:t>
            </a:r>
          </a:p>
          <a:p>
            <a:pPr algn="ctr">
              <a:lnSpc>
                <a:spcPct val="90000"/>
              </a:lnSpc>
              <a:buNone/>
            </a:pPr>
            <a:endParaRPr lang="en-US" altLang="zh-CN" sz="2800" dirty="0" smtClean="0"/>
          </a:p>
          <a:p>
            <a:pPr algn="ctr">
              <a:lnSpc>
                <a:spcPct val="90000"/>
              </a:lnSpc>
              <a:buNone/>
            </a:pPr>
            <a:r>
              <a:rPr lang="en-US" altLang="zh-CN" sz="2800" dirty="0" smtClean="0"/>
              <a:t>Good STP requires rigorous qualitative and quantitative research!</a:t>
            </a:r>
          </a:p>
          <a:p>
            <a:pPr algn="ctr">
              <a:lnSpc>
                <a:spcPct val="90000"/>
              </a:lnSpc>
              <a:buNone/>
            </a:pPr>
            <a:endParaRPr lang="en-US" altLang="zh-CN" sz="2800" dirty="0" smtClean="0"/>
          </a:p>
          <a:p>
            <a:pPr algn="ctr">
              <a:lnSpc>
                <a:spcPct val="90000"/>
              </a:lnSpc>
              <a:buNone/>
            </a:pPr>
            <a:r>
              <a:rPr lang="en-US" altLang="zh-CN" sz="2800" dirty="0" smtClean="0"/>
              <a:t>At least you have asked the right question!</a:t>
            </a:r>
          </a:p>
        </p:txBody>
      </p:sp>
      <p:sp>
        <p:nvSpPr>
          <p:cNvPr id="1146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A2351CBB-2A46-45E8-BD24-ECC0D4B0D65F}" type="slidenum">
              <a:rPr lang="en-US" sz="1400"/>
              <a:pPr eaLnBrk="1" hangingPunct="1"/>
              <a:t>14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84010041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dirty="0" smtClean="0"/>
              <a:t>Managerial Challenge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dirty="0" smtClean="0"/>
              <a:t>How to position our product</a:t>
            </a:r>
          </a:p>
          <a:p>
            <a:pPr marL="457200" indent="-457200"/>
            <a:r>
              <a:rPr lang="en-US" altLang="zh-CN" sz="2800" dirty="0" smtClean="0"/>
              <a:t>If position high, we need to invest more on R&amp;D and market development, cost will be higher. We are afraid that we won’t be able to get a lot of customers at the high end.</a:t>
            </a:r>
          </a:p>
          <a:p>
            <a:pPr marL="457200" indent="-457200"/>
            <a:r>
              <a:rPr lang="en-US" altLang="zh-CN" sz="2800" dirty="0" smtClean="0"/>
              <a:t>If position low, we will have high revenue but little profit. We are also worried about images of future brands. </a:t>
            </a: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C304-6623-4F01-BA92-7300AD301829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867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Segmentation , </a:t>
            </a:r>
            <a:r>
              <a:rPr lang="en-US" altLang="ja-JP" sz="2600" dirty="0" smtClean="0"/>
              <a:t>Targeting and Positioning (STP)</a:t>
            </a:r>
            <a:endParaRPr lang="en-US" sz="2600" dirty="0" smtClean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848600" cy="4953000"/>
          </a:xfrm>
        </p:spPr>
        <p:txBody>
          <a:bodyPr/>
          <a:lstStyle/>
          <a:p>
            <a:r>
              <a:rPr lang="en-US" altLang="zh-CN" dirty="0" smtClean="0"/>
              <a:t>segmentation </a:t>
            </a:r>
          </a:p>
          <a:p>
            <a:pPr lvl="1"/>
            <a:r>
              <a:rPr lang="en-US" altLang="zh-CN" dirty="0" smtClean="0"/>
              <a:t>Identify and profile distinct groups of buyers </a:t>
            </a:r>
            <a:r>
              <a:rPr lang="en-US" altLang="zh-CN" u="sng" dirty="0" smtClean="0"/>
              <a:t>with similar needs</a:t>
            </a:r>
          </a:p>
          <a:p>
            <a:r>
              <a:rPr lang="en-US" altLang="zh-CN" dirty="0" smtClean="0"/>
              <a:t>targeting </a:t>
            </a:r>
          </a:p>
          <a:p>
            <a:pPr lvl="1"/>
            <a:r>
              <a:rPr lang="en-US" altLang="zh-CN" dirty="0" smtClean="0"/>
              <a:t>Select one or more market segments to enter</a:t>
            </a:r>
          </a:p>
          <a:p>
            <a:r>
              <a:rPr lang="en-US" altLang="zh-CN" dirty="0" smtClean="0"/>
              <a:t>positioning </a:t>
            </a:r>
          </a:p>
          <a:p>
            <a:pPr lvl="1"/>
            <a:r>
              <a:rPr lang="en-US" altLang="zh-CN" dirty="0" smtClean="0"/>
              <a:t>For each target segment, establish and communicate the key distinctive benefit(s) of the company’s market offering.</a:t>
            </a:r>
          </a:p>
        </p:txBody>
      </p:sp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6E62AD9-0F67-44AE-BF70-126F307CEA9A}" type="slidenum">
              <a:rPr lang="en-US" sz="1400"/>
              <a:pPr eaLnBrk="1" hangingPunct="1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9641415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/>
              <a:t>A few more words on </a:t>
            </a:r>
            <a:r>
              <a:rPr lang="en-US" altLang="ja-JP" sz="3600" dirty="0" smtClean="0"/>
              <a:t>STP</a:t>
            </a:r>
            <a:endParaRPr lang="en-US" sz="3600" dirty="0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5486400" cy="4525963"/>
          </a:xfrm>
        </p:spPr>
        <p:txBody>
          <a:bodyPr/>
          <a:lstStyle/>
          <a:p>
            <a:r>
              <a:rPr lang="en-US" altLang="zh-CN" dirty="0" smtClean="0"/>
              <a:t>STP is the proxy for individualized solution</a:t>
            </a:r>
          </a:p>
          <a:p>
            <a:r>
              <a:rPr lang="en-US" altLang="zh-CN" dirty="0" smtClean="0"/>
              <a:t>You should always think about STP, but sometimes it’s not sensible</a:t>
            </a:r>
          </a:p>
        </p:txBody>
      </p:sp>
      <p:sp>
        <p:nvSpPr>
          <p:cNvPr id="3380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46A117BB-D656-40CD-8382-23659B0A74F6}" type="slidenum">
              <a:rPr lang="en-US" altLang="zh-CN" sz="1400"/>
              <a:pPr eaLnBrk="1" hangingPunct="1"/>
              <a:t>3</a:t>
            </a:fld>
            <a:endParaRPr lang="en-US" altLang="zh-CN" sz="1400"/>
          </a:p>
        </p:txBody>
      </p:sp>
      <p:grpSp>
        <p:nvGrpSpPr>
          <p:cNvPr id="93" name="Group 92"/>
          <p:cNvGrpSpPr/>
          <p:nvPr/>
        </p:nvGrpSpPr>
        <p:grpSpPr>
          <a:xfrm>
            <a:off x="6172200" y="4149080"/>
            <a:ext cx="2514600" cy="2395954"/>
            <a:chOff x="6400800" y="609600"/>
            <a:chExt cx="2514600" cy="2395954"/>
          </a:xfrm>
        </p:grpSpPr>
        <p:grpSp>
          <p:nvGrpSpPr>
            <p:cNvPr id="71" name="Group 70"/>
            <p:cNvGrpSpPr/>
            <p:nvPr/>
          </p:nvGrpSpPr>
          <p:grpSpPr>
            <a:xfrm>
              <a:off x="6781800" y="1066800"/>
              <a:ext cx="1600200" cy="1600200"/>
              <a:chOff x="5181600" y="2743200"/>
              <a:chExt cx="1600200" cy="16002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5181600" y="2743200"/>
                <a:ext cx="1600200" cy="1600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6096000" y="3276600"/>
                <a:ext cx="493771" cy="417576"/>
                <a:chOff x="7391405" y="2667000"/>
                <a:chExt cx="493771" cy="417576"/>
              </a:xfrm>
            </p:grpSpPr>
            <p:sp>
              <p:nvSpPr>
                <p:cNvPr id="12" name="Oval 11"/>
                <p:cNvSpPr>
                  <a:spLocks noChangeAspect="1"/>
                </p:cNvSpPr>
                <p:nvPr/>
              </p:nvSpPr>
              <p:spPr bwMode="auto">
                <a:xfrm>
                  <a:off x="7391405" y="28194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" name="Oval 12"/>
                <p:cNvSpPr>
                  <a:spLocks noChangeAspect="1"/>
                </p:cNvSpPr>
                <p:nvPr/>
              </p:nvSpPr>
              <p:spPr bwMode="auto">
                <a:xfrm>
                  <a:off x="7543800" y="26670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 bwMode="auto">
                <a:xfrm>
                  <a:off x="7543800" y="28194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5" name="Oval 14"/>
                <p:cNvSpPr>
                  <a:spLocks noChangeAspect="1"/>
                </p:cNvSpPr>
                <p:nvPr/>
              </p:nvSpPr>
              <p:spPr bwMode="auto">
                <a:xfrm>
                  <a:off x="7543800" y="28956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6" name="Oval 15"/>
                <p:cNvSpPr>
                  <a:spLocks noChangeAspect="1"/>
                </p:cNvSpPr>
                <p:nvPr/>
              </p:nvSpPr>
              <p:spPr bwMode="auto">
                <a:xfrm>
                  <a:off x="7696200" y="27432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7" name="Oval 16"/>
                <p:cNvSpPr>
                  <a:spLocks noChangeAspect="1"/>
                </p:cNvSpPr>
                <p:nvPr/>
              </p:nvSpPr>
              <p:spPr bwMode="auto">
                <a:xfrm>
                  <a:off x="7467600" y="29718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8" name="Oval 17"/>
                <p:cNvSpPr>
                  <a:spLocks noChangeAspect="1"/>
                </p:cNvSpPr>
                <p:nvPr/>
              </p:nvSpPr>
              <p:spPr bwMode="auto">
                <a:xfrm>
                  <a:off x="7696200" y="28194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9" name="Oval 18"/>
                <p:cNvSpPr>
                  <a:spLocks noChangeAspect="1"/>
                </p:cNvSpPr>
                <p:nvPr/>
              </p:nvSpPr>
              <p:spPr bwMode="auto">
                <a:xfrm>
                  <a:off x="7772400" y="27432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0" name="Oval 19"/>
                <p:cNvSpPr>
                  <a:spLocks noChangeAspect="1"/>
                </p:cNvSpPr>
                <p:nvPr/>
              </p:nvSpPr>
              <p:spPr bwMode="auto">
                <a:xfrm>
                  <a:off x="7467600" y="27432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1" name="Oval 20"/>
                <p:cNvSpPr>
                  <a:spLocks noChangeAspect="1"/>
                </p:cNvSpPr>
                <p:nvPr/>
              </p:nvSpPr>
              <p:spPr bwMode="auto">
                <a:xfrm>
                  <a:off x="7543805" y="29718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2" name="Oval 21"/>
                <p:cNvSpPr>
                  <a:spLocks noChangeAspect="1"/>
                </p:cNvSpPr>
                <p:nvPr/>
              </p:nvSpPr>
              <p:spPr bwMode="auto">
                <a:xfrm>
                  <a:off x="7696200" y="28194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3" name="Oval 22"/>
                <p:cNvSpPr>
                  <a:spLocks noChangeAspect="1"/>
                </p:cNvSpPr>
                <p:nvPr/>
              </p:nvSpPr>
              <p:spPr bwMode="auto">
                <a:xfrm>
                  <a:off x="7696200" y="29718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 bwMode="auto">
                <a:xfrm>
                  <a:off x="7696200" y="30480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 bwMode="auto">
                <a:xfrm>
                  <a:off x="7848600" y="28956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 bwMode="auto">
                <a:xfrm>
                  <a:off x="7543800" y="30480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7" name="Oval 26"/>
                <p:cNvSpPr>
                  <a:spLocks noChangeAspect="1"/>
                </p:cNvSpPr>
                <p:nvPr/>
              </p:nvSpPr>
              <p:spPr bwMode="auto">
                <a:xfrm>
                  <a:off x="7848600" y="29718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8" name="Oval 27"/>
                <p:cNvSpPr>
                  <a:spLocks noChangeAspect="1"/>
                </p:cNvSpPr>
                <p:nvPr/>
              </p:nvSpPr>
              <p:spPr bwMode="auto">
                <a:xfrm>
                  <a:off x="7772400" y="28956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9" name="Oval 28"/>
                <p:cNvSpPr>
                  <a:spLocks noChangeAspect="1"/>
                </p:cNvSpPr>
                <p:nvPr/>
              </p:nvSpPr>
              <p:spPr bwMode="auto">
                <a:xfrm>
                  <a:off x="7620000" y="28956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5334000" y="3810000"/>
                <a:ext cx="569976" cy="341376"/>
                <a:chOff x="7924800" y="3505200"/>
                <a:chExt cx="569976" cy="341376"/>
              </a:xfrm>
            </p:grpSpPr>
            <p:sp>
              <p:nvSpPr>
                <p:cNvPr id="31" name="Oval 30"/>
                <p:cNvSpPr>
                  <a:spLocks noChangeAspect="1"/>
                </p:cNvSpPr>
                <p:nvPr/>
              </p:nvSpPr>
              <p:spPr bwMode="auto">
                <a:xfrm>
                  <a:off x="8382000" y="38100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2" name="Oval 31"/>
                <p:cNvSpPr>
                  <a:spLocks noChangeAspect="1"/>
                </p:cNvSpPr>
                <p:nvPr/>
              </p:nvSpPr>
              <p:spPr bwMode="auto">
                <a:xfrm>
                  <a:off x="7924800" y="36576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3" name="Oval 32"/>
                <p:cNvSpPr>
                  <a:spLocks noChangeAspect="1"/>
                </p:cNvSpPr>
                <p:nvPr/>
              </p:nvSpPr>
              <p:spPr bwMode="auto">
                <a:xfrm>
                  <a:off x="8077195" y="35814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4" name="Oval 33"/>
                <p:cNvSpPr>
                  <a:spLocks noChangeAspect="1"/>
                </p:cNvSpPr>
                <p:nvPr/>
              </p:nvSpPr>
              <p:spPr bwMode="auto">
                <a:xfrm>
                  <a:off x="8077195" y="36576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 bwMode="auto">
                <a:xfrm>
                  <a:off x="8229595" y="35052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6" name="Oval 35"/>
                <p:cNvSpPr>
                  <a:spLocks noChangeAspect="1"/>
                </p:cNvSpPr>
                <p:nvPr/>
              </p:nvSpPr>
              <p:spPr bwMode="auto">
                <a:xfrm>
                  <a:off x="8000995" y="37338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 bwMode="auto">
                <a:xfrm>
                  <a:off x="8229595" y="35814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8" name="Oval 37"/>
                <p:cNvSpPr>
                  <a:spLocks noChangeAspect="1"/>
                </p:cNvSpPr>
                <p:nvPr/>
              </p:nvSpPr>
              <p:spPr bwMode="auto">
                <a:xfrm>
                  <a:off x="8305795" y="35052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9" name="Oval 38"/>
                <p:cNvSpPr>
                  <a:spLocks noChangeAspect="1"/>
                </p:cNvSpPr>
                <p:nvPr/>
              </p:nvSpPr>
              <p:spPr bwMode="auto">
                <a:xfrm>
                  <a:off x="8458200" y="35814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0" name="Oval 39"/>
                <p:cNvSpPr>
                  <a:spLocks noChangeAspect="1"/>
                </p:cNvSpPr>
                <p:nvPr/>
              </p:nvSpPr>
              <p:spPr bwMode="auto">
                <a:xfrm>
                  <a:off x="8077200" y="37338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1" name="Oval 40"/>
                <p:cNvSpPr>
                  <a:spLocks noChangeAspect="1"/>
                </p:cNvSpPr>
                <p:nvPr/>
              </p:nvSpPr>
              <p:spPr bwMode="auto">
                <a:xfrm>
                  <a:off x="8229595" y="35814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2" name="Oval 41"/>
                <p:cNvSpPr>
                  <a:spLocks noChangeAspect="1"/>
                </p:cNvSpPr>
                <p:nvPr/>
              </p:nvSpPr>
              <p:spPr bwMode="auto">
                <a:xfrm>
                  <a:off x="8229595" y="37338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3" name="Oval 42"/>
                <p:cNvSpPr>
                  <a:spLocks noChangeAspect="1"/>
                </p:cNvSpPr>
                <p:nvPr/>
              </p:nvSpPr>
              <p:spPr bwMode="auto">
                <a:xfrm>
                  <a:off x="8229595" y="38100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4" name="Oval 43"/>
                <p:cNvSpPr>
                  <a:spLocks noChangeAspect="1"/>
                </p:cNvSpPr>
                <p:nvPr/>
              </p:nvSpPr>
              <p:spPr bwMode="auto">
                <a:xfrm>
                  <a:off x="8381995" y="36576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5" name="Oval 44"/>
                <p:cNvSpPr>
                  <a:spLocks noChangeAspect="1"/>
                </p:cNvSpPr>
                <p:nvPr/>
              </p:nvSpPr>
              <p:spPr bwMode="auto">
                <a:xfrm>
                  <a:off x="8077195" y="38100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6" name="Oval 45"/>
                <p:cNvSpPr>
                  <a:spLocks noChangeAspect="1"/>
                </p:cNvSpPr>
                <p:nvPr/>
              </p:nvSpPr>
              <p:spPr bwMode="auto">
                <a:xfrm>
                  <a:off x="8381995" y="37338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7" name="Oval 46"/>
                <p:cNvSpPr>
                  <a:spLocks noChangeAspect="1"/>
                </p:cNvSpPr>
                <p:nvPr/>
              </p:nvSpPr>
              <p:spPr bwMode="auto">
                <a:xfrm>
                  <a:off x="8305795" y="36576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8" name="Oval 47"/>
                <p:cNvSpPr>
                  <a:spLocks noChangeAspect="1"/>
                </p:cNvSpPr>
                <p:nvPr/>
              </p:nvSpPr>
              <p:spPr bwMode="auto">
                <a:xfrm>
                  <a:off x="8153395" y="36576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5257800" y="2895600"/>
                <a:ext cx="493771" cy="493776"/>
                <a:chOff x="7543800" y="685800"/>
                <a:chExt cx="493771" cy="493776"/>
              </a:xfrm>
            </p:grpSpPr>
            <p:sp>
              <p:nvSpPr>
                <p:cNvPr id="50" name="Oval 49"/>
                <p:cNvSpPr>
                  <a:spLocks noChangeAspect="1"/>
                </p:cNvSpPr>
                <p:nvPr/>
              </p:nvSpPr>
              <p:spPr bwMode="auto">
                <a:xfrm>
                  <a:off x="7543800" y="9906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1" name="Oval 50"/>
                <p:cNvSpPr>
                  <a:spLocks noChangeAspect="1"/>
                </p:cNvSpPr>
                <p:nvPr/>
              </p:nvSpPr>
              <p:spPr bwMode="auto">
                <a:xfrm>
                  <a:off x="7772400" y="6858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2" name="Oval 51"/>
                <p:cNvSpPr>
                  <a:spLocks noChangeAspect="1"/>
                </p:cNvSpPr>
                <p:nvPr/>
              </p:nvSpPr>
              <p:spPr bwMode="auto">
                <a:xfrm>
                  <a:off x="7696195" y="7620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3" name="Oval 52"/>
                <p:cNvSpPr>
                  <a:spLocks noChangeAspect="1"/>
                </p:cNvSpPr>
                <p:nvPr/>
              </p:nvSpPr>
              <p:spPr bwMode="auto">
                <a:xfrm>
                  <a:off x="7848600" y="9906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4" name="Oval 53"/>
                <p:cNvSpPr>
                  <a:spLocks noChangeAspect="1"/>
                </p:cNvSpPr>
                <p:nvPr/>
              </p:nvSpPr>
              <p:spPr bwMode="auto">
                <a:xfrm>
                  <a:off x="7848595" y="6858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5" name="Oval 54"/>
                <p:cNvSpPr>
                  <a:spLocks noChangeAspect="1"/>
                </p:cNvSpPr>
                <p:nvPr/>
              </p:nvSpPr>
              <p:spPr bwMode="auto">
                <a:xfrm>
                  <a:off x="7619995" y="9144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6" name="Oval 55"/>
                <p:cNvSpPr>
                  <a:spLocks noChangeAspect="1"/>
                </p:cNvSpPr>
                <p:nvPr/>
              </p:nvSpPr>
              <p:spPr bwMode="auto">
                <a:xfrm>
                  <a:off x="7848595" y="7620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 bwMode="auto">
                <a:xfrm>
                  <a:off x="7924795" y="6858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8" name="Oval 57"/>
                <p:cNvSpPr>
                  <a:spLocks noChangeAspect="1"/>
                </p:cNvSpPr>
                <p:nvPr/>
              </p:nvSpPr>
              <p:spPr bwMode="auto">
                <a:xfrm>
                  <a:off x="7619995" y="6858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9" name="Oval 58"/>
                <p:cNvSpPr>
                  <a:spLocks noChangeAspect="1"/>
                </p:cNvSpPr>
                <p:nvPr/>
              </p:nvSpPr>
              <p:spPr bwMode="auto">
                <a:xfrm>
                  <a:off x="7696200" y="9144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0" name="Oval 59"/>
                <p:cNvSpPr>
                  <a:spLocks noChangeAspect="1"/>
                </p:cNvSpPr>
                <p:nvPr/>
              </p:nvSpPr>
              <p:spPr bwMode="auto">
                <a:xfrm>
                  <a:off x="7848595" y="7620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1" name="Oval 60"/>
                <p:cNvSpPr>
                  <a:spLocks noChangeAspect="1"/>
                </p:cNvSpPr>
                <p:nvPr/>
              </p:nvSpPr>
              <p:spPr bwMode="auto">
                <a:xfrm>
                  <a:off x="7848595" y="9144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 bwMode="auto">
                <a:xfrm>
                  <a:off x="7696200" y="10668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3" name="Oval 62"/>
                <p:cNvSpPr>
                  <a:spLocks noChangeAspect="1"/>
                </p:cNvSpPr>
                <p:nvPr/>
              </p:nvSpPr>
              <p:spPr bwMode="auto">
                <a:xfrm>
                  <a:off x="7924800" y="11430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4" name="Oval 63"/>
                <p:cNvSpPr>
                  <a:spLocks noChangeAspect="1"/>
                </p:cNvSpPr>
                <p:nvPr/>
              </p:nvSpPr>
              <p:spPr bwMode="auto">
                <a:xfrm>
                  <a:off x="7696195" y="9906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5" name="Oval 64"/>
                <p:cNvSpPr>
                  <a:spLocks noChangeAspect="1"/>
                </p:cNvSpPr>
                <p:nvPr/>
              </p:nvSpPr>
              <p:spPr bwMode="auto">
                <a:xfrm>
                  <a:off x="8000995" y="9144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6" name="Oval 65"/>
                <p:cNvSpPr>
                  <a:spLocks noChangeAspect="1"/>
                </p:cNvSpPr>
                <p:nvPr/>
              </p:nvSpPr>
              <p:spPr bwMode="auto">
                <a:xfrm>
                  <a:off x="7924795" y="8382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 bwMode="auto">
                <a:xfrm>
                  <a:off x="7772395" y="838200"/>
                  <a:ext cx="36576" cy="36576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72" name="TextBox 71"/>
            <p:cNvSpPr txBox="1"/>
            <p:nvPr/>
          </p:nvSpPr>
          <p:spPr>
            <a:xfrm>
              <a:off x="7086600" y="6096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Type 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400800" y="1295400"/>
              <a:ext cx="430887" cy="8382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600" dirty="0" smtClean="0"/>
                <a:t>sour</a:t>
              </a:r>
              <a:endParaRPr lang="en-US" sz="16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1628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sweet</a:t>
              </a:r>
              <a:endParaRPr lang="en-US" sz="1600" dirty="0"/>
            </a:p>
          </p:txBody>
        </p:sp>
      </p:grpSp>
      <p:pic>
        <p:nvPicPr>
          <p:cNvPr id="52228" name="Picture 4" descr="http://www.ayushveda.com/wp-content/uploads/2010/12/Sweet-And-Sour-Soup.jpg"/>
          <p:cNvPicPr>
            <a:picLocks noChangeAspect="1" noChangeArrowheads="1"/>
          </p:cNvPicPr>
          <p:nvPr/>
        </p:nvPicPr>
        <p:blipFill>
          <a:blip r:embed="rId3" cstate="print"/>
          <a:srcRect t="1" r="2856" b="-10476"/>
          <a:stretch>
            <a:fillRect/>
          </a:stretch>
        </p:blipFill>
        <p:spPr bwMode="auto">
          <a:xfrm>
            <a:off x="6324600" y="1143000"/>
            <a:ext cx="2209800" cy="1884829"/>
          </a:xfrm>
          <a:prstGeom prst="ellipse">
            <a:avLst/>
          </a:prstGeom>
          <a:noFill/>
        </p:spPr>
      </p:pic>
      <p:grpSp>
        <p:nvGrpSpPr>
          <p:cNvPr id="159" name="Group 158"/>
          <p:cNvGrpSpPr/>
          <p:nvPr/>
        </p:nvGrpSpPr>
        <p:grpSpPr>
          <a:xfrm>
            <a:off x="3429000" y="4129390"/>
            <a:ext cx="2514600" cy="2395954"/>
            <a:chOff x="3429000" y="3733800"/>
            <a:chExt cx="2514600" cy="2395954"/>
          </a:xfrm>
        </p:grpSpPr>
        <p:sp>
          <p:nvSpPr>
            <p:cNvPr id="101" name="Rectangle 100"/>
            <p:cNvSpPr/>
            <p:nvPr/>
          </p:nvSpPr>
          <p:spPr bwMode="auto">
            <a:xfrm>
              <a:off x="3810000" y="4191000"/>
              <a:ext cx="1600200" cy="1600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1" name="Oval 140"/>
            <p:cNvSpPr>
              <a:spLocks noChangeAspect="1"/>
            </p:cNvSpPr>
            <p:nvPr/>
          </p:nvSpPr>
          <p:spPr bwMode="auto">
            <a:xfrm>
              <a:off x="4724400" y="48768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2" name="Oval 141"/>
            <p:cNvSpPr>
              <a:spLocks noChangeAspect="1"/>
            </p:cNvSpPr>
            <p:nvPr/>
          </p:nvSpPr>
          <p:spPr bwMode="auto">
            <a:xfrm>
              <a:off x="4876795" y="4724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3" name="Oval 142"/>
            <p:cNvSpPr>
              <a:spLocks noChangeAspect="1"/>
            </p:cNvSpPr>
            <p:nvPr/>
          </p:nvSpPr>
          <p:spPr bwMode="auto">
            <a:xfrm>
              <a:off x="4800600" y="45720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4" name="Oval 143"/>
            <p:cNvSpPr>
              <a:spLocks noChangeAspect="1"/>
            </p:cNvSpPr>
            <p:nvPr/>
          </p:nvSpPr>
          <p:spPr bwMode="auto">
            <a:xfrm>
              <a:off x="4876795" y="49530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Oval 144"/>
            <p:cNvSpPr>
              <a:spLocks noChangeAspect="1"/>
            </p:cNvSpPr>
            <p:nvPr/>
          </p:nvSpPr>
          <p:spPr bwMode="auto">
            <a:xfrm>
              <a:off x="5029200" y="46482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6" name="Oval 145"/>
            <p:cNvSpPr>
              <a:spLocks noChangeAspect="1"/>
            </p:cNvSpPr>
            <p:nvPr/>
          </p:nvSpPr>
          <p:spPr bwMode="auto">
            <a:xfrm>
              <a:off x="4800595" y="50292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7" name="Oval 146"/>
            <p:cNvSpPr>
              <a:spLocks noChangeAspect="1"/>
            </p:cNvSpPr>
            <p:nvPr/>
          </p:nvSpPr>
          <p:spPr bwMode="auto">
            <a:xfrm>
              <a:off x="4724400" y="52578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Oval 147"/>
            <p:cNvSpPr>
              <a:spLocks noChangeAspect="1"/>
            </p:cNvSpPr>
            <p:nvPr/>
          </p:nvSpPr>
          <p:spPr bwMode="auto">
            <a:xfrm>
              <a:off x="5105400" y="45720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9" name="Oval 148"/>
            <p:cNvSpPr>
              <a:spLocks noChangeAspect="1"/>
            </p:cNvSpPr>
            <p:nvPr/>
          </p:nvSpPr>
          <p:spPr bwMode="auto">
            <a:xfrm>
              <a:off x="4800595" y="48006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0" name="Oval 149"/>
            <p:cNvSpPr>
              <a:spLocks noChangeAspect="1"/>
            </p:cNvSpPr>
            <p:nvPr/>
          </p:nvSpPr>
          <p:spPr bwMode="auto">
            <a:xfrm>
              <a:off x="4648200" y="48006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1" name="Oval 150"/>
            <p:cNvSpPr>
              <a:spLocks noChangeAspect="1"/>
            </p:cNvSpPr>
            <p:nvPr/>
          </p:nvSpPr>
          <p:spPr bwMode="auto">
            <a:xfrm>
              <a:off x="4648200" y="54102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2" name="Oval 151"/>
            <p:cNvSpPr>
              <a:spLocks noChangeAspect="1"/>
            </p:cNvSpPr>
            <p:nvPr/>
          </p:nvSpPr>
          <p:spPr bwMode="auto">
            <a:xfrm>
              <a:off x="5029200" y="5486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3" name="Oval 152"/>
            <p:cNvSpPr>
              <a:spLocks noChangeAspect="1"/>
            </p:cNvSpPr>
            <p:nvPr/>
          </p:nvSpPr>
          <p:spPr bwMode="auto">
            <a:xfrm>
              <a:off x="5029195" y="5105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4" name="Oval 153"/>
            <p:cNvSpPr>
              <a:spLocks noChangeAspect="1"/>
            </p:cNvSpPr>
            <p:nvPr/>
          </p:nvSpPr>
          <p:spPr bwMode="auto">
            <a:xfrm>
              <a:off x="5181595" y="49530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5" name="Oval 154"/>
            <p:cNvSpPr>
              <a:spLocks noChangeAspect="1"/>
            </p:cNvSpPr>
            <p:nvPr/>
          </p:nvSpPr>
          <p:spPr bwMode="auto">
            <a:xfrm>
              <a:off x="4876795" y="5105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6" name="Oval 155"/>
            <p:cNvSpPr>
              <a:spLocks noChangeAspect="1"/>
            </p:cNvSpPr>
            <p:nvPr/>
          </p:nvSpPr>
          <p:spPr bwMode="auto">
            <a:xfrm>
              <a:off x="5181595" y="50292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5105395" y="49530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 bwMode="auto">
            <a:xfrm>
              <a:off x="4876800" y="4343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 bwMode="auto">
            <a:xfrm>
              <a:off x="4419600" y="55626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Oval 123"/>
            <p:cNvSpPr>
              <a:spLocks noChangeAspect="1"/>
            </p:cNvSpPr>
            <p:nvPr/>
          </p:nvSpPr>
          <p:spPr bwMode="auto">
            <a:xfrm>
              <a:off x="3962400" y="54102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Oval 124"/>
            <p:cNvSpPr>
              <a:spLocks noChangeAspect="1"/>
            </p:cNvSpPr>
            <p:nvPr/>
          </p:nvSpPr>
          <p:spPr bwMode="auto">
            <a:xfrm>
              <a:off x="4114795" y="53340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Oval 125"/>
            <p:cNvSpPr>
              <a:spLocks noChangeAspect="1"/>
            </p:cNvSpPr>
            <p:nvPr/>
          </p:nvSpPr>
          <p:spPr bwMode="auto">
            <a:xfrm>
              <a:off x="4953000" y="55626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7" name="Oval 126"/>
            <p:cNvSpPr>
              <a:spLocks noChangeAspect="1"/>
            </p:cNvSpPr>
            <p:nvPr/>
          </p:nvSpPr>
          <p:spPr bwMode="auto">
            <a:xfrm>
              <a:off x="4267195" y="52578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8" name="Oval 127"/>
            <p:cNvSpPr>
              <a:spLocks noChangeAspect="1"/>
            </p:cNvSpPr>
            <p:nvPr/>
          </p:nvSpPr>
          <p:spPr bwMode="auto">
            <a:xfrm>
              <a:off x="4038595" y="5486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 bwMode="auto">
            <a:xfrm>
              <a:off x="4267195" y="53340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0" name="Oval 129"/>
            <p:cNvSpPr>
              <a:spLocks noChangeAspect="1"/>
            </p:cNvSpPr>
            <p:nvPr/>
          </p:nvSpPr>
          <p:spPr bwMode="auto">
            <a:xfrm>
              <a:off x="4648200" y="5105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1" name="Oval 130"/>
            <p:cNvSpPr>
              <a:spLocks noChangeAspect="1"/>
            </p:cNvSpPr>
            <p:nvPr/>
          </p:nvSpPr>
          <p:spPr bwMode="auto">
            <a:xfrm>
              <a:off x="4495800" y="53340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 bwMode="auto">
            <a:xfrm>
              <a:off x="4114800" y="5486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3" name="Oval 132"/>
            <p:cNvSpPr>
              <a:spLocks noChangeAspect="1"/>
            </p:cNvSpPr>
            <p:nvPr/>
          </p:nvSpPr>
          <p:spPr bwMode="auto">
            <a:xfrm>
              <a:off x="4267200" y="5105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4" name="Oval 133"/>
            <p:cNvSpPr>
              <a:spLocks noChangeAspect="1"/>
            </p:cNvSpPr>
            <p:nvPr/>
          </p:nvSpPr>
          <p:spPr bwMode="auto">
            <a:xfrm>
              <a:off x="4267195" y="5486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5" name="Oval 134"/>
            <p:cNvSpPr>
              <a:spLocks noChangeAspect="1"/>
            </p:cNvSpPr>
            <p:nvPr/>
          </p:nvSpPr>
          <p:spPr bwMode="auto">
            <a:xfrm>
              <a:off x="4267195" y="55626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 bwMode="auto">
            <a:xfrm>
              <a:off x="5181600" y="53340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 bwMode="auto">
            <a:xfrm>
              <a:off x="4114795" y="55626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Oval 137"/>
            <p:cNvSpPr>
              <a:spLocks noChangeAspect="1"/>
            </p:cNvSpPr>
            <p:nvPr/>
          </p:nvSpPr>
          <p:spPr bwMode="auto">
            <a:xfrm>
              <a:off x="4419595" y="5486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 bwMode="auto">
            <a:xfrm>
              <a:off x="4876800" y="54102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0" name="Oval 139"/>
            <p:cNvSpPr>
              <a:spLocks noChangeAspect="1"/>
            </p:cNvSpPr>
            <p:nvPr/>
          </p:nvSpPr>
          <p:spPr bwMode="auto">
            <a:xfrm>
              <a:off x="4038600" y="50292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 bwMode="auto">
            <a:xfrm>
              <a:off x="3886200" y="46482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Oval 105"/>
            <p:cNvSpPr>
              <a:spLocks noChangeAspect="1"/>
            </p:cNvSpPr>
            <p:nvPr/>
          </p:nvSpPr>
          <p:spPr bwMode="auto">
            <a:xfrm>
              <a:off x="4114800" y="4343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Oval 106"/>
            <p:cNvSpPr>
              <a:spLocks noChangeAspect="1"/>
            </p:cNvSpPr>
            <p:nvPr/>
          </p:nvSpPr>
          <p:spPr bwMode="auto">
            <a:xfrm>
              <a:off x="4038595" y="44196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 bwMode="auto">
            <a:xfrm>
              <a:off x="4191000" y="46482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 bwMode="auto">
            <a:xfrm>
              <a:off x="4114800" y="48768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 bwMode="auto">
            <a:xfrm>
              <a:off x="3962395" y="45720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Oval 110"/>
            <p:cNvSpPr>
              <a:spLocks noChangeAspect="1"/>
            </p:cNvSpPr>
            <p:nvPr/>
          </p:nvSpPr>
          <p:spPr bwMode="auto">
            <a:xfrm>
              <a:off x="4343400" y="50292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 bwMode="auto">
            <a:xfrm>
              <a:off x="4267195" y="4343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 bwMode="auto">
            <a:xfrm>
              <a:off x="3962395" y="4343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 bwMode="auto">
            <a:xfrm>
              <a:off x="3962400" y="48768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Oval 114"/>
            <p:cNvSpPr>
              <a:spLocks noChangeAspect="1"/>
            </p:cNvSpPr>
            <p:nvPr/>
          </p:nvSpPr>
          <p:spPr bwMode="auto">
            <a:xfrm>
              <a:off x="4495800" y="44196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 bwMode="auto">
            <a:xfrm>
              <a:off x="4419600" y="4724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 bwMode="auto">
            <a:xfrm>
              <a:off x="4038600" y="4724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Oval 117"/>
            <p:cNvSpPr>
              <a:spLocks noChangeAspect="1"/>
            </p:cNvSpPr>
            <p:nvPr/>
          </p:nvSpPr>
          <p:spPr bwMode="auto">
            <a:xfrm>
              <a:off x="4267200" y="48006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 bwMode="auto">
            <a:xfrm>
              <a:off x="3962400" y="51054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 bwMode="auto">
            <a:xfrm>
              <a:off x="4343395" y="45720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Oval 120"/>
            <p:cNvSpPr>
              <a:spLocks noChangeAspect="1"/>
            </p:cNvSpPr>
            <p:nvPr/>
          </p:nvSpPr>
          <p:spPr bwMode="auto">
            <a:xfrm>
              <a:off x="4267195" y="44958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Oval 121"/>
            <p:cNvSpPr>
              <a:spLocks noChangeAspect="1"/>
            </p:cNvSpPr>
            <p:nvPr/>
          </p:nvSpPr>
          <p:spPr bwMode="auto">
            <a:xfrm>
              <a:off x="4648200" y="4495800"/>
              <a:ext cx="36576" cy="3657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114800" y="37338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Type 2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429000" y="4419600"/>
              <a:ext cx="430887" cy="8382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600" dirty="0" smtClean="0"/>
                <a:t>sour</a:t>
              </a:r>
              <a:endParaRPr lang="en-US" sz="16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191000" y="57912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sweet</a:t>
              </a:r>
              <a:endParaRPr lang="en-US" sz="1600" dirty="0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533400" y="4129390"/>
            <a:ext cx="2514600" cy="2395954"/>
            <a:chOff x="533400" y="3733800"/>
            <a:chExt cx="2514600" cy="2395954"/>
          </a:xfrm>
        </p:grpSpPr>
        <p:sp>
          <p:nvSpPr>
            <p:cNvPr id="165" name="Rectangle 164"/>
            <p:cNvSpPr/>
            <p:nvPr/>
          </p:nvSpPr>
          <p:spPr bwMode="auto">
            <a:xfrm>
              <a:off x="914400" y="4191000"/>
              <a:ext cx="1600200" cy="1600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66" name="Group 29"/>
            <p:cNvGrpSpPr/>
            <p:nvPr/>
          </p:nvGrpSpPr>
          <p:grpSpPr>
            <a:xfrm>
              <a:off x="1524000" y="4953000"/>
              <a:ext cx="493771" cy="417576"/>
              <a:chOff x="7391405" y="2667000"/>
              <a:chExt cx="493771" cy="417576"/>
            </a:xfrm>
          </p:grpSpPr>
          <p:sp>
            <p:nvSpPr>
              <p:cNvPr id="205" name="Oval 204"/>
              <p:cNvSpPr>
                <a:spLocks noChangeAspect="1"/>
              </p:cNvSpPr>
              <p:nvPr/>
            </p:nvSpPr>
            <p:spPr bwMode="auto">
              <a:xfrm>
                <a:off x="7391405" y="28194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6" name="Oval 205"/>
              <p:cNvSpPr>
                <a:spLocks noChangeAspect="1"/>
              </p:cNvSpPr>
              <p:nvPr/>
            </p:nvSpPr>
            <p:spPr bwMode="auto">
              <a:xfrm>
                <a:off x="7543800" y="26670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7" name="Oval 206"/>
              <p:cNvSpPr>
                <a:spLocks noChangeAspect="1"/>
              </p:cNvSpPr>
              <p:nvPr/>
            </p:nvSpPr>
            <p:spPr bwMode="auto">
              <a:xfrm>
                <a:off x="7543800" y="28194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8" name="Oval 207"/>
              <p:cNvSpPr>
                <a:spLocks noChangeAspect="1"/>
              </p:cNvSpPr>
              <p:nvPr/>
            </p:nvSpPr>
            <p:spPr bwMode="auto">
              <a:xfrm>
                <a:off x="7543800" y="28956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9" name="Oval 208"/>
              <p:cNvSpPr>
                <a:spLocks noChangeAspect="1"/>
              </p:cNvSpPr>
              <p:nvPr/>
            </p:nvSpPr>
            <p:spPr bwMode="auto">
              <a:xfrm>
                <a:off x="7696200" y="27432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0" name="Oval 209"/>
              <p:cNvSpPr>
                <a:spLocks noChangeAspect="1"/>
              </p:cNvSpPr>
              <p:nvPr/>
            </p:nvSpPr>
            <p:spPr bwMode="auto">
              <a:xfrm>
                <a:off x="7467600" y="29718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1" name="Oval 210"/>
              <p:cNvSpPr>
                <a:spLocks noChangeAspect="1"/>
              </p:cNvSpPr>
              <p:nvPr/>
            </p:nvSpPr>
            <p:spPr bwMode="auto">
              <a:xfrm>
                <a:off x="7696200" y="28194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2" name="Oval 211"/>
              <p:cNvSpPr>
                <a:spLocks noChangeAspect="1"/>
              </p:cNvSpPr>
              <p:nvPr/>
            </p:nvSpPr>
            <p:spPr bwMode="auto">
              <a:xfrm>
                <a:off x="7772400" y="27432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3" name="Oval 212"/>
              <p:cNvSpPr>
                <a:spLocks noChangeAspect="1"/>
              </p:cNvSpPr>
              <p:nvPr/>
            </p:nvSpPr>
            <p:spPr bwMode="auto">
              <a:xfrm>
                <a:off x="7467600" y="27432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4" name="Oval 213"/>
              <p:cNvSpPr>
                <a:spLocks noChangeAspect="1"/>
              </p:cNvSpPr>
              <p:nvPr/>
            </p:nvSpPr>
            <p:spPr bwMode="auto">
              <a:xfrm>
                <a:off x="7543805" y="29718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5" name="Oval 214"/>
              <p:cNvSpPr>
                <a:spLocks noChangeAspect="1"/>
              </p:cNvSpPr>
              <p:nvPr/>
            </p:nvSpPr>
            <p:spPr bwMode="auto">
              <a:xfrm>
                <a:off x="7696200" y="28194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6" name="Oval 215"/>
              <p:cNvSpPr>
                <a:spLocks noChangeAspect="1"/>
              </p:cNvSpPr>
              <p:nvPr/>
            </p:nvSpPr>
            <p:spPr bwMode="auto">
              <a:xfrm>
                <a:off x="7696200" y="29718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7" name="Oval 216"/>
              <p:cNvSpPr>
                <a:spLocks noChangeAspect="1"/>
              </p:cNvSpPr>
              <p:nvPr/>
            </p:nvSpPr>
            <p:spPr bwMode="auto">
              <a:xfrm>
                <a:off x="7696200" y="30480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8" name="Oval 217"/>
              <p:cNvSpPr>
                <a:spLocks noChangeAspect="1"/>
              </p:cNvSpPr>
              <p:nvPr/>
            </p:nvSpPr>
            <p:spPr bwMode="auto">
              <a:xfrm>
                <a:off x="7848600" y="28956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9" name="Oval 218"/>
              <p:cNvSpPr>
                <a:spLocks noChangeAspect="1"/>
              </p:cNvSpPr>
              <p:nvPr/>
            </p:nvSpPr>
            <p:spPr bwMode="auto">
              <a:xfrm>
                <a:off x="7543800" y="30480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0" name="Oval 219"/>
              <p:cNvSpPr>
                <a:spLocks noChangeAspect="1"/>
              </p:cNvSpPr>
              <p:nvPr/>
            </p:nvSpPr>
            <p:spPr bwMode="auto">
              <a:xfrm>
                <a:off x="7848600" y="29718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1" name="Oval 220"/>
              <p:cNvSpPr>
                <a:spLocks noChangeAspect="1"/>
              </p:cNvSpPr>
              <p:nvPr/>
            </p:nvSpPr>
            <p:spPr bwMode="auto">
              <a:xfrm>
                <a:off x="7772400" y="28956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2" name="Oval 221"/>
              <p:cNvSpPr>
                <a:spLocks noChangeAspect="1"/>
              </p:cNvSpPr>
              <p:nvPr/>
            </p:nvSpPr>
            <p:spPr bwMode="auto">
              <a:xfrm>
                <a:off x="7620000" y="28956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67" name="Group 69"/>
            <p:cNvGrpSpPr/>
            <p:nvPr/>
          </p:nvGrpSpPr>
          <p:grpSpPr>
            <a:xfrm>
              <a:off x="1371600" y="4800600"/>
              <a:ext cx="569976" cy="341376"/>
              <a:chOff x="7924800" y="3505200"/>
              <a:chExt cx="569976" cy="341376"/>
            </a:xfrm>
          </p:grpSpPr>
          <p:sp>
            <p:nvSpPr>
              <p:cNvPr id="187" name="Oval 186"/>
              <p:cNvSpPr>
                <a:spLocks noChangeAspect="1"/>
              </p:cNvSpPr>
              <p:nvPr/>
            </p:nvSpPr>
            <p:spPr bwMode="auto">
              <a:xfrm>
                <a:off x="8382000" y="38100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8" name="Oval 187"/>
              <p:cNvSpPr>
                <a:spLocks noChangeAspect="1"/>
              </p:cNvSpPr>
              <p:nvPr/>
            </p:nvSpPr>
            <p:spPr bwMode="auto">
              <a:xfrm>
                <a:off x="7924800" y="36576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9" name="Oval 188"/>
              <p:cNvSpPr>
                <a:spLocks noChangeAspect="1"/>
              </p:cNvSpPr>
              <p:nvPr/>
            </p:nvSpPr>
            <p:spPr bwMode="auto">
              <a:xfrm>
                <a:off x="8077195" y="35814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0" name="Oval 189"/>
              <p:cNvSpPr>
                <a:spLocks noChangeAspect="1"/>
              </p:cNvSpPr>
              <p:nvPr/>
            </p:nvSpPr>
            <p:spPr bwMode="auto">
              <a:xfrm>
                <a:off x="8077195" y="36576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1" name="Oval 190"/>
              <p:cNvSpPr>
                <a:spLocks noChangeAspect="1"/>
              </p:cNvSpPr>
              <p:nvPr/>
            </p:nvSpPr>
            <p:spPr bwMode="auto">
              <a:xfrm>
                <a:off x="8229595" y="35052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2" name="Oval 191"/>
              <p:cNvSpPr>
                <a:spLocks noChangeAspect="1"/>
              </p:cNvSpPr>
              <p:nvPr/>
            </p:nvSpPr>
            <p:spPr bwMode="auto">
              <a:xfrm>
                <a:off x="8000995" y="37338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3" name="Oval 192"/>
              <p:cNvSpPr>
                <a:spLocks noChangeAspect="1"/>
              </p:cNvSpPr>
              <p:nvPr/>
            </p:nvSpPr>
            <p:spPr bwMode="auto">
              <a:xfrm>
                <a:off x="8229595" y="35814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4" name="Oval 193"/>
              <p:cNvSpPr>
                <a:spLocks noChangeAspect="1"/>
              </p:cNvSpPr>
              <p:nvPr/>
            </p:nvSpPr>
            <p:spPr bwMode="auto">
              <a:xfrm>
                <a:off x="8305795" y="35052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5" name="Oval 194"/>
              <p:cNvSpPr>
                <a:spLocks noChangeAspect="1"/>
              </p:cNvSpPr>
              <p:nvPr/>
            </p:nvSpPr>
            <p:spPr bwMode="auto">
              <a:xfrm>
                <a:off x="8458200" y="35814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6" name="Oval 195"/>
              <p:cNvSpPr>
                <a:spLocks noChangeAspect="1"/>
              </p:cNvSpPr>
              <p:nvPr/>
            </p:nvSpPr>
            <p:spPr bwMode="auto">
              <a:xfrm>
                <a:off x="8077200" y="37338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7" name="Oval 196"/>
              <p:cNvSpPr>
                <a:spLocks noChangeAspect="1"/>
              </p:cNvSpPr>
              <p:nvPr/>
            </p:nvSpPr>
            <p:spPr bwMode="auto">
              <a:xfrm>
                <a:off x="8229595" y="35814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8" name="Oval 197"/>
              <p:cNvSpPr>
                <a:spLocks noChangeAspect="1"/>
              </p:cNvSpPr>
              <p:nvPr/>
            </p:nvSpPr>
            <p:spPr bwMode="auto">
              <a:xfrm>
                <a:off x="8229595" y="37338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9" name="Oval 198"/>
              <p:cNvSpPr>
                <a:spLocks noChangeAspect="1"/>
              </p:cNvSpPr>
              <p:nvPr/>
            </p:nvSpPr>
            <p:spPr bwMode="auto">
              <a:xfrm>
                <a:off x="8229595" y="38100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0" name="Oval 199"/>
              <p:cNvSpPr>
                <a:spLocks noChangeAspect="1"/>
              </p:cNvSpPr>
              <p:nvPr/>
            </p:nvSpPr>
            <p:spPr bwMode="auto">
              <a:xfrm>
                <a:off x="8381995" y="36576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1" name="Oval 200"/>
              <p:cNvSpPr>
                <a:spLocks noChangeAspect="1"/>
              </p:cNvSpPr>
              <p:nvPr/>
            </p:nvSpPr>
            <p:spPr bwMode="auto">
              <a:xfrm>
                <a:off x="8077195" y="38100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2" name="Oval 201"/>
              <p:cNvSpPr>
                <a:spLocks noChangeAspect="1"/>
              </p:cNvSpPr>
              <p:nvPr/>
            </p:nvSpPr>
            <p:spPr bwMode="auto">
              <a:xfrm>
                <a:off x="8381995" y="37338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3" name="Oval 202"/>
              <p:cNvSpPr>
                <a:spLocks noChangeAspect="1"/>
              </p:cNvSpPr>
              <p:nvPr/>
            </p:nvSpPr>
            <p:spPr bwMode="auto">
              <a:xfrm>
                <a:off x="8305795" y="36576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4" name="Oval 203"/>
              <p:cNvSpPr>
                <a:spLocks noChangeAspect="1"/>
              </p:cNvSpPr>
              <p:nvPr/>
            </p:nvSpPr>
            <p:spPr bwMode="auto">
              <a:xfrm>
                <a:off x="8153395" y="36576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68" name="Group 68"/>
            <p:cNvGrpSpPr/>
            <p:nvPr/>
          </p:nvGrpSpPr>
          <p:grpSpPr>
            <a:xfrm>
              <a:off x="1371600" y="4800600"/>
              <a:ext cx="493771" cy="493776"/>
              <a:chOff x="7543800" y="685800"/>
              <a:chExt cx="493771" cy="493776"/>
            </a:xfrm>
          </p:grpSpPr>
          <p:sp>
            <p:nvSpPr>
              <p:cNvPr id="169" name="Oval 168"/>
              <p:cNvSpPr>
                <a:spLocks noChangeAspect="1"/>
              </p:cNvSpPr>
              <p:nvPr/>
            </p:nvSpPr>
            <p:spPr bwMode="auto">
              <a:xfrm>
                <a:off x="7543800" y="9906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0" name="Oval 169"/>
              <p:cNvSpPr>
                <a:spLocks noChangeAspect="1"/>
              </p:cNvSpPr>
              <p:nvPr/>
            </p:nvSpPr>
            <p:spPr bwMode="auto">
              <a:xfrm>
                <a:off x="7772400" y="6858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1" name="Oval 170"/>
              <p:cNvSpPr>
                <a:spLocks noChangeAspect="1"/>
              </p:cNvSpPr>
              <p:nvPr/>
            </p:nvSpPr>
            <p:spPr bwMode="auto">
              <a:xfrm>
                <a:off x="7696195" y="7620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Oval 171"/>
              <p:cNvSpPr>
                <a:spLocks noChangeAspect="1"/>
              </p:cNvSpPr>
              <p:nvPr/>
            </p:nvSpPr>
            <p:spPr bwMode="auto">
              <a:xfrm>
                <a:off x="7848600" y="9906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Oval 172"/>
              <p:cNvSpPr>
                <a:spLocks noChangeAspect="1"/>
              </p:cNvSpPr>
              <p:nvPr/>
            </p:nvSpPr>
            <p:spPr bwMode="auto">
              <a:xfrm>
                <a:off x="7848595" y="6858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4" name="Oval 173"/>
              <p:cNvSpPr>
                <a:spLocks noChangeAspect="1"/>
              </p:cNvSpPr>
              <p:nvPr/>
            </p:nvSpPr>
            <p:spPr bwMode="auto">
              <a:xfrm>
                <a:off x="7619995" y="9144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5" name="Oval 174"/>
              <p:cNvSpPr>
                <a:spLocks noChangeAspect="1"/>
              </p:cNvSpPr>
              <p:nvPr/>
            </p:nvSpPr>
            <p:spPr bwMode="auto">
              <a:xfrm>
                <a:off x="7848595" y="7620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6" name="Oval 175"/>
              <p:cNvSpPr>
                <a:spLocks noChangeAspect="1"/>
              </p:cNvSpPr>
              <p:nvPr/>
            </p:nvSpPr>
            <p:spPr bwMode="auto">
              <a:xfrm>
                <a:off x="7924795" y="6858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Oval 176"/>
              <p:cNvSpPr>
                <a:spLocks noChangeAspect="1"/>
              </p:cNvSpPr>
              <p:nvPr/>
            </p:nvSpPr>
            <p:spPr bwMode="auto">
              <a:xfrm>
                <a:off x="7619995" y="6858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8" name="Oval 177"/>
              <p:cNvSpPr>
                <a:spLocks noChangeAspect="1"/>
              </p:cNvSpPr>
              <p:nvPr/>
            </p:nvSpPr>
            <p:spPr bwMode="auto">
              <a:xfrm>
                <a:off x="7696200" y="9144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9" name="Oval 178"/>
              <p:cNvSpPr>
                <a:spLocks noChangeAspect="1"/>
              </p:cNvSpPr>
              <p:nvPr/>
            </p:nvSpPr>
            <p:spPr bwMode="auto">
              <a:xfrm>
                <a:off x="7848595" y="7620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 bwMode="auto">
              <a:xfrm>
                <a:off x="7848595" y="9144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1" name="Oval 180"/>
              <p:cNvSpPr>
                <a:spLocks noChangeAspect="1"/>
              </p:cNvSpPr>
              <p:nvPr/>
            </p:nvSpPr>
            <p:spPr bwMode="auto">
              <a:xfrm>
                <a:off x="7696200" y="10668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2" name="Oval 181"/>
              <p:cNvSpPr>
                <a:spLocks noChangeAspect="1"/>
              </p:cNvSpPr>
              <p:nvPr/>
            </p:nvSpPr>
            <p:spPr bwMode="auto">
              <a:xfrm>
                <a:off x="7924800" y="11430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3" name="Oval 182"/>
              <p:cNvSpPr>
                <a:spLocks noChangeAspect="1"/>
              </p:cNvSpPr>
              <p:nvPr/>
            </p:nvSpPr>
            <p:spPr bwMode="auto">
              <a:xfrm>
                <a:off x="7696195" y="9906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4" name="Oval 183"/>
              <p:cNvSpPr>
                <a:spLocks noChangeAspect="1"/>
              </p:cNvSpPr>
              <p:nvPr/>
            </p:nvSpPr>
            <p:spPr bwMode="auto">
              <a:xfrm>
                <a:off x="8000995" y="9144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5" name="Oval 184"/>
              <p:cNvSpPr>
                <a:spLocks noChangeAspect="1"/>
              </p:cNvSpPr>
              <p:nvPr/>
            </p:nvSpPr>
            <p:spPr bwMode="auto">
              <a:xfrm>
                <a:off x="7924795" y="8382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6" name="Oval 185"/>
              <p:cNvSpPr>
                <a:spLocks noChangeAspect="1"/>
              </p:cNvSpPr>
              <p:nvPr/>
            </p:nvSpPr>
            <p:spPr bwMode="auto">
              <a:xfrm>
                <a:off x="7772395" y="838200"/>
                <a:ext cx="36576" cy="3657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62" name="TextBox 161"/>
            <p:cNvSpPr txBox="1"/>
            <p:nvPr/>
          </p:nvSpPr>
          <p:spPr>
            <a:xfrm>
              <a:off x="1219200" y="37338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Type 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33400" y="4419600"/>
              <a:ext cx="430887" cy="8382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600" dirty="0" smtClean="0"/>
                <a:t>sour</a:t>
              </a:r>
              <a:endParaRPr lang="en-US" sz="1600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1295400" y="57912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sweet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18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tx1"/>
                </a:solidFill>
              </a:rPr>
              <a:t>STP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Process</a:t>
            </a:r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573218"/>
              </p:ext>
            </p:extLst>
          </p:nvPr>
        </p:nvGraphicFramePr>
        <p:xfrm>
          <a:off x="381000" y="1219201"/>
          <a:ext cx="8458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D974F10-C134-4FD0-A181-59870CE4D757}" type="slidenum">
              <a:rPr lang="en-US" altLang="zh-CN" sz="1400"/>
              <a:pPr eaLnBrk="1" hangingPunct="1"/>
              <a:t>4</a:t>
            </a:fld>
            <a:endParaRPr lang="en-US" altLang="zh-CN" sz="1400"/>
          </a:p>
        </p:txBody>
      </p:sp>
    </p:spTree>
    <p:extLst>
      <p:ext uri="{BB962C8B-B14F-4D97-AF65-F5344CB8AC3E}">
        <p14:creationId xmlns:p14="http://schemas.microsoft.com/office/powerpoint/2010/main" val="178402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CF4169-A574-4029-8737-99CE2E90A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8CF4169-A574-4029-8737-99CE2E90A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8CF4169-A574-4029-8737-99CE2E90A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BDB685-332C-4FA5-9DC9-84269F366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2BDB685-332C-4FA5-9DC9-84269F366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2BDB685-332C-4FA5-9DC9-84269F366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29D3B8-156C-459C-9231-E6F044A0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7529D3B8-156C-459C-9231-E6F044A0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7529D3B8-156C-459C-9231-E6F044A0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4EA7F5-EEE1-4784-BD58-82CDFD981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A94EA7F5-EEE1-4784-BD58-82CDFD981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A94EA7F5-EEE1-4784-BD58-82CDFD981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E16D09-08E4-4FBD-B4F1-BC6436EA6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34E16D09-08E4-4FBD-B4F1-BC6436EA6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34E16D09-08E4-4FBD-B4F1-BC6436EA6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b="1" dirty="0" smtClean="0">
                <a:latin typeface="Calibri" charset="0"/>
                <a:cs typeface="Calibri" charset="0"/>
              </a:rPr>
              <a:t>Market segmentation: </a:t>
            </a:r>
            <a:r>
              <a:rPr lang="en-US" sz="2400" dirty="0" smtClean="0">
                <a:latin typeface="Calibri" charset="0"/>
                <a:cs typeface="Calibri" charset="0"/>
              </a:rPr>
              <a:t>The process  of </a:t>
            </a:r>
            <a:r>
              <a:rPr lang="en-US" dirty="0" smtClean="0"/>
              <a:t>i</a:t>
            </a:r>
            <a:r>
              <a:rPr lang="en-US" altLang="zh-CN" dirty="0" smtClean="0"/>
              <a:t>dentifying </a:t>
            </a:r>
            <a:r>
              <a:rPr lang="en-US" altLang="zh-CN" dirty="0"/>
              <a:t>and </a:t>
            </a:r>
            <a:r>
              <a:rPr lang="en-US" altLang="zh-CN" dirty="0" smtClean="0"/>
              <a:t>profiling </a:t>
            </a:r>
            <a:r>
              <a:rPr lang="en-US" altLang="zh-CN" dirty="0"/>
              <a:t>distinct groups of buyers </a:t>
            </a:r>
            <a:r>
              <a:rPr lang="en-US" altLang="zh-CN" u="sng" dirty="0"/>
              <a:t>with similar needs</a:t>
            </a:r>
          </a:p>
          <a:p>
            <a:pPr marL="0">
              <a:buNone/>
              <a:defRPr/>
            </a:pPr>
            <a:endParaRPr lang="en-US" sz="2400" b="1" dirty="0" smtClean="0"/>
          </a:p>
          <a:p>
            <a:pPr marL="0">
              <a:buNone/>
              <a:defRPr/>
            </a:pPr>
            <a:r>
              <a:rPr lang="en-US" sz="2400" b="1" dirty="0" smtClean="0"/>
              <a:t>Segment: 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-65" charset="-128"/>
              </a:rPr>
              <a:t>A relatively homogeneous group of customers who will respond similarly to a marketing mix.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Segmentation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35126" y="4149080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Good segmentation=</a:t>
            </a:r>
            <a:r>
              <a:rPr lang="en-US" sz="2400" dirty="0" smtClean="0"/>
              <a:t> Customers must be as similar as possible within a segment, and as different as possible between segments</a:t>
            </a:r>
            <a:endParaRPr lang="en-US" dirty="0" smtClean="0"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9121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Segmentation Approaches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7030A0"/>
                </a:solidFill>
                <a:latin typeface="Calibri" charset="0"/>
                <a:cs typeface="Calibri" charset="0"/>
              </a:rPr>
              <a:t>Geographic segmentation </a:t>
            </a:r>
            <a:r>
              <a:rPr lang="en-US" sz="2400" dirty="0" smtClean="0">
                <a:latin typeface="Calibri" charset="0"/>
                <a:cs typeface="Calibri" charset="0"/>
              </a:rPr>
              <a:t>divides the market into different geographical units such as nations, regions, states, counties, or cities (also rural-suburbs, climate, etc)</a:t>
            </a:r>
          </a:p>
          <a:p>
            <a:endParaRPr lang="en-US" sz="2400" dirty="0" smtClean="0">
              <a:latin typeface="Calibri" charset="0"/>
              <a:cs typeface="Calibri" charset="0"/>
            </a:endParaRPr>
          </a:p>
          <a:p>
            <a:r>
              <a:rPr lang="en-US" sz="2400" u="sng" dirty="0" smtClean="0">
                <a:solidFill>
                  <a:srgbClr val="7030A0"/>
                </a:solidFill>
                <a:latin typeface="Calibri" charset="0"/>
                <a:cs typeface="Calibri" charset="0"/>
              </a:rPr>
              <a:t>Demographic segmentation</a:t>
            </a:r>
            <a:r>
              <a:rPr lang="en-US" sz="2400" dirty="0" smtClean="0">
                <a:solidFill>
                  <a:srgbClr val="7030A0"/>
                </a:solidFill>
                <a:latin typeface="Calibri" charset="0"/>
                <a:cs typeface="Calibri" charset="0"/>
              </a:rPr>
              <a:t> </a:t>
            </a:r>
            <a:r>
              <a:rPr lang="en-US" sz="2400" dirty="0" smtClean="0">
                <a:latin typeface="Calibri" charset="0"/>
                <a:cs typeface="Calibri" charset="0"/>
              </a:rPr>
              <a:t>divides the market into groups based on variables such as age, gender, family size, family life cycle, income, occupation, education, religion, race, generation, and nationality</a:t>
            </a:r>
          </a:p>
          <a:p>
            <a:pPr lvl="1"/>
            <a:r>
              <a:rPr lang="en-US" sz="2100" dirty="0" smtClean="0">
                <a:latin typeface="Calibri" charset="0"/>
                <a:cs typeface="Calibri" charset="0"/>
              </a:rPr>
              <a:t>Age and Life-cycle stage segmentation</a:t>
            </a:r>
          </a:p>
          <a:p>
            <a:pPr lvl="1"/>
            <a:r>
              <a:rPr lang="en-US" sz="2100" dirty="0" smtClean="0">
                <a:latin typeface="Calibri" charset="0"/>
                <a:cs typeface="Calibri" charset="0"/>
              </a:rPr>
              <a:t>Gender segmentation</a:t>
            </a:r>
          </a:p>
          <a:p>
            <a:pPr lvl="1"/>
            <a:r>
              <a:rPr lang="en-US" sz="2100" dirty="0" smtClean="0">
                <a:latin typeface="Calibri" charset="0"/>
                <a:cs typeface="Calibri" charset="0"/>
              </a:rPr>
              <a:t>Income segmentation </a:t>
            </a:r>
          </a:p>
          <a:p>
            <a:endParaRPr lang="en-US" dirty="0" smtClean="0">
              <a:latin typeface="Calibri" charset="0"/>
              <a:cs typeface="Calibri" charset="0"/>
            </a:endParaRPr>
          </a:p>
        </p:txBody>
      </p:sp>
      <p:sp>
        <p:nvSpPr>
          <p:cNvPr id="107526" name="AutoShape 6" descr="data:image/jpg;base64,/9j/4AAQSkZJRgABAQAAAQABAAD/2wCEAAkGBhISEBMUEhQWFRUVGBYWFhQXGBsbHRcYGxYYGB4nHB4cHiggHh4jGRsdKy8gJScqLiwsFh8xNzAqNSwrLCkBCQoKDgwOGg8PGjIlHiU0MC01MjItLCwwLzQtLiwsNTUsLDA0NSw0NTUpLDYsLzQyLCksMiksLC8uNTEtLCwpKf/AABEIAGQAZAMBIgACEQEDEQH/xAAcAAEAAgMBAQEAAAAAAAAAAAAABQYBAwcEAgj/xABDEAACAQMCAwUDBwcMAwAAAAABAgMABBEFEgYhMQcTIkFRYXGRFCMycoGxskJSYnN0obMIFiQzNDZDU1SSwcMVJSb/xAAZAQEAAwEBAAAAAAAAAAAAAAAAAQIDBAX/xAApEQACAQIFAgYDAQAAAAAAAAAAAQIDERITITFBUWEEcaGxwdFSgZFC/9oADAMBAAIRAxEAPwDuNKUoBSlKAUrGaw0gHU499AfVK+VkB6HPurOaAzSlKAUpSgFKUoBSlKAVB8V8X2+nw95O3M5CRr9Jz7B6epPIVMTzBFZmOFUFifQAZP7q53wjw9/5Gc6peDcHJ+SQtzWOIHwkg+Z649Tn0xtShF3lPZevYhkWL7XtV5wj5FbnoxJUke/G9uXmAorfD2HK/iub2aRvMgD73LGupSyBQSxAA6knAH2mvzBxHYzPd3ciRyPGZ5iHVHZSO8bowGMYru8PKdVtQagl2+Sr0OsRdiVsnOK7uo28mVkH4VFSttw/qtr/AFF6t0o/wrpMH7JUJIPvFULtKulbS9K2OrbVCttYHDCBMg4PI59a9nYGfnrz6kX4npKNR0XUlK9uGu9hpex0rSOKBJJ3M0bW9xgnuXIO8DziceGRfdzHmBU2Ki+ItBS7gMbEqw8UUq/SikH0WU+RB+IyKjOAOJ2u7d1mwLm3cwzgebrkbh7Gx8Qa4HFSjjj+yxaKUpWRIpSlAKUpQERxbCz2F2qfSaCYDHr3bV82t9Fb6ckv+FFbq4x+YsYIx7x99TBFV+60TdbTWR5RyJIsTgclVgcKfqHp6gD0rSLTWF9SCq8CQvqzPfX3jRZClvbHnHHjqxXozDOATnoT6Y5Xxtq88t7crJK7KksqIpY7VVXIAVegwB5Cur9kN6YEm06cbLiCRm2H8pG55X1G7z9GFatV7EoJZZpjczAyO8hVUQ4LMWwOXtr06dWFGtLHtx5FWm0Vvj/RoIdM064iiRJnWJXYKPGDBuO8dG5jqRmprsbsVSed0GEnt4JVX83MkqMvuDq2PZipLi7hOS9tLWzhSRe4KfPyhVQBYynMfSY4PRQOfmKsXDPByWbZSRmHcxQKpAAURlmJ5cyWd2J99YzrrIwt6u/uLaljrlHZndb9a1Vk5xszHI6EiYgfHxVK9ovaCIlNnZ5ku5fBhOZizy8vy8dB5dTipHsy4LOn2pEmO/lIaXHPbgYVQfPbk8/UmsorLoyct5aL7J3ZcaUpXGWFKUoBSqXx9xlc6colEUMkTOsa5dw+4qxOQF245eterhjXr27tBcd3bqJE3RLvkPi3Y8fg5DAPTNa5MsGPgi5aqxiuZWXafeS6g1itvbiQPIm8ySbcoCT+RnBx6Vb+JdUvoYoja2y3EhOJF37QvhzkE9RuqZUJxai+e6FzfrnC9vdFWkUrJHzjmjJSSM/osOePYcj2V5UtNRi5LNBcKOhmRo3+1o8qffsFfGtQNPpxknRopVheQokrrskETHG5CN2D61TuwrUZpRed7LJJgwY3uzYyJM43E4z/AMVpGEstyvpHj6Y5LhLc6seSwWa/pNPKw+AiFR11wvql1lbm/WGM9Y7SMqSPrud1aYe0aRtaOn9ymwMV73cd3KPf0xj99Xyok5UraJX16+9xuV/h7gW0sVPyePEhBBmY7nOf0j05+Q5V7dOguRJ866sgXlj6RY7OvLyw3+6pSlYynKTvLUkUpSqAUpSgObdu/wDYIf2hf4clbOz3iUxaZap8lu32oRvjiBU+Nuh3DNau3Y/0CH9oX+HJU/2Xn/1Fn9Q/jau9tLwsbrkp/o5hwpNv4nLbWXdNcHawwy5RuRHkauXa5qdzZxxz29zKhkkCFPAUA7tjyBXOcgedVHh7+9T/AK+5/A1Wft5P9Ct/1/8A1SV0zSfiKae1l8jhlh0+9km0LvZWLO9o7MxxzJib0ql9g0e6O+UErnuBuXqMrKMjPmKtugn/AOeT9jf+E1VX+T+fDe++3+6WsFpRq26r3J5RDW2nt/Odou+lzvYd9le8/qM9du32dOlWnj3jmazeGwtXLTvsD3EgDMu9tq8gAC3nnHIY5VCW6kcXNn/MY/YbetfatpTwatBeMPmZGgy/krRsuQfTwjI+2ui0Z1IKX4+pHBdOKtJns7GS4gvLkzQqHJkcOsmCN25CNoyPzcYrXpHFbajpUk6yPBNAJDIIiObrGWH0gfA2QcdeWKle0q8RdJu2JGGj2qc9SxAGPXrVO7M9Ekh0e+lkBUTpIyA9SiwsAftJOPYBXLFKVHHLe+hPJp7NNb1LUe/SS6ZY17stKFTvBnfhY/Dhc4yWIJ8IAxnNa4dfvLHXVszcyzwPJGm2YhjtkUEc8cipPUdR5Vt/k/nw3vvt/ulqN4r/AL0w/rbX8IrpcYuvUhZWt08ivB3GlYzSvHNCJ1DhKzncyTW8cjnGWZcnlyFYt+D7KNXVLeJVkXa6hcBlznB9mamKVfHK1rggP5g6d/pIc+uwVuvODbGVt0ttE7YUZZQeSjA+AqZpTMnvd/0EIOCrDZs+TRbMhtu3lkArnHuJ+NfVlwbYwuskVtEjqcqyqAQcY+6pmlMyXUEZqXDNrcMGngjkYDAZlBIHv64rcujQCHuO6TucY7oqCuM56Hl1r20qMTta4INOCbEbfmEIQ5RW3Mqn9FGJUfYK9+paLBcIEnjWRQchWGQDgjp7ifjXtpRzk9bghrLg6xhdZIraJHU5DKoBBwR9xPxrSeAtOJybSHPrsGan6VOZPe7BptbRI0VI1CoowqjoB7KzW2lUApSlAKUpQClKUApSlAKUpQClKUApSlAf/9k="/>
          <p:cNvSpPr>
            <a:spLocks noChangeAspect="1" noChangeArrowheads="1"/>
          </p:cNvSpPr>
          <p:nvPr/>
        </p:nvSpPr>
        <p:spPr bwMode="auto">
          <a:xfrm>
            <a:off x="76200" y="-457200"/>
            <a:ext cx="952500" cy="95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8" name="AutoShape 8" descr="data:image/jpg;base64,/9j/4AAQSkZJRgABAQAAAQABAAD/2wCEAAkGBhISEBMUEhQWFRUVGBYWFhQXGBsbHRcYGxYYGB4nHB4cHiggHh4jGRsdKy8gJScqLiwsFh8xNzAqNSwrLCkBCQoKDgwOGg8PGjIlHiU0MC01MjItLCwwLzQtLiwsNTUsLDA0NSw0NTUpLDYsLzQyLCksMiksLC8uNTEtLCwpKf/AABEIAGQAZAMBIgACEQEDEQH/xAAcAAEAAgMBAQEAAAAAAAAAAAAABQYBAwcEAgj/xABDEAACAQMCAwUDBwcMAwAAAAABAgMABBEFEgYhMQcTIkFRYXGRFCMycoGxskJSYnN0obMIFiQzNDZDU1SSwcMVJSb/xAAZAQEAAwEBAAAAAAAAAAAAAAAAAQIDBAX/xAApEQACAQIFAgYDAQAAAAAAAAAAAQIDERITITFBUWEEcaGxwdFSgZFC/9oADAMBAAIRAxEAPwDuNKUoBSlKAUrGaw0gHU499AfVK+VkB6HPurOaAzSlKAUpSgFKUoBSlKAVB8V8X2+nw95O3M5CRr9Jz7B6epPIVMTzBFZmOFUFifQAZP7q53wjw9/5Gc6peDcHJ+SQtzWOIHwkg+Z649Tn0xtShF3lPZevYhkWL7XtV5wj5FbnoxJUke/G9uXmAorfD2HK/iub2aRvMgD73LGupSyBQSxAA6knAH2mvzBxHYzPd3ciRyPGZ5iHVHZSO8bowGMYru8PKdVtQagl2+Sr0OsRdiVsnOK7uo28mVkH4VFSttw/qtr/AFF6t0o/wrpMH7JUJIPvFULtKulbS9K2OrbVCttYHDCBMg4PI59a9nYGfnrz6kX4npKNR0XUlK9uGu9hpex0rSOKBJJ3M0bW9xgnuXIO8DziceGRfdzHmBU2Ki+ItBS7gMbEqw8UUq/SikH0WU+RB+IyKjOAOJ2u7d1mwLm3cwzgebrkbh7Gx8Qa4HFSjjj+yxaKUpWRIpSlAKUpQERxbCz2F2qfSaCYDHr3bV82t9Fb6ckv+FFbq4x+YsYIx7x99TBFV+60TdbTWR5RyJIsTgclVgcKfqHp6gD0rSLTWF9SCq8CQvqzPfX3jRZClvbHnHHjqxXozDOATnoT6Y5Xxtq88t7crJK7KksqIpY7VVXIAVegwB5Cur9kN6YEm06cbLiCRm2H8pG55X1G7z9GFatV7EoJZZpjczAyO8hVUQ4LMWwOXtr06dWFGtLHtx5FWm0Vvj/RoIdM064iiRJnWJXYKPGDBuO8dG5jqRmprsbsVSed0GEnt4JVX83MkqMvuDq2PZipLi7hOS9tLWzhSRe4KfPyhVQBYynMfSY4PRQOfmKsXDPByWbZSRmHcxQKpAAURlmJ5cyWd2J99YzrrIwt6u/uLaljrlHZndb9a1Vk5xszHI6EiYgfHxVK9ovaCIlNnZ5ku5fBhOZizy8vy8dB5dTipHsy4LOn2pEmO/lIaXHPbgYVQfPbk8/UmsorLoyct5aL7J3ZcaUpXGWFKUoBSqXx9xlc6colEUMkTOsa5dw+4qxOQF245eterhjXr27tBcd3bqJE3RLvkPi3Y8fg5DAPTNa5MsGPgi5aqxiuZWXafeS6g1itvbiQPIm8ySbcoCT+RnBx6Vb+JdUvoYoja2y3EhOJF37QvhzkE9RuqZUJxai+e6FzfrnC9vdFWkUrJHzjmjJSSM/osOePYcj2V5UtNRi5LNBcKOhmRo3+1o8qffsFfGtQNPpxknRopVheQokrrskETHG5CN2D61TuwrUZpRed7LJJgwY3uzYyJM43E4z/AMVpGEstyvpHj6Y5LhLc6seSwWa/pNPKw+AiFR11wvql1lbm/WGM9Y7SMqSPrud1aYe0aRtaOn9ymwMV73cd3KPf0xj99Xyok5UraJX16+9xuV/h7gW0sVPyePEhBBmY7nOf0j05+Q5V7dOguRJ866sgXlj6RY7OvLyw3+6pSlYynKTvLUkUpSqAUpSgObdu/wDYIf2hf4clbOz3iUxaZap8lu32oRvjiBU+Nuh3DNau3Y/0CH9oX+HJU/2Xn/1Fn9Q/jau9tLwsbrkp/o5hwpNv4nLbWXdNcHawwy5RuRHkauXa5qdzZxxz29zKhkkCFPAUA7tjyBXOcgedVHh7+9T/AK+5/A1Wft5P9Ct/1/8A1SV0zSfiKae1l8jhlh0+9km0LvZWLO9o7MxxzJib0ql9g0e6O+UErnuBuXqMrKMjPmKtugn/AOeT9jf+E1VX+T+fDe++3+6WsFpRq26r3J5RDW2nt/Odou+lzvYd9le8/qM9du32dOlWnj3jmazeGwtXLTvsD3EgDMu9tq8gAC3nnHIY5VCW6kcXNn/MY/YbetfatpTwatBeMPmZGgy/krRsuQfTwjI+2ui0Z1IKX4+pHBdOKtJns7GS4gvLkzQqHJkcOsmCN25CNoyPzcYrXpHFbajpUk6yPBNAJDIIiObrGWH0gfA2QcdeWKle0q8RdJu2JGGj2qc9SxAGPXrVO7M9Ekh0e+lkBUTpIyA9SiwsAftJOPYBXLFKVHHLe+hPJp7NNb1LUe/SS6ZY17stKFTvBnfhY/Dhc4yWIJ8IAxnNa4dfvLHXVszcyzwPJGm2YhjtkUEc8cipPUdR5Vt/k/nw3vvt/ulqN4r/AL0w/rbX8IrpcYuvUhZWt08ivB3GlYzSvHNCJ1DhKzncyTW8cjnGWZcnlyFYt+D7KNXVLeJVkXa6hcBlznB9mamKVfHK1rggP5g6d/pIc+uwVuvODbGVt0ttE7YUZZQeSjA+AqZpTMnvd/0EIOCrDZs+TRbMhtu3lkArnHuJ+NfVlwbYwuskVtEjqcqyqAQcY+6pmlMyXUEZqXDNrcMGngjkYDAZlBIHv64rcujQCHuO6TucY7oqCuM56Hl1r20qMTta4INOCbEbfmEIQ5RW3Mqn9FGJUfYK9+paLBcIEnjWRQchWGQDgjp7ifjXtpRzk9bghrLg6xhdZIraJHU5DKoBBwR9xPxrSeAtOJybSHPrsGan6VOZPe7BptbRI0VI1CoowqjoB7KzW2lUApSlAKUpQClKUApSlAKUpQClKUApSlAf/9k="/>
          <p:cNvSpPr>
            <a:spLocks noChangeAspect="1" noChangeArrowheads="1"/>
          </p:cNvSpPr>
          <p:nvPr/>
        </p:nvSpPr>
        <p:spPr bwMode="auto">
          <a:xfrm>
            <a:off x="76200" y="-457200"/>
            <a:ext cx="952500" cy="95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113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u="sng" dirty="0" smtClean="0">
              <a:solidFill>
                <a:srgbClr val="7030A0"/>
              </a:solidFill>
              <a:latin typeface="Calibri" charset="0"/>
              <a:cs typeface="Calibri" charset="0"/>
            </a:endParaRPr>
          </a:p>
          <a:p>
            <a:r>
              <a:rPr lang="en-US" sz="2400" u="sng" dirty="0" smtClean="0">
                <a:solidFill>
                  <a:srgbClr val="7030A0"/>
                </a:solidFill>
                <a:latin typeface="Calibri" charset="0"/>
                <a:cs typeface="Calibri" charset="0"/>
              </a:rPr>
              <a:t>Psychographic segmentation</a:t>
            </a:r>
            <a:r>
              <a:rPr lang="en-US" sz="2400" dirty="0" smtClean="0">
                <a:solidFill>
                  <a:srgbClr val="7030A0"/>
                </a:solidFill>
                <a:latin typeface="Calibri" charset="0"/>
                <a:cs typeface="Calibri" charset="0"/>
              </a:rPr>
              <a:t> </a:t>
            </a:r>
            <a:r>
              <a:rPr lang="en-US" sz="2400" dirty="0" smtClean="0">
                <a:latin typeface="Calibri" charset="0"/>
                <a:cs typeface="Calibri" charset="0"/>
              </a:rPr>
              <a:t>divides buyers into different groups based on social class, lifestyle, or personality traits</a:t>
            </a:r>
          </a:p>
          <a:p>
            <a:endParaRPr lang="en-US" sz="2400" u="sng" dirty="0" smtClean="0">
              <a:solidFill>
                <a:srgbClr val="7030A0"/>
              </a:solidFill>
              <a:latin typeface="Calibri" charset="0"/>
              <a:cs typeface="Calibri" charset="0"/>
            </a:endParaRPr>
          </a:p>
          <a:p>
            <a:r>
              <a:rPr lang="en-US" sz="2400" u="sng" dirty="0" smtClean="0">
                <a:solidFill>
                  <a:srgbClr val="7030A0"/>
                </a:solidFill>
                <a:latin typeface="Calibri" charset="0"/>
                <a:cs typeface="Calibri" charset="0"/>
              </a:rPr>
              <a:t>Behavioral segmentation </a:t>
            </a:r>
            <a:r>
              <a:rPr lang="en-US" sz="2400" dirty="0" smtClean="0">
                <a:latin typeface="Calibri" charset="0"/>
                <a:cs typeface="Calibri" charset="0"/>
              </a:rPr>
              <a:t>divides buyers into groups based on their knowledge, attitudes, uses, or responses to a product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>
                <a:latin typeface="Calibri" charset="0"/>
                <a:cs typeface="Calibri" charset="0"/>
              </a:rPr>
              <a:t>Occasions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>
                <a:latin typeface="Calibri" charset="0"/>
                <a:cs typeface="Calibri" charset="0"/>
              </a:rPr>
              <a:t>Benefits sought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>
                <a:latin typeface="Calibri" charset="0"/>
                <a:cs typeface="Calibri" charset="0"/>
              </a:rPr>
              <a:t>User status and Usage rate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>
                <a:latin typeface="Calibri" charset="0"/>
                <a:cs typeface="Calibri" charset="0"/>
              </a:rPr>
              <a:t>Loyalty status </a:t>
            </a:r>
          </a:p>
          <a:p>
            <a:endParaRPr lang="en-US" dirty="0" smtClean="0">
              <a:latin typeface="Calibri" charset="0"/>
              <a:cs typeface="Calibri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Segmentation Approaches (cont.)</a:t>
            </a:r>
          </a:p>
        </p:txBody>
      </p:sp>
    </p:spTree>
    <p:extLst>
      <p:ext uri="{BB962C8B-B14F-4D97-AF65-F5344CB8AC3E}">
        <p14:creationId xmlns:p14="http://schemas.microsoft.com/office/powerpoint/2010/main" val="1652483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Targeting – Select Target Segments </a:t>
            </a:r>
          </a:p>
        </p:txBody>
      </p:sp>
      <p:sp>
        <p:nvSpPr>
          <p:cNvPr id="2355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Calibri" charset="0"/>
              <a:cs typeface="Calibri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Calibri" charset="0"/>
                <a:cs typeface="Calibri" charset="0"/>
              </a:rPr>
              <a:t>Which and how many customer segments to serve?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Calibri" charset="0"/>
                <a:cs typeface="Calibri" charset="0"/>
              </a:rPr>
              <a:t>How many marketing mix offerings do we use to go after them? </a:t>
            </a:r>
          </a:p>
        </p:txBody>
      </p:sp>
    </p:spTree>
    <p:extLst>
      <p:ext uri="{BB962C8B-B14F-4D97-AF65-F5344CB8AC3E}">
        <p14:creationId xmlns:p14="http://schemas.microsoft.com/office/powerpoint/2010/main" val="2202834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SWOT Analysis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876800" y="1639888"/>
            <a:ext cx="1588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4230688"/>
            <a:ext cx="7924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4"/>
          <p:cNvSpPr txBox="1">
            <a:spLocks noChangeArrowheads="1"/>
          </p:cNvSpPr>
          <p:nvPr/>
        </p:nvSpPr>
        <p:spPr bwMode="auto">
          <a:xfrm>
            <a:off x="990600" y="1792288"/>
            <a:ext cx="39624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S</a:t>
            </a:r>
            <a:r>
              <a:rPr lang="en-US" sz="2000" b="1">
                <a:latin typeface="Calibri" pitchFamily="34" charset="0"/>
              </a:rPr>
              <a:t>trengths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</a:t>
            </a:r>
            <a:r>
              <a:rPr lang="en-US" sz="2000" i="1">
                <a:latin typeface="Calibri" pitchFamily="34" charset="0"/>
              </a:rPr>
              <a:t>Internal</a:t>
            </a:r>
            <a:r>
              <a:rPr lang="en-US" sz="2000">
                <a:latin typeface="Calibri" pitchFamily="34" charset="0"/>
              </a:rPr>
              <a:t> to the organization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Characteristics of the business or team that give it an advantage over others in the industry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E.g. good location</a:t>
            </a:r>
          </a:p>
          <a:p>
            <a:endParaRPr lang="en-US" sz="2000">
              <a:latin typeface="Calibri" pitchFamily="34" charset="0"/>
            </a:endParaRPr>
          </a:p>
        </p:txBody>
      </p:sp>
      <p:sp>
        <p:nvSpPr>
          <p:cNvPr id="3078" name="TextBox 15"/>
          <p:cNvSpPr txBox="1">
            <a:spLocks noChangeArrowheads="1"/>
          </p:cNvSpPr>
          <p:nvPr/>
        </p:nvSpPr>
        <p:spPr bwMode="auto">
          <a:xfrm>
            <a:off x="4876800" y="1792288"/>
            <a:ext cx="39624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W</a:t>
            </a:r>
            <a:r>
              <a:rPr lang="en-US" sz="2000" b="1">
                <a:latin typeface="Calibri" pitchFamily="34" charset="0"/>
              </a:rPr>
              <a:t>eaknesses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</a:t>
            </a:r>
            <a:r>
              <a:rPr lang="en-US" sz="2000" i="1">
                <a:latin typeface="Calibri" pitchFamily="34" charset="0"/>
              </a:rPr>
              <a:t>Internal</a:t>
            </a:r>
            <a:r>
              <a:rPr lang="en-US" sz="2000">
                <a:latin typeface="Calibri" pitchFamily="34" charset="0"/>
              </a:rPr>
              <a:t> to the organization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Characteristics that place the firm at a disadvantage relative to others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E.g. weak cash flow</a:t>
            </a:r>
          </a:p>
          <a:p>
            <a:endParaRPr lang="en-US" sz="2000">
              <a:latin typeface="Calibri" pitchFamily="34" charset="0"/>
            </a:endParaRPr>
          </a:p>
        </p:txBody>
      </p:sp>
      <p:sp>
        <p:nvSpPr>
          <p:cNvPr id="3079" name="TextBox 16"/>
          <p:cNvSpPr txBox="1">
            <a:spLocks noChangeArrowheads="1"/>
          </p:cNvSpPr>
          <p:nvPr/>
        </p:nvSpPr>
        <p:spPr bwMode="auto">
          <a:xfrm>
            <a:off x="1066800" y="4383088"/>
            <a:ext cx="39624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O</a:t>
            </a:r>
            <a:r>
              <a:rPr lang="en-US" sz="2000" b="1">
                <a:latin typeface="Calibri" pitchFamily="34" charset="0"/>
              </a:rPr>
              <a:t>pportunities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</a:t>
            </a:r>
            <a:r>
              <a:rPr lang="en-US" sz="2000" i="1">
                <a:latin typeface="Calibri" pitchFamily="34" charset="0"/>
              </a:rPr>
              <a:t>External</a:t>
            </a:r>
            <a:r>
              <a:rPr lang="en-US" sz="2000">
                <a:latin typeface="Calibri" pitchFamily="34" charset="0"/>
              </a:rPr>
              <a:t> environment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External chances to make greater sales or profits in the environment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E.g. large market size</a:t>
            </a:r>
          </a:p>
          <a:p>
            <a:endParaRPr lang="en-US" sz="2000">
              <a:latin typeface="Calibri" pitchFamily="34" charset="0"/>
            </a:endParaRPr>
          </a:p>
        </p:txBody>
      </p:sp>
      <p:sp>
        <p:nvSpPr>
          <p:cNvPr id="3080" name="TextBox 17"/>
          <p:cNvSpPr txBox="1">
            <a:spLocks noChangeArrowheads="1"/>
          </p:cNvSpPr>
          <p:nvPr/>
        </p:nvSpPr>
        <p:spPr bwMode="auto">
          <a:xfrm>
            <a:off x="4876800" y="4383088"/>
            <a:ext cx="39624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sz="2000" b="1" dirty="0" smtClean="0">
                <a:latin typeface="Calibri" pitchFamily="34" charset="0"/>
              </a:rPr>
              <a:t>hreats</a:t>
            </a:r>
            <a:endParaRPr lang="en-US" sz="2000" b="1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i="1" dirty="0">
                <a:latin typeface="Calibri" pitchFamily="34" charset="0"/>
              </a:rPr>
              <a:t>External</a:t>
            </a:r>
            <a:r>
              <a:rPr lang="en-US" sz="2000" dirty="0">
                <a:latin typeface="Calibri" pitchFamily="34" charset="0"/>
              </a:rPr>
              <a:t> environment</a:t>
            </a:r>
          </a:p>
          <a:p>
            <a:pPr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 External elements in the environment that could cause trouble for the business</a:t>
            </a:r>
          </a:p>
          <a:p>
            <a:pPr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 E.g. high tariff</a:t>
            </a:r>
          </a:p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76200" y="2663825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70C0"/>
                </a:solidFill>
              </a:rPr>
              <a:t>Internal</a:t>
            </a:r>
          </a:p>
          <a:p>
            <a:r>
              <a:rPr lang="en-US" sz="1000">
                <a:solidFill>
                  <a:srgbClr val="0070C0"/>
                </a:solidFill>
              </a:rPr>
              <a:t>(controllable)</a:t>
            </a:r>
          </a:p>
        </p:txBody>
      </p:sp>
      <p:sp>
        <p:nvSpPr>
          <p:cNvPr id="3082" name="TextBox 13"/>
          <p:cNvSpPr txBox="1">
            <a:spLocks noChangeArrowheads="1"/>
          </p:cNvSpPr>
          <p:nvPr/>
        </p:nvSpPr>
        <p:spPr bwMode="auto">
          <a:xfrm>
            <a:off x="76200" y="5102225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70C0"/>
                </a:solidFill>
              </a:rPr>
              <a:t>External</a:t>
            </a:r>
          </a:p>
          <a:p>
            <a:r>
              <a:rPr lang="en-US" sz="1000">
                <a:solidFill>
                  <a:srgbClr val="0070C0"/>
                </a:solidFill>
              </a:rPr>
              <a:t>Uncontrollable</a:t>
            </a:r>
          </a:p>
        </p:txBody>
      </p:sp>
      <p:sp>
        <p:nvSpPr>
          <p:cNvPr id="3083" name="TextBox 14"/>
          <p:cNvSpPr txBox="1">
            <a:spLocks noChangeArrowheads="1"/>
          </p:cNvSpPr>
          <p:nvPr/>
        </p:nvSpPr>
        <p:spPr bwMode="auto">
          <a:xfrm>
            <a:off x="1828800" y="1219200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70C0"/>
                </a:solidFill>
              </a:rPr>
              <a:t>Good for firm</a:t>
            </a:r>
          </a:p>
        </p:txBody>
      </p:sp>
      <p:sp>
        <p:nvSpPr>
          <p:cNvPr id="3084" name="TextBox 15"/>
          <p:cNvSpPr txBox="1">
            <a:spLocks noChangeArrowheads="1"/>
          </p:cNvSpPr>
          <p:nvPr/>
        </p:nvSpPr>
        <p:spPr bwMode="auto">
          <a:xfrm>
            <a:off x="6019800" y="1219200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70C0"/>
                </a:solidFill>
              </a:rPr>
              <a:t>Bad for firm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8BB32-1B1B-4E78-9BB4-9DD4492828A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1155</Words>
  <Application>Microsoft Office PowerPoint</Application>
  <PresentationFormat>On-screen Show (4:3)</PresentationFormat>
  <Paragraphs>224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Session 5</vt:lpstr>
      <vt:lpstr>Segmentation , Targeting and Positioning (STP)</vt:lpstr>
      <vt:lpstr>A few more words on STP</vt:lpstr>
      <vt:lpstr>STP Process</vt:lpstr>
      <vt:lpstr>Segmentation</vt:lpstr>
      <vt:lpstr>Segmentation Approaches</vt:lpstr>
      <vt:lpstr>Segmentation Approaches (cont.)</vt:lpstr>
      <vt:lpstr>Targeting – Select Target Segments </vt:lpstr>
      <vt:lpstr>SWOT Analysis</vt:lpstr>
      <vt:lpstr>3 factors to consider when evaluating attractiveness of customer segments </vt:lpstr>
      <vt:lpstr>Positioning</vt:lpstr>
      <vt:lpstr>Ideal Positioning</vt:lpstr>
      <vt:lpstr>Positioning Pitfalls</vt:lpstr>
      <vt:lpstr>Key Points</vt:lpstr>
      <vt:lpstr>Managerial 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2</dc:title>
  <dc:creator>Li Xiao</dc:creator>
  <cp:lastModifiedBy>Li Xiao</cp:lastModifiedBy>
  <cp:revision>54</cp:revision>
  <dcterms:created xsi:type="dcterms:W3CDTF">2015-03-25T03:22:44Z</dcterms:created>
  <dcterms:modified xsi:type="dcterms:W3CDTF">2017-05-03T10:22:34Z</dcterms:modified>
</cp:coreProperties>
</file>