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7" r:id="rId2"/>
    <p:sldId id="262" r:id="rId3"/>
    <p:sldId id="263" r:id="rId4"/>
    <p:sldId id="265" r:id="rId5"/>
    <p:sldId id="302" r:id="rId6"/>
    <p:sldId id="303" r:id="rId7"/>
    <p:sldId id="269" r:id="rId8"/>
    <p:sldId id="304" r:id="rId9"/>
    <p:sldId id="274" r:id="rId10"/>
    <p:sldId id="272" r:id="rId11"/>
    <p:sldId id="275" r:id="rId12"/>
    <p:sldId id="276" r:id="rId13"/>
    <p:sldId id="284" r:id="rId14"/>
    <p:sldId id="286" r:id="rId15"/>
    <p:sldId id="301" r:id="rId16"/>
    <p:sldId id="289" r:id="rId17"/>
    <p:sldId id="307" r:id="rId18"/>
    <p:sldId id="290" r:id="rId19"/>
    <p:sldId id="291" r:id="rId20"/>
    <p:sldId id="292" r:id="rId21"/>
    <p:sldId id="294" r:id="rId22"/>
    <p:sldId id="295" r:id="rId23"/>
    <p:sldId id="296" r:id="rId24"/>
    <p:sldId id="297" r:id="rId25"/>
    <p:sldId id="298" r:id="rId26"/>
    <p:sldId id="299" r:id="rId27"/>
    <p:sldId id="300" r:id="rId28"/>
    <p:sldId id="305" r:id="rId29"/>
    <p:sldId id="30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43" autoAdjust="0"/>
  </p:normalViewPr>
  <p:slideViewPr>
    <p:cSldViewPr>
      <p:cViewPr varScale="1">
        <p:scale>
          <a:sx n="99" d="100"/>
          <a:sy n="99" d="100"/>
        </p:scale>
        <p:origin x="-18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A8BA48-CB8B-4B5A-B85F-9BE10564898F}" type="datetimeFigureOut">
              <a:rPr lang="en-US" smtClean="0"/>
              <a:t>4/5/2017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2BDC31-A954-40E3-ACF8-153DC5D291D5}" type="slidenum">
              <a:rPr lang="en-US" smtClean="0"/>
              <a:t>‹#›</a:t>
            </a:fld>
            <a:endParaRPr lang="en-US"/>
          </a:p>
        </p:txBody>
      </p:sp>
    </p:spTree>
    <p:extLst>
      <p:ext uri="{BB962C8B-B14F-4D97-AF65-F5344CB8AC3E}">
        <p14:creationId xmlns:p14="http://schemas.microsoft.com/office/powerpoint/2010/main" val="41431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1</a:t>
            </a:fld>
            <a:endParaRPr lang="en-US"/>
          </a:p>
        </p:txBody>
      </p:sp>
    </p:spTree>
    <p:extLst>
      <p:ext uri="{BB962C8B-B14F-4D97-AF65-F5344CB8AC3E}">
        <p14:creationId xmlns:p14="http://schemas.microsoft.com/office/powerpoint/2010/main" val="131620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11</a:t>
            </a:fld>
            <a:endParaRPr lang="en-US"/>
          </a:p>
        </p:txBody>
      </p:sp>
    </p:spTree>
    <p:extLst>
      <p:ext uri="{BB962C8B-B14F-4D97-AF65-F5344CB8AC3E}">
        <p14:creationId xmlns:p14="http://schemas.microsoft.com/office/powerpoint/2010/main" val="233808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12</a:t>
            </a:fld>
            <a:endParaRPr lang="en-US"/>
          </a:p>
        </p:txBody>
      </p:sp>
    </p:spTree>
    <p:extLst>
      <p:ext uri="{BB962C8B-B14F-4D97-AF65-F5344CB8AC3E}">
        <p14:creationId xmlns:p14="http://schemas.microsoft.com/office/powerpoint/2010/main" val="1995712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A53644-3B3F-45CE-A17D-B68275B9DA7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14</a:t>
            </a:fld>
            <a:endParaRPr lang="en-US"/>
          </a:p>
        </p:txBody>
      </p:sp>
    </p:spTree>
    <p:extLst>
      <p:ext uri="{BB962C8B-B14F-4D97-AF65-F5344CB8AC3E}">
        <p14:creationId xmlns:p14="http://schemas.microsoft.com/office/powerpoint/2010/main" val="2345857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15</a:t>
            </a:fld>
            <a:endParaRPr lang="en-US"/>
          </a:p>
        </p:txBody>
      </p:sp>
    </p:spTree>
    <p:extLst>
      <p:ext uri="{BB962C8B-B14F-4D97-AF65-F5344CB8AC3E}">
        <p14:creationId xmlns:p14="http://schemas.microsoft.com/office/powerpoint/2010/main" val="2774206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16</a:t>
            </a:fld>
            <a:endParaRPr lang="en-US"/>
          </a:p>
        </p:txBody>
      </p:sp>
    </p:spTree>
    <p:extLst>
      <p:ext uri="{BB962C8B-B14F-4D97-AF65-F5344CB8AC3E}">
        <p14:creationId xmlns:p14="http://schemas.microsoft.com/office/powerpoint/2010/main" val="1993807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17</a:t>
            </a:fld>
            <a:endParaRPr lang="en-US"/>
          </a:p>
        </p:txBody>
      </p:sp>
    </p:spTree>
    <p:extLst>
      <p:ext uri="{BB962C8B-B14F-4D97-AF65-F5344CB8AC3E}">
        <p14:creationId xmlns:p14="http://schemas.microsoft.com/office/powerpoint/2010/main" val="1993807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5A43270-0C9E-4221-B127-6136E3FE979C}" type="slidenum">
              <a:rPr lang="en-US" altLang="ko-KR"/>
              <a:pPr/>
              <a:t>18</a:t>
            </a:fld>
            <a:endParaRPr lang="en-US" altLang="ko-K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ltLang="ko-KR" dirty="0" smtClean="0">
              <a:ea typeface="굴림"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19</a:t>
            </a:fld>
            <a:endParaRPr lang="en-US"/>
          </a:p>
        </p:txBody>
      </p:sp>
    </p:spTree>
    <p:extLst>
      <p:ext uri="{BB962C8B-B14F-4D97-AF65-F5344CB8AC3E}">
        <p14:creationId xmlns:p14="http://schemas.microsoft.com/office/powerpoint/2010/main" val="160196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A53644-3B3F-45CE-A17D-B68275B9DA7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Consumer Behavior </a:t>
            </a:r>
            <a:r>
              <a:rPr lang="en-US" dirty="0" smtClean="0"/>
              <a:t>is the buying behavior of final consumers (individuals and households) that buy goods and services for personal consumption</a:t>
            </a:r>
          </a:p>
          <a:p>
            <a:endParaRPr lang="en-US" dirty="0" smtClean="0"/>
          </a:p>
          <a:p>
            <a:r>
              <a:rPr lang="en-US" dirty="0" smtClean="0"/>
              <a:t>However, consumer choice</a:t>
            </a:r>
            <a:r>
              <a:rPr lang="en-US" baseline="0" dirty="0" smtClean="0"/>
              <a:t> is not a monolith.  </a:t>
            </a:r>
          </a:p>
          <a:p>
            <a:r>
              <a:rPr lang="en-US" baseline="0" dirty="0" smtClean="0"/>
              <a:t>Evidence of this is on every store shelf.  </a:t>
            </a:r>
          </a:p>
          <a:p>
            <a:r>
              <a:rPr lang="en-US" baseline="0" dirty="0" smtClean="0"/>
              <a:t>There is always a choice of many brands that have slightly different product benefits and features, different target markets and positioning strategies.</a:t>
            </a:r>
            <a:endParaRPr lang="en-US" dirty="0" smtClean="0"/>
          </a:p>
          <a:p>
            <a:endParaRPr lang="en-US" dirty="0" smtClean="0"/>
          </a:p>
          <a:p>
            <a:r>
              <a:rPr lang="en-US" dirty="0" smtClean="0"/>
              <a:t>The preferences for</a:t>
            </a:r>
            <a:r>
              <a:rPr lang="en-US" baseline="0" dirty="0" smtClean="0"/>
              <a:t> products and the ultimate </a:t>
            </a:r>
            <a:r>
              <a:rPr lang="en-US" dirty="0" smtClean="0"/>
              <a:t>decisions that consumers make vary greatly.</a:t>
            </a:r>
          </a:p>
          <a:p>
            <a:r>
              <a:rPr lang="en-US" dirty="0" smtClean="0"/>
              <a:t>Much</a:t>
            </a:r>
            <a:r>
              <a:rPr lang="en-US" baseline="0" dirty="0" smtClean="0"/>
              <a:t> of this variation comes from environmental features that, while marketers may be unable to alter, they can use to understand consumer decisions.  </a:t>
            </a:r>
          </a:p>
          <a:p>
            <a:r>
              <a:rPr lang="en-US" baseline="0" dirty="0" smtClean="0"/>
              <a:t>Today we will focus on how a consumer’s culture, social class and group membership, as well as personal and psychological factors affect their behavior.</a:t>
            </a:r>
          </a:p>
          <a:p>
            <a:endParaRPr lang="en-US" baseline="0" dirty="0" smtClean="0"/>
          </a:p>
          <a:p>
            <a:r>
              <a:rPr lang="en-US" dirty="0" smtClean="0"/>
              <a:t>Why</a:t>
            </a:r>
            <a:r>
              <a:rPr lang="en-US" baseline="0" dirty="0" smtClean="0"/>
              <a:t> is this important to marketers?  Understanding differences in consumers helps marketers with every piece of the marketing strategy (price, place, promo, product). </a:t>
            </a:r>
          </a:p>
          <a:p>
            <a:endParaRPr lang="en-US" baseline="0" dirty="0" smtClean="0"/>
          </a:p>
          <a:p>
            <a:r>
              <a:rPr lang="en-US" baseline="0" dirty="0" smtClean="0"/>
              <a:t>A good understanding of consumer behavior can thus help increase the value pie, or help to capture more of it.</a:t>
            </a:r>
            <a:endParaRPr lang="en-US" dirty="0" smtClean="0"/>
          </a:p>
          <a:p>
            <a:endParaRPr lang="en-US" dirty="0"/>
          </a:p>
        </p:txBody>
      </p:sp>
      <p:sp>
        <p:nvSpPr>
          <p:cNvPr id="4" name="Slide Number Placeholder 3"/>
          <p:cNvSpPr>
            <a:spLocks noGrp="1"/>
          </p:cNvSpPr>
          <p:nvPr>
            <p:ph type="sldNum" sz="quarter" idx="10"/>
          </p:nvPr>
        </p:nvSpPr>
        <p:spPr/>
        <p:txBody>
          <a:bodyPr/>
          <a:lstStyle/>
          <a:p>
            <a:fld id="{00D0F873-7D1D-4A62-AAD8-EADF9C53FBA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A53644-3B3F-45CE-A17D-B68275B9DA7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22</a:t>
            </a:fld>
            <a:endParaRPr lang="en-US"/>
          </a:p>
        </p:txBody>
      </p:sp>
    </p:spTree>
    <p:extLst>
      <p:ext uri="{BB962C8B-B14F-4D97-AF65-F5344CB8AC3E}">
        <p14:creationId xmlns:p14="http://schemas.microsoft.com/office/powerpoint/2010/main" val="2733710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A53644-3B3F-45CE-A17D-B68275B9DA7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A53644-3B3F-45CE-A17D-B68275B9DA7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25</a:t>
            </a:fld>
            <a:endParaRPr lang="en-US"/>
          </a:p>
        </p:txBody>
      </p:sp>
    </p:spTree>
    <p:extLst>
      <p:ext uri="{BB962C8B-B14F-4D97-AF65-F5344CB8AC3E}">
        <p14:creationId xmlns:p14="http://schemas.microsoft.com/office/powerpoint/2010/main" val="1414057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26</a:t>
            </a:fld>
            <a:endParaRPr lang="en-US"/>
          </a:p>
        </p:txBody>
      </p:sp>
    </p:spTree>
    <p:extLst>
      <p:ext uri="{BB962C8B-B14F-4D97-AF65-F5344CB8AC3E}">
        <p14:creationId xmlns:p14="http://schemas.microsoft.com/office/powerpoint/2010/main" val="834516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27</a:t>
            </a:fld>
            <a:endParaRPr lang="en-US"/>
          </a:p>
        </p:txBody>
      </p:sp>
    </p:spTree>
    <p:extLst>
      <p:ext uri="{BB962C8B-B14F-4D97-AF65-F5344CB8AC3E}">
        <p14:creationId xmlns:p14="http://schemas.microsoft.com/office/powerpoint/2010/main" val="280592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E534F-A6BA-428F-81B7-BA62AB47E4C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r>
              <a:rPr lang="en-US" b="0" dirty="0" smtClean="0"/>
              <a:t>A</a:t>
            </a:r>
            <a:r>
              <a:rPr lang="en-US" b="0" baseline="0" dirty="0" smtClean="0"/>
              <a:t> subculture is a group of people within a culture with shared value systems.</a:t>
            </a:r>
          </a:p>
          <a:p>
            <a:r>
              <a:rPr lang="en-US" b="0" baseline="0" dirty="0" smtClean="0"/>
              <a:t>These are a result of common life experiences and situations</a:t>
            </a:r>
          </a:p>
          <a:p>
            <a:endParaRPr lang="en-US" b="0" baseline="0" dirty="0" smtClean="0"/>
          </a:p>
          <a:p>
            <a:r>
              <a:rPr lang="en-US" b="0" baseline="0" dirty="0" smtClean="0"/>
              <a:t>Subcultures often form around nationalities, religions, age groups, or geographic racial/ethnic differences.</a:t>
            </a:r>
          </a:p>
          <a:p>
            <a:r>
              <a:rPr lang="en-US" b="0" baseline="0" dirty="0" smtClean="0"/>
              <a:t>- Geographic subcultures in the US may be “Minnesota nice” or “jersey shore”</a:t>
            </a:r>
          </a:p>
          <a:p>
            <a:pPr>
              <a:buFontTx/>
              <a:buChar char="-"/>
            </a:pPr>
            <a:r>
              <a:rPr lang="en-US" b="0" baseline="0" dirty="0" smtClean="0"/>
              <a:t> Religious subcultures include observant Jewish or Islamic groups, or fundamentalist Christians</a:t>
            </a:r>
          </a:p>
          <a:p>
            <a:pPr>
              <a:buFontTx/>
              <a:buChar char="-"/>
            </a:pPr>
            <a:r>
              <a:rPr lang="en-US" b="0" baseline="0" dirty="0" smtClean="0"/>
              <a:t> Age subcultures include gen Y’s – very distinctive from other age subcultures like baby boomers. </a:t>
            </a:r>
          </a:p>
          <a:p>
            <a:endParaRPr lang="en-US" b="1" dirty="0" smtClean="0"/>
          </a:p>
          <a:p>
            <a:pPr defTabSz="914350">
              <a:defRPr/>
            </a:pPr>
            <a:r>
              <a:rPr lang="en-US" b="0" i="0" dirty="0" smtClean="0"/>
              <a:t>DQ: When thinking about</a:t>
            </a:r>
            <a:r>
              <a:rPr lang="en-US" b="0" i="0" baseline="0" dirty="0" smtClean="0"/>
              <a:t> subcultures, consider what other s</a:t>
            </a:r>
            <a:r>
              <a:rPr lang="en-US" b="0" i="0" dirty="0" smtClean="0"/>
              <a:t>ubcultures </a:t>
            </a:r>
            <a:r>
              <a:rPr lang="en-US" i="0" dirty="0" smtClean="0"/>
              <a:t>you belong to</a:t>
            </a:r>
            <a:r>
              <a:rPr lang="en-US" i="0" baseline="0" dirty="0" smtClean="0"/>
              <a:t> and how your membership influences </a:t>
            </a:r>
            <a:r>
              <a:rPr lang="en-US" i="0" baseline="0" dirty="0" err="1" smtClean="0"/>
              <a:t>yoru</a:t>
            </a:r>
            <a:r>
              <a:rPr lang="en-US" i="0" baseline="0" dirty="0" smtClean="0"/>
              <a:t> consumer choices.  </a:t>
            </a:r>
            <a:r>
              <a:rPr lang="en-US" i="0" dirty="0" smtClean="0"/>
              <a:t> </a:t>
            </a:r>
            <a:endParaRPr lang="en-US" b="1" i="0" dirty="0" smtClean="0"/>
          </a:p>
          <a:p>
            <a:endParaRPr lang="en-US" b="1" dirty="0" smtClean="0"/>
          </a:p>
          <a:p>
            <a:r>
              <a:rPr lang="en-US" b="1" dirty="0" smtClean="0"/>
              <a:t>Some of the most influential subcultures in the United</a:t>
            </a:r>
            <a:r>
              <a:rPr lang="en-US" b="1" baseline="0" dirty="0" smtClean="0"/>
              <a:t> States are Hispanics, African Americans, Asian Americans, and older Americans.</a:t>
            </a:r>
          </a:p>
          <a:p>
            <a:r>
              <a:rPr lang="en-US" b="1" baseline="0" dirty="0" smtClean="0"/>
              <a:t>… </a:t>
            </a:r>
            <a:r>
              <a:rPr lang="en-US" b="0" baseline="0" dirty="0" smtClean="0"/>
              <a:t>(one way to target African American and other subcultures is to use a product spokesperson from that culture)</a:t>
            </a:r>
            <a:endParaRPr lang="en-US" b="1" dirty="0" smtClean="0"/>
          </a:p>
          <a:p>
            <a:endParaRPr lang="en-US" b="1" dirty="0" smtClean="0"/>
          </a:p>
          <a:p>
            <a:r>
              <a:rPr lang="en-US" b="0" i="0" dirty="0" smtClean="0"/>
              <a:t>From these examples we can see that it</a:t>
            </a:r>
            <a:r>
              <a:rPr lang="en-US" b="0" i="0" baseline="0" dirty="0" smtClean="0"/>
              <a:t> is important for marketers to understand subcultures because they have different</a:t>
            </a:r>
          </a:p>
          <a:p>
            <a:pPr>
              <a:buFontTx/>
              <a:buChar char="-"/>
            </a:pPr>
            <a:r>
              <a:rPr lang="en-US" b="0" i="0" baseline="0" dirty="0" smtClean="0"/>
              <a:t>Brand preferences and loyalties</a:t>
            </a:r>
          </a:p>
          <a:p>
            <a:pPr>
              <a:buFontTx/>
              <a:buChar char="-"/>
            </a:pPr>
            <a:r>
              <a:rPr lang="en-US" b="0" i="0" baseline="0" dirty="0" smtClean="0"/>
              <a:t>Shopping behaviors</a:t>
            </a:r>
          </a:p>
          <a:p>
            <a:pPr>
              <a:buFontTx/>
              <a:buChar char="-"/>
            </a:pPr>
            <a:r>
              <a:rPr lang="en-US" b="0" i="0" baseline="0" dirty="0" smtClean="0"/>
              <a:t>Attitudes toward price</a:t>
            </a:r>
            <a:endParaRPr lang="en-US" b="0" i="0" dirty="0" smtClean="0"/>
          </a:p>
          <a:p>
            <a:endParaRPr lang="en-US" i="1" dirty="0" smtClean="0"/>
          </a:p>
          <a:p>
            <a:r>
              <a:rPr lang="en-US" i="0" dirty="0" smtClean="0"/>
              <a:t>Why else do</a:t>
            </a:r>
            <a:r>
              <a:rPr lang="en-US" i="0" baseline="0" dirty="0" smtClean="0"/>
              <a:t> subcultures matter for marketers?</a:t>
            </a:r>
          </a:p>
          <a:p>
            <a:pPr>
              <a:buFontTx/>
              <a:buChar char="-"/>
            </a:pPr>
            <a:r>
              <a:rPr lang="en-US" i="0" baseline="0" dirty="0" smtClean="0"/>
              <a:t>Subcultures can be an easy way to segment– shared experiences translate into similar  needs</a:t>
            </a:r>
          </a:p>
          <a:p>
            <a:pPr>
              <a:buFontTx/>
              <a:buChar char="-"/>
            </a:pPr>
            <a:r>
              <a:rPr lang="en-US" i="0" baseline="0" dirty="0" smtClean="0"/>
              <a:t>Marketers may make products for specific needs of the subculture </a:t>
            </a:r>
          </a:p>
          <a:p>
            <a:pPr lvl="1">
              <a:buFontTx/>
              <a:buNone/>
            </a:pPr>
            <a:r>
              <a:rPr lang="en-US" i="0" baseline="0" dirty="0" smtClean="0"/>
              <a:t>(religious goods, ethnic identification, grooming products, etc., </a:t>
            </a:r>
          </a:p>
          <a:p>
            <a:pPr lvl="1">
              <a:buFontTx/>
              <a:buNone/>
            </a:pPr>
            <a:r>
              <a:rPr lang="en-US" i="0" baseline="0" dirty="0" smtClean="0"/>
              <a:t>foods that meet </a:t>
            </a:r>
            <a:r>
              <a:rPr lang="en-US" i="0" baseline="0" dirty="0" err="1" smtClean="0"/>
              <a:t>specificiations</a:t>
            </a:r>
            <a:r>
              <a:rPr lang="en-US" i="0" baseline="0" dirty="0" smtClean="0"/>
              <a:t> like </a:t>
            </a:r>
            <a:r>
              <a:rPr lang="en-US" i="0" baseline="0" dirty="0" err="1" smtClean="0"/>
              <a:t>Halal</a:t>
            </a:r>
            <a:r>
              <a:rPr lang="en-US" i="0" baseline="0" dirty="0" smtClean="0"/>
              <a:t>, Kosher, safe for Lent)</a:t>
            </a:r>
          </a:p>
          <a:p>
            <a:pPr>
              <a:buFontTx/>
              <a:buChar char="-"/>
            </a:pPr>
            <a:r>
              <a:rPr lang="en-US" i="0" baseline="0" dirty="0" smtClean="0"/>
              <a:t>Operate in a market where you must be sensitive to the wishes of a particular market </a:t>
            </a:r>
          </a:p>
          <a:p>
            <a:pPr lvl="1">
              <a:buFontTx/>
              <a:buNone/>
            </a:pPr>
            <a:r>
              <a:rPr lang="en-US" i="0" baseline="0" dirty="0" smtClean="0"/>
              <a:t>(amount of body exposure, language)</a:t>
            </a:r>
          </a:p>
          <a:p>
            <a:pPr>
              <a:buFontTx/>
              <a:buChar char="-"/>
            </a:pPr>
            <a:endParaRPr lang="en-US" i="0" baseline="0" dirty="0" smtClean="0"/>
          </a:p>
          <a:p>
            <a:pPr>
              <a:buFontTx/>
              <a:buNone/>
            </a:pPr>
            <a:r>
              <a:rPr lang="en-US" i="0" baseline="0" dirty="0" smtClean="0"/>
              <a:t>Another important way of dividing consumers is according to their social class</a:t>
            </a:r>
          </a:p>
        </p:txBody>
      </p:sp>
      <p:sp>
        <p:nvSpPr>
          <p:cNvPr id="90116" name="Slide Number Placeholder 3"/>
          <p:cNvSpPr>
            <a:spLocks noGrp="1"/>
          </p:cNvSpPr>
          <p:nvPr>
            <p:ph type="sldNum" sz="quarter" idx="5"/>
          </p:nvPr>
        </p:nvSpPr>
        <p:spPr bwMode="auto">
          <a:noFill/>
          <a:ln>
            <a:miter lim="800000"/>
            <a:headEnd/>
            <a:tailEnd/>
          </a:ln>
        </p:spPr>
        <p:txBody>
          <a:bodyPr/>
          <a:lstStyle/>
          <a:p>
            <a:fld id="{DF118C98-7165-4225-A665-BA5228E45D23}"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Culture</a:t>
            </a:r>
            <a:r>
              <a:rPr lang="en-US" baseline="0" dirty="0" smtClean="0"/>
              <a:t> can be difficult to define – there are literally hundreds of definitions and ways of measuring culture (Kroeber and </a:t>
            </a:r>
            <a:r>
              <a:rPr lang="en-US" baseline="0" dirty="0" err="1" smtClean="0"/>
              <a:t>Kluckhorn</a:t>
            </a:r>
            <a:r>
              <a:rPr lang="en-US" baseline="0" dirty="0" smtClean="0"/>
              <a:t> = 164; </a:t>
            </a:r>
            <a:r>
              <a:rPr lang="en-US" baseline="0" dirty="0" err="1" smtClean="0"/>
              <a:t>Taras</a:t>
            </a:r>
            <a:r>
              <a:rPr lang="en-US" baseline="0" dirty="0" smtClean="0"/>
              <a:t> and </a:t>
            </a:r>
            <a:r>
              <a:rPr lang="en-US" baseline="0" dirty="0" err="1" smtClean="0"/>
              <a:t>Rowney</a:t>
            </a:r>
            <a:r>
              <a:rPr lang="en-US" baseline="0" dirty="0" smtClean="0"/>
              <a:t> 121 measures)</a:t>
            </a:r>
          </a:p>
          <a:p>
            <a:endParaRPr lang="en-US" baseline="0" dirty="0" smtClean="0"/>
          </a:p>
          <a:p>
            <a:r>
              <a:rPr lang="en-US" baseline="0" dirty="0" smtClean="0"/>
              <a:t>While culture can be difficult to define, we usually know it when we see it.  </a:t>
            </a:r>
          </a:p>
          <a:p>
            <a:r>
              <a:rPr lang="en-US" baseline="0" dirty="0" smtClean="0"/>
              <a:t>What does American culture look like? = </a:t>
            </a:r>
          </a:p>
          <a:p>
            <a:r>
              <a:rPr lang="en-US" baseline="0" dirty="0" smtClean="0"/>
              <a:t>Focused on individual achievement, success, materialism</a:t>
            </a:r>
          </a:p>
          <a:p>
            <a:r>
              <a:rPr lang="en-US" baseline="0" dirty="0" smtClean="0"/>
              <a:t>“</a:t>
            </a:r>
            <a:r>
              <a:rPr lang="en-US" baseline="0" dirty="0" err="1" smtClean="0"/>
              <a:t>american</a:t>
            </a:r>
            <a:r>
              <a:rPr lang="en-US" baseline="0" dirty="0" smtClean="0"/>
              <a:t> dream” of hard work and progress, freedom</a:t>
            </a:r>
          </a:p>
          <a:p>
            <a:endParaRPr lang="en-US" baseline="0" dirty="0" smtClean="0"/>
          </a:p>
          <a:p>
            <a:r>
              <a:rPr lang="en-US" baseline="0" dirty="0" smtClean="0"/>
              <a:t>Of course, culture is not static.  </a:t>
            </a:r>
          </a:p>
          <a:p>
            <a:r>
              <a:rPr lang="en-US" baseline="0" dirty="0" smtClean="0"/>
              <a:t>Cultural shifts are extremely important to marketers</a:t>
            </a:r>
          </a:p>
          <a:p>
            <a:r>
              <a:rPr lang="en-US" baseline="0" dirty="0" smtClean="0"/>
              <a:t>Understanding what culture looks like now, and how it is changing, helps marketers identify</a:t>
            </a:r>
          </a:p>
          <a:p>
            <a:pPr>
              <a:buFontTx/>
              <a:buChar char="-"/>
            </a:pPr>
            <a:r>
              <a:rPr lang="en-US" baseline="0" dirty="0" smtClean="0"/>
              <a:t> Un-met consumer needs</a:t>
            </a:r>
          </a:p>
          <a:p>
            <a:pPr>
              <a:buFontTx/>
              <a:buChar char="-"/>
            </a:pPr>
            <a:r>
              <a:rPr lang="en-US" baseline="0" dirty="0" smtClean="0"/>
              <a:t> growing markets</a:t>
            </a:r>
          </a:p>
          <a:p>
            <a:pPr>
              <a:buFontTx/>
              <a:buChar char="-"/>
            </a:pPr>
            <a:endParaRPr lang="en-US" baseline="0" dirty="0" smtClean="0"/>
          </a:p>
          <a:p>
            <a:pPr>
              <a:buFontTx/>
              <a:buNone/>
            </a:pPr>
            <a:r>
              <a:rPr lang="en-US" baseline="0" dirty="0" smtClean="0"/>
              <a:t>Two important cultural shifts that we have witnessed recently include</a:t>
            </a:r>
          </a:p>
          <a:p>
            <a:pPr>
              <a:buFontTx/>
              <a:buNone/>
            </a:pPr>
            <a:r>
              <a:rPr lang="en-US" baseline="0" dirty="0" smtClean="0"/>
              <a:t>1 – health and wellness (growing markets for a variety of related products and services including…</a:t>
            </a:r>
          </a:p>
          <a:p>
            <a:pPr>
              <a:buFontTx/>
              <a:buNone/>
            </a:pPr>
            <a:r>
              <a:rPr lang="en-US" baseline="0" dirty="0" smtClean="0"/>
              <a:t>	health clubs alone are a $20 billion market, and have posted gains during the recession</a:t>
            </a:r>
          </a:p>
          <a:p>
            <a:pPr>
              <a:buFontTx/>
              <a:buNone/>
            </a:pPr>
            <a:r>
              <a:rPr lang="en-US" baseline="0" dirty="0" smtClean="0"/>
              <a:t>	(</a:t>
            </a:r>
            <a:r>
              <a:rPr lang="en-US" baseline="0" dirty="0" err="1" smtClean="0"/>
              <a:t>Mintel</a:t>
            </a:r>
            <a:r>
              <a:rPr lang="en-US" baseline="0" dirty="0" smtClean="0"/>
              <a:t> Reports “Health and </a:t>
            </a:r>
            <a:r>
              <a:rPr lang="en-US" baseline="0" dirty="0" err="1" smtClean="0"/>
              <a:t>Fittness</a:t>
            </a:r>
            <a:r>
              <a:rPr lang="en-US" baseline="0" dirty="0" smtClean="0"/>
              <a:t> Clubs – US – June 2011”)</a:t>
            </a:r>
          </a:p>
          <a:p>
            <a:pPr>
              <a:buFontTx/>
              <a:buNone/>
            </a:pPr>
            <a:endParaRPr lang="en-US" baseline="0" dirty="0" smtClean="0"/>
          </a:p>
          <a:p>
            <a:pPr>
              <a:buFontTx/>
              <a:buNone/>
            </a:pPr>
            <a:r>
              <a:rPr lang="en-US" baseline="0" dirty="0" smtClean="0"/>
              <a:t>2 – concerns regarding energy consumption and environmental warming have also spawned a huge growth market for environmentally responsible consumption</a:t>
            </a:r>
          </a:p>
          <a:p>
            <a:pPr>
              <a:buFontTx/>
              <a:buNone/>
            </a:pPr>
            <a:r>
              <a:rPr lang="en-US" baseline="0" dirty="0" smtClean="0"/>
              <a:t>	</a:t>
            </a:r>
            <a:r>
              <a:rPr lang="en-US" b="0" dirty="0" smtClean="0"/>
              <a:t>161 </a:t>
            </a:r>
            <a:r>
              <a:rPr lang="en-US" b="0" dirty="0" err="1" smtClean="0"/>
              <a:t>ecolabels</a:t>
            </a:r>
            <a:r>
              <a:rPr lang="en-US" b="0" dirty="0" smtClean="0"/>
              <a:t> used in North America </a:t>
            </a:r>
          </a:p>
          <a:p>
            <a:pPr>
              <a:buFontTx/>
              <a:buNone/>
            </a:pPr>
            <a:r>
              <a:rPr lang="en-US" b="0" dirty="0" smtClean="0"/>
              <a:t>	(</a:t>
            </a:r>
            <a:r>
              <a:rPr lang="en-US" b="0" dirty="0" err="1" smtClean="0"/>
              <a:t>Mintel</a:t>
            </a:r>
            <a:r>
              <a:rPr lang="en-US" b="0" dirty="0" smtClean="0"/>
              <a:t> Reports “Green marketing – US – April 2011”)</a:t>
            </a:r>
            <a:endParaRPr lang="en-US" b="0" baseline="0" dirty="0" smtClean="0"/>
          </a:p>
          <a:p>
            <a:pPr>
              <a:buFontTx/>
              <a:buNone/>
            </a:pPr>
            <a:endParaRPr lang="en-US" baseline="0" dirty="0" smtClean="0"/>
          </a:p>
          <a:p>
            <a:pPr>
              <a:buFontTx/>
              <a:buNone/>
            </a:pPr>
            <a:r>
              <a:rPr lang="en-US" baseline="0" dirty="0" smtClean="0"/>
              <a:t>Despite the existence of an “American” culture, culture is rarely a monolith.</a:t>
            </a:r>
          </a:p>
          <a:p>
            <a:pPr>
              <a:buFontTx/>
              <a:buNone/>
            </a:pPr>
            <a:r>
              <a:rPr lang="en-US" baseline="0" dirty="0" smtClean="0"/>
              <a:t>For example, undergraduate culture at UW looks very different from general American culture</a:t>
            </a:r>
          </a:p>
          <a:p>
            <a:pPr>
              <a:buFontTx/>
              <a:buNone/>
            </a:pPr>
            <a:r>
              <a:rPr lang="en-US" baseline="0" dirty="0" smtClean="0"/>
              <a:t>	= partying, cramming, cheering for </a:t>
            </a:r>
            <a:r>
              <a:rPr lang="en-US" baseline="0" dirty="0" err="1" smtClean="0"/>
              <a:t>bucky</a:t>
            </a:r>
            <a:endParaRPr lang="en-US" dirty="0" smtClean="0"/>
          </a:p>
        </p:txBody>
      </p:sp>
      <p:sp>
        <p:nvSpPr>
          <p:cNvPr id="4" name="Slide Number Placeholder 3"/>
          <p:cNvSpPr>
            <a:spLocks noGrp="1"/>
          </p:cNvSpPr>
          <p:nvPr>
            <p:ph type="sldNum" sz="quarter" idx="10"/>
          </p:nvPr>
        </p:nvSpPr>
        <p:spPr/>
        <p:txBody>
          <a:bodyPr/>
          <a:lstStyle/>
          <a:p>
            <a:fld id="{00D0F873-7D1D-4A62-AAD8-EADF9C53FBA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latin typeface="Calibri" charset="0"/>
                <a:cs typeface="Calibri" charset="0"/>
              </a:rPr>
              <a:t>Social classes are </a:t>
            </a:r>
            <a:r>
              <a:rPr lang="en-US" b="1" dirty="0" smtClean="0">
                <a:latin typeface="Calibri" charset="0"/>
                <a:cs typeface="Calibri" charset="0"/>
              </a:rPr>
              <a:t>defined</a:t>
            </a:r>
            <a:r>
              <a:rPr lang="en-US" dirty="0" smtClean="0">
                <a:latin typeface="Calibri" charset="0"/>
                <a:cs typeface="Calibri" charset="0"/>
              </a:rPr>
              <a:t> as society’s relatively permanent and ordered divisions whose members share similar values, interests, and behaviors.</a:t>
            </a:r>
          </a:p>
          <a:p>
            <a:pPr defTabSz="914350">
              <a:defRPr/>
            </a:pPr>
            <a:r>
              <a:rPr lang="en-US" i="0" baseline="0" dirty="0" smtClean="0"/>
              <a:t>operates similarly to culture and subculture in that it shapes consumer attitudes, interests, and behaviors.  </a:t>
            </a:r>
            <a:endParaRPr lang="en-US" dirty="0" smtClean="0">
              <a:latin typeface="Calibri" charset="0"/>
              <a:cs typeface="Calibri" charset="0"/>
            </a:endParaRPr>
          </a:p>
          <a:p>
            <a:pPr defTabSz="914350">
              <a:defRPr/>
            </a:pPr>
            <a:endParaRPr lang="en-US" dirty="0" smtClean="0">
              <a:latin typeface="Calibri" charset="0"/>
              <a:cs typeface="Calibri" charset="0"/>
            </a:endParaRPr>
          </a:p>
          <a:p>
            <a:pPr defTabSz="914350">
              <a:defRPr/>
            </a:pPr>
            <a:r>
              <a:rPr lang="en-US" dirty="0" smtClean="0">
                <a:latin typeface="Calibri" charset="0"/>
                <a:cs typeface="Calibri" charset="0"/>
              </a:rPr>
              <a:t>In its most basic form social class is about your rank is society, based on how much money you have</a:t>
            </a:r>
          </a:p>
          <a:p>
            <a:pPr defTabSz="914350">
              <a:defRPr/>
            </a:pPr>
            <a:r>
              <a:rPr lang="en-US" dirty="0" smtClean="0">
                <a:latin typeface="Calibri" charset="0"/>
                <a:cs typeface="Calibri" charset="0"/>
              </a:rPr>
              <a:t>Measured as a function of </a:t>
            </a:r>
            <a:r>
              <a:rPr lang="en-US" b="1" dirty="0" smtClean="0">
                <a:latin typeface="Calibri" charset="0"/>
                <a:cs typeface="Calibri" charset="0"/>
              </a:rPr>
              <a:t>Education, occupation (occupational prestige), income, and wealth</a:t>
            </a:r>
          </a:p>
          <a:p>
            <a:pPr defTabSz="914350">
              <a:defRPr/>
            </a:pPr>
            <a:endParaRPr lang="en-US" dirty="0" smtClean="0">
              <a:latin typeface="Calibri" charset="0"/>
              <a:cs typeface="Calibri" charset="0"/>
            </a:endParaRPr>
          </a:p>
          <a:p>
            <a:pPr defTabSz="914350">
              <a:defRPr/>
            </a:pPr>
            <a:r>
              <a:rPr lang="en-US" dirty="0" smtClean="0">
                <a:latin typeface="Calibri" charset="0"/>
                <a:cs typeface="Calibri" charset="0"/>
              </a:rPr>
              <a:t>However, there are a variety of factors that go into determining a person’s social class.  </a:t>
            </a:r>
          </a:p>
          <a:p>
            <a:pPr defTabSz="914350">
              <a:defRPr/>
            </a:pPr>
            <a:r>
              <a:rPr lang="en-US" dirty="0" smtClean="0">
                <a:latin typeface="Calibri" charset="0"/>
                <a:cs typeface="Calibri" charset="0"/>
              </a:rPr>
              <a:t>These other factors can include: </a:t>
            </a:r>
          </a:p>
          <a:p>
            <a:pPr defTabSz="914350">
              <a:buFontTx/>
              <a:buChar char="-"/>
              <a:defRPr/>
            </a:pPr>
            <a:r>
              <a:rPr lang="en-US" dirty="0" smtClean="0">
                <a:latin typeface="Calibri" charset="0"/>
                <a:cs typeface="Calibri" charset="0"/>
              </a:rPr>
              <a:t>your family and friends (social network) – its all about who you know</a:t>
            </a:r>
          </a:p>
          <a:p>
            <a:pPr defTabSz="914350">
              <a:buFontTx/>
              <a:buChar char="-"/>
              <a:defRPr/>
            </a:pPr>
            <a:r>
              <a:rPr lang="en-US" dirty="0" err="1" smtClean="0">
                <a:latin typeface="Calibri" charset="0"/>
                <a:cs typeface="Calibri" charset="0"/>
              </a:rPr>
              <a:t>Geogrpahic</a:t>
            </a:r>
            <a:r>
              <a:rPr lang="en-US" dirty="0" smtClean="0">
                <a:latin typeface="Calibri" charset="0"/>
                <a:cs typeface="Calibri" charset="0"/>
              </a:rPr>
              <a:t> location (park avenue address? St. Louis Park 1</a:t>
            </a:r>
            <a:r>
              <a:rPr lang="en-US" baseline="30000" dirty="0" smtClean="0">
                <a:latin typeface="Calibri" charset="0"/>
                <a:cs typeface="Calibri" charset="0"/>
              </a:rPr>
              <a:t>st</a:t>
            </a:r>
            <a:r>
              <a:rPr lang="en-US" dirty="0" smtClean="0">
                <a:latin typeface="Calibri" charset="0"/>
                <a:cs typeface="Calibri" charset="0"/>
              </a:rPr>
              <a:t> alphabet address – proximity to wealth)</a:t>
            </a:r>
          </a:p>
          <a:p>
            <a:pPr defTabSz="914350">
              <a:buFontTx/>
              <a:buChar char="-"/>
              <a:defRPr/>
            </a:pPr>
            <a:r>
              <a:rPr lang="en-US" dirty="0" smtClean="0">
                <a:latin typeface="Calibri" charset="0"/>
                <a:cs typeface="Calibri" charset="0"/>
              </a:rPr>
              <a:t>Lifestyle and taste often act as a mark of social class</a:t>
            </a:r>
          </a:p>
          <a:p>
            <a:pPr defTabSz="914350">
              <a:defRPr/>
            </a:pPr>
            <a:endParaRPr lang="en-US" dirty="0" smtClean="0">
              <a:latin typeface="Calibri" charset="0"/>
              <a:cs typeface="Calibri" charset="0"/>
            </a:endParaRPr>
          </a:p>
          <a:p>
            <a:pPr defTabSz="914350">
              <a:defRPr/>
            </a:pPr>
            <a:r>
              <a:rPr lang="en-US" dirty="0" smtClean="0">
                <a:latin typeface="Calibri" charset="0"/>
                <a:cs typeface="Calibri" charset="0"/>
              </a:rPr>
              <a:t>A common way of dividing Americans into social class is the 7-class scheme on the right. 2 largest = working and middle</a:t>
            </a:r>
          </a:p>
          <a:p>
            <a:pPr defTabSz="914350">
              <a:defRPr/>
            </a:pPr>
            <a:r>
              <a:rPr lang="en-US" dirty="0" smtClean="0">
                <a:latin typeface="Calibri" charset="0"/>
                <a:cs typeface="Calibri" charset="0"/>
              </a:rPr>
              <a:t>each of which has unique consumer preferences and behaviors that we will examine in a minute.</a:t>
            </a:r>
          </a:p>
          <a:p>
            <a:pPr defTabSz="914350">
              <a:defRPr/>
            </a:pPr>
            <a:endParaRPr lang="en-US" dirty="0" smtClean="0">
              <a:latin typeface="Calibri" charset="0"/>
              <a:cs typeface="Calibri" charset="0"/>
            </a:endParaRPr>
          </a:p>
          <a:p>
            <a:pPr defTabSz="914350">
              <a:defRPr/>
            </a:pPr>
            <a:r>
              <a:rPr lang="en-US" dirty="0" smtClean="0">
                <a:latin typeface="Calibri" charset="0"/>
                <a:cs typeface="Calibri" charset="0"/>
              </a:rPr>
              <a:t>Americans tend to be very hesitant to classify themselves into a particular social class (Savage and ___ 2001).</a:t>
            </a:r>
          </a:p>
          <a:p>
            <a:pPr defTabSz="914350">
              <a:defRPr/>
            </a:pPr>
            <a:r>
              <a:rPr lang="en-US" dirty="0" smtClean="0">
                <a:latin typeface="Calibri" charset="0"/>
                <a:cs typeface="Calibri" charset="0"/>
              </a:rPr>
              <a:t>GSS shows that Americans </a:t>
            </a:r>
            <a:r>
              <a:rPr lang="en-US" dirty="0" err="1" smtClean="0">
                <a:latin typeface="Calibri" charset="0"/>
                <a:cs typeface="Calibri" charset="0"/>
              </a:rPr>
              <a:t>overclaim</a:t>
            </a:r>
            <a:r>
              <a:rPr lang="en-US" dirty="0" smtClean="0">
                <a:latin typeface="Calibri" charset="0"/>
                <a:cs typeface="Calibri" charset="0"/>
              </a:rPr>
              <a:t> working and middle class status</a:t>
            </a:r>
          </a:p>
          <a:p>
            <a:pPr eaLnBrk="1" hangingPunct="1">
              <a:buFontTx/>
              <a:buNone/>
            </a:pPr>
            <a:endParaRPr lang="en-US" dirty="0" smtClean="0"/>
          </a:p>
          <a:p>
            <a:pPr eaLnBrk="1" hangingPunct="1">
              <a:buFontTx/>
              <a:buNone/>
            </a:pPr>
            <a:r>
              <a:rPr lang="en-US" dirty="0" smtClean="0"/>
              <a:t>It </a:t>
            </a:r>
            <a:r>
              <a:rPr lang="en-US" baseline="0" dirty="0" smtClean="0"/>
              <a:t>impacts a person’s preferences for brands and products.  </a:t>
            </a:r>
            <a:endParaRPr lang="en-US" dirty="0" smtClean="0"/>
          </a:p>
          <a:p>
            <a:pPr eaLnBrk="1" hangingPunct="1">
              <a:buFontTx/>
              <a:buNone/>
            </a:pPr>
            <a:r>
              <a:rPr lang="en-US" dirty="0" smtClean="0"/>
              <a:t>The text points out that social classes have different preferences in terms of automobiles and clothing.</a:t>
            </a:r>
          </a:p>
          <a:p>
            <a:pPr eaLnBrk="1" hangingPunct="1">
              <a:buFontTx/>
              <a:buNone/>
            </a:pPr>
            <a:r>
              <a:rPr lang="en-US" dirty="0" smtClean="0"/>
              <a:t>But it’s a little light on details.</a:t>
            </a:r>
          </a:p>
          <a:p>
            <a:pPr eaLnBrk="1" hangingPunct="1">
              <a:buFontTx/>
              <a:buNone/>
            </a:pPr>
            <a:r>
              <a:rPr lang="en-US" dirty="0" smtClean="0"/>
              <a:t>Scholars</a:t>
            </a:r>
            <a:r>
              <a:rPr lang="en-US" baseline="0" dirty="0" smtClean="0"/>
              <a:t> have noted differences in a variety of consumption patterns.  For example, </a:t>
            </a:r>
          </a:p>
          <a:p>
            <a:pPr eaLnBrk="1" hangingPunct="1">
              <a:buFontTx/>
              <a:buNone/>
            </a:pPr>
            <a:endParaRPr lang="en-US" baseline="0" dirty="0" smtClean="0"/>
          </a:p>
          <a:p>
            <a:pPr eaLnBrk="1" hangingPunct="1">
              <a:buFontTx/>
              <a:buNone/>
            </a:pPr>
            <a:r>
              <a:rPr lang="en-US" baseline="0" dirty="0" smtClean="0"/>
              <a:t>People in higher social classes prefer </a:t>
            </a:r>
          </a:p>
          <a:p>
            <a:pPr eaLnBrk="1" hangingPunct="1">
              <a:buFontTx/>
              <a:buNone/>
            </a:pPr>
            <a:r>
              <a:rPr lang="en-US" baseline="0" dirty="0" smtClean="0"/>
              <a:t>- Modern furniture and abstract paintings</a:t>
            </a:r>
            <a:endParaRPr lang="en-US" dirty="0" smtClean="0"/>
          </a:p>
          <a:p>
            <a:pPr eaLnBrk="1" hangingPunct="1">
              <a:buFontTx/>
              <a:buChar char="-"/>
            </a:pPr>
            <a:r>
              <a:rPr lang="en-US" dirty="0" smtClean="0"/>
              <a:t> more likely to visit museums and attend live theater</a:t>
            </a:r>
          </a:p>
          <a:p>
            <a:pPr eaLnBrk="1" hangingPunct="1">
              <a:buFontTx/>
              <a:buChar char="-"/>
            </a:pPr>
            <a:r>
              <a:rPr lang="en-US" baseline="0" dirty="0" smtClean="0"/>
              <a:t> save more and invest in longer term and higher yield products</a:t>
            </a:r>
            <a:endParaRPr lang="en-US" dirty="0" smtClean="0"/>
          </a:p>
          <a:p>
            <a:pPr eaLnBrk="1" hangingPunct="1"/>
            <a:endParaRPr lang="en-US" dirty="0" smtClean="0"/>
          </a:p>
          <a:p>
            <a:pPr eaLnBrk="1" hangingPunct="1"/>
            <a:r>
              <a:rPr lang="en-US" dirty="0" smtClean="0"/>
              <a:t>Middle-class: </a:t>
            </a:r>
          </a:p>
          <a:p>
            <a:pPr eaLnBrk="1" hangingPunct="1">
              <a:buFontTx/>
              <a:buChar char="-"/>
            </a:pPr>
            <a:r>
              <a:rPr lang="en-US" dirty="0" smtClean="0"/>
              <a:t>Prefer traditional and French style furniture</a:t>
            </a:r>
          </a:p>
          <a:p>
            <a:pPr eaLnBrk="1" hangingPunct="1">
              <a:buFontTx/>
              <a:buChar char="-"/>
            </a:pPr>
            <a:r>
              <a:rPr lang="en-US" dirty="0" smtClean="0"/>
              <a:t>more likely to go camping and fishing </a:t>
            </a:r>
          </a:p>
          <a:p>
            <a:endParaRPr lang="en-US" dirty="0" smtClean="0"/>
          </a:p>
          <a:p>
            <a:r>
              <a:rPr lang="en-US" dirty="0" smtClean="0"/>
              <a:t>Working class:</a:t>
            </a:r>
          </a:p>
          <a:p>
            <a:pPr>
              <a:buFontTx/>
              <a:buChar char="-"/>
            </a:pPr>
            <a:r>
              <a:rPr lang="en-US" baseline="0" dirty="0" smtClean="0"/>
              <a:t>Crowded homes, religious decorations</a:t>
            </a:r>
          </a:p>
          <a:p>
            <a:pPr>
              <a:buFontTx/>
              <a:buChar char="-"/>
            </a:pPr>
            <a:r>
              <a:rPr lang="en-US" baseline="0" dirty="0" smtClean="0"/>
              <a:t> have less savings, in very conservative (low yield) investments</a:t>
            </a:r>
          </a:p>
        </p:txBody>
      </p:sp>
      <p:sp>
        <p:nvSpPr>
          <p:cNvPr id="4" name="Slide Number Placeholder 3"/>
          <p:cNvSpPr>
            <a:spLocks noGrp="1"/>
          </p:cNvSpPr>
          <p:nvPr>
            <p:ph type="sldNum" sz="quarter" idx="10"/>
          </p:nvPr>
        </p:nvSpPr>
        <p:spPr/>
        <p:txBody>
          <a:bodyPr/>
          <a:lstStyle/>
          <a:p>
            <a:fld id="{00D0F873-7D1D-4A62-AAD8-EADF9C53FBA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a:t>
            </a:r>
            <a:r>
              <a:rPr lang="en-US" baseline="0" dirty="0" smtClean="0"/>
              <a:t> addition to cultural influences, consumers are also subject to powerful social influences in the form of groups. Three kinds of groups are commonly noted: </a:t>
            </a:r>
          </a:p>
          <a:p>
            <a:pPr>
              <a:buFontTx/>
              <a:buNone/>
            </a:pPr>
            <a:r>
              <a:rPr lang="en-US" baseline="0" dirty="0" smtClean="0"/>
              <a:t>The first is a </a:t>
            </a:r>
            <a:r>
              <a:rPr lang="en-US" b="1" baseline="0" dirty="0" smtClean="0"/>
              <a:t>membership group </a:t>
            </a:r>
            <a:r>
              <a:rPr lang="en-US" baseline="0" dirty="0" smtClean="0"/>
              <a:t>(to which a person belongs/ is a member)</a:t>
            </a:r>
          </a:p>
          <a:p>
            <a:pPr>
              <a:buFontTx/>
              <a:buChar char="-"/>
            </a:pPr>
            <a:r>
              <a:rPr lang="en-US" baseline="0" dirty="0" smtClean="0"/>
              <a:t>All of us are members of </a:t>
            </a:r>
            <a:r>
              <a:rPr lang="en-US" baseline="0" dirty="0" err="1" smtClean="0"/>
              <a:t>Fudan</a:t>
            </a:r>
            <a:r>
              <a:rPr lang="en-US" baseline="0" dirty="0" smtClean="0"/>
              <a:t> University.</a:t>
            </a:r>
          </a:p>
          <a:p>
            <a:pPr>
              <a:buFontTx/>
              <a:buChar char="-"/>
            </a:pPr>
            <a:r>
              <a:rPr lang="en-US" baseline="0" dirty="0" smtClean="0"/>
              <a:t>Members of various other groups – a club or sports team.</a:t>
            </a:r>
          </a:p>
          <a:p>
            <a:pPr>
              <a:buFontTx/>
              <a:buChar char="-"/>
            </a:pPr>
            <a:endParaRPr lang="en-US" baseline="0" dirty="0" smtClean="0"/>
          </a:p>
          <a:p>
            <a:pPr>
              <a:buFontTx/>
              <a:buNone/>
            </a:pPr>
            <a:r>
              <a:rPr lang="en-US" b="1" baseline="0" dirty="0" smtClean="0"/>
              <a:t>Reference groups </a:t>
            </a:r>
            <a:r>
              <a:rPr lang="en-US" baseline="0" dirty="0" smtClean="0"/>
              <a:t>are groups that we do not belong to, but that we see and use for purposes of social comparison.  They help us form attitudes or behaviors.  They act like benchmarks for setting our own attitudes, behavior, and consumption.</a:t>
            </a:r>
          </a:p>
          <a:p>
            <a:pPr>
              <a:buFontTx/>
              <a:buNone/>
            </a:pPr>
            <a:r>
              <a:rPr lang="en-US" baseline="0" dirty="0" smtClean="0"/>
              <a:t>- Groups we admire and want to belong to are </a:t>
            </a:r>
            <a:r>
              <a:rPr lang="en-US" b="1" baseline="0" dirty="0" smtClean="0"/>
              <a:t>aspirational groups</a:t>
            </a:r>
            <a:r>
              <a:rPr lang="en-US" baseline="0" dirty="0" smtClean="0"/>
              <a:t>.  On game day as we sit in the stands or watch from a bar stool – we may wish we were members of the football team or the marching band.</a:t>
            </a:r>
          </a:p>
          <a:p>
            <a:pPr>
              <a:buFontTx/>
              <a:buNone/>
            </a:pPr>
            <a:r>
              <a:rPr lang="en-US" baseline="0" dirty="0" smtClean="0"/>
              <a:t>- Of course, if there are groups we want to belong to, there are also groups we do not want to belong to.  On game day, you may consider gopher fans an </a:t>
            </a:r>
            <a:r>
              <a:rPr lang="en-US" b="1" baseline="0" dirty="0" smtClean="0"/>
              <a:t>avoidance group</a:t>
            </a:r>
            <a:r>
              <a:rPr lang="en-US" baseline="0" dirty="0" smtClean="0"/>
              <a:t>.  </a:t>
            </a:r>
          </a:p>
          <a:p>
            <a:endParaRPr lang="en-US" baseline="0" dirty="0" smtClean="0"/>
          </a:p>
          <a:p>
            <a:r>
              <a:rPr lang="en-US" baseline="0" dirty="0" smtClean="0"/>
              <a:t>Groups that are especially important to marketers are </a:t>
            </a:r>
            <a:r>
              <a:rPr lang="en-US" b="1" baseline="0" dirty="0" smtClean="0"/>
              <a:t>families</a:t>
            </a:r>
            <a:r>
              <a:rPr lang="en-US" baseline="0" dirty="0" smtClean="0"/>
              <a:t> and social networks.  The influence of family is pretty clear.  Many consumer preferences are “inherited” from our parents.  Think of the first time you had to do your own laundry.  What detergent did you use?  If you weren’t pilfering from your roommate, you probably bought what your parents did – either because you didn’t have any knowledge about the product category or you were homesick and wanted the same smelling sheets.</a:t>
            </a:r>
          </a:p>
          <a:p>
            <a:endParaRPr lang="en-US" baseline="0" dirty="0" smtClean="0"/>
          </a:p>
          <a:p>
            <a:r>
              <a:rPr lang="en-US" b="1" baseline="0" dirty="0" smtClean="0"/>
              <a:t>Social networks </a:t>
            </a:r>
            <a:r>
              <a:rPr lang="en-US" baseline="0" dirty="0" smtClean="0"/>
              <a:t>are important for marketers because they help spread marketing messages among group members and between social groups.  This spread is known as word of mouth.</a:t>
            </a:r>
          </a:p>
          <a:p>
            <a:r>
              <a:rPr lang="en-US" baseline="0" dirty="0" smtClean="0"/>
              <a:t>P&amp;G’s Old Spice presentation showed how this form of communication can be effective marketing tool.  Marketers are also drawn to WOM in social networks because it is considered more credible than a traditional marketing message.</a:t>
            </a:r>
          </a:p>
          <a:p>
            <a:endParaRPr lang="en-US" baseline="0" dirty="0" smtClean="0"/>
          </a:p>
          <a:p>
            <a:r>
              <a:rPr lang="en-US" baseline="0" dirty="0" smtClean="0"/>
              <a:t>The growth of </a:t>
            </a:r>
            <a:r>
              <a:rPr lang="en-US" b="1" baseline="0" dirty="0" smtClean="0"/>
              <a:t>online</a:t>
            </a:r>
            <a:r>
              <a:rPr lang="en-US" baseline="0" dirty="0" smtClean="0"/>
              <a:t> social networks has made word of mouth increasingly important to marketers.  </a:t>
            </a:r>
          </a:p>
        </p:txBody>
      </p:sp>
      <p:sp>
        <p:nvSpPr>
          <p:cNvPr id="4" name="Slide Number Placeholder 3"/>
          <p:cNvSpPr>
            <a:spLocks noGrp="1"/>
          </p:cNvSpPr>
          <p:nvPr>
            <p:ph type="sldNum" sz="quarter" idx="10"/>
          </p:nvPr>
        </p:nvSpPr>
        <p:spPr/>
        <p:txBody>
          <a:bodyPr/>
          <a:lstStyle/>
          <a:p>
            <a:fld id="{00D0F873-7D1D-4A62-AAD8-EADF9C53FBA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9</a:t>
            </a:fld>
            <a:endParaRPr lang="en-US"/>
          </a:p>
        </p:txBody>
      </p:sp>
    </p:spTree>
    <p:extLst>
      <p:ext uri="{BB962C8B-B14F-4D97-AF65-F5344CB8AC3E}">
        <p14:creationId xmlns:p14="http://schemas.microsoft.com/office/powerpoint/2010/main" val="38067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Finally, there are a number of personal factors that influence consumer behavior.  These include:</a:t>
            </a:r>
          </a:p>
          <a:p>
            <a:pPr>
              <a:buFontTx/>
              <a:buChar char="-"/>
            </a:pPr>
            <a:r>
              <a:rPr lang="en-US" dirty="0" smtClean="0"/>
              <a:t>Age</a:t>
            </a:r>
          </a:p>
          <a:p>
            <a:pPr>
              <a:buFontTx/>
              <a:buChar char="-"/>
            </a:pPr>
            <a:r>
              <a:rPr lang="en-US" dirty="0" smtClean="0"/>
              <a:t>Family life-cycle</a:t>
            </a:r>
            <a:r>
              <a:rPr lang="en-US" baseline="0" dirty="0" smtClean="0"/>
              <a:t> stage</a:t>
            </a:r>
          </a:p>
          <a:p>
            <a:pPr>
              <a:buFontTx/>
              <a:buChar char="-"/>
            </a:pPr>
            <a:r>
              <a:rPr lang="en-US" baseline="0" dirty="0" smtClean="0"/>
              <a:t>Lifestyle</a:t>
            </a:r>
          </a:p>
          <a:p>
            <a:pPr>
              <a:buFontTx/>
              <a:buChar char="-"/>
            </a:pPr>
            <a:r>
              <a:rPr lang="en-US" baseline="0" dirty="0" smtClean="0"/>
              <a:t>Personality</a:t>
            </a:r>
          </a:p>
          <a:p>
            <a:pPr>
              <a:buFontTx/>
              <a:buChar char="-"/>
            </a:pPr>
            <a:r>
              <a:rPr lang="en-US" baseline="0" dirty="0" smtClean="0"/>
              <a:t>Self-concept</a:t>
            </a:r>
          </a:p>
          <a:p>
            <a:pPr>
              <a:buFontTx/>
              <a:buChar char="-"/>
            </a:pPr>
            <a:endParaRPr lang="en-US" baseline="0" dirty="0" smtClean="0"/>
          </a:p>
          <a:p>
            <a:pPr>
              <a:buFontTx/>
              <a:buNone/>
            </a:pPr>
            <a:r>
              <a:rPr lang="en-US" baseline="0" dirty="0" smtClean="0"/>
              <a:t>The importance of many of these factors is clear.  </a:t>
            </a:r>
          </a:p>
          <a:p>
            <a:pPr>
              <a:buFontTx/>
              <a:buNone/>
            </a:pPr>
            <a:r>
              <a:rPr lang="en-US" baseline="0" dirty="0" err="1" smtClean="0"/>
              <a:t>Millenails</a:t>
            </a:r>
            <a:r>
              <a:rPr lang="en-US" baseline="0" dirty="0" smtClean="0"/>
              <a:t> (you and me) have very different consumption patterns than our baby boomer parents. </a:t>
            </a:r>
          </a:p>
          <a:p>
            <a:pPr>
              <a:buFontTx/>
              <a:buNone/>
            </a:pPr>
            <a:r>
              <a:rPr lang="en-US" baseline="0" dirty="0" smtClean="0"/>
              <a:t>Some of this difference is a factor of our unique experiences, other differences are because we do not yet have children or spouses.  Important changes in family structure often mean different consumption choices.</a:t>
            </a:r>
          </a:p>
          <a:p>
            <a:pPr>
              <a:buFontTx/>
              <a:buNone/>
            </a:pPr>
            <a:endParaRPr lang="en-US" baseline="0" dirty="0" smtClean="0"/>
          </a:p>
          <a:p>
            <a:pPr>
              <a:buFontTx/>
              <a:buNone/>
            </a:pPr>
            <a:r>
              <a:rPr lang="en-US" baseline="0" dirty="0" smtClean="0"/>
              <a:t>Lifestyles are also a key personal difference.  More than just social class or occupation, lifestyles are a broader concept that includes a consumer’s activities, interests, and opinions.</a:t>
            </a:r>
          </a:p>
          <a:p>
            <a:pPr>
              <a:buFontTx/>
              <a:buNone/>
            </a:pPr>
            <a:endParaRPr lang="en-US" baseline="0" dirty="0" smtClean="0"/>
          </a:p>
          <a:p>
            <a:pPr>
              <a:buFontTx/>
              <a:buNone/>
            </a:pPr>
            <a:r>
              <a:rPr lang="en-US" baseline="0" dirty="0" smtClean="0"/>
              <a:t>Finally, personality is an important difference.  We know that people have very different personalities.  However, brands are also known to have personalities.  </a:t>
            </a:r>
            <a:r>
              <a:rPr lang="en-US" baseline="0" dirty="0" err="1" smtClean="0"/>
              <a:t>Aaker</a:t>
            </a:r>
            <a:r>
              <a:rPr lang="en-US" baseline="0" dirty="0" smtClean="0"/>
              <a:t> identified five top level brand personalities: sincerity, excitement, competence, sophistication, and ruggedness.  </a:t>
            </a:r>
          </a:p>
          <a:p>
            <a:pPr>
              <a:buFontTx/>
              <a:buNone/>
            </a:pPr>
            <a:r>
              <a:rPr lang="en-US" baseline="0" dirty="0" smtClean="0"/>
              <a:t>For example:</a:t>
            </a:r>
          </a:p>
          <a:p>
            <a:pPr>
              <a:buFontTx/>
              <a:buNone/>
            </a:pPr>
            <a:r>
              <a:rPr lang="en-US" baseline="0" dirty="0" smtClean="0"/>
              <a:t>Armani, Prada, and Chanel are all sophisticated brands.  In contrast, </a:t>
            </a:r>
          </a:p>
          <a:p>
            <a:pPr>
              <a:buFontTx/>
              <a:buNone/>
            </a:pPr>
            <a:r>
              <a:rPr lang="en-US" baseline="0" dirty="0" smtClean="0"/>
              <a:t>The </a:t>
            </a:r>
            <a:r>
              <a:rPr lang="en-US" baseline="0" dirty="0" err="1" smtClean="0"/>
              <a:t>Carhart</a:t>
            </a:r>
            <a:r>
              <a:rPr lang="en-US" baseline="0" dirty="0" smtClean="0"/>
              <a:t> work clothes and the Ford F-150 is a rugged brand.</a:t>
            </a:r>
          </a:p>
          <a:p>
            <a:pPr>
              <a:buFontTx/>
              <a:buNone/>
            </a:pPr>
            <a:r>
              <a:rPr lang="en-US" baseline="0" dirty="0" smtClean="0"/>
              <a:t>Other brands such as Hallmark might be considered sincere.</a:t>
            </a:r>
          </a:p>
          <a:p>
            <a:pPr>
              <a:buFontTx/>
              <a:buNone/>
            </a:pPr>
            <a:r>
              <a:rPr lang="en-US" baseline="0" dirty="0" smtClean="0"/>
              <a:t>The importance of personalities, for people and brands, is when marketers can get the two to line up.  This is called “self-concept” theory and is the idea that people’s </a:t>
            </a:r>
            <a:r>
              <a:rPr lang="en-US" baseline="0" dirty="0" err="1" smtClean="0"/>
              <a:t>posessions</a:t>
            </a:r>
            <a:r>
              <a:rPr lang="en-US" baseline="0" dirty="0" smtClean="0"/>
              <a:t>, their consumption choices, reflect their identities.</a:t>
            </a:r>
            <a:endParaRPr lang="en-US" dirty="0"/>
          </a:p>
        </p:txBody>
      </p:sp>
      <p:sp>
        <p:nvSpPr>
          <p:cNvPr id="4" name="Slide Number Placeholder 3"/>
          <p:cNvSpPr>
            <a:spLocks noGrp="1"/>
          </p:cNvSpPr>
          <p:nvPr>
            <p:ph type="sldNum" sz="quarter" idx="10"/>
          </p:nvPr>
        </p:nvSpPr>
        <p:spPr/>
        <p:txBody>
          <a:bodyPr/>
          <a:lstStyle/>
          <a:p>
            <a:fld id="{00D0F873-7D1D-4A62-AAD8-EADF9C53FBA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8FB7E7-1EFF-4F65-B3B6-CA0F3501D606}" type="datetime1">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41594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1301E-2156-4FF9-AE1A-E5D4850FDAF3}" type="datetime1">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94028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C22E7-AADF-47EF-88CE-F434760741F2}" type="datetime1">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52167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FB54A2-5FDF-47AD-9036-8F2C72636FAA}" type="datetime1">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163901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29C71-F11E-4799-838F-53A83FABF38F}" type="datetime1">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53662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FBA44D-F55D-4471-90AC-A4CA5E3CD285}" type="datetime1">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35309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7E62C9-F43B-4913-A40D-996EDB8F8AD5}" type="datetime1">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43241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05F114-CE5C-4ADF-85EE-193DA0272F41}" type="datetime1">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92894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BB0E5-5D2C-4CAC-9E43-F2B0D57A6CD0}" type="datetime1">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07604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71D70-B805-44E0-B438-8BA1E0C85B80}" type="datetime1">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7876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B5316-CCBE-46CA-92EF-BF8993BFA104}" type="datetime1">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4509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54BB5-736F-4AAA-876A-473AE5DD7423}" type="datetime1">
              <a:rPr lang="en-US" smtClean="0"/>
              <a:t>4/5/2017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2F3AF-EEFA-4172-A112-2C3C41C7DCCF}" type="slidenum">
              <a:rPr lang="en-US" smtClean="0"/>
              <a:t>‹#›</a:t>
            </a:fld>
            <a:endParaRPr lang="en-US"/>
          </a:p>
        </p:txBody>
      </p:sp>
    </p:spTree>
    <p:extLst>
      <p:ext uri="{BB962C8B-B14F-4D97-AF65-F5344CB8AC3E}">
        <p14:creationId xmlns:p14="http://schemas.microsoft.com/office/powerpoint/2010/main" val="195613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1295400"/>
          </a:xfrm>
        </p:spPr>
        <p:txBody>
          <a:bodyPr>
            <a:normAutofit/>
          </a:bodyPr>
          <a:lstStyle/>
          <a:p>
            <a:r>
              <a:rPr lang="en-US" sz="3800" dirty="0" smtClean="0"/>
              <a:t>Session 3</a:t>
            </a:r>
            <a:endParaRPr lang="en-US" sz="3800" dirty="0"/>
          </a:p>
        </p:txBody>
      </p:sp>
      <p:sp>
        <p:nvSpPr>
          <p:cNvPr id="3" name="Subtitle 2"/>
          <p:cNvSpPr>
            <a:spLocks noGrp="1"/>
          </p:cNvSpPr>
          <p:nvPr>
            <p:ph type="subTitle" idx="1"/>
          </p:nvPr>
        </p:nvSpPr>
        <p:spPr>
          <a:xfrm>
            <a:off x="1409700" y="6096000"/>
            <a:ext cx="1981200" cy="609600"/>
          </a:xfrm>
        </p:spPr>
        <p:txBody>
          <a:bodyPr>
            <a:normAutofit/>
          </a:bodyPr>
          <a:lstStyle/>
          <a:p>
            <a:r>
              <a:rPr lang="en-US" sz="2800" dirty="0" smtClean="0"/>
              <a:t>Chapter 6</a:t>
            </a:r>
            <a:endParaRPr lang="en-US" sz="2800" dirty="0"/>
          </a:p>
        </p:txBody>
      </p:sp>
      <p:sp>
        <p:nvSpPr>
          <p:cNvPr id="4" name="TextBox 3"/>
          <p:cNvSpPr txBox="1"/>
          <p:nvPr/>
        </p:nvSpPr>
        <p:spPr>
          <a:xfrm>
            <a:off x="5181600" y="2753142"/>
            <a:ext cx="3429000" cy="1446550"/>
          </a:xfrm>
          <a:prstGeom prst="rect">
            <a:avLst/>
          </a:prstGeom>
          <a:noFill/>
        </p:spPr>
        <p:txBody>
          <a:bodyPr wrap="square" rtlCol="0">
            <a:spAutoFit/>
          </a:bodyPr>
          <a:lstStyle/>
          <a:p>
            <a:pPr algn="ctr"/>
            <a:r>
              <a:rPr lang="en-US" sz="4400" dirty="0" smtClean="0">
                <a:solidFill>
                  <a:srgbClr val="0070C0"/>
                </a:solidFill>
              </a:rPr>
              <a:t>Consumer Behavior</a:t>
            </a:r>
            <a:endParaRPr lang="en-US" sz="4400" dirty="0">
              <a:solidFill>
                <a:srgbClr val="0070C0"/>
              </a:solidFill>
            </a:endParaRPr>
          </a:p>
        </p:txBody>
      </p:sp>
      <p:pic>
        <p:nvPicPr>
          <p:cNvPr id="7" name="Picture 2" descr="https://images-cn.ssl-images-amazon.com/images/I/61OUSioAd5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3409950" cy="454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94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ahoma"/>
                <a:cs typeface="Tahoma"/>
              </a:rPr>
              <a:t>Personal Characteristics</a:t>
            </a:r>
            <a:endParaRPr lang="en-US" sz="3600" b="1" dirty="0">
              <a:latin typeface="Tahoma"/>
              <a:cs typeface="Tahoma"/>
            </a:endParaRPr>
          </a:p>
        </p:txBody>
      </p:sp>
      <p:sp>
        <p:nvSpPr>
          <p:cNvPr id="3" name="Content Placeholder 2"/>
          <p:cNvSpPr>
            <a:spLocks noGrp="1"/>
          </p:cNvSpPr>
          <p:nvPr>
            <p:ph idx="1"/>
          </p:nvPr>
        </p:nvSpPr>
        <p:spPr>
          <a:xfrm>
            <a:off x="381000" y="1295400"/>
            <a:ext cx="6934200" cy="5306145"/>
          </a:xfrm>
        </p:spPr>
        <p:txBody>
          <a:bodyPr>
            <a:normAutofit fontScale="92500" lnSpcReduction="10000"/>
          </a:bodyPr>
          <a:lstStyle/>
          <a:p>
            <a:r>
              <a:rPr lang="en-US" sz="1800" dirty="0" smtClean="0"/>
              <a:t>Age and family life-cycle stage</a:t>
            </a:r>
          </a:p>
          <a:p>
            <a:pPr lvl="1"/>
            <a:r>
              <a:rPr lang="en-US" sz="1600" dirty="0" err="1" smtClean="0"/>
              <a:t>Millenials</a:t>
            </a:r>
            <a:r>
              <a:rPr lang="en-US" sz="1600" dirty="0" smtClean="0"/>
              <a:t>, baby boomers</a:t>
            </a:r>
          </a:p>
          <a:p>
            <a:pPr lvl="1"/>
            <a:r>
              <a:rPr lang="en-US" sz="1600" dirty="0" smtClean="0"/>
              <a:t>DINKs, single parents, 2 parents 2 kids</a:t>
            </a:r>
          </a:p>
          <a:p>
            <a:pPr lvl="1">
              <a:buNone/>
            </a:pPr>
            <a:endParaRPr lang="en-US" sz="1600" dirty="0" smtClean="0"/>
          </a:p>
          <a:p>
            <a:r>
              <a:rPr lang="en-US" sz="1800" dirty="0" smtClean="0"/>
              <a:t>Lifestyle</a:t>
            </a:r>
          </a:p>
          <a:p>
            <a:pPr lvl="1"/>
            <a:r>
              <a:rPr lang="en-US" sz="1600" dirty="0" smtClean="0"/>
              <a:t>Personal pattern of living in psychographics</a:t>
            </a:r>
          </a:p>
          <a:p>
            <a:pPr lvl="1"/>
            <a:r>
              <a:rPr lang="en-US" sz="1600" dirty="0" smtClean="0"/>
              <a:t>Activities – work, hobbies, shopping, sports, social events</a:t>
            </a:r>
          </a:p>
          <a:p>
            <a:pPr lvl="1"/>
            <a:r>
              <a:rPr lang="en-US" sz="1600" dirty="0" smtClean="0"/>
              <a:t>Interests – food, fashion, family, recreation</a:t>
            </a:r>
          </a:p>
          <a:p>
            <a:pPr lvl="1"/>
            <a:r>
              <a:rPr lang="en-US" sz="1600" dirty="0" smtClean="0"/>
              <a:t>Opinions – about themselves, social issues, business, products</a:t>
            </a:r>
          </a:p>
          <a:p>
            <a:pPr lvl="1"/>
            <a:endParaRPr lang="en-US" sz="1600" dirty="0" smtClean="0"/>
          </a:p>
          <a:p>
            <a:r>
              <a:rPr lang="en-US" sz="1800" dirty="0" smtClean="0"/>
              <a:t>Personality</a:t>
            </a:r>
          </a:p>
          <a:p>
            <a:pPr lvl="1"/>
            <a:r>
              <a:rPr lang="en-US" sz="1600" dirty="0" smtClean="0"/>
              <a:t>Psychological characteristics</a:t>
            </a:r>
          </a:p>
          <a:p>
            <a:pPr lvl="1"/>
            <a:r>
              <a:rPr lang="en-US" sz="1600" dirty="0" smtClean="0"/>
              <a:t>self-confident, dominant, sociable, defensive, aggressive</a:t>
            </a:r>
          </a:p>
          <a:p>
            <a:pPr lvl="1"/>
            <a:r>
              <a:rPr lang="en-US" sz="1600" dirty="0" smtClean="0"/>
              <a:t>Brands also have personalities: sincerity, excitement, competence, sophistication, ruggedness</a:t>
            </a:r>
          </a:p>
          <a:p>
            <a:pPr lvl="1"/>
            <a:endParaRPr lang="en-US" sz="1600" dirty="0" smtClean="0"/>
          </a:p>
          <a:p>
            <a:r>
              <a:rPr lang="en-US" sz="1800" dirty="0" smtClean="0"/>
              <a:t>Self concept</a:t>
            </a:r>
          </a:p>
          <a:p>
            <a:pPr lvl="1"/>
            <a:r>
              <a:rPr lang="en-US" sz="1600" dirty="0" smtClean="0"/>
              <a:t>People’s possessions contribute and reflect their identities</a:t>
            </a:r>
          </a:p>
          <a:p>
            <a:pPr lvl="1"/>
            <a:r>
              <a:rPr lang="en-US" sz="1600" dirty="0" smtClean="0"/>
              <a:t>We are what we have </a:t>
            </a:r>
          </a:p>
        </p:txBody>
      </p:sp>
      <p:sp>
        <p:nvSpPr>
          <p:cNvPr id="4" name="Slide Number Placeholder 3"/>
          <p:cNvSpPr>
            <a:spLocks noGrp="1"/>
          </p:cNvSpPr>
          <p:nvPr>
            <p:ph type="sldNum" sz="quarter" idx="12"/>
          </p:nvPr>
        </p:nvSpPr>
        <p:spPr/>
        <p:txBody>
          <a:bodyPr/>
          <a:lstStyle/>
          <a:p>
            <a:fld id="{D7E2F3AF-EEFA-4172-A112-2C3C41C7DCCF}" type="slidenum">
              <a:rPr lang="en-US" smtClean="0"/>
              <a:t>10</a:t>
            </a:fld>
            <a:endParaRPr lang="en-US"/>
          </a:p>
        </p:txBody>
      </p:sp>
      <p:pic>
        <p:nvPicPr>
          <p:cNvPr id="16" name="Picture 5"/>
          <p:cNvPicPr>
            <a:picLocks noChangeAspect="1" noChangeArrowheads="1"/>
          </p:cNvPicPr>
          <p:nvPr/>
        </p:nvPicPr>
        <p:blipFill rotWithShape="1">
          <a:blip r:embed="rId3" cstate="print"/>
          <a:srcRect l="8809" r="5037" b="58609"/>
          <a:stretch/>
        </p:blipFill>
        <p:spPr bwMode="auto">
          <a:xfrm>
            <a:off x="7438449" y="444624"/>
            <a:ext cx="1583787" cy="990600"/>
          </a:xfrm>
          <a:prstGeom prst="rect">
            <a:avLst/>
          </a:prstGeom>
          <a:noFill/>
          <a:ln w="9525">
            <a:noFill/>
            <a:miter lim="800000"/>
            <a:headEnd/>
            <a:tailEnd/>
          </a:ln>
        </p:spPr>
      </p:pic>
      <p:pic>
        <p:nvPicPr>
          <p:cNvPr id="17" name="Picture 8"/>
          <p:cNvPicPr>
            <a:picLocks noChangeAspect="1" noChangeArrowheads="1"/>
          </p:cNvPicPr>
          <p:nvPr/>
        </p:nvPicPr>
        <p:blipFill>
          <a:blip r:embed="rId4" cstate="print"/>
          <a:srcRect t="5755"/>
          <a:stretch>
            <a:fillRect/>
          </a:stretch>
        </p:blipFill>
        <p:spPr bwMode="auto">
          <a:xfrm>
            <a:off x="7574436" y="1628800"/>
            <a:ext cx="1447800" cy="1185386"/>
          </a:xfrm>
          <a:prstGeom prst="rect">
            <a:avLst/>
          </a:prstGeom>
          <a:noFill/>
          <a:ln w="9525">
            <a:noFill/>
            <a:miter lim="800000"/>
            <a:headEnd/>
            <a:tailEnd/>
          </a:ln>
        </p:spPr>
      </p:pic>
      <p:pic>
        <p:nvPicPr>
          <p:cNvPr id="18" name="Picture 2" descr="C:\Users\admin\Desktop\Dolce__and__Gabban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8449" y="4739553"/>
            <a:ext cx="1676400" cy="10657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 "/>
          <p:cNvPicPr>
            <a:picLocks noChangeAspect="1" noChangeArrowheads="1"/>
          </p:cNvPicPr>
          <p:nvPr/>
        </p:nvPicPr>
        <p:blipFill rotWithShape="1">
          <a:blip r:embed="rId6">
            <a:extLst>
              <a:ext uri="{28A0092B-C50C-407E-A947-70E740481C1C}">
                <a14:useLocalDpi xmlns:a14="http://schemas.microsoft.com/office/drawing/2010/main" val="0"/>
              </a:ext>
            </a:extLst>
          </a:blip>
          <a:srcRect l="14301" t="19983" r="19996" b="19385"/>
          <a:stretch/>
        </p:blipFill>
        <p:spPr bwMode="auto">
          <a:xfrm>
            <a:off x="7308304" y="6149596"/>
            <a:ext cx="1771049" cy="5197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811" y="3284984"/>
            <a:ext cx="781050"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98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05_02wo.jpg"/>
          <p:cNvPicPr>
            <a:picLocks noGrp="1" noChangeAspect="1"/>
          </p:cNvPicPr>
          <p:nvPr>
            <p:ph sz="quarter" idx="1"/>
          </p:nvPr>
        </p:nvPicPr>
        <p:blipFill>
          <a:blip r:embed="rId3" cstate="print"/>
          <a:srcRect/>
          <a:stretch>
            <a:fillRect/>
          </a:stretch>
        </p:blipFill>
        <p:spPr bwMode="auto">
          <a:xfrm>
            <a:off x="289382" y="2067284"/>
            <a:ext cx="8626018" cy="3702146"/>
          </a:xfrm>
          <a:prstGeom prst="rect">
            <a:avLst/>
          </a:prstGeom>
          <a:noFill/>
          <a:ln w="9525">
            <a:noFill/>
            <a:miter lim="800000"/>
            <a:headEnd/>
            <a:tailEnd/>
          </a:ln>
        </p:spPr>
      </p:pic>
      <p:sp>
        <p:nvSpPr>
          <p:cNvPr id="5" name="Title 4"/>
          <p:cNvSpPr>
            <a:spLocks noGrp="1"/>
          </p:cNvSpPr>
          <p:nvPr>
            <p:ph type="title"/>
          </p:nvPr>
        </p:nvSpPr>
        <p:spPr>
          <a:xfrm>
            <a:off x="612648" y="228600"/>
            <a:ext cx="8153400" cy="990600"/>
          </a:xfrm>
        </p:spPr>
        <p:txBody>
          <a:bodyPr>
            <a:normAutofit fontScale="90000"/>
          </a:bodyPr>
          <a:lstStyle/>
          <a:p>
            <a:r>
              <a:rPr lang="en-US" dirty="0" smtClean="0"/>
              <a:t>Summing up the buyer’s black box…</a:t>
            </a:r>
            <a:endParaRPr lang="en-US" dirty="0"/>
          </a:p>
        </p:txBody>
      </p:sp>
      <p:sp>
        <p:nvSpPr>
          <p:cNvPr id="2" name="Slide Number Placeholder 1"/>
          <p:cNvSpPr>
            <a:spLocks noGrp="1"/>
          </p:cNvSpPr>
          <p:nvPr>
            <p:ph type="sldNum" sz="quarter" idx="12"/>
          </p:nvPr>
        </p:nvSpPr>
        <p:spPr/>
        <p:txBody>
          <a:bodyPr/>
          <a:lstStyle/>
          <a:p>
            <a:fld id="{D7E2F3AF-EEFA-4172-A112-2C3C41C7DCCF}" type="slidenum">
              <a:rPr lang="en-US" smtClean="0"/>
              <a:t>11</a:t>
            </a:fld>
            <a:endParaRPr lang="en-US"/>
          </a:p>
        </p:txBody>
      </p:sp>
    </p:spTree>
    <p:extLst>
      <p:ext uri="{BB962C8B-B14F-4D97-AF65-F5344CB8AC3E}">
        <p14:creationId xmlns:p14="http://schemas.microsoft.com/office/powerpoint/2010/main" val="4132396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2648" y="228600"/>
            <a:ext cx="8153400" cy="990600"/>
          </a:xfrm>
        </p:spPr>
        <p:txBody>
          <a:bodyPr>
            <a:normAutofit fontScale="90000"/>
          </a:bodyPr>
          <a:lstStyle/>
          <a:p>
            <a:r>
              <a:rPr lang="en-US" dirty="0" smtClean="0"/>
              <a:t>Buying behavior changes with different types of products</a:t>
            </a:r>
            <a:endParaRPr lang="en-US" dirty="0"/>
          </a:p>
        </p:txBody>
      </p:sp>
      <p:pic>
        <p:nvPicPr>
          <p:cNvPr id="5" name="Picture 4" descr="fig05_05wo.jpg"/>
          <p:cNvPicPr>
            <a:picLocks noChangeAspect="1"/>
          </p:cNvPicPr>
          <p:nvPr/>
        </p:nvPicPr>
        <p:blipFill>
          <a:blip r:embed="rId3" cstate="print"/>
          <a:srcRect/>
          <a:stretch>
            <a:fillRect/>
          </a:stretch>
        </p:blipFill>
        <p:spPr bwMode="auto">
          <a:xfrm>
            <a:off x="533400" y="1722437"/>
            <a:ext cx="7696200" cy="3230563"/>
          </a:xfrm>
          <a:prstGeom prst="rect">
            <a:avLst/>
          </a:prstGeom>
          <a:noFill/>
          <a:ln w="9525">
            <a:noFill/>
            <a:miter lim="800000"/>
            <a:headEnd/>
            <a:tailEnd/>
          </a:ln>
        </p:spPr>
      </p:pic>
      <p:pic>
        <p:nvPicPr>
          <p:cNvPr id="10" name="Picture 9" descr="wedding dress.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095" y="4286251"/>
            <a:ext cx="1874762" cy="2362200"/>
          </a:xfrm>
          <a:prstGeom prst="rect">
            <a:avLst/>
          </a:prstGeom>
        </p:spPr>
      </p:pic>
      <p:pic>
        <p:nvPicPr>
          <p:cNvPr id="11" name="Picture 10" descr="carpet.jpe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40857" y="5167466"/>
            <a:ext cx="2225524" cy="1480985"/>
          </a:xfrm>
          <a:prstGeom prst="rect">
            <a:avLst/>
          </a:prstGeom>
        </p:spPr>
      </p:pic>
      <p:pic>
        <p:nvPicPr>
          <p:cNvPr id="12" name="Picture 11" descr="glad.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24301" y="4911271"/>
            <a:ext cx="1765223" cy="1858130"/>
          </a:xfrm>
          <a:prstGeom prst="rect">
            <a:avLst/>
          </a:prstGeom>
        </p:spPr>
      </p:pic>
      <p:pic>
        <p:nvPicPr>
          <p:cNvPr id="13" name="Picture 12" descr="newcereals.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89524" y="4832953"/>
            <a:ext cx="2721011" cy="1972733"/>
          </a:xfrm>
          <a:prstGeom prst="rect">
            <a:avLst/>
          </a:prstGeom>
        </p:spPr>
      </p:pic>
      <p:sp>
        <p:nvSpPr>
          <p:cNvPr id="2" name="Slide Number Placeholder 1"/>
          <p:cNvSpPr>
            <a:spLocks noGrp="1"/>
          </p:cNvSpPr>
          <p:nvPr>
            <p:ph type="sldNum" sz="quarter" idx="12"/>
          </p:nvPr>
        </p:nvSpPr>
        <p:spPr/>
        <p:txBody>
          <a:bodyPr/>
          <a:lstStyle/>
          <a:p>
            <a:fld id="{D7E2F3AF-EEFA-4172-A112-2C3C41C7DCCF}" type="slidenum">
              <a:rPr lang="en-US" smtClean="0"/>
              <a:t>12</a:t>
            </a:fld>
            <a:endParaRPr lang="en-US"/>
          </a:p>
        </p:txBody>
      </p:sp>
    </p:spTree>
    <p:extLst>
      <p:ext uri="{BB962C8B-B14F-4D97-AF65-F5344CB8AC3E}">
        <p14:creationId xmlns:p14="http://schemas.microsoft.com/office/powerpoint/2010/main" val="207103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b="1" dirty="0" smtClean="0">
                <a:latin typeface="Tahoma" pitchFamily="34" charset="0"/>
                <a:ea typeface="Tahoma" pitchFamily="34" charset="0"/>
                <a:cs typeface="Tahoma" pitchFamily="34" charset="0"/>
              </a:rPr>
              <a:t>#Variety Seeking</a:t>
            </a:r>
            <a:endParaRPr lang="ko-KR" altLang="en-US" sz="3600" b="1" dirty="0">
              <a:latin typeface="Tahoma" pitchFamily="34" charset="0"/>
              <a:cs typeface="Tahoma" pitchFamily="34" charset="0"/>
            </a:endParaRPr>
          </a:p>
        </p:txBody>
      </p:sp>
      <p:sp>
        <p:nvSpPr>
          <p:cNvPr id="3" name="내용 개체 틀 2"/>
          <p:cNvSpPr>
            <a:spLocks noGrp="1"/>
          </p:cNvSpPr>
          <p:nvPr>
            <p:ph idx="1"/>
          </p:nvPr>
        </p:nvSpPr>
        <p:spPr/>
        <p:txBody>
          <a:bodyPr>
            <a:noAutofit/>
          </a:bodyPr>
          <a:lstStyle/>
          <a:p>
            <a:r>
              <a:rPr lang="en-US" altLang="ko-KR" sz="2800" dirty="0" smtClean="0">
                <a:latin typeface="Tahoma" pitchFamily="34" charset="0"/>
                <a:ea typeface="Tahoma" pitchFamily="34" charset="0"/>
                <a:cs typeface="Tahoma" pitchFamily="34" charset="0"/>
              </a:rPr>
              <a:t>Low involvement decisions</a:t>
            </a:r>
          </a:p>
          <a:p>
            <a:r>
              <a:rPr lang="en-US" altLang="ko-KR" sz="2800" dirty="0" smtClean="0">
                <a:latin typeface="Tahoma" pitchFamily="34" charset="0"/>
                <a:ea typeface="Tahoma" pitchFamily="34" charset="0"/>
                <a:cs typeface="Tahoma" pitchFamily="34" charset="0"/>
              </a:rPr>
              <a:t>No developed brand preferences and low brand loyalty</a:t>
            </a:r>
          </a:p>
          <a:p>
            <a:r>
              <a:rPr lang="en-US" altLang="ko-KR" sz="2800" dirty="0" smtClean="0">
                <a:latin typeface="Tahoma" pitchFamily="34" charset="0"/>
                <a:ea typeface="Tahoma" pitchFamily="34" charset="0"/>
                <a:cs typeface="Tahoma" pitchFamily="34" charset="0"/>
              </a:rPr>
              <a:t>more differences among brands</a:t>
            </a:r>
          </a:p>
          <a:p>
            <a:r>
              <a:rPr lang="en-US" altLang="ko-KR" sz="2800" dirty="0" smtClean="0">
                <a:latin typeface="Tahoma" pitchFamily="34" charset="0"/>
                <a:ea typeface="Tahoma" pitchFamily="34" charset="0"/>
                <a:cs typeface="Tahoma" pitchFamily="34" charset="0"/>
              </a:rPr>
              <a:t>Reasons consumers seek variety: satiation and boredom</a:t>
            </a:r>
          </a:p>
          <a:p>
            <a:pPr marL="0" indent="0">
              <a:buNone/>
            </a:pPr>
            <a:endParaRPr lang="en-US" altLang="ko-KR" sz="2800" dirty="0" smtClean="0">
              <a:latin typeface="Tahoma" pitchFamily="34" charset="0"/>
              <a:ea typeface="Tahoma" pitchFamily="34" charset="0"/>
              <a:cs typeface="Tahoma" pitchFamily="34" charset="0"/>
            </a:endParaRPr>
          </a:p>
          <a:p>
            <a:endParaRPr lang="en-US" altLang="ko-KR" sz="2800"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7E2F3AF-EEFA-4172-A112-2C3C41C7DCCF}" type="slidenum">
              <a:rPr lang="en-US" smtClean="0"/>
              <a:t>13</a:t>
            </a:fld>
            <a:endParaRPr lang="en-US"/>
          </a:p>
        </p:txBody>
      </p:sp>
    </p:spTree>
    <p:extLst>
      <p:ext uri="{BB962C8B-B14F-4D97-AF65-F5344CB8AC3E}">
        <p14:creationId xmlns:p14="http://schemas.microsoft.com/office/powerpoint/2010/main" val="2893275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b="1" dirty="0" smtClean="0">
                <a:latin typeface="Tahoma" pitchFamily="34" charset="0"/>
                <a:ea typeface="Tahoma" pitchFamily="34" charset="0"/>
                <a:cs typeface="Tahoma" pitchFamily="34" charset="0"/>
              </a:rPr>
              <a:t>#Habitual Buying</a:t>
            </a:r>
            <a:endParaRPr lang="ko-KR" altLang="en-US" sz="3600" b="1" dirty="0">
              <a:latin typeface="Tahoma" pitchFamily="34" charset="0"/>
              <a:cs typeface="Tahoma" pitchFamily="34" charset="0"/>
            </a:endParaRPr>
          </a:p>
        </p:txBody>
      </p:sp>
      <p:sp>
        <p:nvSpPr>
          <p:cNvPr id="3" name="내용 개체 틀 2"/>
          <p:cNvSpPr>
            <a:spLocks noGrp="1"/>
          </p:cNvSpPr>
          <p:nvPr>
            <p:ph idx="1"/>
          </p:nvPr>
        </p:nvSpPr>
        <p:spPr>
          <a:xfrm>
            <a:off x="457200" y="1600201"/>
            <a:ext cx="8229600" cy="1447799"/>
          </a:xfrm>
        </p:spPr>
        <p:txBody>
          <a:bodyPr>
            <a:noAutofit/>
          </a:bodyPr>
          <a:lstStyle/>
          <a:p>
            <a:r>
              <a:rPr lang="en-US" altLang="ko-KR" sz="2400" dirty="0" smtClean="0">
                <a:latin typeface="Tahoma" pitchFamily="34" charset="0"/>
                <a:ea typeface="Tahoma" pitchFamily="34" charset="0"/>
                <a:cs typeface="Tahoma" pitchFamily="34" charset="0"/>
              </a:rPr>
              <a:t>When both involvement and information processing are low</a:t>
            </a:r>
          </a:p>
          <a:p>
            <a:r>
              <a:rPr lang="en-US" altLang="ko-KR" sz="2400" dirty="0" smtClean="0">
                <a:latin typeface="Tahoma" pitchFamily="34" charset="0"/>
                <a:ea typeface="Tahoma" pitchFamily="34" charset="0"/>
                <a:cs typeface="Tahoma" pitchFamily="34" charset="0"/>
              </a:rPr>
              <a:t>A consumer’s natural inertial movement toward a product or service based on familiarity and convenience</a:t>
            </a:r>
          </a:p>
          <a:p>
            <a:r>
              <a:rPr lang="en-US" altLang="ko-KR" sz="2400" dirty="0" smtClean="0">
                <a:latin typeface="Tahoma" pitchFamily="34" charset="0"/>
                <a:ea typeface="Tahoma" pitchFamily="34" charset="0"/>
                <a:cs typeface="Tahoma" pitchFamily="34" charset="0"/>
              </a:rPr>
              <a:t>Especially for low priced, frequently purchased products</a:t>
            </a:r>
          </a:p>
        </p:txBody>
      </p:sp>
      <p:sp>
        <p:nvSpPr>
          <p:cNvPr id="5" name="제목 1"/>
          <p:cNvSpPr txBox="1">
            <a:spLocks/>
          </p:cNvSpPr>
          <p:nvPr/>
        </p:nvSpPr>
        <p:spPr>
          <a:xfrm>
            <a:off x="457200" y="3856039"/>
            <a:ext cx="8229600" cy="487362"/>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ko-KR" sz="2800" b="0" i="0" u="none" strike="noStrike" kern="1200" cap="none" spc="0" normalizeH="0" baseline="0" noProof="0" dirty="0" smtClean="0">
                <a:ln>
                  <a:noFill/>
                </a:ln>
                <a:solidFill>
                  <a:schemeClr val="accent5">
                    <a:lumMod val="75000"/>
                  </a:schemeClr>
                </a:solidFill>
                <a:effectLst/>
                <a:uLnTx/>
                <a:uFillTx/>
                <a:latin typeface="Tahoma" pitchFamily="34" charset="0"/>
                <a:ea typeface="Tahoma" pitchFamily="34" charset="0"/>
                <a:cs typeface="Tahoma" pitchFamily="34" charset="0"/>
              </a:rPr>
              <a:t>Brand Loyalty</a:t>
            </a:r>
            <a:endParaRPr kumimoji="0" lang="ko-KR" altLang="en-US" sz="2800" b="0" i="0" u="none" strike="noStrike" kern="1200" cap="none" spc="0" normalizeH="0" baseline="0" noProof="0" dirty="0">
              <a:ln>
                <a:noFill/>
              </a:ln>
              <a:solidFill>
                <a:schemeClr val="accent5">
                  <a:lumMod val="75000"/>
                </a:schemeClr>
              </a:solidFill>
              <a:effectLst/>
              <a:uLnTx/>
              <a:uFillTx/>
              <a:latin typeface="Tahoma" pitchFamily="34" charset="0"/>
              <a:ea typeface="+mj-ea"/>
              <a:cs typeface="Tahoma" pitchFamily="34" charset="0"/>
            </a:endParaRPr>
          </a:p>
        </p:txBody>
      </p:sp>
      <p:sp>
        <p:nvSpPr>
          <p:cNvPr id="6" name="내용 개체 틀 2"/>
          <p:cNvSpPr txBox="1">
            <a:spLocks/>
          </p:cNvSpPr>
          <p:nvPr/>
        </p:nvSpPr>
        <p:spPr>
          <a:xfrm>
            <a:off x="457200" y="4343401"/>
            <a:ext cx="8229600" cy="13715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Intrinsic commitment to a brand based on the benefits or values it provides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Minimal information processing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ko-KR" altLang="en-US" sz="2400" b="0" i="0" u="none" strike="noStrike" kern="1200" cap="none" spc="0" normalizeH="0" baseline="0" noProof="0" dirty="0">
              <a:ln>
                <a:noFill/>
              </a:ln>
              <a:solidFill>
                <a:schemeClr val="tx1"/>
              </a:solidFill>
              <a:effectLst/>
              <a:uLnTx/>
              <a:uFillTx/>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D7E2F3AF-EEFA-4172-A112-2C3C41C7DCCF}" type="slidenum">
              <a:rPr lang="en-US" smtClean="0"/>
              <a:t>14</a:t>
            </a:fld>
            <a:endParaRPr lang="en-US"/>
          </a:p>
        </p:txBody>
      </p:sp>
    </p:spTree>
    <p:extLst>
      <p:ext uri="{BB962C8B-B14F-4D97-AF65-F5344CB8AC3E}">
        <p14:creationId xmlns:p14="http://schemas.microsoft.com/office/powerpoint/2010/main" val="22610663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the formula again!</a:t>
            </a:r>
            <a:endParaRPr lang="en-US" dirty="0"/>
          </a:p>
        </p:txBody>
      </p:sp>
      <p:sp>
        <p:nvSpPr>
          <p:cNvPr id="4" name="TextBox 3"/>
          <p:cNvSpPr txBox="1"/>
          <p:nvPr/>
        </p:nvSpPr>
        <p:spPr>
          <a:xfrm>
            <a:off x="917358" y="1412776"/>
            <a:ext cx="7239000" cy="523220"/>
          </a:xfrm>
          <a:prstGeom prst="rect">
            <a:avLst/>
          </a:prstGeom>
          <a:noFill/>
        </p:spPr>
        <p:txBody>
          <a:bodyPr wrap="square" rtlCol="0">
            <a:spAutoFit/>
          </a:bodyPr>
          <a:lstStyle/>
          <a:p>
            <a:pPr algn="ctr"/>
            <a:r>
              <a:rPr lang="en-US" sz="2800" dirty="0" smtClean="0">
                <a:solidFill>
                  <a:schemeClr val="accent6">
                    <a:lumMod val="75000"/>
                  </a:schemeClr>
                </a:solidFill>
                <a:effectLst>
                  <a:outerShdw blurRad="38100" dist="38100" dir="2700000" algn="tl">
                    <a:srgbClr val="000000">
                      <a:alpha val="43137"/>
                    </a:srgbClr>
                  </a:outerShdw>
                </a:effectLst>
              </a:rPr>
              <a:t>Consumer seeks to maximize </a:t>
            </a:r>
            <a:r>
              <a:rPr lang="en-US" sz="2800" b="1" dirty="0" smtClean="0">
                <a:solidFill>
                  <a:schemeClr val="accent6">
                    <a:lumMod val="75000"/>
                  </a:schemeClr>
                </a:solidFill>
                <a:effectLst>
                  <a:outerShdw blurRad="38100" dist="38100" dir="2700000" algn="tl">
                    <a:srgbClr val="000000">
                      <a:alpha val="43137"/>
                    </a:srgbClr>
                  </a:outerShdw>
                </a:effectLst>
              </a:rPr>
              <a:t>value</a:t>
            </a:r>
            <a:r>
              <a:rPr lang="en-US" sz="2800" dirty="0" smtClean="0">
                <a:solidFill>
                  <a:schemeClr val="accent6">
                    <a:lumMod val="75000"/>
                  </a:schemeClr>
                </a:solidFill>
                <a:effectLst>
                  <a:outerShdw blurRad="38100" dist="38100" dir="2700000" algn="tl">
                    <a:srgbClr val="000000">
                      <a:alpha val="43137"/>
                    </a:srgbClr>
                  </a:outerShdw>
                </a:effectLst>
              </a:rPr>
              <a:t>.</a:t>
            </a:r>
            <a:endParaRPr lang="en-US" sz="2800" dirty="0">
              <a:solidFill>
                <a:schemeClr val="accent6">
                  <a:lumMod val="75000"/>
                </a:schemeClr>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2195736" y="2007096"/>
            <a:ext cx="4392488" cy="629816"/>
          </a:xfrm>
        </p:spPr>
        <p:txBody>
          <a:bodyPr/>
          <a:lstStyle/>
          <a:p>
            <a:pPr>
              <a:buNone/>
            </a:pPr>
            <a:r>
              <a:rPr lang="en-US" dirty="0" smtClean="0"/>
              <a:t>    Value = </a:t>
            </a:r>
            <a:r>
              <a:rPr lang="en-US" dirty="0" smtClean="0">
                <a:solidFill>
                  <a:srgbClr val="006600"/>
                </a:solidFill>
              </a:rPr>
              <a:t>Benefits</a:t>
            </a:r>
            <a:r>
              <a:rPr lang="en-US" dirty="0" smtClean="0"/>
              <a:t> - </a:t>
            </a:r>
            <a:r>
              <a:rPr lang="en-US" dirty="0" smtClean="0">
                <a:solidFill>
                  <a:srgbClr val="FF0000"/>
                </a:solidFill>
              </a:rPr>
              <a:t>Costs</a:t>
            </a:r>
          </a:p>
        </p:txBody>
      </p:sp>
      <p:sp>
        <p:nvSpPr>
          <p:cNvPr id="6" name="내용 개체 틀 2"/>
          <p:cNvSpPr txBox="1">
            <a:spLocks/>
          </p:cNvSpPr>
          <p:nvPr/>
        </p:nvSpPr>
        <p:spPr>
          <a:xfrm>
            <a:off x="422058" y="3047257"/>
            <a:ext cx="8229600" cy="239796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Benefit/cost is not single construct, better considered</a:t>
            </a:r>
            <a:r>
              <a:rPr kumimoji="0" lang="en-US" altLang="ko-KR" sz="2400" b="0" i="0" u="none"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by different layers</a:t>
            </a:r>
            <a:endParaRPr kumimoji="0" lang="en-US" altLang="ko-KR"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PERCEIVED</a:t>
            </a:r>
            <a:r>
              <a:rPr kumimoji="0" lang="en-US" altLang="ko-KR" sz="2400" b="0" i="0" u="none"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a:t>
            </a:r>
            <a:r>
              <a:rPr lang="en-US" altLang="ko-KR" sz="2400" dirty="0" smtClean="0">
                <a:latin typeface="Tahoma" pitchFamily="34" charset="0"/>
                <a:ea typeface="Tahoma" pitchFamily="34" charset="0"/>
                <a:cs typeface="Tahoma" pitchFamily="34" charset="0"/>
              </a:rPr>
              <a:t>benefits &amp; PERCEIVED costs. It’s a</a:t>
            </a:r>
            <a:r>
              <a:rPr kumimoji="0" lang="en-US" altLang="ko-KR" sz="2400" b="0" i="0" u="none" strike="noStrike" kern="1200" cap="none" spc="0" normalizeH="0" baseline="0" noProof="0" dirty="0" err="1" smtClean="0">
                <a:ln>
                  <a:noFill/>
                </a:ln>
                <a:solidFill>
                  <a:schemeClr val="tx1"/>
                </a:solidFill>
                <a:effectLst/>
                <a:uLnTx/>
                <a:uFillTx/>
                <a:latin typeface="Tahoma" pitchFamily="34" charset="0"/>
                <a:ea typeface="Tahoma" pitchFamily="34" charset="0"/>
                <a:cs typeface="Tahoma" pitchFamily="34" charset="0"/>
              </a:rPr>
              <a:t>ll</a:t>
            </a:r>
            <a:r>
              <a:rPr kumimoji="0" lang="en-US" altLang="ko-KR"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about perceptions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ko-KR"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Differ from person to person,</a:t>
            </a:r>
            <a:r>
              <a:rPr kumimoji="0" lang="en-US" altLang="ko-KR" sz="2400" b="0" i="0" u="none"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from situation to situation</a:t>
            </a:r>
            <a:endParaRPr kumimoji="0" lang="en-US" altLang="ko-KR" sz="24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ko-KR" altLang="en-US" sz="2400" b="0" i="0" u="none" strike="noStrike" kern="1200" cap="none" spc="0" normalizeH="0" baseline="0" noProof="0" dirty="0">
              <a:ln>
                <a:noFill/>
              </a:ln>
              <a:solidFill>
                <a:schemeClr val="tx1"/>
              </a:solidFill>
              <a:effectLst/>
              <a:uLnTx/>
              <a:uFillTx/>
              <a:latin typeface="Tahoma" pitchFamily="34" charset="0"/>
              <a:cs typeface="Tahoma" pitchFamily="34" charset="0"/>
            </a:endParaRPr>
          </a:p>
        </p:txBody>
      </p:sp>
      <p:sp>
        <p:nvSpPr>
          <p:cNvPr id="3" name="Slide Number Placeholder 2"/>
          <p:cNvSpPr>
            <a:spLocks noGrp="1"/>
          </p:cNvSpPr>
          <p:nvPr>
            <p:ph type="sldNum" sz="quarter" idx="12"/>
          </p:nvPr>
        </p:nvSpPr>
        <p:spPr/>
        <p:txBody>
          <a:bodyPr/>
          <a:lstStyle/>
          <a:p>
            <a:fld id="{D7E2F3AF-EEFA-4172-A112-2C3C41C7DCCF}" type="slidenum">
              <a:rPr lang="en-US" smtClean="0"/>
              <a:t>15</a:t>
            </a:fld>
            <a:endParaRPr lang="en-US"/>
          </a:p>
        </p:txBody>
      </p:sp>
    </p:spTree>
    <p:extLst>
      <p:ext uri="{BB962C8B-B14F-4D97-AF65-F5344CB8AC3E}">
        <p14:creationId xmlns:p14="http://schemas.microsoft.com/office/powerpoint/2010/main" val="28150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600" b="1" dirty="0" smtClean="0">
                <a:latin typeface="Tahoma" pitchFamily="34" charset="0"/>
                <a:ea typeface="Tahoma" pitchFamily="34" charset="0"/>
                <a:cs typeface="Tahoma" pitchFamily="34" charset="0"/>
              </a:rPr>
              <a:t>Consumer Decision-making Procedure</a:t>
            </a:r>
            <a:endParaRPr lang="ko-KR" altLang="en-US" sz="3600" b="1" dirty="0">
              <a:latin typeface="Tahoma" pitchFamily="34" charset="0"/>
              <a:cs typeface="Tahoma"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2743200" y="1655762"/>
            <a:ext cx="3810000" cy="4745038"/>
          </a:xfrm>
          <a:prstGeom prst="rect">
            <a:avLst/>
          </a:prstGeom>
          <a:noFill/>
          <a:ln w="25400" algn="ctr">
            <a:noFill/>
            <a:miter lim="800000"/>
            <a:headEnd/>
            <a:tailEnd/>
          </a:ln>
        </p:spPr>
      </p:pic>
      <p:sp>
        <p:nvSpPr>
          <p:cNvPr id="5" name="TextBox 4"/>
          <p:cNvSpPr txBox="1"/>
          <p:nvPr/>
        </p:nvSpPr>
        <p:spPr>
          <a:xfrm>
            <a:off x="1600200" y="5618162"/>
            <a:ext cx="1524000" cy="523220"/>
          </a:xfrm>
          <a:prstGeom prst="rect">
            <a:avLst/>
          </a:prstGeom>
          <a:noFill/>
        </p:spPr>
        <p:txBody>
          <a:bodyPr wrap="square" rtlCol="0">
            <a:spAutoFit/>
          </a:bodyPr>
          <a:lstStyle/>
          <a:p>
            <a:pPr algn="ctr"/>
            <a:r>
              <a:rPr lang="en-US" sz="1400" dirty="0" smtClean="0"/>
              <a:t>Post-purchase behavior</a:t>
            </a:r>
            <a:endParaRPr lang="en-US" sz="1400" dirty="0"/>
          </a:p>
        </p:txBody>
      </p:sp>
      <p:sp>
        <p:nvSpPr>
          <p:cNvPr id="3" name="Slide Number Placeholder 2"/>
          <p:cNvSpPr>
            <a:spLocks noGrp="1"/>
          </p:cNvSpPr>
          <p:nvPr>
            <p:ph type="sldNum" sz="quarter" idx="12"/>
          </p:nvPr>
        </p:nvSpPr>
        <p:spPr/>
        <p:txBody>
          <a:bodyPr/>
          <a:lstStyle/>
          <a:p>
            <a:fld id="{D7E2F3AF-EEFA-4172-A112-2C3C41C7DCCF}" type="slidenum">
              <a:rPr lang="en-US" smtClean="0"/>
              <a:t>16</a:t>
            </a:fld>
            <a:endParaRPr lang="en-US"/>
          </a:p>
        </p:txBody>
      </p:sp>
      <p:sp>
        <p:nvSpPr>
          <p:cNvPr id="8" name="TextBox 7"/>
          <p:cNvSpPr txBox="1"/>
          <p:nvPr/>
        </p:nvSpPr>
        <p:spPr>
          <a:xfrm>
            <a:off x="6804248" y="1686580"/>
            <a:ext cx="1524000" cy="307777"/>
          </a:xfrm>
          <a:prstGeom prst="rect">
            <a:avLst/>
          </a:prstGeom>
          <a:noFill/>
        </p:spPr>
        <p:txBody>
          <a:bodyPr wrap="square" rtlCol="0">
            <a:spAutoFit/>
          </a:bodyPr>
          <a:lstStyle/>
          <a:p>
            <a:pPr algn="ctr"/>
            <a:r>
              <a:rPr lang="en-US" sz="1400" dirty="0" smtClean="0"/>
              <a:t>Need Recognition</a:t>
            </a:r>
            <a:endParaRPr lang="en-US" sz="1400" dirty="0"/>
          </a:p>
        </p:txBody>
      </p:sp>
    </p:spTree>
    <p:extLst>
      <p:ext uri="{BB962C8B-B14F-4D97-AF65-F5344CB8AC3E}">
        <p14:creationId xmlns:p14="http://schemas.microsoft.com/office/powerpoint/2010/main" val="2557132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600" b="1" dirty="0" smtClean="0">
                <a:latin typeface="Tahoma" pitchFamily="34" charset="0"/>
                <a:ea typeface="Tahoma" pitchFamily="34" charset="0"/>
                <a:cs typeface="Tahoma" pitchFamily="34" charset="0"/>
              </a:rPr>
              <a:t>Consumer Decision-making Procedure</a:t>
            </a:r>
            <a:endParaRPr lang="ko-KR" altLang="en-US" sz="3600" b="1" dirty="0">
              <a:latin typeface="Tahoma" pitchFamily="34" charset="0"/>
              <a:cs typeface="Tahoma"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2743200" y="1655762"/>
            <a:ext cx="3810000" cy="4745038"/>
          </a:xfrm>
          <a:prstGeom prst="rect">
            <a:avLst/>
          </a:prstGeom>
          <a:noFill/>
          <a:ln w="25400" algn="ctr">
            <a:noFill/>
            <a:miter lim="800000"/>
            <a:headEnd/>
            <a:tailEnd/>
          </a:ln>
        </p:spPr>
      </p:pic>
      <p:sp>
        <p:nvSpPr>
          <p:cNvPr id="7" name="Rectangle 6"/>
          <p:cNvSpPr/>
          <p:nvPr/>
        </p:nvSpPr>
        <p:spPr>
          <a:xfrm>
            <a:off x="2743200" y="1676400"/>
            <a:ext cx="35814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7E2F3AF-EEFA-4172-A112-2C3C41C7DCCF}" type="slidenum">
              <a:rPr lang="en-US" smtClean="0"/>
              <a:t>17</a:t>
            </a:fld>
            <a:endParaRPr lang="en-US"/>
          </a:p>
        </p:txBody>
      </p:sp>
      <p:sp>
        <p:nvSpPr>
          <p:cNvPr id="8" name="TextBox 7"/>
          <p:cNvSpPr txBox="1"/>
          <p:nvPr/>
        </p:nvSpPr>
        <p:spPr>
          <a:xfrm>
            <a:off x="6804248" y="1686580"/>
            <a:ext cx="1524000" cy="307777"/>
          </a:xfrm>
          <a:prstGeom prst="rect">
            <a:avLst/>
          </a:prstGeom>
          <a:noFill/>
        </p:spPr>
        <p:txBody>
          <a:bodyPr wrap="square" rtlCol="0">
            <a:spAutoFit/>
          </a:bodyPr>
          <a:lstStyle/>
          <a:p>
            <a:pPr algn="ctr"/>
            <a:r>
              <a:rPr lang="en-US" sz="1400" dirty="0" smtClean="0"/>
              <a:t>Need Recognition</a:t>
            </a:r>
            <a:endParaRPr lang="en-US" sz="1400" dirty="0"/>
          </a:p>
        </p:txBody>
      </p:sp>
    </p:spTree>
    <p:extLst>
      <p:ext uri="{BB962C8B-B14F-4D97-AF65-F5344CB8AC3E}">
        <p14:creationId xmlns:p14="http://schemas.microsoft.com/office/powerpoint/2010/main" val="2652190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altLang="ko-KR" sz="3600" b="1" dirty="0" smtClean="0">
                <a:latin typeface="Tahoma" pitchFamily="34" charset="0"/>
                <a:ea typeface="Tahoma" pitchFamily="34" charset="0"/>
                <a:cs typeface="Tahoma" pitchFamily="34" charset="0"/>
              </a:rPr>
              <a:t>#</a:t>
            </a:r>
            <a:r>
              <a:rPr lang="en-US" altLang="ko-KR" sz="3600" b="1" dirty="0" smtClean="0">
                <a:latin typeface="Tahoma" pitchFamily="34" charset="0"/>
                <a:ea typeface="Tahoma" pitchFamily="34" charset="0"/>
                <a:cs typeface="Tahoma" pitchFamily="34" charset="0"/>
              </a:rPr>
              <a:t>Need/Problem </a:t>
            </a:r>
            <a:r>
              <a:rPr lang="en-US" altLang="ko-KR" sz="3600" b="1" dirty="0" smtClean="0">
                <a:latin typeface="Tahoma" pitchFamily="34" charset="0"/>
                <a:ea typeface="Tahoma" pitchFamily="34" charset="0"/>
                <a:cs typeface="Tahoma" pitchFamily="34" charset="0"/>
              </a:rPr>
              <a:t>Recognition</a:t>
            </a:r>
          </a:p>
        </p:txBody>
      </p:sp>
      <p:sp>
        <p:nvSpPr>
          <p:cNvPr id="32771" name="Rectangle 3"/>
          <p:cNvSpPr>
            <a:spLocks noGrp="1" noChangeArrowheads="1"/>
          </p:cNvSpPr>
          <p:nvPr>
            <p:ph type="body" idx="1"/>
          </p:nvPr>
        </p:nvSpPr>
        <p:spPr>
          <a:xfrm>
            <a:off x="457200" y="1371600"/>
            <a:ext cx="8458200" cy="4759325"/>
          </a:xfrm>
        </p:spPr>
        <p:txBody>
          <a:bodyPr>
            <a:normAutofit/>
          </a:bodyPr>
          <a:lstStyle/>
          <a:p>
            <a:r>
              <a:rPr lang="en-US" altLang="ko-KR" sz="2800" dirty="0" smtClean="0">
                <a:latin typeface="Tahoma" pitchFamily="34" charset="0"/>
                <a:ea typeface="Tahoma" pitchFamily="34" charset="0"/>
                <a:cs typeface="Tahoma" pitchFamily="34" charset="0"/>
              </a:rPr>
              <a:t>Occurs when consumer sees difference between current state and desired end state</a:t>
            </a:r>
          </a:p>
          <a:p>
            <a:pPr lvl="1"/>
            <a:r>
              <a:rPr lang="en-US" altLang="ko-KR" sz="2400" dirty="0" smtClean="0">
                <a:latin typeface="Tahoma" pitchFamily="34" charset="0"/>
                <a:ea typeface="Tahoma" pitchFamily="34" charset="0"/>
                <a:cs typeface="Tahoma" pitchFamily="34" charset="0"/>
              </a:rPr>
              <a:t>Need recognition: actual state declines</a:t>
            </a:r>
          </a:p>
          <a:p>
            <a:pPr lvl="1"/>
            <a:r>
              <a:rPr lang="en-US" altLang="ko-KR" sz="2400" dirty="0" smtClean="0">
                <a:latin typeface="Tahoma" pitchFamily="34" charset="0"/>
                <a:ea typeface="Tahoma" pitchFamily="34" charset="0"/>
                <a:cs typeface="Tahoma" pitchFamily="34" charset="0"/>
              </a:rPr>
              <a:t>Opportunity recognition: ideal state moves upward</a:t>
            </a:r>
          </a:p>
        </p:txBody>
      </p:sp>
      <p:sp>
        <p:nvSpPr>
          <p:cNvPr id="6" name="직사각형 5"/>
          <p:cNvSpPr/>
          <p:nvPr/>
        </p:nvSpPr>
        <p:spPr bwMode="auto">
          <a:xfrm>
            <a:off x="609600" y="4431268"/>
            <a:ext cx="1447800" cy="738664"/>
          </a:xfrm>
          <a:prstGeom prst="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228600" rIns="9144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rPr>
              <a:t>GOT</a:t>
            </a:r>
            <a:endParaRPr kumimoji="0" lang="ko-KR" altLang="en-US" sz="1800" b="0" i="0" u="none" strike="noStrike" cap="none" normalizeH="0" baseline="0" dirty="0" smtClean="0">
              <a:ln>
                <a:noFill/>
              </a:ln>
              <a:solidFill>
                <a:schemeClr val="tx1"/>
              </a:solidFill>
              <a:effectLst/>
              <a:latin typeface="Arial" charset="0"/>
            </a:endParaRPr>
          </a:p>
        </p:txBody>
      </p:sp>
      <p:sp>
        <p:nvSpPr>
          <p:cNvPr id="7" name="직사각형 6"/>
          <p:cNvSpPr/>
          <p:nvPr/>
        </p:nvSpPr>
        <p:spPr bwMode="auto">
          <a:xfrm>
            <a:off x="3284376" y="4431268"/>
            <a:ext cx="1447800" cy="738664"/>
          </a:xfrm>
          <a:prstGeom prst="re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228600" rIns="9144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rPr>
              <a:t>WANT</a:t>
            </a:r>
            <a:endParaRPr kumimoji="0" lang="ko-KR" altLang="en-US" sz="1800" b="0" i="0" u="none" strike="noStrike" cap="none" normalizeH="0" baseline="0" dirty="0" smtClean="0">
              <a:ln>
                <a:noFill/>
              </a:ln>
              <a:solidFill>
                <a:schemeClr val="tx1"/>
              </a:solidFill>
              <a:effectLst/>
              <a:latin typeface="Arial" charset="0"/>
            </a:endParaRPr>
          </a:p>
        </p:txBody>
      </p:sp>
      <p:cxnSp>
        <p:nvCxnSpPr>
          <p:cNvPr id="9" name="직선 화살표 연결선 8"/>
          <p:cNvCxnSpPr/>
          <p:nvPr/>
        </p:nvCxnSpPr>
        <p:spPr bwMode="auto">
          <a:xfrm>
            <a:off x="2133600" y="4812268"/>
            <a:ext cx="1066800" cy="1588"/>
          </a:xfrm>
          <a:prstGeom prst="straightConnector1">
            <a:avLst/>
          </a:prstGeom>
          <a:solidFill>
            <a:schemeClr val="accent1"/>
          </a:solidFill>
          <a:ln w="25400" cap="flat" cmpd="sng" algn="ctr">
            <a:solidFill>
              <a:schemeClr val="tx1"/>
            </a:solidFill>
            <a:prstDash val="solid"/>
            <a:round/>
            <a:headEnd type="arrow"/>
            <a:tailEnd type="arrow"/>
          </a:ln>
          <a:effectLst/>
        </p:spPr>
      </p:cxnSp>
      <p:sp>
        <p:nvSpPr>
          <p:cNvPr id="10" name="TextBox 9"/>
          <p:cNvSpPr txBox="1"/>
          <p:nvPr/>
        </p:nvSpPr>
        <p:spPr>
          <a:xfrm>
            <a:off x="2376021" y="4888468"/>
            <a:ext cx="671979" cy="369332"/>
          </a:xfrm>
          <a:prstGeom prst="rect">
            <a:avLst/>
          </a:prstGeom>
          <a:noFill/>
        </p:spPr>
        <p:txBody>
          <a:bodyPr wrap="none" rtlCol="0">
            <a:spAutoFit/>
          </a:bodyPr>
          <a:lstStyle/>
          <a:p>
            <a:r>
              <a:rPr lang="en-US" altLang="ko-KR" dirty="0" smtClean="0"/>
              <a:t>GAP</a:t>
            </a:r>
            <a:endParaRPr lang="ko-KR" altLang="en-US" dirty="0"/>
          </a:p>
        </p:txBody>
      </p:sp>
      <p:sp>
        <p:nvSpPr>
          <p:cNvPr id="2" name="Slide Number Placeholder 1"/>
          <p:cNvSpPr>
            <a:spLocks noGrp="1"/>
          </p:cNvSpPr>
          <p:nvPr>
            <p:ph type="sldNum" sz="quarter" idx="12"/>
          </p:nvPr>
        </p:nvSpPr>
        <p:spPr/>
        <p:txBody>
          <a:bodyPr/>
          <a:lstStyle/>
          <a:p>
            <a:fld id="{D7E2F3AF-EEFA-4172-A112-2C3C41C7DCCF}" type="slidenum">
              <a:rPr lang="en-US" smtClean="0"/>
              <a:t>18</a:t>
            </a:fld>
            <a:endParaRPr lang="en-US"/>
          </a:p>
        </p:txBody>
      </p:sp>
      <p:pic>
        <p:nvPicPr>
          <p:cNvPr id="12" name="Picture 4" descr="Image result for diamond ring tiffany"/>
          <p:cNvPicPr>
            <a:picLocks noChangeAspect="1" noChangeArrowheads="1"/>
          </p:cNvPicPr>
          <p:nvPr/>
        </p:nvPicPr>
        <p:blipFill rotWithShape="1">
          <a:blip r:embed="rId3">
            <a:extLst>
              <a:ext uri="{28A0092B-C50C-407E-A947-70E740481C1C}">
                <a14:useLocalDpi xmlns:a14="http://schemas.microsoft.com/office/drawing/2010/main" val="0"/>
              </a:ext>
            </a:extLst>
          </a:blip>
          <a:srcRect l="37036" t="32108" r="36506" b="33946"/>
          <a:stretch/>
        </p:blipFill>
        <p:spPr bwMode="auto">
          <a:xfrm>
            <a:off x="6228184" y="3850375"/>
            <a:ext cx="2223103" cy="14074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68144" y="5373216"/>
            <a:ext cx="3024336" cy="369332"/>
          </a:xfrm>
          <a:prstGeom prst="rect">
            <a:avLst/>
          </a:prstGeom>
          <a:noFill/>
        </p:spPr>
        <p:txBody>
          <a:bodyPr wrap="square" rtlCol="0">
            <a:spAutoFit/>
          </a:bodyPr>
          <a:lstStyle/>
          <a:p>
            <a:pPr algn="ctr"/>
            <a:r>
              <a:rPr lang="en-US" dirty="0" smtClean="0"/>
              <a:t>Diamond lasts forever</a:t>
            </a:r>
            <a:endParaRPr lang="en-US" dirty="0"/>
          </a:p>
        </p:txBody>
      </p:sp>
    </p:spTree>
    <p:extLst>
      <p:ext uri="{BB962C8B-B14F-4D97-AF65-F5344CB8AC3E}">
        <p14:creationId xmlns:p14="http://schemas.microsoft.com/office/powerpoint/2010/main" val="37746429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2743200" y="1655762"/>
            <a:ext cx="3810000" cy="4745038"/>
          </a:xfrm>
          <a:prstGeom prst="rect">
            <a:avLst/>
          </a:prstGeom>
          <a:noFill/>
          <a:ln w="25400" algn="ctr">
            <a:noFill/>
            <a:miter lim="800000"/>
            <a:headEnd/>
            <a:tailEnd/>
          </a:ln>
        </p:spPr>
      </p:pic>
      <p:sp>
        <p:nvSpPr>
          <p:cNvPr id="9" name="Rectangle 8"/>
          <p:cNvSpPr/>
          <p:nvPr/>
        </p:nvSpPr>
        <p:spPr>
          <a:xfrm>
            <a:off x="2743200" y="2646362"/>
            <a:ext cx="3581400" cy="1011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제목 1"/>
          <p:cNvSpPr>
            <a:spLocks noGrp="1"/>
          </p:cNvSpPr>
          <p:nvPr>
            <p:ph type="title"/>
          </p:nvPr>
        </p:nvSpPr>
        <p:spPr>
          <a:xfrm>
            <a:off x="457200" y="274638"/>
            <a:ext cx="8229600" cy="1143000"/>
          </a:xfrm>
        </p:spPr>
        <p:txBody>
          <a:bodyPr>
            <a:noAutofit/>
          </a:bodyPr>
          <a:lstStyle/>
          <a:p>
            <a:r>
              <a:rPr lang="en-US" altLang="ko-KR" sz="3600" b="1" dirty="0" smtClean="0">
                <a:latin typeface="Tahoma" pitchFamily="34" charset="0"/>
                <a:ea typeface="Tahoma" pitchFamily="34" charset="0"/>
                <a:cs typeface="Tahoma" pitchFamily="34" charset="0"/>
              </a:rPr>
              <a:t>Consumer Decision-making Procedure</a:t>
            </a:r>
            <a:endParaRPr lang="ko-KR" altLang="en-US" sz="3600" b="1" dirty="0">
              <a:latin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fld id="{D7E2F3AF-EEFA-4172-A112-2C3C41C7DCCF}" type="slidenum">
              <a:rPr lang="en-US" smtClean="0"/>
              <a:t>19</a:t>
            </a:fld>
            <a:endParaRPr lang="en-US"/>
          </a:p>
        </p:txBody>
      </p:sp>
    </p:spTree>
    <p:extLst>
      <p:ext uri="{BB962C8B-B14F-4D97-AF65-F5344CB8AC3E}">
        <p14:creationId xmlns:p14="http://schemas.microsoft.com/office/powerpoint/2010/main" val="789619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 of Consumer Behavior</a:t>
            </a:r>
            <a:endParaRPr lang="en-US" dirty="0"/>
          </a:p>
        </p:txBody>
      </p:sp>
      <p:sp>
        <p:nvSpPr>
          <p:cNvPr id="5" name="Content Placeholder 4"/>
          <p:cNvSpPr>
            <a:spLocks noGrp="1"/>
          </p:cNvSpPr>
          <p:nvPr>
            <p:ph idx="1"/>
          </p:nvPr>
        </p:nvSpPr>
        <p:spPr>
          <a:xfrm>
            <a:off x="457200" y="1600200"/>
            <a:ext cx="8229600" cy="5105400"/>
          </a:xfrm>
        </p:spPr>
        <p:txBody>
          <a:bodyPr>
            <a:normAutofit fontScale="55000" lnSpcReduction="20000"/>
          </a:bodyPr>
          <a:lstStyle/>
          <a:p>
            <a:r>
              <a:rPr lang="en-US" b="1" dirty="0" smtClean="0"/>
              <a:t>Consumer Behavior </a:t>
            </a:r>
            <a:r>
              <a:rPr lang="en-US" dirty="0" smtClean="0"/>
              <a:t>is </a:t>
            </a:r>
            <a:r>
              <a:rPr lang="en-US" altLang="zh-CN" dirty="0" smtClean="0">
                <a:ea typeface="宋体" panose="02010600030101010101" pitchFamily="2" charset="-122"/>
              </a:rPr>
              <a:t>the </a:t>
            </a:r>
            <a:r>
              <a:rPr lang="en-US" altLang="zh-CN" dirty="0">
                <a:ea typeface="宋体" panose="02010600030101010101" pitchFamily="2" charset="-122"/>
              </a:rPr>
              <a:t>study of how individuals, groups, and organizations select, buy, use, and dispose of goods, services, ideas, or experiences to satisfy their needs and wants</a:t>
            </a:r>
            <a:r>
              <a:rPr lang="en-US" altLang="zh-CN" dirty="0" smtClean="0">
                <a:ea typeface="宋体" panose="02010600030101010101" pitchFamily="2" charset="-122"/>
              </a:rPr>
              <a:t>.</a:t>
            </a:r>
          </a:p>
          <a:p>
            <a:endParaRPr lang="en-US" dirty="0" smtClean="0"/>
          </a:p>
          <a:p>
            <a:r>
              <a:rPr lang="en-US" dirty="0" smtClean="0"/>
              <a:t>Understanding the consumer helps us translate the marketing mix into profits</a:t>
            </a:r>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Variations in preferences are strongly affected by:</a:t>
            </a:r>
          </a:p>
          <a:p>
            <a:pPr lvl="1"/>
            <a:r>
              <a:rPr lang="en-US" dirty="0"/>
              <a:t>Culture</a:t>
            </a:r>
          </a:p>
          <a:p>
            <a:pPr lvl="1"/>
            <a:r>
              <a:rPr lang="en-US" dirty="0"/>
              <a:t>Social Class, group membership</a:t>
            </a:r>
          </a:p>
          <a:p>
            <a:pPr lvl="1"/>
            <a:r>
              <a:rPr lang="en-US" dirty="0"/>
              <a:t>Psychological factors</a:t>
            </a:r>
          </a:p>
          <a:p>
            <a:pPr lvl="1"/>
            <a:r>
              <a:rPr lang="en-US" dirty="0"/>
              <a:t>Personal characteristics</a:t>
            </a:r>
          </a:p>
          <a:p>
            <a:pPr lvl="1"/>
            <a:r>
              <a:rPr lang="en-US" dirty="0"/>
              <a:t>Information processing</a:t>
            </a:r>
          </a:p>
          <a:p>
            <a:pPr lvl="1"/>
            <a:r>
              <a:rPr lang="en-US" dirty="0"/>
              <a:t>Decision making</a:t>
            </a:r>
          </a:p>
        </p:txBody>
      </p:sp>
      <p:sp>
        <p:nvSpPr>
          <p:cNvPr id="7" name="Oval 6"/>
          <p:cNvSpPr/>
          <p:nvPr/>
        </p:nvSpPr>
        <p:spPr>
          <a:xfrm>
            <a:off x="1600200" y="38100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fig05_01wo.jpg"/>
          <p:cNvPicPr>
            <a:picLocks noChangeAspect="1"/>
          </p:cNvPicPr>
          <p:nvPr/>
        </p:nvPicPr>
        <p:blipFill>
          <a:blip r:embed="rId3" cstate="print"/>
          <a:srcRect/>
          <a:stretch>
            <a:fillRect/>
          </a:stretch>
        </p:blipFill>
        <p:spPr bwMode="auto">
          <a:xfrm>
            <a:off x="161925" y="3057525"/>
            <a:ext cx="8839200" cy="170952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7E2F3AF-EEFA-4172-A112-2C3C41C7DCCF}" type="slidenum">
              <a:rPr lang="en-US" smtClean="0"/>
              <a:t>2</a:t>
            </a:fld>
            <a:endParaRPr lang="en-US"/>
          </a:p>
        </p:txBody>
      </p:sp>
    </p:spTree>
    <p:extLst>
      <p:ext uri="{BB962C8B-B14F-4D97-AF65-F5344CB8AC3E}">
        <p14:creationId xmlns:p14="http://schemas.microsoft.com/office/powerpoint/2010/main" val="34576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ahoma" pitchFamily="34" charset="0"/>
                <a:ea typeface="Tahoma" pitchFamily="34" charset="0"/>
                <a:cs typeface="Tahoma" pitchFamily="34" charset="0"/>
              </a:rPr>
              <a:t>#Information Search</a:t>
            </a:r>
            <a:endParaRPr lang="en-US" sz="36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685800" y="2304871"/>
            <a:ext cx="8229600" cy="1600200"/>
          </a:xfrm>
        </p:spPr>
        <p:txBody>
          <a:bodyPr>
            <a:normAutofit/>
          </a:bodyPr>
          <a:lstStyle/>
          <a:p>
            <a:r>
              <a:rPr lang="en-US" sz="2400" dirty="0" smtClean="0">
                <a:latin typeface="Tahoma" pitchFamily="34" charset="0"/>
                <a:ea typeface="Tahoma" pitchFamily="34" charset="0"/>
                <a:cs typeface="Tahoma" pitchFamily="34" charset="0"/>
              </a:rPr>
              <a:t>Recall (of brands, attributes, evaluations, experiences) </a:t>
            </a:r>
          </a:p>
          <a:p>
            <a:pPr>
              <a:buNone/>
            </a:pPr>
            <a:r>
              <a:rPr lang="en-US" sz="2400" dirty="0" smtClean="0">
                <a:latin typeface="Tahoma" pitchFamily="34" charset="0"/>
                <a:ea typeface="Tahoma" pitchFamily="34" charset="0"/>
                <a:cs typeface="Tahoma" pitchFamily="34" charset="0"/>
              </a:rPr>
              <a:t>     – evoked sets</a:t>
            </a:r>
          </a:p>
          <a:p>
            <a:r>
              <a:rPr lang="en-US" sz="2400" dirty="0" smtClean="0">
                <a:latin typeface="Tahoma" pitchFamily="34" charset="0"/>
                <a:ea typeface="Tahoma" pitchFamily="34" charset="0"/>
                <a:cs typeface="Tahoma" pitchFamily="34" charset="0"/>
              </a:rPr>
              <a:t>We recall more when we have experienced involvement.</a:t>
            </a:r>
          </a:p>
        </p:txBody>
      </p:sp>
      <p:sp>
        <p:nvSpPr>
          <p:cNvPr id="4" name="Rounded Rectangle 3"/>
          <p:cNvSpPr/>
          <p:nvPr/>
        </p:nvSpPr>
        <p:spPr>
          <a:xfrm>
            <a:off x="685800" y="1619071"/>
            <a:ext cx="3048000" cy="5334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ea typeface="Tahoma" pitchFamily="34" charset="0"/>
                <a:cs typeface="Tahoma" pitchFamily="34" charset="0"/>
              </a:rPr>
              <a:t>Internal Search</a:t>
            </a:r>
            <a:endParaRPr lang="en-US" sz="2400" dirty="0">
              <a:solidFill>
                <a:schemeClr val="bg1"/>
              </a:solidFill>
              <a:latin typeface="Tahoma" pitchFamily="34" charset="0"/>
              <a:ea typeface="Tahoma" pitchFamily="34" charset="0"/>
              <a:cs typeface="Tahoma" pitchFamily="34" charset="0"/>
            </a:endParaRPr>
          </a:p>
        </p:txBody>
      </p:sp>
      <p:sp>
        <p:nvSpPr>
          <p:cNvPr id="5" name="Rounded Rectangle 4"/>
          <p:cNvSpPr/>
          <p:nvPr/>
        </p:nvSpPr>
        <p:spPr>
          <a:xfrm>
            <a:off x="685800" y="4132379"/>
            <a:ext cx="3048000" cy="5334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ahoma" pitchFamily="34" charset="0"/>
                <a:ea typeface="Tahoma" pitchFamily="34" charset="0"/>
                <a:cs typeface="Tahoma" pitchFamily="34" charset="0"/>
              </a:rPr>
              <a:t>External Search</a:t>
            </a:r>
            <a:endParaRPr lang="en-US" sz="2400" dirty="0">
              <a:solidFill>
                <a:schemeClr val="bg1"/>
              </a:solidFill>
              <a:latin typeface="Tahoma" pitchFamily="34" charset="0"/>
              <a:ea typeface="Tahoma" pitchFamily="34" charset="0"/>
              <a:cs typeface="Tahoma" pitchFamily="34" charset="0"/>
            </a:endParaRPr>
          </a:p>
        </p:txBody>
      </p:sp>
      <p:sp>
        <p:nvSpPr>
          <p:cNvPr id="6" name="TextBox 5"/>
          <p:cNvSpPr txBox="1"/>
          <p:nvPr/>
        </p:nvSpPr>
        <p:spPr>
          <a:xfrm>
            <a:off x="685800" y="4852129"/>
            <a:ext cx="8001000" cy="1200329"/>
          </a:xfrm>
          <a:prstGeom prst="rect">
            <a:avLst/>
          </a:prstGeom>
          <a:noFill/>
        </p:spPr>
        <p:txBody>
          <a:bodyPr wrap="square" rtlCol="0">
            <a:spAutoFit/>
          </a:bodyPr>
          <a:lstStyle/>
          <a:p>
            <a:pPr>
              <a:buFont typeface="Arial" pitchFamily="34" charset="0"/>
              <a:buChar char="•"/>
            </a:pPr>
            <a:r>
              <a:rPr lang="en-US" sz="2400" dirty="0" smtClean="0">
                <a:latin typeface="Tahoma" pitchFamily="34" charset="0"/>
                <a:ea typeface="Tahoma" pitchFamily="34" charset="0"/>
                <a:cs typeface="Tahoma" pitchFamily="34" charset="0"/>
              </a:rPr>
              <a:t>  How much consumers engage in external search depends on motivation, opportunity, ability </a:t>
            </a:r>
          </a:p>
          <a:p>
            <a:pPr>
              <a:buFont typeface="Arial" pitchFamily="34" charset="0"/>
              <a:buChar char="•"/>
            </a:pPr>
            <a:endParaRPr lang="en-US" sz="2400" dirty="0"/>
          </a:p>
        </p:txBody>
      </p:sp>
      <p:sp>
        <p:nvSpPr>
          <p:cNvPr id="7" name="Slide Number Placeholder 6"/>
          <p:cNvSpPr>
            <a:spLocks noGrp="1"/>
          </p:cNvSpPr>
          <p:nvPr>
            <p:ph type="sldNum" sz="quarter" idx="12"/>
          </p:nvPr>
        </p:nvSpPr>
        <p:spPr/>
        <p:txBody>
          <a:bodyPr/>
          <a:lstStyle/>
          <a:p>
            <a:fld id="{D7E2F3AF-EEFA-4172-A112-2C3C41C7DCCF}" type="slidenum">
              <a:rPr lang="en-US" smtClean="0"/>
              <a:t>20</a:t>
            </a:fld>
            <a:endParaRPr lang="en-US"/>
          </a:p>
        </p:txBody>
      </p:sp>
    </p:spTree>
    <p:extLst>
      <p:ext uri="{BB962C8B-B14F-4D97-AF65-F5344CB8AC3E}">
        <p14:creationId xmlns:p14="http://schemas.microsoft.com/office/powerpoint/2010/main" val="28728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2743200" y="1655762"/>
            <a:ext cx="3810000" cy="4745038"/>
          </a:xfrm>
          <a:prstGeom prst="rect">
            <a:avLst/>
          </a:prstGeom>
          <a:noFill/>
          <a:ln w="25400" algn="ctr">
            <a:noFill/>
            <a:miter lim="800000"/>
            <a:headEnd/>
            <a:tailEnd/>
          </a:ln>
        </p:spPr>
      </p:pic>
      <p:sp>
        <p:nvSpPr>
          <p:cNvPr id="9" name="Rectangle 8"/>
          <p:cNvSpPr/>
          <p:nvPr/>
        </p:nvSpPr>
        <p:spPr>
          <a:xfrm>
            <a:off x="2743200" y="3672590"/>
            <a:ext cx="3581400" cy="1011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제목 1"/>
          <p:cNvSpPr>
            <a:spLocks noGrp="1"/>
          </p:cNvSpPr>
          <p:nvPr>
            <p:ph type="title"/>
          </p:nvPr>
        </p:nvSpPr>
        <p:spPr>
          <a:xfrm>
            <a:off x="457200" y="274638"/>
            <a:ext cx="8229600" cy="1143000"/>
          </a:xfrm>
        </p:spPr>
        <p:txBody>
          <a:bodyPr>
            <a:noAutofit/>
          </a:bodyPr>
          <a:lstStyle/>
          <a:p>
            <a:r>
              <a:rPr lang="en-US" altLang="ko-KR" sz="3600" b="1" dirty="0" smtClean="0">
                <a:latin typeface="Tahoma" pitchFamily="34" charset="0"/>
                <a:ea typeface="Tahoma" pitchFamily="34" charset="0"/>
                <a:cs typeface="Tahoma" pitchFamily="34" charset="0"/>
              </a:rPr>
              <a:t>Consumer Decision-making Procedure</a:t>
            </a:r>
            <a:endParaRPr lang="ko-KR" altLang="en-US" sz="3600" b="1" dirty="0">
              <a:latin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fld id="{D7E2F3AF-EEFA-4172-A112-2C3C41C7DCCF}" type="slidenum">
              <a:rPr lang="en-US" smtClean="0"/>
              <a:t>21</a:t>
            </a:fld>
            <a:endParaRPr lang="en-US"/>
          </a:p>
        </p:txBody>
      </p:sp>
    </p:spTree>
    <p:extLst>
      <p:ext uri="{BB962C8B-B14F-4D97-AF65-F5344CB8AC3E}">
        <p14:creationId xmlns:p14="http://schemas.microsoft.com/office/powerpoint/2010/main" val="1532888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b="1" dirty="0" smtClean="0">
                <a:latin typeface="Tahoma" pitchFamily="34" charset="0"/>
                <a:ea typeface="Tahoma" pitchFamily="34" charset="0"/>
                <a:cs typeface="Tahoma" pitchFamily="34" charset="0"/>
              </a:rPr>
              <a:t>Consumer Decision-making Procedure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2743200" y="1655762"/>
            <a:ext cx="3810000" cy="4745038"/>
          </a:xfrm>
          <a:prstGeom prst="rect">
            <a:avLst/>
          </a:prstGeom>
          <a:noFill/>
          <a:ln w="25400" algn="ctr">
            <a:noFill/>
            <a:miter lim="800000"/>
            <a:headEnd/>
            <a:tailEnd/>
          </a:ln>
        </p:spPr>
      </p:pic>
      <p:sp>
        <p:nvSpPr>
          <p:cNvPr id="5" name="Rectangle 4"/>
          <p:cNvSpPr/>
          <p:nvPr/>
        </p:nvSpPr>
        <p:spPr>
          <a:xfrm>
            <a:off x="2743200" y="4683828"/>
            <a:ext cx="3581400" cy="1011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22</a:t>
            </a:fld>
            <a:endParaRPr lang="en-US"/>
          </a:p>
        </p:txBody>
      </p:sp>
    </p:spTree>
    <p:extLst>
      <p:ext uri="{BB962C8B-B14F-4D97-AF65-F5344CB8AC3E}">
        <p14:creationId xmlns:p14="http://schemas.microsoft.com/office/powerpoint/2010/main" val="12744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2743200" y="1655762"/>
            <a:ext cx="3810000" cy="4745038"/>
          </a:xfrm>
          <a:prstGeom prst="rect">
            <a:avLst/>
          </a:prstGeom>
          <a:noFill/>
          <a:ln w="25400" algn="ctr">
            <a:noFill/>
            <a:miter lim="800000"/>
            <a:headEnd/>
            <a:tailEnd/>
          </a:ln>
        </p:spPr>
      </p:pic>
      <p:sp>
        <p:nvSpPr>
          <p:cNvPr id="9" name="Rectangle 8"/>
          <p:cNvSpPr/>
          <p:nvPr/>
        </p:nvSpPr>
        <p:spPr>
          <a:xfrm>
            <a:off x="2743200" y="5618162"/>
            <a:ext cx="3581400" cy="782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제목 1"/>
          <p:cNvSpPr>
            <a:spLocks noGrp="1"/>
          </p:cNvSpPr>
          <p:nvPr>
            <p:ph type="title"/>
          </p:nvPr>
        </p:nvSpPr>
        <p:spPr>
          <a:xfrm>
            <a:off x="457200" y="274638"/>
            <a:ext cx="8229600" cy="1143000"/>
          </a:xfrm>
        </p:spPr>
        <p:txBody>
          <a:bodyPr>
            <a:noAutofit/>
          </a:bodyPr>
          <a:lstStyle/>
          <a:p>
            <a:r>
              <a:rPr lang="en-US" altLang="ko-KR" sz="3600" b="1" dirty="0" smtClean="0">
                <a:latin typeface="Tahoma" pitchFamily="34" charset="0"/>
                <a:ea typeface="Tahoma" pitchFamily="34" charset="0"/>
                <a:cs typeface="Tahoma" pitchFamily="34" charset="0"/>
              </a:rPr>
              <a:t>Consumer Decision-making Procedure</a:t>
            </a:r>
            <a:endParaRPr lang="ko-KR" altLang="en-US" sz="3600" b="1" dirty="0">
              <a:latin typeface="Tahoma" pitchFamily="34" charset="0"/>
              <a:cs typeface="Tahoma" pitchFamily="34" charset="0"/>
            </a:endParaRPr>
          </a:p>
        </p:txBody>
      </p:sp>
      <p:sp>
        <p:nvSpPr>
          <p:cNvPr id="5" name="TextBox 4"/>
          <p:cNvSpPr txBox="1"/>
          <p:nvPr/>
        </p:nvSpPr>
        <p:spPr>
          <a:xfrm>
            <a:off x="1600200" y="5618162"/>
            <a:ext cx="1524000" cy="523220"/>
          </a:xfrm>
          <a:prstGeom prst="rect">
            <a:avLst/>
          </a:prstGeom>
          <a:noFill/>
        </p:spPr>
        <p:txBody>
          <a:bodyPr wrap="square" rtlCol="0">
            <a:spAutoFit/>
          </a:bodyPr>
          <a:lstStyle/>
          <a:p>
            <a:pPr algn="ctr"/>
            <a:r>
              <a:rPr lang="en-US" sz="1400" dirty="0" smtClean="0"/>
              <a:t>Post-purchase behavior</a:t>
            </a:r>
            <a:endParaRPr lang="en-US" sz="1400" dirty="0"/>
          </a:p>
        </p:txBody>
      </p:sp>
      <p:sp>
        <p:nvSpPr>
          <p:cNvPr id="2" name="Slide Number Placeholder 1"/>
          <p:cNvSpPr>
            <a:spLocks noGrp="1"/>
          </p:cNvSpPr>
          <p:nvPr>
            <p:ph type="sldNum" sz="quarter" idx="12"/>
          </p:nvPr>
        </p:nvSpPr>
        <p:spPr/>
        <p:txBody>
          <a:bodyPr/>
          <a:lstStyle/>
          <a:p>
            <a:fld id="{D7E2F3AF-EEFA-4172-A112-2C3C41C7DCCF}" type="slidenum">
              <a:rPr lang="en-US" smtClean="0"/>
              <a:t>23</a:t>
            </a:fld>
            <a:endParaRPr lang="en-US"/>
          </a:p>
        </p:txBody>
      </p:sp>
    </p:spTree>
    <p:extLst>
      <p:ext uri="{BB962C8B-B14F-4D97-AF65-F5344CB8AC3E}">
        <p14:creationId xmlns:p14="http://schemas.microsoft.com/office/powerpoint/2010/main" val="473067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b="1" dirty="0" smtClean="0">
                <a:latin typeface="Tahoma" pitchFamily="34" charset="0"/>
                <a:cs typeface="Tahoma" pitchFamily="34" charset="0"/>
              </a:rPr>
              <a:t>Post Purchase Behavior</a:t>
            </a:r>
            <a:endParaRPr lang="ko-KR" altLang="en-US" sz="3600" b="1" dirty="0">
              <a:latin typeface="Tahoma" pitchFamily="34" charset="0"/>
              <a:cs typeface="Tahoma" pitchFamily="34" charset="0"/>
            </a:endParaRPr>
          </a:p>
        </p:txBody>
      </p:sp>
      <p:sp>
        <p:nvSpPr>
          <p:cNvPr id="3" name="내용 개체 틀 2"/>
          <p:cNvSpPr>
            <a:spLocks noGrp="1"/>
          </p:cNvSpPr>
          <p:nvPr>
            <p:ph idx="1"/>
          </p:nvPr>
        </p:nvSpPr>
        <p:spPr>
          <a:xfrm>
            <a:off x="457200" y="1600201"/>
            <a:ext cx="8229600" cy="1324744"/>
          </a:xfrm>
        </p:spPr>
        <p:txBody>
          <a:bodyPr>
            <a:noAutofit/>
          </a:bodyPr>
          <a:lstStyle/>
          <a:p>
            <a:endParaRPr lang="en-US" altLang="ko-KR" sz="2800" dirty="0" smtClean="0">
              <a:latin typeface="Tahoma" pitchFamily="34" charset="0"/>
              <a:ea typeface="Tahoma" pitchFamily="34" charset="0"/>
              <a:cs typeface="Tahoma" pitchFamily="34" charset="0"/>
            </a:endParaRPr>
          </a:p>
          <a:p>
            <a:endParaRPr lang="en-US" altLang="ko-KR" sz="2800" dirty="0" smtClean="0">
              <a:latin typeface="Tahoma" pitchFamily="34" charset="0"/>
              <a:ea typeface="Tahoma" pitchFamily="34" charset="0"/>
              <a:cs typeface="Tahoma" pitchFamily="34" charset="0"/>
            </a:endParaRPr>
          </a:p>
        </p:txBody>
      </p:sp>
      <p:sp>
        <p:nvSpPr>
          <p:cNvPr id="4" name="내용 개체 틀 2"/>
          <p:cNvSpPr txBox="1">
            <a:spLocks/>
          </p:cNvSpPr>
          <p:nvPr/>
        </p:nvSpPr>
        <p:spPr>
          <a:xfrm>
            <a:off x="609600" y="1752600"/>
            <a:ext cx="8229600" cy="4525963"/>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kumimoji="0" lang="en-US" altLang="ko-KR" sz="28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Satisfaction</a:t>
            </a:r>
            <a:r>
              <a:rPr kumimoji="0" lang="en-US" altLang="ko-KR" sz="2800" b="0" i="0" u="none"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 </a:t>
            </a:r>
            <a:r>
              <a:rPr lang="en-US" altLang="ko-KR" sz="2800" dirty="0">
                <a:latin typeface="Tahoma" pitchFamily="34" charset="0"/>
                <a:ea typeface="Tahoma" pitchFamily="34" charset="0"/>
                <a:cs typeface="Tahoma" pitchFamily="34" charset="0"/>
              </a:rPr>
              <a:t>perceived </a:t>
            </a:r>
            <a:r>
              <a:rPr lang="en-US" altLang="ko-KR" sz="2800" dirty="0" smtClean="0">
                <a:latin typeface="Tahoma" pitchFamily="34" charset="0"/>
                <a:ea typeface="Tahoma" pitchFamily="34" charset="0"/>
                <a:cs typeface="Tahoma" pitchFamily="34" charset="0"/>
              </a:rPr>
              <a:t>performance −</a:t>
            </a:r>
          </a:p>
          <a:p>
            <a:pPr>
              <a:spcBef>
                <a:spcPct val="20000"/>
              </a:spcBef>
              <a:defRPr/>
            </a:pPr>
            <a:r>
              <a:rPr kumimoji="0" lang="en-US" altLang="ko-KR" sz="2800" b="0" i="0" u="none"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consumer’s expectation</a:t>
            </a:r>
            <a:endParaRPr lang="en-US" altLang="ko-KR" sz="2800" baseline="0" dirty="0" smtClean="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fld id="{D7E2F3AF-EEFA-4172-A112-2C3C41C7DCCF}" type="slidenum">
              <a:rPr lang="en-US" smtClean="0"/>
              <a:t>24</a:t>
            </a:fld>
            <a:endParaRPr lang="en-US"/>
          </a:p>
        </p:txBody>
      </p:sp>
      <p:grpSp>
        <p:nvGrpSpPr>
          <p:cNvPr id="6" name="Group 5"/>
          <p:cNvGrpSpPr/>
          <p:nvPr/>
        </p:nvGrpSpPr>
        <p:grpSpPr>
          <a:xfrm>
            <a:off x="395536" y="2732004"/>
            <a:ext cx="8123507" cy="4009364"/>
            <a:chOff x="395536" y="2704239"/>
            <a:chExt cx="8123507" cy="4009364"/>
          </a:xfrm>
        </p:grpSpPr>
        <p:pic>
          <p:nvPicPr>
            <p:cNvPr id="7" name="Picture 2" descr="D:\Teaching\Marketing Management\Spring 2015\Lectures\Lecture 3\lilian egg t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996952"/>
              <a:ext cx="32004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Teaching\Marketing Management\Spring 2015\Lectures\Lecture 3\lilian egg tart-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704239"/>
              <a:ext cx="3010939" cy="40093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5536" y="5949280"/>
              <a:ext cx="4608512" cy="369332"/>
            </a:xfrm>
            <a:prstGeom prst="rect">
              <a:avLst/>
            </a:prstGeom>
            <a:noFill/>
          </p:spPr>
          <p:txBody>
            <a:bodyPr wrap="square" rtlCol="0">
              <a:spAutoFit/>
            </a:bodyPr>
            <a:lstStyle/>
            <a:p>
              <a:r>
                <a:rPr lang="en-US" dirty="0" smtClean="0"/>
                <a:t>Possibly the most delicious egg tart in Shanghai</a:t>
              </a:r>
              <a:endParaRPr lang="en-US" dirty="0"/>
            </a:p>
          </p:txBody>
        </p:sp>
      </p:grpSp>
    </p:spTree>
    <p:extLst>
      <p:ext uri="{BB962C8B-B14F-4D97-AF65-F5344CB8AC3E}">
        <p14:creationId xmlns:p14="http://schemas.microsoft.com/office/powerpoint/2010/main" val="3226710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ahoma"/>
                <a:cs typeface="Tahoma"/>
              </a:rPr>
              <a:t>New Purchases</a:t>
            </a:r>
            <a:endParaRPr lang="en-US" sz="3600" b="1" dirty="0">
              <a:latin typeface="Tahoma"/>
              <a:cs typeface="Tahoma"/>
            </a:endParaRPr>
          </a:p>
        </p:txBody>
      </p:sp>
      <p:sp>
        <p:nvSpPr>
          <p:cNvPr id="3" name="Content Placeholder 2"/>
          <p:cNvSpPr>
            <a:spLocks noGrp="1"/>
          </p:cNvSpPr>
          <p:nvPr>
            <p:ph idx="1"/>
          </p:nvPr>
        </p:nvSpPr>
        <p:spPr/>
        <p:txBody>
          <a:bodyPr/>
          <a:lstStyle/>
          <a:p>
            <a:r>
              <a:rPr lang="en-US" dirty="0" smtClean="0"/>
              <a:t>Adoption Process</a:t>
            </a:r>
          </a:p>
          <a:p>
            <a:pPr lvl="1"/>
            <a:r>
              <a:rPr lang="en-US" sz="2400" dirty="0" smtClean="0"/>
              <a:t>Awareness</a:t>
            </a:r>
          </a:p>
          <a:p>
            <a:pPr lvl="1"/>
            <a:r>
              <a:rPr lang="en-US" sz="2400" dirty="0" smtClean="0"/>
              <a:t>Interest</a:t>
            </a:r>
          </a:p>
          <a:p>
            <a:pPr lvl="1"/>
            <a:r>
              <a:rPr lang="en-US" sz="2400" dirty="0" smtClean="0"/>
              <a:t>Evaluation</a:t>
            </a:r>
          </a:p>
          <a:p>
            <a:pPr lvl="1"/>
            <a:r>
              <a:rPr lang="en-US" sz="2400" dirty="0" smtClean="0"/>
              <a:t>Trial</a:t>
            </a:r>
          </a:p>
          <a:p>
            <a:pPr lvl="1"/>
            <a:r>
              <a:rPr lang="en-US" sz="2400" dirty="0" smtClean="0"/>
              <a:t>Adoption</a:t>
            </a:r>
            <a:endParaRPr lang="en-US" sz="2400" dirty="0"/>
          </a:p>
        </p:txBody>
      </p:sp>
      <p:pic>
        <p:nvPicPr>
          <p:cNvPr id="4098" name="Picture 2" descr="http://i-cdn.phonearena.com/images/articles/90196-image/att-reli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484784"/>
            <a:ext cx="2381250" cy="29146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QEhUUEBQQFBQVFBQUDxQUFBYVFRQQFBQWFhQUFBUYHSggGRolHBQYITEhJykrLjAuFx8zODMsNygtLysBCgoKDg0OGhAQGywkHCQsLSwtLCwsLCwsLi0sKywsLDQsLCwsLCwsLCwuLCwsLCwvLCwsLCwsLCwsLCwsLCwsLP/AABEIAKcBLQMBIgACEQEDEQH/xAAbAAABBQEBAAAAAAAAAAAAAAACAAEDBAUGB//EAD4QAAIBAgMEBgkDAwQCAwEAAAECAwARBBIhBRMxUQYiQWFxkRQyQlKBobHB0SOCkgcz4RVicvDC8VODokP/xAAZAQEBAQEBAQAAAAAAAAAAAAAAAQIDBAX/xAAsEQACAgEDAwMCBgMAAAAAAAAAAQIRAxIhMUFRYQQF8JGxE0JxgaHxIjLh/9oADAMBAAIRAxEAPwD1djm1bUmkIxyHlTxjQeA+lFXY5g7sch5U4jHIeVEBRWqAHdjkPIU4iHIeQo6cVCgiIch5CjES+6vkKICiAqAAQr7q+Qotyvur5CjFPUKR7lfdXyFEIF91f4ijAo7UBFuF91fIUW4X3V/iKO1PQpHuV91f4iluV91f4ipLUqAjMK+6v8RQ7tfdX+IqUihtQWMIl91f4iiEC+6v8RTqKOowR7hfdX+Ip/R191fIUdKoUDcL7q/xFLcJ7q+Qo6VCAbhfdXyFLcL7q+Qo6VABuF91fIUtwvur5CjpUAG4X3V8hS3C+6vkKOlQAbhfdXyFLcL7q+Qo6VABuF91fIUtwvur5CjpUKBuF91fIUtwvur5CjpUAG4X3V8hVfFSbq2W1jfTs05edW6obV9n932oCvHwHgPpRAU0fAeA+lGK6nIe1EBTAU9Cj2ogKS0QrLKOBRUwFZ0/SHCxyGN54lcGxQnW9r28aqTfBHJLlmnanAqvgMbHOgeF1dCSAy6gkcatCsvbk0nfArUQrOxe3MNDfeTwrb1gXFwe8dlRQ9JsI/q4nDn94HE2HHvrWiVXRnXG6tGtTihRwQCCCDqCDcEdxo6wbFQ0VDQCJqMmjIoctUDBqMGhy0QFCD0r016V6AelehvTE0Ad6V6jzUs1WgSXpXqO9ItUoWSZqVQ56dXpQsmp6jDUQapRbCpU16a9AFSoSaWegCqhtX2f3farZeqO029X4/alCyOIaDwH0qQUEfAeA+lSiuhgQpxSFEBQo4FGKYVBtLHJh4mllNlUXPMngFHMk6CspNsNpK2Y/TTpAMFD1T+tJcRC18o9qQjkOXabV5HhnQXzOSxJLSXYHMRe4JHG5N+F+dXtpYqbHzlit5JsohjDWsgkYKmo1ta9/E9tQ7b2UMLOYGzybsRl2FvXZAWKchc6X5V9v02KOJafzPc+H6nLLNcvyrY9R/psD6Cl7evLa2otnNrGuV6cdL2ld4MO7LEhKSNH60jAkOL9ii1uIvx4VrdGcWcNsaSQesu/KX067OQvbpqRXmWRQRvA2liRa4a5Glxw0vqb9lcMGFSzTm+jO+fM44YQj1SJooTZLDPZrIqoSxVT1wQOVx58aCVSpKuGVgGNpFKmxvpZh4jSvZuhGyEgw6SZbSSqHdiOtlbVU7gBbQaXq10o2AmOiyMcjBlaKTLmKMDyuLg8LXo/cEslVt3JH2+Tx6r37HmHQzpUcJKqyMTFIwV1sAq5so3iqOFtb2437q9pBrjMH/TjDKQ0zzzH/c2Ucc3BdePfXYwxhQAOAAAub6AW4mvH6vJiyS1Q/c9vo8eTHFqf7B01qelXkPYNallp6egBy01qI0xqgEihIojQmqZYJFAaI0JqkGNNekaaqQK9PQXp81AOKakDSoAwaWegpUG5Jnps9CKQoUItSvTWogKAA3qptD2fj9qvAVU2mPV+P2qNhAxDQeA+lSUEXAeA+lHWgEKMChUUYqNgdRXk/T3pAcVMIoydzEx1F7mVD1ntbUAiw+POvWlrwDFlTNKw4s8wAAvrvCDflpc617vQQTm5PoeD3CbUEl1PRf6e7IhgT0iVo1lcdQMyhkQniRfQsLadg8TXJ9PZ1OPly2dSI8xVtP7ai1xy49/CuellzE2ACg63VQQHOoNhr/mnsMoFwRwACgaHW5PaBfjflXuh6dxyvI3dnz5eoUsaxpUd1h8QBsKQZlzZ3tc6kCcdYKdTp3VxKxg5ns2UDqXuesoAUcyCTz7al2ZhN7LHHezOwjW4DAZwbW5eGh1qNcSw6pyi90ZBcEC9mS1/rwt31vHBQclfLv6mcs3OMduFX0Pe9jkGCHLw3UdvDILV4ttXaWIE85SeayzygIJnJ0kIAyg6A9gtXoXQPpJEYI8PK6pLGiqA5AzIB1db2zAWBHHSrm2Z9nQBmkTDNI2ZgqIryM3EkAC/HtNfKxSeHLKLjdn1MyWfFGUZVR5Om2pydZ8VcBmYbx7ZhqDoeFj9K9q6Jyl8FhmJZiYYyS1ySSo1JPbXhhm1CstrHs9bs07e417JgHYbNgcTDDhYY3kkKKwCBNQVbQdnlXp9witEaXU8/t8nrlfY6W9IGvNtiYrFyl8SHxp31hEy4aFlbDoTumsXAUnMSbDt7q6HY2PneOaRXedo2aLcyxx4e0y5SczrfQBq+ZLHXU+pHJZ1N6V68yxO1CmIdpcVO2JAVEXDLC2HXeHSNWkBCEHQliGPHgbV0az4jCYVnxkm/lkdUjVQi7sSkIqhlUZiL3JsOFHjaoiypnVXoa89mxeMbZgNo41WKFSzM7PJfIUkjcHtBFwdbhq6nYuOmeSeLECHNEY7GLMARIpbXNUcGlZpTt0bBNATXP8ASuMpG8xxc0Colo1jyAGbXLcFSXZjYBavbNxbjCxyYwrHJukbEXIVVcgZr9g1pW1jVvRok0Nqq4HaMWIXNBJHKoNiUYMAeRtVqgBtStR2prVQARQVMRQkUIMKRpqIUKIClaiy0RFSykVEtPlpwtLFCp6ILR2qWKAAqltP2fj9q0aobU9n932qFoCL1R4D6VIKji4DwH0qQVsyGKIUIoxUKPSCjkPIUhRX51AIKOQ8hXkPTyB2x8uWNiLKoIz8TGlrFRbQ3rsMN05RppFMczQg2w7xQySGXLpI4Ki2QHQWpY/p0iSRLHHMVN2xWaKQPDFwUmMC4LNoL9mtenBKeKd6b2PL6iEM0Kutyf8AptHbAoGBBEkt7ixvnPYdRWR006HPvGxOETOz338QIB1BBeO/bre35rqtl9IY8Q+RI8UpsTeXDyRrYf7mFr91KfbB9NTCooa8LTTtf+2mYLH8WN/KsrNOOVzW170algxzxKD36HiO0lYMQweJ9LxsoUm9gWAtpwF9KEJcZAudxmTqAMeNicgF795517FsvpVBiHnEj4dI4pTFEzyKDJlAztlb2c1wD21sYTaOGdssMuHZtbKjoTYcdBXsfuEkqcP5PEvboviW36f9PMOjPQefED9dXghOU9b+6ba9VfZvc6nkNDXpM2w4TDFCylo4MpiUsSLxqQufXr87G+tj2VWk6ZYBGKti8MGUlWBkFwymxB7wRWfgun2EaWZZMRhUjRkGHfeD9VSgLEc7MSNK8mXLlyu2tj24sOLEqXLMLZOxwMHHPIMAEKAl5FmLatYZsr2vr2CrmwoIv9PxW99HERxUzo0gdcOR1AjanMUuOetdVsvpDhMS27w08ErBSxRHDEKCATYdlyPOgxW1CMZFhUQNniklmJ//AJxqQqG3bdjb4Vzc5O015OmhKvocXhsIsjoIYVx4ysGLRthsLA2mQw6ZcvG9gzHTXsrptjdGlwkUztkaWRS0mRcsaZVOVIkPAC514njWht3abYY4cKqnfYmOBr36quGJIt29WtU1mWSVeCxgjzWPZkWPiw+HhVs+4w5xuIBa0SrEpSMXNjI3V0A0Fzyrd6JRxI7I8JixiJaf1ysiXAEqMSQymwPMcKPE9KZYSu9wMqI0qQ59/AwDyMFW6qxPaNLVo9J9rnCxAou8mdhHhou2SU9ngBck9grTcn/j38mUorft4H2rht5NhiYmkCSs+YOFWI7tlDsp9fjYAcDrXP8A9WFJ2exF7CWIt3jNYX+JHlXQ7C2oMVAsg0bVZU7Y5l0dGHYQftVDpzht5gMSO0RFh4oQ3/jTHtNX0ZZ7wddUcb/ReM3xTX6toVt2Zrub+Nh869RU1wX9I8Plwbv/APJO3kiqv1vXcq1azu8jM4FWNE9K1MtGK5HYAigtUhoL0ICRQrJb70UhrPx+KEfeT2DlzNGypGjK+h8/hRRSBgCO0Vzsu1io66EZTZgDmbKeBIA/7rVjo3tASK63vlc68gewjs1vp31m0Vxa3ZuiiqpgsRnzDtVspH3+vlVwVQIUVMBT1CirP2t7P7vtWhWftb2f3faoBQDqjwH0qUCo4PVHgPpUgrZkICiFNRCgHAqjt0QnDyDEuqRFbSMzmNQCQBdwRYEkDj21oCoMbEXjZVKhipCF1zqG9kslxmAPZcVB0POW2mCYW9O2Apg/sZTIuQFcpXSXVbdh00FUNm7YM0eIWbF7GtNLKsu/zZ5EU2UqQ4O7t6vaOdb21vS8LJEs2IwYSUlN96AN2kmmRX/WuM2tjw0qLpds/GQYZnbEYUjPELRYTdPdpFAs+8OmuotqLivTFp0u/wA7Hma5fb53NPYPSeNI3E+M2dKIo8yLhnYuIo1OYtmdi2ltazejUeIxb7RLHcTzCHIxW7QxOhKJbsIU+ZNdNsbZc6MTiZcLKhWwWPCiIgm3Fs7XFri1qxZGmE+1BhVzTN6OseoGUtHbOb+6Df4VzTW9fN0dGntfzZkWNhwsMODXCR4WRTjIcJK7RJIWW5WUFiL5rjjV3Z+Bw/p0uJjOHjjwsbQMiJuik3ryvJoARksAeFr1X29s1cJBsyFOCY/CC/azXYsx7ybmtOfZ7wY84hAvo80BXG5mAVHi1SUg8bqSp7hRtVz3Ilvx2MnavSHDjEwzYfG4Fo9IsVC08QTdsSd8n+8fMVUwvSTDRS7RkjlwbM7RNhQ8sapIRAo6rE2tflWtJtP00mPZscZW9pcY0Y3Se8IQR+q/L2e+sjZPR4picYcIw3sMkQAm66Tq0Ku6y8iWJIYcCeWlaWmt/m/Uju9vm3Q2Oiu2sNHEEkx2GxGIbPJJkkRjmILskSrrkWxsO6szo1D/AKhiMa2LjOWVcM8aEsrLBd2hBIIINgCRzNb2ytuwNKIZofRsTraN0AzkcTDIBZx4a91ZGPGJbG4xMGFDyLhEaRjpDGVfNIB7RHYOZFZXXp/Zp9Ov9HMbb2FDNiCMMGSEYqLBoQ7sGxBSRpXBYn1TkXTka7DoVsXCvFFOsZWeMlJhvZDkxCdWQZS1uNz4EVlbZwWIwi4SCKGDdR4yL0dzM2eWbK5vKMnVzEsSQT2VsYPZWMjxAxCLAhnNsdBnZo7i4SeNsoOewAItr861OVx5/kxBVLg5jE7ZhXMsj5W/1czygq/VhiaysSBa3UFbJTFQznF4mLDzNlCwk4kRRYdHNgiBlN2bS7Hje1H0rwuLXBztisRCylQu6igyKS7qo67MWPHuqbamwpJJMZGtt1isNGQ5YWTGRdVdOIuApuB7NG1Xzx+gp388kUWGxPpgkVYMJJLYzRNMJVxKIQHYRgAiRVPrDjoDXVbQg3kUie+jr/JSK57Yd58dLLIVJw0SYRCDoZ2AfEFb9+UVqdJdtpgYDNICwBCqq8WduAueHafhWHepJcnRUotmd0Awu62bhgRYshkPjIxb6EVug1hdEOksePiYxxmIxFVaO4IAI6hUgDTQ9nZW1mpO9TvksK0quC2ho6ijNS1g0PQMKK9AxqCyKWuZ2DtFZj+oRvpCzAa9VdcovwzZADbjY8q6SVuFeeQWskm8yy4fEzCaPrNM2Fw8swYQonWLMpjY6ajQ6VmZ0xs3drvZzEVBzLb+6I3e/ZCp9crp2jjbXWucwO1Bh5wsj5d5eHEN6gsFLRyX4ZhbW3YfCt7Ew4YxxyyYhUDT+k5iyp6RGzSOsDKx6y2ksB2FQbXrlMbsGfGTkR5XeMyNid5lTITf0ayge0jhiDqStydK5q7O8ZJbM6Toxtstitb/AKqhXvpZh6rEczrp/uFd8tcD0S6LSxPnxARcrZgqNfNb1bgaKAdfaJNtRau+FdUcJtatg6emFPQgqz9q+z+77VfJrO2ofV+P2oQKD1R4D6VMKih9UeA+lSitECohQUQqAkFIUwqrtNXMZEV891tYhTbOM1iQbdW9CosSxK4swVhcGxAIuDcGx7QbVit0Pwpk3jJIzZ95Z5pnTPfNfds2XQ8NNKyVimEeIJMgQPiN7mlVhbdm2mUa3treggI3tgQwzrurZQxuBdQL+P8A6raTXDObknyjt71Vw+z445JJVBDzFd6bk5igstgdBpyridlRvmgzLmYICQrtcnOrXuF6qjVm4X0FzwqaSc2vmeJkEkwyq8QI3brHfeE3YsyjLprfjWXCtrCnfQ3sP0VwqTCbLI0iuXUvNK6q7cSqOxVTrpYaXrbdQdDYg6EHgRytXD4/DsHYtc3aS5DyAkoIyAq5uWUeINWMSriQ71rsJIVQq7oouIkC3vmZjvZCBf2mOthVavlhSS4R10MSooVQFUCyqAAAOQA4VWwezEikmlXNmnZWkubi6KFGUdmgrk9o4eW0Ryynrxhs5bMZNVtmy8MxGuvC/dUm0IZCFUesI3JUyyKyoGMjSMoXg2RFF+HZ2mpp8l1eDs2QXBIFxw7vCq0Gz41leZR+pKEEhuTcJfLpwHE8K5qbESSBcjFrJLl3LPKVlIjOYuw1Co50A7bcaqxySLBCS0oKsuV5rLdSUyFAbcBcEW7ORpo8hz8HX47Z8c+7MgvupFlj1ItKlwDodeJ0NWxXHYCSRo5EiuQSN6FZQ4zBi7qSx6zdW5BGrGwuKHeuqI00crShYNwjGW2TIucAxgje58183ZbsppGo2J+imGkm3zrIz5w9mllMecWsREWyaWB4UD9DsESScNESSST1tSdSeNS7RxLRyQtICqB5Ad3nkBUxnKXCrpr41lbUwWVcQyCTWTD5dZiN2zRNJZVN7cb276Jy7hpdjQh6I4KNgyYaJWUhlIBuGBuDxqztnZceKiMU65kNiRcghgbggjUGub2ixDCxXLu4CilnVWySO8llfUCylet2nvoTiTuolVxm3bAXujqBMtklJJCuUzXBGhVrcq1TdOzLaVqja2LsSHBRlMOpUMczEsWZjbS7dth2VPnrkcMrmGD1myrIXs3BRApC5gQCbgm3G1x4wYOBljZcmdllTqtmGshcm9wbWv22+db03u2ZU62SO/wzXqwTXP8AR0ata7AKq5tSAV9nMQoB49VV07Tet6ub5OidkGIxGQFmsANSSbADvNYeJ6Y4ZDYy68lR28rDWtPatsqlwGUSJmBFxYnLcjtALA/CqJ9HTTJCp42yKPrWGztjx6jJn/qJggDneRLc4m17wONcRtTbZn9LXAzLHPNLvMMQyxtNG0a3hSZTpIGF8uYH1eF69HxskQHViiP/ANaH7V53082dGzQnKsaSM3pFlUKbGJRIRoMwEja8uPCsN2dfwXBajzzCYOTGzBZt6JVbLiLgtJlPHRtd4ToF7SR2Amvb8B6Tg4s8Qw5X18RE4dpQqIqBUlU2kKxoo4C5BtxFctsuXBQyK0UspK3RmkSR5g2ZAP1WsgTKrDgD1ra8Dqna8ksbwRkCeTexxnguRCVaQG+jWtofeB1A0+T6n1mZZIrGtutqvv0RqOJOL1HoeydoriEDLbvAOYcAQVYespBBB5MK0VNeXYDEf6ROIcznDvbR82VH6iLKhIvlJNjYkC44WNeh4THq2h0PJvrevrYsiyRtHllHSzSpXoL0VdCAs9Z20Xvb4/ahxW0QD8lUes3f4VQlmLcdO7leubnTo3pNmH1R4D6VKKhh9UeA+lSiurMBUVDRVAGKcUIohQogo5DXj304Uch5UhTioBlQDgAOelIqDxAohSqFGt4UxjB7Bxvw7edFT0AxFNlHId9FSoAFjA4AeXOkYxpoNOGnDwo6VAMFFPSpiaAVCwpFqjMnjQEb2vwF+dvjQlb9g5nTtoJJhfj8qjfFAe0PI1SMkKDkPLmLVVlFibaa37OPOoZNpqPbj+OaqeI2qhPrx/AkfWqZNOBuA8qug1yrbYVdbyH/AIWP1oJelqJx3/xiU/QitEN3awUxSBjYZGudbjQ66cq862ttqOOPNufSJJ1j1xaJMiqpAZFUBSD1z8T3V0GI6SRzIy2lYMrD+yANQeJLcK57aWCBAKpjRbeMI7CRF3nvNJ1MmrX4NqK5Skj04l3B6PY+OSePdwRwdWeKYRJu0ldDCyEre91zMNav9PcFvMOvAdZkPC9popIhb9zIfhWfszBM+7BMSpG4kyrFke9zwdXIysV4jiB41s7edZMO8bFRnyhM2a28DqwJK6gDLc9wqHseOsbRkB5FhErSZVeNHjYQJnVWQGyym9uPGxNR9GNlZpGcEqE6yE+vmdLAjPw0ztc8cy1eTD+jwxYd8RIZVZFdNPR0hGgV1m9QKPbAVmt5LZWEihIKBSXzscwzzRyiysDKdSLkjutpodPg+4YpYoycXz4+4hkUlVFjF4YlZ4m3s5fDhGMju5LSFrEKbhR1VNlAHdpVHo+g3EQyyRzR2/VAvmHsXueshBHzppC7iSQsFDSaHOAQqjItj+0nQdtFstJUH9wkMAApQkxKt8t1NrDWwBsbWr0+2yypNZPDv7l/AjN7HXjpIUKBip4ZwI2UZe0hixBPdU2K6URMGVHW4Hs2dj/xQXNcDNtCcOis8bBiwXIuUpbiHADEfHSus6PxsBleOIMyAhkGUsnJrcTX1bZ5suKEHXUxcLtI71nOYnhd9CBW3hMUJLkG/D71jbZ6PF75LpfiO+oejmzJYTIGJI6mUk8s19OziK7QjFwd8nkm5Ke3B6PD6o8B9KlFRQ+qPAfSpagDvT0FOKgJAaIGoxRCgDFPQXpZqFDvSvUYNFUFhg0qC9PegsOlQ3pr0oWHenoAae9QoVMaYGkTQDMKhZamJoCaEKkqVWngq7JUEhqhmNPgSeXl/iqj7NI1JXy/xWy7VUnmFiP81pGWZn+ng8WXyJ+9TL0ejcasvwjv9TURmv2GrMGOyjXL8T9q2YHj6Mouodx4RRf+SmsnaUMqIYi+Kfq6LuY2DgarlkIFhcDjwt4X1321obEfAfk1m7Vj9IEZYK1mOjaixU3uOHZXGcbPRhlvRjbOxeaR86srvr1lEYJUsGyqGNte/Uk6mp9pwKd20jShFfriN8rMrAiy34m9vgTVrBbNWInKqLrrlUA/arGJwBnsLqove51NxwsBb5Vg+nJVCjlzsIqXUMrZ0QlI2EzFWzXLvoEJ4s5zcRxrr9mdHlkzXWMguesusapZcwQkDM+a+tsvE91FFs50ITR4xY5WGSPW9/00yhtQOObjW7HhsQ/tiNewIoHDlf8AFZeJS/2Pnym1silF0I2fGLnDRG3tyEsQP+THQVVxUGCQEQA6+tubtHfh1y3U+PGtmTYub+5I7eOp82uB8BU0eCij1CZ2Ha5znzbh8K612OakzgXwwnfJhHnRmYNMogWyzINCHIsQQOIJq/hujNnzy47FALeyklSCTqClyOPIV1k7a5gqhrWzAC+XlegXAl+IAvxNrX+5qaRqOfjwERa4xc8h90xqQPE20qysDKTdGt7LWHW+f/b10WF2XHHwFz30O1B6v7vtWiDw+qPAfSsfam0JI3mCkWTCmRNAbSZiL1rxeqPAfSsXa+Dkd5yqkhsIUQ83zE5R31pmSeDC4llVvSRqAf7K9oBpkxssEjJMyyjctKrBcjDIdVIBsavNhS8KoWkjOVLlDlcEAaXsarLsVVWQhpZJHjZM8r5iARoBpoL1KBHhIMTMiyNiAmdQwVIlIUEXAudTU2HGIilRXffRuGu27ymNlAIuRpY8KrYDbAijRJYsSrIoVhuWYXUWuCNCNKsQbSeaVBEkyxjMZmkjKA6dQKW1veqA9vYiRBEImyGSZIy2UNYNfsPhS2RjXLPDORvYze4FhJET1XA+R76ix6yTCA7tlK4pCykg2jQsM/hax+NS7awDvlkgIWZL5SeDI2jK3d2/CoCvtDGyu8i4dwiwIxlfKGzS2uIxfTQDXxqPD4nETvGqyiO+Filb9NWu7lgePDgK0YdnbrDNGl2Yo+Y9ryMpuT3k1mYRZcO8bbiWQeiQxNky9WRWYsDc94oC8IJ0ZN5ilsWACmJBnPEqDzsDWvWUm0ndlDYScdYWZt3Zb6ZvW7L1q0Ar0qVqVAPTimpCgCpiaYmhJpQEzVE7UTGoJJP+9tSgM7VXeUVHPJVVpLcf80FjT4jjoaycRjGvYZfm34qXF4nX81jTSEm4v3nsHxrSMtoJ8R7xY+GgqsMTyXzP/ugmjY3IuRzvZfi50+dVo7g+0b8BGLX8HIu37b106GL3L2EmJNmKIDpyJ8L8fKt3DxBRZs57QOHxy2v/APmquyNjTGzBEhv2tfOR3H1z8q6LCdH1H9ws/MG1if8AiNPO5rDZ0jaMsB5DaKNT3nrfQ2+fwrbwGy5F9ZkHgtzWpBCqCygAUbOALmsUdfxZtVZBFgwDclmPefsKlaT41GkhfXgvZzPfUNy5sui8+dWjDYcsnx7hw+NMsRPHyqaKICpgKAijw4GtqmpUqgFWftX2f3fatCqG1fZ/d9qFBdgmjaW4d4FN6SvP5GlSq2ZoL0lefyNL0lefyP4pUqWB/Sl5/I/in9KTn8j+KVKlihxik975H8UQxSe98j+KVKllHGLT3vkfxRemJ73yP4pUqhRemJz+R/FL0xOfyP4pqVCD+mJz+R/FL0xOfyP4pqVAL0xOfyP4pvTE5/I/ilSoKGOLTn8j+KE4pOfyP4pUqoAbEpz+R/FQSTr2H5GlSpYoqyOOw1TkS9PSqEoqthgeN/IE+XCoXw/JbcibM3wHqr5GlSq2Z0olw+ykc3kY6c+s3wPAfACtnB4aGP8AtgA9rkEufjalSpqLpRoJOg9rXtNjf6UZxae98j+KVKhqhemJ73yP4qOTEIx1OnKx/FKlQDTYpToD46GpY8Sg7fkfxSpVBQYxie98j+Kf0xPe+R/FNSqFof01Pe+R/FL0xPe+R/FKlQC9MT3vkfxQSxb2xB0HA878fpTUq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QEhUUEBQQFBQVFBQUDxQUFBYVFRQQFBQWFhQUFBUYHSggGRolHBQYITEhJykrLjAuFx8zODMsNygtLysBCgoKDg0OGhAQGywkHCQsLSwtLCwsLCwsLi0sKywsLDQsLCwsLCwsLCwuLCwsLCwvLCwsLCwsLCwsLCwsLCwsLP/AABEIAKcBLQMBIgACEQEDEQH/xAAbAAABBQEBAAAAAAAAAAAAAAACAAEDBAUGB//EAD4QAAIBAgMEBgkDAwQCAwEAAAECAwARBBIhBRMxUQYiQWFxkRQyQlKBobHB0SOCkgcz4RVicvDC8VODokP/xAAZAQEBAQEBAQAAAAAAAAAAAAAAAQIDBAX/xAAsEQACAgEDAwMCBgMAAAAAAAAAAQIRAxIhMUFRYQQF8JGxE0JxgaHxIjLh/9oADAMBAAIRAxEAPwD1djm1bUmkIxyHlTxjQeA+lFXY5g7sch5U4jHIeVEBRWqAHdjkPIU4iHIeQo6cVCgiIch5CjES+6vkKICiAqAAQr7q+Qotyvur5CjFPUKR7lfdXyFEIF91f4ijAo7UBFuF91fIUW4X3V/iKO1PQpHuV91f4iluV91f4ipLUqAjMK+6v8RQ7tfdX+IqUihtQWMIl91f4iiEC+6v8RTqKOowR7hfdX+Ip/R191fIUdKoUDcL7q/xFLcJ7q+Qo6VCAbhfdXyFLcL7q+Qo6VABuF91fIUtwvur5CjpUAG4X3V8hS3C+6vkKOlQAbhfdXyFLcL7q+Qo6VABuF91fIUtwvur5CjpUKBuF91fIUtwvur5CjpUAG4X3V8hVfFSbq2W1jfTs05edW6obV9n932oCvHwHgPpRAU0fAeA+lGK6nIe1EBTAU9Cj2ogKS0QrLKOBRUwFZ0/SHCxyGN54lcGxQnW9r28aqTfBHJLlmnanAqvgMbHOgeF1dCSAy6gkcatCsvbk0nfArUQrOxe3MNDfeTwrb1gXFwe8dlRQ9JsI/q4nDn94HE2HHvrWiVXRnXG6tGtTihRwQCCCDqCDcEdxo6wbFQ0VDQCJqMmjIoctUDBqMGhy0QFCD0r016V6AelehvTE0Ad6V6jzUs1WgSXpXqO9ItUoWSZqVQ56dXpQsmp6jDUQapRbCpU16a9AFSoSaWegCqhtX2f3farZeqO029X4/alCyOIaDwH0qQUEfAeA+lSiuhgQpxSFEBQo4FGKYVBtLHJh4mllNlUXPMngFHMk6CspNsNpK2Y/TTpAMFD1T+tJcRC18o9qQjkOXabV5HhnQXzOSxJLSXYHMRe4JHG5N+F+dXtpYqbHzlit5JsohjDWsgkYKmo1ta9/E9tQ7b2UMLOYGzybsRl2FvXZAWKchc6X5V9v02KOJafzPc+H6nLLNcvyrY9R/psD6Cl7evLa2otnNrGuV6cdL2ld4MO7LEhKSNH60jAkOL9ii1uIvx4VrdGcWcNsaSQesu/KX067OQvbpqRXmWRQRvA2liRa4a5Glxw0vqb9lcMGFSzTm+jO+fM44YQj1SJooTZLDPZrIqoSxVT1wQOVx58aCVSpKuGVgGNpFKmxvpZh4jSvZuhGyEgw6SZbSSqHdiOtlbVU7gBbQaXq10o2AmOiyMcjBlaKTLmKMDyuLg8LXo/cEslVt3JH2+Tx6r37HmHQzpUcJKqyMTFIwV1sAq5so3iqOFtb2437q9pBrjMH/TjDKQ0zzzH/c2Ucc3BdePfXYwxhQAOAAAub6AW4mvH6vJiyS1Q/c9vo8eTHFqf7B01qelXkPYNallp6egBy01qI0xqgEihIojQmqZYJFAaI0JqkGNNekaaqQK9PQXp81AOKakDSoAwaWegpUG5Jnps9CKQoUItSvTWogKAA3qptD2fj9qvAVU2mPV+P2qNhAxDQeA+lSUEXAeA+lHWgEKMChUUYqNgdRXk/T3pAcVMIoydzEx1F7mVD1ntbUAiw+POvWlrwDFlTNKw4s8wAAvrvCDflpc617vQQTm5PoeD3CbUEl1PRf6e7IhgT0iVo1lcdQMyhkQniRfQsLadg8TXJ9PZ1OPly2dSI8xVtP7ai1xy49/CuellzE2ACg63VQQHOoNhr/mnsMoFwRwACgaHW5PaBfjflXuh6dxyvI3dnz5eoUsaxpUd1h8QBsKQZlzZ3tc6kCcdYKdTp3VxKxg5ns2UDqXuesoAUcyCTz7al2ZhN7LHHezOwjW4DAZwbW5eGh1qNcSw6pyi90ZBcEC9mS1/rwt31vHBQclfLv6mcs3OMduFX0Pe9jkGCHLw3UdvDILV4ttXaWIE85SeayzygIJnJ0kIAyg6A9gtXoXQPpJEYI8PK6pLGiqA5AzIB1db2zAWBHHSrm2Z9nQBmkTDNI2ZgqIryM3EkAC/HtNfKxSeHLKLjdn1MyWfFGUZVR5Om2pydZ8VcBmYbx7ZhqDoeFj9K9q6Jyl8FhmJZiYYyS1ySSo1JPbXhhm1CstrHs9bs07e417JgHYbNgcTDDhYY3kkKKwCBNQVbQdnlXp9witEaXU8/t8nrlfY6W9IGvNtiYrFyl8SHxp31hEy4aFlbDoTumsXAUnMSbDt7q6HY2PneOaRXedo2aLcyxx4e0y5SczrfQBq+ZLHXU+pHJZ1N6V68yxO1CmIdpcVO2JAVEXDLC2HXeHSNWkBCEHQliGPHgbV0az4jCYVnxkm/lkdUjVQi7sSkIqhlUZiL3JsOFHjaoiypnVXoa89mxeMbZgNo41WKFSzM7PJfIUkjcHtBFwdbhq6nYuOmeSeLECHNEY7GLMARIpbXNUcGlZpTt0bBNATXP8ASuMpG8xxc0Colo1jyAGbXLcFSXZjYBavbNxbjCxyYwrHJukbEXIVVcgZr9g1pW1jVvRok0Nqq4HaMWIXNBJHKoNiUYMAeRtVqgBtStR2prVQARQVMRQkUIMKRpqIUKIClaiy0RFSykVEtPlpwtLFCp6ILR2qWKAAqltP2fj9q0aobU9n932qFoCL1R4D6VIKji4DwH0qQVsyGKIUIoxUKPSCjkPIUhRX51AIKOQ8hXkPTyB2x8uWNiLKoIz8TGlrFRbQ3rsMN05RppFMczQg2w7xQySGXLpI4Ki2QHQWpY/p0iSRLHHMVN2xWaKQPDFwUmMC4LNoL9mtenBKeKd6b2PL6iEM0Kutyf8AptHbAoGBBEkt7ixvnPYdRWR006HPvGxOETOz338QIB1BBeO/bre35rqtl9IY8Q+RI8UpsTeXDyRrYf7mFr91KfbB9NTCooa8LTTtf+2mYLH8WN/KsrNOOVzW170algxzxKD36HiO0lYMQweJ9LxsoUm9gWAtpwF9KEJcZAudxmTqAMeNicgF795517FsvpVBiHnEj4dI4pTFEzyKDJlAztlb2c1wD21sYTaOGdssMuHZtbKjoTYcdBXsfuEkqcP5PEvboviW36f9PMOjPQefED9dXghOU9b+6ba9VfZvc6nkNDXpM2w4TDFCylo4MpiUsSLxqQufXr87G+tj2VWk6ZYBGKti8MGUlWBkFwymxB7wRWfgun2EaWZZMRhUjRkGHfeD9VSgLEc7MSNK8mXLlyu2tj24sOLEqXLMLZOxwMHHPIMAEKAl5FmLatYZsr2vr2CrmwoIv9PxW99HERxUzo0gdcOR1AjanMUuOetdVsvpDhMS27w08ErBSxRHDEKCATYdlyPOgxW1CMZFhUQNniklmJ//AJxqQqG3bdjb4Vzc5O015OmhKvocXhsIsjoIYVx4ysGLRthsLA2mQw6ZcvG9gzHTXsrptjdGlwkUztkaWRS0mRcsaZVOVIkPAC514njWht3abYY4cKqnfYmOBr36quGJIt29WtU1mWSVeCxgjzWPZkWPiw+HhVs+4w5xuIBa0SrEpSMXNjI3V0A0Fzyrd6JRxI7I8JixiJaf1ysiXAEqMSQymwPMcKPE9KZYSu9wMqI0qQ59/AwDyMFW6qxPaNLVo9J9rnCxAou8mdhHhou2SU9ngBck9grTcn/j38mUorft4H2rht5NhiYmkCSs+YOFWI7tlDsp9fjYAcDrXP8A9WFJ2exF7CWIt3jNYX+JHlXQ7C2oMVAsg0bVZU7Y5l0dGHYQftVDpzht5gMSO0RFh4oQ3/jTHtNX0ZZ7wddUcb/ReM3xTX6toVt2Zrub+Nh869RU1wX9I8Plwbv/APJO3kiqv1vXcq1azu8jM4FWNE9K1MtGK5HYAigtUhoL0ICRQrJb70UhrPx+KEfeT2DlzNGypGjK+h8/hRRSBgCO0Vzsu1io66EZTZgDmbKeBIA/7rVjo3tASK63vlc68gewjs1vp31m0Vxa3ZuiiqpgsRnzDtVspH3+vlVwVQIUVMBT1CirP2t7P7vtWhWftb2f3faoBQDqjwH0qUCo4PVHgPpUgrZkICiFNRCgHAqjt0QnDyDEuqRFbSMzmNQCQBdwRYEkDj21oCoMbEXjZVKhipCF1zqG9kslxmAPZcVB0POW2mCYW9O2Apg/sZTIuQFcpXSXVbdh00FUNm7YM0eIWbF7GtNLKsu/zZ5EU2UqQ4O7t6vaOdb21vS8LJEs2IwYSUlN96AN2kmmRX/WuM2tjw0qLpds/GQYZnbEYUjPELRYTdPdpFAs+8OmuotqLivTFp0u/wA7Hma5fb53NPYPSeNI3E+M2dKIo8yLhnYuIo1OYtmdi2ltazejUeIxb7RLHcTzCHIxW7QxOhKJbsIU+ZNdNsbZc6MTiZcLKhWwWPCiIgm3Fs7XFri1qxZGmE+1BhVzTN6OseoGUtHbOb+6Df4VzTW9fN0dGntfzZkWNhwsMODXCR4WRTjIcJK7RJIWW5WUFiL5rjjV3Z+Bw/p0uJjOHjjwsbQMiJuik3ryvJoARksAeFr1X29s1cJBsyFOCY/CC/azXYsx7ybmtOfZ7wY84hAvo80BXG5mAVHi1SUg8bqSp7hRtVz3Ilvx2MnavSHDjEwzYfG4Fo9IsVC08QTdsSd8n+8fMVUwvSTDRS7RkjlwbM7RNhQ8sapIRAo6rE2tflWtJtP00mPZscZW9pcY0Y3Se8IQR+q/L2e+sjZPR4picYcIw3sMkQAm66Tq0Ku6y8iWJIYcCeWlaWmt/m/Uju9vm3Q2Oiu2sNHEEkx2GxGIbPJJkkRjmILskSrrkWxsO6szo1D/AKhiMa2LjOWVcM8aEsrLBd2hBIIINgCRzNb2ytuwNKIZofRsTraN0AzkcTDIBZx4a91ZGPGJbG4xMGFDyLhEaRjpDGVfNIB7RHYOZFZXXp/Zp9Ov9HMbb2FDNiCMMGSEYqLBoQ7sGxBSRpXBYn1TkXTka7DoVsXCvFFOsZWeMlJhvZDkxCdWQZS1uNz4EVlbZwWIwi4SCKGDdR4yL0dzM2eWbK5vKMnVzEsSQT2VsYPZWMjxAxCLAhnNsdBnZo7i4SeNsoOewAItr861OVx5/kxBVLg5jE7ZhXMsj5W/1czygq/VhiaysSBa3UFbJTFQznF4mLDzNlCwk4kRRYdHNgiBlN2bS7Hje1H0rwuLXBztisRCylQu6igyKS7qo67MWPHuqbamwpJJMZGtt1isNGQ5YWTGRdVdOIuApuB7NG1Xzx+gp388kUWGxPpgkVYMJJLYzRNMJVxKIQHYRgAiRVPrDjoDXVbQg3kUie+jr/JSK57Yd58dLLIVJw0SYRCDoZ2AfEFb9+UVqdJdtpgYDNICwBCqq8WduAueHafhWHepJcnRUotmd0Awu62bhgRYshkPjIxb6EVug1hdEOksePiYxxmIxFVaO4IAI6hUgDTQ9nZW1mpO9TvksK0quC2ho6ijNS1g0PQMKK9AxqCyKWuZ2DtFZj+oRvpCzAa9VdcovwzZADbjY8q6SVuFeeQWskm8yy4fEzCaPrNM2Fw8swYQonWLMpjY6ajQ6VmZ0xs3drvZzEVBzLb+6I3e/ZCp9crp2jjbXWucwO1Bh5wsj5d5eHEN6gsFLRyX4ZhbW3YfCt7Ew4YxxyyYhUDT+k5iyp6RGzSOsDKx6y2ksB2FQbXrlMbsGfGTkR5XeMyNid5lTITf0ayge0jhiDqStydK5q7O8ZJbM6Toxtstitb/AKqhXvpZh6rEczrp/uFd8tcD0S6LSxPnxARcrZgqNfNb1bgaKAdfaJNtRau+FdUcJtatg6emFPQgqz9q+z+77VfJrO2ofV+P2oQKD1R4D6VMKih9UeA+lSitECohQUQqAkFIUwqrtNXMZEV891tYhTbOM1iQbdW9CosSxK4swVhcGxAIuDcGx7QbVit0Pwpk3jJIzZ95Z5pnTPfNfds2XQ8NNKyVimEeIJMgQPiN7mlVhbdm2mUa3treggI3tgQwzrurZQxuBdQL+P8A6raTXDObknyjt71Vw+z445JJVBDzFd6bk5igstgdBpyridlRvmgzLmYICQrtcnOrXuF6qjVm4X0FzwqaSc2vmeJkEkwyq8QI3brHfeE3YsyjLprfjWXCtrCnfQ3sP0VwqTCbLI0iuXUvNK6q7cSqOxVTrpYaXrbdQdDYg6EHgRytXD4/DsHYtc3aS5DyAkoIyAq5uWUeINWMSriQ71rsJIVQq7oouIkC3vmZjvZCBf2mOthVavlhSS4R10MSooVQFUCyqAAAOQA4VWwezEikmlXNmnZWkubi6KFGUdmgrk9o4eW0Ryynrxhs5bMZNVtmy8MxGuvC/dUm0IZCFUesI3JUyyKyoGMjSMoXg2RFF+HZ2mpp8l1eDs2QXBIFxw7vCq0Gz41leZR+pKEEhuTcJfLpwHE8K5qbESSBcjFrJLl3LPKVlIjOYuw1Co50A7bcaqxySLBCS0oKsuV5rLdSUyFAbcBcEW7ORpo8hz8HX47Z8c+7MgvupFlj1ItKlwDodeJ0NWxXHYCSRo5EiuQSN6FZQ4zBi7qSx6zdW5BGrGwuKHeuqI00crShYNwjGW2TIucAxgje58183ZbsppGo2J+imGkm3zrIz5w9mllMecWsREWyaWB4UD9DsESScNESSST1tSdSeNS7RxLRyQtICqB5Ad3nkBUxnKXCrpr41lbUwWVcQyCTWTD5dZiN2zRNJZVN7cb276Jy7hpdjQh6I4KNgyYaJWUhlIBuGBuDxqztnZceKiMU65kNiRcghgbggjUGub2ixDCxXLu4CilnVWySO8llfUCylet2nvoTiTuolVxm3bAXujqBMtklJJCuUzXBGhVrcq1TdOzLaVqja2LsSHBRlMOpUMczEsWZjbS7dth2VPnrkcMrmGD1myrIXs3BRApC5gQCbgm3G1x4wYOBljZcmdllTqtmGshcm9wbWv22+db03u2ZU62SO/wzXqwTXP8AR0ata7AKq5tSAV9nMQoB49VV07Tet6ub5OidkGIxGQFmsANSSbADvNYeJ6Y4ZDYy68lR28rDWtPatsqlwGUSJmBFxYnLcjtALA/CqJ9HTTJCp42yKPrWGztjx6jJn/qJggDneRLc4m17wONcRtTbZn9LXAzLHPNLvMMQyxtNG0a3hSZTpIGF8uYH1eF69HxskQHViiP/ANaH7V53082dGzQnKsaSM3pFlUKbGJRIRoMwEja8uPCsN2dfwXBajzzCYOTGzBZt6JVbLiLgtJlPHRtd4ToF7SR2Amvb8B6Tg4s8Qw5X18RE4dpQqIqBUlU2kKxoo4C5BtxFctsuXBQyK0UspK3RmkSR5g2ZAP1WsgTKrDgD1ra8Dqna8ksbwRkCeTexxnguRCVaQG+jWtofeB1A0+T6n1mZZIrGtutqvv0RqOJOL1HoeydoriEDLbvAOYcAQVYespBBB5MK0VNeXYDEf6ROIcznDvbR82VH6iLKhIvlJNjYkC44WNeh4THq2h0PJvrevrYsiyRtHllHSzSpXoL0VdCAs9Z20Xvb4/ahxW0QD8lUes3f4VQlmLcdO7leubnTo3pNmH1R4D6VKKhh9UeA+lSiurMBUVDRVAGKcUIohQogo5DXj304Uch5UhTioBlQDgAOelIqDxAohSqFGt4UxjB7Bxvw7edFT0AxFNlHId9FSoAFjA4AeXOkYxpoNOGnDwo6VAMFFPSpiaAVCwpFqjMnjQEb2vwF+dvjQlb9g5nTtoJJhfj8qjfFAe0PI1SMkKDkPLmLVVlFibaa37OPOoZNpqPbj+OaqeI2qhPrx/AkfWqZNOBuA8qug1yrbYVdbyH/AIWP1oJelqJx3/xiU/QitEN3awUxSBjYZGudbjQ66cq862ttqOOPNufSJJ1j1xaJMiqpAZFUBSD1z8T3V0GI6SRzIy2lYMrD+yANQeJLcK57aWCBAKpjRbeMI7CRF3nvNJ1MmrX4NqK5Skj04l3B6PY+OSePdwRwdWeKYRJu0ldDCyEre91zMNav9PcFvMOvAdZkPC9popIhb9zIfhWfszBM+7BMSpG4kyrFke9zwdXIysV4jiB41s7edZMO8bFRnyhM2a28DqwJK6gDLc9wqHseOsbRkB5FhErSZVeNHjYQJnVWQGyym9uPGxNR9GNlZpGcEqE6yE+vmdLAjPw0ztc8cy1eTD+jwxYd8RIZVZFdNPR0hGgV1m9QKPbAVmt5LZWEihIKBSXzscwzzRyiysDKdSLkjutpodPg+4YpYoycXz4+4hkUlVFjF4YlZ4m3s5fDhGMju5LSFrEKbhR1VNlAHdpVHo+g3EQyyRzR2/VAvmHsXueshBHzppC7iSQsFDSaHOAQqjItj+0nQdtFstJUH9wkMAApQkxKt8t1NrDWwBsbWr0+2yypNZPDv7l/AjN7HXjpIUKBip4ZwI2UZe0hixBPdU2K6URMGVHW4Hs2dj/xQXNcDNtCcOis8bBiwXIuUpbiHADEfHSus6PxsBleOIMyAhkGUsnJrcTX1bZ5suKEHXUxcLtI71nOYnhd9CBW3hMUJLkG/D71jbZ6PF75LpfiO+oejmzJYTIGJI6mUk8s19OziK7QjFwd8nkm5Ke3B6PD6o8B9KlFRQ+qPAfSpagDvT0FOKgJAaIGoxRCgDFPQXpZqFDvSvUYNFUFhg0qC9PegsOlQ3pr0oWHenoAae9QoVMaYGkTQDMKhZamJoCaEKkqVWngq7JUEhqhmNPgSeXl/iqj7NI1JXy/xWy7VUnmFiP81pGWZn+ng8WXyJ+9TL0ejcasvwjv9TURmv2GrMGOyjXL8T9q2YHj6Mouodx4RRf+SmsnaUMqIYi+Kfq6LuY2DgarlkIFhcDjwt4X1321obEfAfk1m7Vj9IEZYK1mOjaixU3uOHZXGcbPRhlvRjbOxeaR86srvr1lEYJUsGyqGNte/Uk6mp9pwKd20jShFfriN8rMrAiy34m9vgTVrBbNWInKqLrrlUA/arGJwBnsLqove51NxwsBb5Vg+nJVCjlzsIqXUMrZ0QlI2EzFWzXLvoEJ4s5zcRxrr9mdHlkzXWMguesusapZcwQkDM+a+tsvE91FFs50ITR4xY5WGSPW9/00yhtQOObjW7HhsQ/tiNewIoHDlf8AFZeJS/2Pnym1silF0I2fGLnDRG3tyEsQP+THQVVxUGCQEQA6+tubtHfh1y3U+PGtmTYub+5I7eOp82uB8BU0eCij1CZ2Ha5znzbh8K612OakzgXwwnfJhHnRmYNMogWyzINCHIsQQOIJq/hujNnzy47FALeyklSCTqClyOPIV1k7a5gqhrWzAC+XlegXAl+IAvxNrX+5qaRqOfjwERa4xc8h90xqQPE20qysDKTdGt7LWHW+f/b10WF2XHHwFz30O1B6v7vtWiDw+qPAfSsfam0JI3mCkWTCmRNAbSZiL1rxeqPAfSsXa+Dkd5yqkhsIUQ83zE5R31pmSeDC4llVvSRqAf7K9oBpkxssEjJMyyjctKrBcjDIdVIBsavNhS8KoWkjOVLlDlcEAaXsarLsVVWQhpZJHjZM8r5iARoBpoL1KBHhIMTMiyNiAmdQwVIlIUEXAudTU2HGIilRXffRuGu27ymNlAIuRpY8KrYDbAijRJYsSrIoVhuWYXUWuCNCNKsQbSeaVBEkyxjMZmkjKA6dQKW1veqA9vYiRBEImyGSZIy2UNYNfsPhS2RjXLPDORvYze4FhJET1XA+R76ix6yTCA7tlK4pCykg2jQsM/hax+NS7awDvlkgIWZL5SeDI2jK3d2/CoCvtDGyu8i4dwiwIxlfKGzS2uIxfTQDXxqPD4nETvGqyiO+Filb9NWu7lgePDgK0YdnbrDNGl2Yo+Y9ryMpuT3k1mYRZcO8bbiWQeiQxNky9WRWYsDc94oC8IJ0ZN5ilsWACmJBnPEqDzsDWvWUm0ndlDYScdYWZt3Zb6ZvW7L1q0Ar0qVqVAPTimpCgCpiaYmhJpQEzVE7UTGoJJP+9tSgM7VXeUVHPJVVpLcf80FjT4jjoaycRjGvYZfm34qXF4nX81jTSEm4v3nsHxrSMtoJ8R7xY+GgqsMTyXzP/ugmjY3IuRzvZfi50+dVo7g+0b8BGLX8HIu37b106GL3L2EmJNmKIDpyJ8L8fKt3DxBRZs57QOHxy2v/APmquyNjTGzBEhv2tfOR3H1z8q6LCdH1H9ws/MG1if8AiNPO5rDZ0jaMsB5DaKNT3nrfQ2+fwrbwGy5F9ZkHgtzWpBCqCygAUbOALmsUdfxZtVZBFgwDclmPefsKlaT41GkhfXgvZzPfUNy5sui8+dWjDYcsnx7hw+NMsRPHyqaKICpgKAijw4GtqmpUqgFWftX2f3fatCqG1fZ/d9qFBdgmjaW4d4FN6SvP5GlSq2ZoL0lefyNL0lefyP4pUqWB/Sl5/I/in9KTn8j+KVKlihxik975H8UQxSe98j+KVKllHGLT3vkfxRemJ73yP4pUqhRemJz+R/FL0xOfyP4pqVCD+mJz+R/FL0xOfyP4pqVAL0xOfyP4pvTE5/I/ilSoKGOLTn8j+KE4pOfyP4pUqoAbEpz+R/FQSTr2H5GlSpYoqyOOw1TkS9PSqEoqthgeN/IE+XCoXw/JbcibM3wHqr5GlSq2Z0olw+ykc3kY6c+s3wPAfACtnB4aGP8AtgA9rkEufjalSpqLpRoJOg9rXtNjf6UZxae98j+KVKhqhemJ73yP4qOTEIx1OnKx/FKlQDTYpToD46GpY8Sg7fkfxSpVBQYxie98j+Kf0xPe+R/FNSqFof01Pe+R/FL0xPe+R/FKlQC9MT3vkfxQSxb2xB0HA878fpTUq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descr="D:\Teaching\Marketing Management\Spring 2015\Lectures\Lecture 3\4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581128"/>
            <a:ext cx="3893606"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7E2F3AF-EEFA-4172-A112-2C3C41C7DCCF}" type="slidenum">
              <a:rPr lang="en-US" smtClean="0"/>
              <a:t>25</a:t>
            </a:fld>
            <a:endParaRPr lang="en-US"/>
          </a:p>
        </p:txBody>
      </p:sp>
    </p:spTree>
    <p:extLst>
      <p:ext uri="{BB962C8B-B14F-4D97-AF65-F5344CB8AC3E}">
        <p14:creationId xmlns:p14="http://schemas.microsoft.com/office/powerpoint/2010/main" val="1526728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ahoma"/>
                <a:cs typeface="Tahoma"/>
              </a:rPr>
              <a:t>#Consumers and Innovation</a:t>
            </a:r>
            <a:endParaRPr lang="en-US" sz="3600" b="1" dirty="0">
              <a:latin typeface="Tahoma"/>
              <a:cs typeface="Tahoma"/>
            </a:endParaRPr>
          </a:p>
        </p:txBody>
      </p:sp>
      <p:sp>
        <p:nvSpPr>
          <p:cNvPr id="10" name="TextBox 9"/>
          <p:cNvSpPr txBox="1"/>
          <p:nvPr/>
        </p:nvSpPr>
        <p:spPr>
          <a:xfrm>
            <a:off x="279400" y="1417638"/>
            <a:ext cx="3390900" cy="3969291"/>
          </a:xfrm>
          <a:prstGeom prst="rect">
            <a:avLst/>
          </a:prstGeom>
          <a:noFill/>
        </p:spPr>
        <p:txBody>
          <a:bodyPr wrap="square" rtlCol="0">
            <a:spAutoFit/>
          </a:bodyPr>
          <a:lstStyle/>
          <a:p>
            <a:pPr>
              <a:lnSpc>
                <a:spcPct val="120000"/>
              </a:lnSpc>
            </a:pPr>
            <a:r>
              <a:rPr lang="en-US" sz="2800" b="1" dirty="0" smtClean="0"/>
              <a:t>Five adopter groups: </a:t>
            </a:r>
          </a:p>
          <a:p>
            <a:pPr>
              <a:lnSpc>
                <a:spcPct val="110000"/>
              </a:lnSpc>
              <a:spcAft>
                <a:spcPts val="2400"/>
              </a:spcAft>
            </a:pPr>
            <a:r>
              <a:rPr lang="en-US" sz="2000" b="1" dirty="0" smtClean="0"/>
              <a:t>Innovators</a:t>
            </a:r>
            <a:r>
              <a:rPr lang="en-US" sz="2000" dirty="0" smtClean="0"/>
              <a:t> are venturesome</a:t>
            </a:r>
          </a:p>
          <a:p>
            <a:pPr>
              <a:lnSpc>
                <a:spcPct val="110000"/>
              </a:lnSpc>
              <a:spcAft>
                <a:spcPts val="2400"/>
              </a:spcAft>
            </a:pPr>
            <a:r>
              <a:rPr lang="en-US" sz="2000" b="1" dirty="0" smtClean="0"/>
              <a:t>Early adopters </a:t>
            </a:r>
            <a:r>
              <a:rPr lang="en-US" sz="2000" dirty="0" smtClean="0"/>
              <a:t>are guided by respect</a:t>
            </a:r>
          </a:p>
          <a:p>
            <a:pPr>
              <a:lnSpc>
                <a:spcPct val="110000"/>
              </a:lnSpc>
              <a:spcAft>
                <a:spcPts val="2400"/>
              </a:spcAft>
            </a:pPr>
            <a:r>
              <a:rPr lang="en-US" sz="2000" b="1" dirty="0" smtClean="0"/>
              <a:t>Early majority </a:t>
            </a:r>
            <a:r>
              <a:rPr lang="en-US" sz="2000" dirty="0" smtClean="0"/>
              <a:t>are deliberate</a:t>
            </a:r>
          </a:p>
          <a:p>
            <a:pPr>
              <a:lnSpc>
                <a:spcPct val="110000"/>
              </a:lnSpc>
              <a:spcAft>
                <a:spcPts val="2400"/>
              </a:spcAft>
            </a:pPr>
            <a:r>
              <a:rPr lang="en-US" sz="2000" b="1" dirty="0" smtClean="0"/>
              <a:t>Late majority </a:t>
            </a:r>
            <a:r>
              <a:rPr lang="en-US" sz="2000" dirty="0" smtClean="0"/>
              <a:t>are skeptical</a:t>
            </a:r>
          </a:p>
          <a:p>
            <a:pPr>
              <a:lnSpc>
                <a:spcPct val="150000"/>
              </a:lnSpc>
              <a:spcAft>
                <a:spcPts val="2400"/>
              </a:spcAft>
            </a:pPr>
            <a:r>
              <a:rPr lang="en-US" sz="2000" b="1" dirty="0" smtClean="0"/>
              <a:t>Laggards</a:t>
            </a:r>
            <a:r>
              <a:rPr lang="en-US" sz="2000" dirty="0" smtClean="0"/>
              <a:t> are tradition-bound</a:t>
            </a:r>
          </a:p>
        </p:txBody>
      </p:sp>
      <p:pic>
        <p:nvPicPr>
          <p:cNvPr id="12" name="Picture 11" descr="ma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67100" y="1963420"/>
            <a:ext cx="5219700" cy="3392805"/>
          </a:xfrm>
          <a:prstGeom prst="rect">
            <a:avLst/>
          </a:prstGeom>
        </p:spPr>
      </p:pic>
      <p:sp>
        <p:nvSpPr>
          <p:cNvPr id="3" name="Slide Number Placeholder 2"/>
          <p:cNvSpPr>
            <a:spLocks noGrp="1"/>
          </p:cNvSpPr>
          <p:nvPr>
            <p:ph type="sldNum" sz="quarter" idx="12"/>
          </p:nvPr>
        </p:nvSpPr>
        <p:spPr/>
        <p:txBody>
          <a:bodyPr/>
          <a:lstStyle/>
          <a:p>
            <a:fld id="{D7E2F3AF-EEFA-4172-A112-2C3C41C7DCCF}" type="slidenum">
              <a:rPr lang="en-US" smtClean="0"/>
              <a:t>26</a:t>
            </a:fld>
            <a:endParaRPr lang="en-US"/>
          </a:p>
        </p:txBody>
      </p:sp>
    </p:spTree>
    <p:extLst>
      <p:ext uri="{BB962C8B-B14F-4D97-AF65-F5344CB8AC3E}">
        <p14:creationId xmlns:p14="http://schemas.microsoft.com/office/powerpoint/2010/main" val="3861470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ahoma"/>
                <a:cs typeface="Tahoma"/>
              </a:rPr>
              <a:t>#Consumers </a:t>
            </a:r>
            <a:r>
              <a:rPr lang="en-US" b="1" dirty="0">
                <a:latin typeface="Tahoma"/>
                <a:cs typeface="Tahoma"/>
              </a:rPr>
              <a:t>and Innovation</a:t>
            </a:r>
            <a:endParaRPr lang="en-US" dirty="0"/>
          </a:p>
        </p:txBody>
      </p:sp>
      <p:pic>
        <p:nvPicPr>
          <p:cNvPr id="4" name="Content Placeholder 6" descr="diffusionofinnovation.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47" t="-1522" b="5452"/>
          <a:stretch/>
        </p:blipFill>
        <p:spPr>
          <a:xfrm>
            <a:off x="134287" y="2318659"/>
            <a:ext cx="8831913" cy="3020103"/>
          </a:xfrm>
        </p:spPr>
      </p:pic>
      <p:sp>
        <p:nvSpPr>
          <p:cNvPr id="3" name="Slide Number Placeholder 2"/>
          <p:cNvSpPr>
            <a:spLocks noGrp="1"/>
          </p:cNvSpPr>
          <p:nvPr>
            <p:ph type="sldNum" sz="quarter" idx="12"/>
          </p:nvPr>
        </p:nvSpPr>
        <p:spPr/>
        <p:txBody>
          <a:bodyPr/>
          <a:lstStyle/>
          <a:p>
            <a:fld id="{D7E2F3AF-EEFA-4172-A112-2C3C41C7DCCF}" type="slidenum">
              <a:rPr lang="en-US" smtClean="0"/>
              <a:t>27</a:t>
            </a:fld>
            <a:endParaRPr lang="en-US"/>
          </a:p>
        </p:txBody>
      </p:sp>
    </p:spTree>
    <p:extLst>
      <p:ext uri="{BB962C8B-B14F-4D97-AF65-F5344CB8AC3E}">
        <p14:creationId xmlns:p14="http://schemas.microsoft.com/office/powerpoint/2010/main" val="2866991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Behavior</a:t>
            </a:r>
            <a:endParaRPr lang="en-US" dirty="0"/>
          </a:p>
        </p:txBody>
      </p:sp>
      <p:sp>
        <p:nvSpPr>
          <p:cNvPr id="3" name="Content Placeholder 2"/>
          <p:cNvSpPr>
            <a:spLocks noGrp="1"/>
          </p:cNvSpPr>
          <p:nvPr>
            <p:ph idx="1"/>
          </p:nvPr>
        </p:nvSpPr>
        <p:spPr/>
        <p:txBody>
          <a:bodyPr>
            <a:normAutofit/>
          </a:bodyPr>
          <a:lstStyle/>
          <a:p>
            <a:pPr>
              <a:spcBef>
                <a:spcPts val="1800"/>
              </a:spcBef>
            </a:pPr>
            <a:r>
              <a:rPr lang="en-US" dirty="0" smtClean="0"/>
              <a:t>Larger buys</a:t>
            </a:r>
          </a:p>
          <a:p>
            <a:pPr marL="895350" indent="-539750">
              <a:spcBef>
                <a:spcPts val="1800"/>
              </a:spcBef>
              <a:buFont typeface="Calibri" pitchFamily="34" charset="0"/>
              <a:buChar char="—"/>
            </a:pPr>
            <a:r>
              <a:rPr lang="en-US" sz="2800" dirty="0" smtClean="0"/>
              <a:t>More rational process; collective decision making</a:t>
            </a:r>
          </a:p>
          <a:p>
            <a:pPr marL="895350" indent="-539750">
              <a:spcBef>
                <a:spcPts val="1800"/>
              </a:spcBef>
              <a:buFont typeface="Calibri" pitchFamily="34" charset="0"/>
              <a:buChar char="—"/>
            </a:pPr>
            <a:r>
              <a:rPr lang="en-US" sz="2800" dirty="0" smtClean="0"/>
              <a:t>More professional purchase/sales team</a:t>
            </a:r>
          </a:p>
          <a:p>
            <a:pPr marL="895350" indent="-539750">
              <a:spcBef>
                <a:spcPts val="1800"/>
              </a:spcBef>
              <a:buFont typeface="Calibri" pitchFamily="34" charset="0"/>
              <a:buChar char="—"/>
            </a:pPr>
            <a:r>
              <a:rPr lang="en-US" sz="2800" dirty="0" smtClean="0"/>
              <a:t>Takes longer time to close the deal</a:t>
            </a:r>
          </a:p>
          <a:p>
            <a:pPr marL="895350" indent="-539750">
              <a:spcBef>
                <a:spcPts val="1800"/>
              </a:spcBef>
              <a:buFont typeface="Calibri" pitchFamily="34" charset="0"/>
              <a:buChar char="—"/>
            </a:pPr>
            <a:r>
              <a:rPr lang="en-US" sz="2800" dirty="0" smtClean="0"/>
              <a:t>Closer seller/buyer relationship</a:t>
            </a:r>
          </a:p>
          <a:p>
            <a:pPr marL="895350" indent="-539750">
              <a:spcBef>
                <a:spcPts val="1800"/>
              </a:spcBef>
              <a:buFont typeface="Calibri" pitchFamily="34" charset="0"/>
              <a:buChar char="—"/>
            </a:pPr>
            <a:r>
              <a:rPr lang="en-US" sz="2800" dirty="0" smtClean="0"/>
              <a:t>Might customize product</a:t>
            </a:r>
          </a:p>
        </p:txBody>
      </p:sp>
      <p:sp>
        <p:nvSpPr>
          <p:cNvPr id="4" name="Slide Number Placeholder 3"/>
          <p:cNvSpPr>
            <a:spLocks noGrp="1"/>
          </p:cNvSpPr>
          <p:nvPr>
            <p:ph type="sldNum" sz="quarter" idx="12"/>
          </p:nvPr>
        </p:nvSpPr>
        <p:spPr/>
        <p:txBody>
          <a:bodyPr/>
          <a:lstStyle/>
          <a:p>
            <a:fld id="{D7E2F3AF-EEFA-4172-A112-2C3C41C7DCCF}" type="slidenum">
              <a:rPr lang="en-US" smtClean="0"/>
              <a:t>28</a:t>
            </a:fld>
            <a:endParaRPr lang="en-US"/>
          </a:p>
        </p:txBody>
      </p:sp>
    </p:spTree>
    <p:extLst>
      <p:ext uri="{BB962C8B-B14F-4D97-AF65-F5344CB8AC3E}">
        <p14:creationId xmlns:p14="http://schemas.microsoft.com/office/powerpoint/2010/main" val="207269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Longer-term </a:t>
            </a:r>
            <a:r>
              <a:rPr lang="en-US" dirty="0" smtClean="0"/>
              <a:t>oriented</a:t>
            </a:r>
          </a:p>
          <a:p>
            <a:endParaRPr lang="en-US" dirty="0"/>
          </a:p>
          <a:p>
            <a:r>
              <a:rPr lang="en-US" dirty="0"/>
              <a:t>Not end </a:t>
            </a:r>
            <a:r>
              <a:rPr lang="en-US" dirty="0" smtClean="0"/>
              <a:t>user</a:t>
            </a:r>
          </a:p>
          <a:p>
            <a:pPr marL="895350" indent="-539750">
              <a:spcBef>
                <a:spcPts val="1800"/>
              </a:spcBef>
              <a:buFont typeface="Calibri" pitchFamily="34" charset="0"/>
              <a:buChar char="—"/>
            </a:pPr>
            <a:r>
              <a:rPr lang="en-US" sz="3000" dirty="0"/>
              <a:t>For production/reselling</a:t>
            </a:r>
          </a:p>
          <a:p>
            <a:pPr marL="895350" indent="-539750">
              <a:spcBef>
                <a:spcPts val="1800"/>
              </a:spcBef>
              <a:buFont typeface="Calibri" pitchFamily="34" charset="0"/>
              <a:buChar char="—"/>
            </a:pPr>
            <a:r>
              <a:rPr lang="en-US" sz="3000" dirty="0"/>
              <a:t>Cautious about cost</a:t>
            </a:r>
          </a:p>
          <a:p>
            <a:pPr marL="895350" indent="-539750">
              <a:spcBef>
                <a:spcPts val="1800"/>
              </a:spcBef>
              <a:buFont typeface="Calibri" pitchFamily="34" charset="0"/>
              <a:buChar char="—"/>
            </a:pPr>
            <a:r>
              <a:rPr lang="en-US" sz="3000" dirty="0"/>
              <a:t>Risk averse, e.g. rent vs. </a:t>
            </a:r>
            <a:r>
              <a:rPr lang="en-US" sz="3000" dirty="0" smtClean="0"/>
              <a:t>buy</a:t>
            </a:r>
            <a:endParaRPr lang="en-US" dirty="0"/>
          </a:p>
          <a:p>
            <a:endParaRPr lang="en-US" dirty="0"/>
          </a:p>
        </p:txBody>
      </p:sp>
      <p:sp>
        <p:nvSpPr>
          <p:cNvPr id="4" name="Slide Number Placeholder 3"/>
          <p:cNvSpPr>
            <a:spLocks noGrp="1"/>
          </p:cNvSpPr>
          <p:nvPr>
            <p:ph type="sldNum" sz="quarter" idx="12"/>
          </p:nvPr>
        </p:nvSpPr>
        <p:spPr/>
        <p:txBody>
          <a:bodyPr/>
          <a:lstStyle/>
          <a:p>
            <a:fld id="{D7E2F3AF-EEFA-4172-A112-2C3C41C7DCCF}" type="slidenum">
              <a:rPr lang="en-US" smtClean="0"/>
              <a:t>29</a:t>
            </a:fld>
            <a:endParaRPr lang="en-US"/>
          </a:p>
        </p:txBody>
      </p:sp>
      <p:sp>
        <p:nvSpPr>
          <p:cNvPr id="5" name="Title 1"/>
          <p:cNvSpPr>
            <a:spLocks noGrp="1"/>
          </p:cNvSpPr>
          <p:nvPr>
            <p:ph type="title"/>
          </p:nvPr>
        </p:nvSpPr>
        <p:spPr>
          <a:xfrm>
            <a:off x="457200" y="274638"/>
            <a:ext cx="8229600" cy="1143000"/>
          </a:xfrm>
        </p:spPr>
        <p:txBody>
          <a:bodyPr/>
          <a:lstStyle/>
          <a:p>
            <a:r>
              <a:rPr lang="en-US" dirty="0" smtClean="0"/>
              <a:t>Business Behavior</a:t>
            </a:r>
            <a:endParaRPr lang="en-US" dirty="0"/>
          </a:p>
        </p:txBody>
      </p:sp>
    </p:spTree>
    <p:extLst>
      <p:ext uri="{BB962C8B-B14F-4D97-AF65-F5344CB8AC3E}">
        <p14:creationId xmlns:p14="http://schemas.microsoft.com/office/powerpoint/2010/main" val="2454447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buyer’s black box has many levels of influence</a:t>
            </a:r>
            <a:endParaRPr lang="en-US" dirty="0"/>
          </a:p>
        </p:txBody>
      </p:sp>
      <p:pic>
        <p:nvPicPr>
          <p:cNvPr id="5" name="Picture 5" descr="C:\Users\Rosanna\AppData\Local\Microsoft\Windows\Temporary Internet Files\Content.IE5\TM6Q6MZO\MC900078711[1].wmf"/>
          <p:cNvPicPr>
            <a:picLocks noChangeAspect="1" noChangeArrowheads="1"/>
          </p:cNvPicPr>
          <p:nvPr/>
        </p:nvPicPr>
        <p:blipFill>
          <a:blip r:embed="rId3" cstate="print"/>
          <a:srcRect/>
          <a:stretch>
            <a:fillRect/>
          </a:stretch>
        </p:blipFill>
        <p:spPr bwMode="auto">
          <a:xfrm>
            <a:off x="7391401" y="3138248"/>
            <a:ext cx="1371600" cy="3326804"/>
          </a:xfrm>
          <a:prstGeom prst="rect">
            <a:avLst/>
          </a:prstGeom>
          <a:noFill/>
        </p:spPr>
      </p:pic>
      <p:sp>
        <p:nvSpPr>
          <p:cNvPr id="7" name="Rectangle 6"/>
          <p:cNvSpPr/>
          <p:nvPr/>
        </p:nvSpPr>
        <p:spPr>
          <a:xfrm>
            <a:off x="1490460" y="2590800"/>
            <a:ext cx="12954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38260" y="2819400"/>
            <a:ext cx="1295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86060" y="2971800"/>
            <a:ext cx="1295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10060" y="3048000"/>
            <a:ext cx="1295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8834438">
            <a:off x="1126230" y="3138672"/>
            <a:ext cx="1981200" cy="584775"/>
          </a:xfrm>
          <a:prstGeom prst="rect">
            <a:avLst/>
          </a:prstGeom>
          <a:noFill/>
        </p:spPr>
        <p:txBody>
          <a:bodyPr wrap="square" rtlCol="0">
            <a:spAutoFit/>
          </a:bodyPr>
          <a:lstStyle/>
          <a:p>
            <a:pPr algn="ctr"/>
            <a:r>
              <a:rPr lang="en-US" sz="3200" b="1" dirty="0" smtClean="0"/>
              <a:t>Cultural</a:t>
            </a:r>
            <a:endParaRPr lang="en-US" sz="3200" b="1" dirty="0"/>
          </a:p>
        </p:txBody>
      </p:sp>
      <p:sp>
        <p:nvSpPr>
          <p:cNvPr id="12" name="TextBox 11"/>
          <p:cNvSpPr txBox="1"/>
          <p:nvPr/>
        </p:nvSpPr>
        <p:spPr>
          <a:xfrm rot="18834438">
            <a:off x="2574030" y="3276600"/>
            <a:ext cx="1981200" cy="584775"/>
          </a:xfrm>
          <a:prstGeom prst="rect">
            <a:avLst/>
          </a:prstGeom>
          <a:noFill/>
        </p:spPr>
        <p:txBody>
          <a:bodyPr wrap="square" rtlCol="0">
            <a:spAutoFit/>
          </a:bodyPr>
          <a:lstStyle/>
          <a:p>
            <a:pPr algn="ctr"/>
            <a:r>
              <a:rPr lang="en-US" sz="3200" b="1" dirty="0" smtClean="0"/>
              <a:t>Social</a:t>
            </a:r>
            <a:endParaRPr lang="en-US" sz="3200" b="1" dirty="0"/>
          </a:p>
        </p:txBody>
      </p:sp>
      <p:sp>
        <p:nvSpPr>
          <p:cNvPr id="13" name="TextBox 12"/>
          <p:cNvSpPr txBox="1"/>
          <p:nvPr/>
        </p:nvSpPr>
        <p:spPr>
          <a:xfrm rot="18834438">
            <a:off x="3988290" y="3459777"/>
            <a:ext cx="1981200" cy="523220"/>
          </a:xfrm>
          <a:prstGeom prst="rect">
            <a:avLst/>
          </a:prstGeom>
          <a:noFill/>
        </p:spPr>
        <p:txBody>
          <a:bodyPr wrap="square" rtlCol="0">
            <a:spAutoFit/>
          </a:bodyPr>
          <a:lstStyle/>
          <a:p>
            <a:pPr algn="ctr"/>
            <a:r>
              <a:rPr lang="en-US" sz="2800" b="1" dirty="0" smtClean="0"/>
              <a:t>Personal</a:t>
            </a:r>
            <a:endParaRPr lang="en-US" sz="2800" b="1" dirty="0"/>
          </a:p>
        </p:txBody>
      </p:sp>
      <p:sp>
        <p:nvSpPr>
          <p:cNvPr id="14" name="TextBox 13"/>
          <p:cNvSpPr txBox="1"/>
          <p:nvPr/>
        </p:nvSpPr>
        <p:spPr>
          <a:xfrm rot="18834438">
            <a:off x="5588490" y="3642955"/>
            <a:ext cx="1981200" cy="461665"/>
          </a:xfrm>
          <a:prstGeom prst="rect">
            <a:avLst/>
          </a:prstGeom>
          <a:noFill/>
        </p:spPr>
        <p:txBody>
          <a:bodyPr wrap="square" rtlCol="0">
            <a:spAutoFit/>
          </a:bodyPr>
          <a:lstStyle/>
          <a:p>
            <a:pPr algn="ctr"/>
            <a:r>
              <a:rPr lang="en-US" sz="2400" b="1" dirty="0" smtClean="0"/>
              <a:t>Psychological</a:t>
            </a:r>
            <a:endParaRPr lang="en-US" sz="2400" b="1" dirty="0"/>
          </a:p>
        </p:txBody>
      </p:sp>
      <p:sp>
        <p:nvSpPr>
          <p:cNvPr id="3" name="Slide Number Placeholder 2"/>
          <p:cNvSpPr>
            <a:spLocks noGrp="1"/>
          </p:cNvSpPr>
          <p:nvPr>
            <p:ph type="sldNum" sz="quarter" idx="12"/>
          </p:nvPr>
        </p:nvSpPr>
        <p:spPr/>
        <p:txBody>
          <a:bodyPr/>
          <a:lstStyle/>
          <a:p>
            <a:fld id="{D7E2F3AF-EEFA-4172-A112-2C3C41C7DCCF}" type="slidenum">
              <a:rPr lang="en-US" smtClean="0"/>
              <a:t>3</a:t>
            </a:fld>
            <a:endParaRPr lang="en-US"/>
          </a:p>
        </p:txBody>
      </p:sp>
    </p:spTree>
    <p:extLst>
      <p:ext uri="{BB962C8B-B14F-4D97-AF65-F5344CB8AC3E}">
        <p14:creationId xmlns:p14="http://schemas.microsoft.com/office/powerpoint/2010/main" val="510195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dirty="0" smtClean="0"/>
              <a:t>Subculture</a:t>
            </a:r>
          </a:p>
        </p:txBody>
      </p:sp>
      <p:sp>
        <p:nvSpPr>
          <p:cNvPr id="17411" name="Content Placeholder 6"/>
          <p:cNvSpPr>
            <a:spLocks noGrp="1"/>
          </p:cNvSpPr>
          <p:nvPr>
            <p:ph idx="1"/>
          </p:nvPr>
        </p:nvSpPr>
        <p:spPr>
          <a:xfrm>
            <a:off x="457200" y="2636912"/>
            <a:ext cx="5486400" cy="2808312"/>
          </a:xfrm>
        </p:spPr>
        <p:txBody>
          <a:bodyPr>
            <a:normAutofit/>
          </a:bodyPr>
          <a:lstStyle/>
          <a:p>
            <a:pPr>
              <a:lnSpc>
                <a:spcPct val="90000"/>
              </a:lnSpc>
              <a:buFontTx/>
              <a:buNone/>
            </a:pPr>
            <a:r>
              <a:rPr lang="en-US" sz="2400" dirty="0" smtClean="0">
                <a:latin typeface="Calibri" charset="0"/>
                <a:cs typeface="Calibri" charset="0"/>
              </a:rPr>
              <a:t>Examples</a:t>
            </a:r>
          </a:p>
          <a:p>
            <a:pPr>
              <a:lnSpc>
                <a:spcPct val="90000"/>
              </a:lnSpc>
            </a:pPr>
            <a:r>
              <a:rPr lang="en-US" sz="2400" dirty="0" smtClean="0">
                <a:latin typeface="Calibri" charset="0"/>
                <a:cs typeface="Calibri" charset="0"/>
              </a:rPr>
              <a:t>African American – increasing affluence</a:t>
            </a:r>
          </a:p>
          <a:p>
            <a:pPr lvl="1">
              <a:lnSpc>
                <a:spcPct val="90000"/>
              </a:lnSpc>
            </a:pPr>
            <a:r>
              <a:rPr lang="en-US" sz="2000" dirty="0" smtClean="0">
                <a:latin typeface="Calibri" charset="0"/>
                <a:cs typeface="Calibri" charset="0"/>
              </a:rPr>
              <a:t>Price conscious</a:t>
            </a:r>
          </a:p>
          <a:p>
            <a:pPr lvl="1">
              <a:lnSpc>
                <a:spcPct val="90000"/>
              </a:lnSpc>
            </a:pPr>
            <a:r>
              <a:rPr lang="en-US" sz="2000" dirty="0" smtClean="0">
                <a:latin typeface="Calibri" charset="0"/>
                <a:cs typeface="Calibri" charset="0"/>
              </a:rPr>
              <a:t>Enjoy shopping</a:t>
            </a:r>
          </a:p>
          <a:p>
            <a:pPr>
              <a:lnSpc>
                <a:spcPct val="90000"/>
              </a:lnSpc>
            </a:pPr>
            <a:r>
              <a:rPr lang="en-US" sz="2400" dirty="0" smtClean="0">
                <a:latin typeface="Calibri" charset="0"/>
                <a:cs typeface="Calibri" charset="0"/>
              </a:rPr>
              <a:t>Asian – most affluent</a:t>
            </a:r>
          </a:p>
          <a:p>
            <a:pPr lvl="1">
              <a:lnSpc>
                <a:spcPct val="90000"/>
              </a:lnSpc>
            </a:pPr>
            <a:r>
              <a:rPr lang="en-US" sz="2000" dirty="0" smtClean="0">
                <a:latin typeface="Calibri" charset="0"/>
                <a:cs typeface="Calibri" charset="0"/>
              </a:rPr>
              <a:t>Brand conscious, not brand loyal</a:t>
            </a:r>
          </a:p>
          <a:p>
            <a:pPr lvl="1">
              <a:lnSpc>
                <a:spcPct val="90000"/>
              </a:lnSpc>
            </a:pPr>
            <a:r>
              <a:rPr lang="en-US" sz="2000" dirty="0" smtClean="0">
                <a:latin typeface="Calibri" charset="0"/>
                <a:cs typeface="Calibri" charset="0"/>
              </a:rPr>
              <a:t>Shop frequently</a:t>
            </a:r>
          </a:p>
          <a:p>
            <a:endParaRPr lang="en-US" sz="2800" dirty="0" smtClean="0">
              <a:latin typeface="Calibri" charset="0"/>
              <a:cs typeface="Calibri" charset="0"/>
            </a:endParaRPr>
          </a:p>
        </p:txBody>
      </p:sp>
      <p:pic>
        <p:nvPicPr>
          <p:cNvPr id="17412" name="Picture 6" descr="ph05_04"/>
          <p:cNvPicPr>
            <a:picLocks noChangeAspect="1" noChangeArrowheads="1"/>
          </p:cNvPicPr>
          <p:nvPr/>
        </p:nvPicPr>
        <p:blipFill>
          <a:blip r:embed="rId3" cstate="print"/>
          <a:srcRect/>
          <a:stretch>
            <a:fillRect/>
          </a:stretch>
        </p:blipFill>
        <p:spPr bwMode="auto">
          <a:xfrm>
            <a:off x="5867400" y="2819400"/>
            <a:ext cx="2792412" cy="3657600"/>
          </a:xfrm>
          <a:prstGeom prst="rect">
            <a:avLst/>
          </a:prstGeom>
          <a:noFill/>
          <a:ln w="9525">
            <a:noFill/>
            <a:miter lim="800000"/>
            <a:headEnd/>
            <a:tailEnd/>
          </a:ln>
        </p:spPr>
      </p:pic>
      <p:sp>
        <p:nvSpPr>
          <p:cNvPr id="5" name="Content Placeholder 6"/>
          <p:cNvSpPr txBox="1">
            <a:spLocks/>
          </p:cNvSpPr>
          <p:nvPr/>
        </p:nvSpPr>
        <p:spPr>
          <a:xfrm>
            <a:off x="457200" y="1295400"/>
            <a:ext cx="8305800" cy="121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Calibri" charset="0"/>
                <a:ea typeface="+mn-ea"/>
                <a:cs typeface="Calibri" charset="0"/>
              </a:rPr>
              <a:t>Subculture: </a:t>
            </a:r>
            <a:r>
              <a:rPr kumimoji="0" lang="en-US" sz="2400" b="0" i="0" u="none" strike="noStrike" kern="1200" cap="none" spc="0" normalizeH="0" baseline="0" noProof="0" dirty="0" smtClean="0">
                <a:ln>
                  <a:noFill/>
                </a:ln>
                <a:solidFill>
                  <a:schemeClr val="tx1"/>
                </a:solidFill>
                <a:effectLst/>
                <a:uLnTx/>
                <a:uFillTx/>
                <a:latin typeface="Calibri" charset="0"/>
                <a:ea typeface="+mn-ea"/>
                <a:cs typeface="Calibri" charset="0"/>
              </a:rPr>
              <a:t>group of people within a culture with shared value systems based on common life experiences and situations</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Calibri" charset="0"/>
                <a:ea typeface="+mn-ea"/>
                <a:cs typeface="Calibri" charset="0"/>
              </a:rPr>
              <a:t>Include nationality, religion, age cohort, geography, race/ethnicity</a:t>
            </a:r>
          </a:p>
        </p:txBody>
      </p:sp>
      <p:sp>
        <p:nvSpPr>
          <p:cNvPr id="8" name="Content Placeholder 6"/>
          <p:cNvSpPr txBox="1">
            <a:spLocks/>
          </p:cNvSpPr>
          <p:nvPr/>
        </p:nvSpPr>
        <p:spPr>
          <a:xfrm>
            <a:off x="453752" y="5445224"/>
            <a:ext cx="54864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latin typeface="Calibri" charset="0"/>
                <a:cs typeface="Calibri" charset="0"/>
              </a:rPr>
              <a:t>Rich 2</a:t>
            </a:r>
            <a:r>
              <a:rPr lang="en-US" sz="2400" baseline="30000" dirty="0" smtClean="0">
                <a:latin typeface="Calibri" charset="0"/>
                <a:cs typeface="Calibri" charset="0"/>
              </a:rPr>
              <a:t>nd</a:t>
            </a:r>
            <a:r>
              <a:rPr lang="en-US" sz="2400" dirty="0" smtClean="0">
                <a:latin typeface="Calibri" charset="0"/>
                <a:cs typeface="Calibri" charset="0"/>
              </a:rPr>
              <a:t> Generation (</a:t>
            </a:r>
            <a:r>
              <a:rPr lang="zh-CN" altLang="en-US" sz="2400" dirty="0" smtClean="0">
                <a:latin typeface="Calibri" charset="0"/>
                <a:cs typeface="Calibri" charset="0"/>
              </a:rPr>
              <a:t>富二代</a:t>
            </a:r>
            <a:r>
              <a:rPr lang="en-US" sz="2400" dirty="0" smtClean="0">
                <a:latin typeface="Calibri" charset="0"/>
                <a:cs typeface="Calibri" charset="0"/>
              </a:rPr>
              <a:t>)</a:t>
            </a:r>
          </a:p>
          <a:p>
            <a:pPr lvl="1"/>
            <a:r>
              <a:rPr lang="zh-CN" altLang="en-US" sz="2000" dirty="0" smtClean="0">
                <a:latin typeface="Calibri" charset="0"/>
                <a:cs typeface="Calibri" charset="0"/>
              </a:rPr>
              <a:t>？</a:t>
            </a:r>
            <a:endParaRPr lang="en-US" sz="2000" dirty="0" smtClean="0">
              <a:latin typeface="Calibri" charset="0"/>
              <a:cs typeface="Calibri" charset="0"/>
            </a:endParaRPr>
          </a:p>
          <a:p>
            <a:endParaRPr lang="en-US" sz="2800" dirty="0" smtClean="0">
              <a:latin typeface="Calibri" charset="0"/>
              <a:cs typeface="Calibri" charset="0"/>
            </a:endParaRPr>
          </a:p>
        </p:txBody>
      </p:sp>
      <p:sp>
        <p:nvSpPr>
          <p:cNvPr id="2" name="Slide Number Placeholder 1"/>
          <p:cNvSpPr>
            <a:spLocks noGrp="1"/>
          </p:cNvSpPr>
          <p:nvPr>
            <p:ph type="sldNum" sz="quarter" idx="12"/>
          </p:nvPr>
        </p:nvSpPr>
        <p:spPr/>
        <p:txBody>
          <a:bodyPr/>
          <a:lstStyle/>
          <a:p>
            <a:fld id="{D7E2F3AF-EEFA-4172-A112-2C3C41C7DCCF}" type="slidenum">
              <a:rPr lang="en-US" smtClean="0"/>
              <a:t>4</a:t>
            </a:fld>
            <a:endParaRPr lang="en-US"/>
          </a:p>
        </p:txBody>
      </p:sp>
    </p:spTree>
    <p:extLst>
      <p:ext uri="{BB962C8B-B14F-4D97-AF65-F5344CB8AC3E}">
        <p14:creationId xmlns:p14="http://schemas.microsoft.com/office/powerpoint/2010/main" val="2569730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a:xfrm>
            <a:off x="457200" y="1295400"/>
            <a:ext cx="8229600" cy="837456"/>
          </a:xfrm>
        </p:spPr>
        <p:txBody>
          <a:bodyPr>
            <a:noAutofit/>
          </a:bodyPr>
          <a:lstStyle/>
          <a:p>
            <a:pPr marL="0" indent="0">
              <a:buNone/>
            </a:pPr>
            <a:r>
              <a:rPr lang="en-US" sz="2400" b="1" dirty="0" smtClean="0">
                <a:latin typeface="Calibri" charset="0"/>
                <a:cs typeface="Calibri" charset="0"/>
              </a:rPr>
              <a:t>Culture</a:t>
            </a:r>
            <a:r>
              <a:rPr lang="en-US" sz="2400" dirty="0" smtClean="0">
                <a:latin typeface="Calibri" charset="0"/>
                <a:cs typeface="Calibri" charset="0"/>
              </a:rPr>
              <a:t> is :</a:t>
            </a:r>
          </a:p>
          <a:p>
            <a:r>
              <a:rPr lang="en-US" sz="2400" dirty="0" smtClean="0">
                <a:latin typeface="Calibri" charset="0"/>
                <a:cs typeface="Calibri" charset="0"/>
              </a:rPr>
              <a:t>the </a:t>
            </a:r>
            <a:r>
              <a:rPr lang="en-US" sz="2400" dirty="0">
                <a:latin typeface="Calibri" charset="0"/>
                <a:cs typeface="Calibri" charset="0"/>
              </a:rPr>
              <a:t>collective programming of the mind that distinguishes the members of one category of people from those of </a:t>
            </a:r>
            <a:r>
              <a:rPr lang="en-US" sz="2400" dirty="0" smtClean="0">
                <a:latin typeface="Calibri" charset="0"/>
                <a:cs typeface="Calibri" charset="0"/>
              </a:rPr>
              <a:t>another;</a:t>
            </a:r>
          </a:p>
          <a:p>
            <a:r>
              <a:rPr lang="en-US" sz="2400" dirty="0" smtClean="0">
                <a:latin typeface="Calibri" charset="0"/>
                <a:cs typeface="Calibri" charset="0"/>
              </a:rPr>
              <a:t>the learned values, perceptions, wants, and behavior from family and other important institutions</a:t>
            </a:r>
            <a:endParaRPr lang="en-US" sz="1000" dirty="0" smtClean="0"/>
          </a:p>
        </p:txBody>
      </p:sp>
      <p:sp>
        <p:nvSpPr>
          <p:cNvPr id="6" name="Slide Number Placeholder 5"/>
          <p:cNvSpPr>
            <a:spLocks noGrp="1"/>
          </p:cNvSpPr>
          <p:nvPr>
            <p:ph type="sldNum" sz="quarter" idx="12"/>
          </p:nvPr>
        </p:nvSpPr>
        <p:spPr/>
        <p:txBody>
          <a:bodyPr/>
          <a:lstStyle/>
          <a:p>
            <a:fld id="{D7E2F3AF-EEFA-4172-A112-2C3C41C7DCCF}" type="slidenum">
              <a:rPr lang="en-US" smtClean="0"/>
              <a:t>5</a:t>
            </a:fld>
            <a:endParaRPr lang="en-US"/>
          </a:p>
        </p:txBody>
      </p:sp>
      <p:sp>
        <p:nvSpPr>
          <p:cNvPr id="30" name="Rectangle 3"/>
          <p:cNvSpPr txBox="1">
            <a:spLocks noChangeArrowheads="1"/>
          </p:cNvSpPr>
          <p:nvPr/>
        </p:nvSpPr>
        <p:spPr>
          <a:xfrm>
            <a:off x="2901752" y="3621266"/>
            <a:ext cx="5562600" cy="29760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buFont typeface="Wingdings" pitchFamily="2" charset="2"/>
              <a:buChar char="Ø"/>
            </a:pPr>
            <a:r>
              <a:rPr lang="en-US" sz="2400" dirty="0" smtClean="0"/>
              <a:t>Attitudes, Beliefs and Values</a:t>
            </a:r>
          </a:p>
          <a:p>
            <a:pPr>
              <a:lnSpc>
                <a:spcPct val="150000"/>
              </a:lnSpc>
              <a:spcBef>
                <a:spcPts val="0"/>
              </a:spcBef>
              <a:buFont typeface="Wingdings" pitchFamily="2" charset="2"/>
              <a:buChar char="Ø"/>
            </a:pPr>
            <a:r>
              <a:rPr lang="en-US" sz="2400" dirty="0" smtClean="0"/>
              <a:t>Religion</a:t>
            </a:r>
          </a:p>
          <a:p>
            <a:pPr>
              <a:lnSpc>
                <a:spcPct val="150000"/>
              </a:lnSpc>
              <a:spcBef>
                <a:spcPts val="0"/>
              </a:spcBef>
              <a:buFont typeface="Wingdings" pitchFamily="2" charset="2"/>
              <a:buChar char="Ø"/>
            </a:pPr>
            <a:r>
              <a:rPr lang="en-US" sz="2400" dirty="0" smtClean="0"/>
              <a:t>Aesthetics</a:t>
            </a:r>
          </a:p>
          <a:p>
            <a:pPr>
              <a:lnSpc>
                <a:spcPct val="150000"/>
              </a:lnSpc>
              <a:spcBef>
                <a:spcPts val="0"/>
              </a:spcBef>
              <a:buFont typeface="Wingdings" pitchFamily="2" charset="2"/>
              <a:buChar char="Ø"/>
            </a:pPr>
            <a:r>
              <a:rPr lang="en-US" sz="2400" dirty="0" smtClean="0"/>
              <a:t>Dietary Preferences</a:t>
            </a:r>
          </a:p>
          <a:p>
            <a:pPr>
              <a:lnSpc>
                <a:spcPct val="150000"/>
              </a:lnSpc>
              <a:spcBef>
                <a:spcPts val="0"/>
              </a:spcBef>
              <a:buFont typeface="Wingdings" pitchFamily="2" charset="2"/>
              <a:buChar char="Ø"/>
            </a:pPr>
            <a:r>
              <a:rPr lang="en-US" sz="2400" dirty="0" smtClean="0"/>
              <a:t>Language and Communication</a:t>
            </a:r>
          </a:p>
        </p:txBody>
      </p:sp>
      <p:graphicFrame>
        <p:nvGraphicFramePr>
          <p:cNvPr id="38" name="Object 8"/>
          <p:cNvGraphicFramePr>
            <a:graphicFrameLocks noChangeAspect="1"/>
          </p:cNvGraphicFramePr>
          <p:nvPr>
            <p:extLst>
              <p:ext uri="{D42A27DB-BD31-4B8C-83A1-F6EECF244321}">
                <p14:modId xmlns:p14="http://schemas.microsoft.com/office/powerpoint/2010/main" val="3696708062"/>
              </p:ext>
            </p:extLst>
          </p:nvPr>
        </p:nvGraphicFramePr>
        <p:xfrm>
          <a:off x="827584" y="3742492"/>
          <a:ext cx="1440756" cy="2710844"/>
        </p:xfrm>
        <a:graphic>
          <a:graphicData uri="http://schemas.openxmlformats.org/presentationml/2006/ole">
            <mc:AlternateContent xmlns:mc="http://schemas.openxmlformats.org/markup-compatibility/2006">
              <mc:Choice xmlns:v="urn:schemas-microsoft-com:vml" Requires="v">
                <p:oleObj spid="_x0000_s1028" name="Clip" r:id="rId4" imgW="1728720" imgH="3252600" progId="">
                  <p:embed/>
                </p:oleObj>
              </mc:Choice>
              <mc:Fallback>
                <p:oleObj name="Clip" r:id="rId4" imgW="1728720" imgH="3252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742492"/>
                        <a:ext cx="1440756" cy="2710844"/>
                      </a:xfrm>
                      <a:prstGeom prst="rect">
                        <a:avLst/>
                      </a:prstGeom>
                      <a:noFill/>
                      <a:extLst/>
                    </p:spPr>
                  </p:pic>
                </p:oleObj>
              </mc:Fallback>
            </mc:AlternateContent>
          </a:graphicData>
        </a:graphic>
      </p:graphicFrame>
    </p:spTree>
    <p:extLst>
      <p:ext uri="{BB962C8B-B14F-4D97-AF65-F5344CB8AC3E}">
        <p14:creationId xmlns:p14="http://schemas.microsoft.com/office/powerpoint/2010/main" val="4182174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Class</a:t>
            </a:r>
            <a:endParaRPr lang="en-US" dirty="0"/>
          </a:p>
        </p:txBody>
      </p:sp>
      <p:sp>
        <p:nvSpPr>
          <p:cNvPr id="3" name="Content Placeholder 2"/>
          <p:cNvSpPr>
            <a:spLocks noGrp="1"/>
          </p:cNvSpPr>
          <p:nvPr>
            <p:ph sz="half" idx="1"/>
          </p:nvPr>
        </p:nvSpPr>
        <p:spPr>
          <a:xfrm>
            <a:off x="467544" y="4437112"/>
            <a:ext cx="4608512" cy="2304256"/>
          </a:xfrm>
        </p:spPr>
        <p:txBody>
          <a:bodyPr>
            <a:normAutofit fontScale="92500"/>
          </a:bodyPr>
          <a:lstStyle/>
          <a:p>
            <a:pPr>
              <a:buNone/>
            </a:pPr>
            <a:r>
              <a:rPr lang="en-US" sz="2600" dirty="0" smtClean="0">
                <a:latin typeface="Calibri" charset="0"/>
                <a:cs typeface="Calibri" charset="0"/>
              </a:rPr>
              <a:t>Social classes often have different </a:t>
            </a:r>
            <a:r>
              <a:rPr lang="en-US" sz="2600" dirty="0">
                <a:latin typeface="Calibri" charset="0"/>
                <a:cs typeface="Calibri" charset="0"/>
              </a:rPr>
              <a:t>brand and product preferences</a:t>
            </a:r>
          </a:p>
          <a:p>
            <a:r>
              <a:rPr lang="en-US" sz="2200" dirty="0" smtClean="0"/>
              <a:t>Home furnishings (Coleman 1983)</a:t>
            </a:r>
          </a:p>
          <a:p>
            <a:r>
              <a:rPr lang="en-US" sz="2200" dirty="0" smtClean="0"/>
              <a:t>Leisure activities (Bourdieu 1984)</a:t>
            </a:r>
          </a:p>
          <a:p>
            <a:r>
              <a:rPr lang="en-US" sz="2200" dirty="0" smtClean="0"/>
              <a:t>Spending, saving, credit (</a:t>
            </a:r>
            <a:r>
              <a:rPr lang="en-US" sz="2200" dirty="0" err="1" smtClean="0"/>
              <a:t>Bernthat</a:t>
            </a:r>
            <a:r>
              <a:rPr lang="en-US" sz="2200" dirty="0" smtClean="0"/>
              <a:t> 2005)</a:t>
            </a:r>
            <a:endParaRPr lang="en-US" sz="2200" dirty="0"/>
          </a:p>
        </p:txBody>
      </p:sp>
      <p:pic>
        <p:nvPicPr>
          <p:cNvPr id="8" name="Content Placeholder 7" descr="fig05_03"/>
          <p:cNvPicPr>
            <a:picLocks noGrp="1" noChangeAspect="1" noChangeArrowheads="1"/>
          </p:cNvPicPr>
          <p:nvPr>
            <p:ph sz="half" idx="2"/>
          </p:nvPr>
        </p:nvPicPr>
        <p:blipFill>
          <a:blip r:embed="rId3" cstate="print"/>
          <a:srcRect l="24528"/>
          <a:stretch>
            <a:fillRect/>
          </a:stretch>
        </p:blipFill>
        <p:spPr bwMode="auto">
          <a:xfrm>
            <a:off x="5105400" y="2177462"/>
            <a:ext cx="3505200" cy="4563236"/>
          </a:xfrm>
          <a:prstGeom prst="rect">
            <a:avLst/>
          </a:prstGeom>
          <a:noFill/>
          <a:ln w="9525">
            <a:noFill/>
            <a:miter lim="800000"/>
            <a:headEnd/>
            <a:tailEnd/>
          </a:ln>
        </p:spPr>
      </p:pic>
      <p:sp>
        <p:nvSpPr>
          <p:cNvPr id="6" name="Title 1"/>
          <p:cNvSpPr txBox="1">
            <a:spLocks/>
          </p:cNvSpPr>
          <p:nvPr/>
        </p:nvSpPr>
        <p:spPr>
          <a:xfrm>
            <a:off x="457200" y="1295400"/>
            <a:ext cx="8229600" cy="1143000"/>
          </a:xfrm>
          <a:prstGeom prst="rect">
            <a:avLst/>
          </a:prstGeom>
        </p:spPr>
        <p:txBody>
          <a:bodyPr vert="horz" lIns="91440" tIns="45720" rIns="91440" bIns="45720" rtlCol="0" anchor="ctr">
            <a:normAutofit fontScale="62500" lnSpcReduction="20000"/>
          </a:bodyPr>
          <a:lstStyle/>
          <a:p>
            <a:pPr>
              <a:buFontTx/>
              <a:buNone/>
            </a:pPr>
            <a:r>
              <a:rPr lang="en-US" sz="4400" b="1" dirty="0" smtClean="0">
                <a:latin typeface="Calibri" charset="0"/>
                <a:cs typeface="Calibri" charset="0"/>
              </a:rPr>
              <a:t>Social classes:</a:t>
            </a:r>
            <a:r>
              <a:rPr lang="en-US" sz="4400" dirty="0" smtClean="0">
                <a:latin typeface="Calibri" charset="0"/>
                <a:cs typeface="Calibri" charset="0"/>
              </a:rPr>
              <a:t> society’s relatively permanent and ordered divisions whose members share similar values, interests, and behaviors</a:t>
            </a:r>
          </a:p>
        </p:txBody>
      </p:sp>
      <p:sp>
        <p:nvSpPr>
          <p:cNvPr id="4" name="Slide Number Placeholder 3"/>
          <p:cNvSpPr>
            <a:spLocks noGrp="1"/>
          </p:cNvSpPr>
          <p:nvPr>
            <p:ph type="sldNum" sz="quarter" idx="12"/>
          </p:nvPr>
        </p:nvSpPr>
        <p:spPr/>
        <p:txBody>
          <a:bodyPr/>
          <a:lstStyle/>
          <a:p>
            <a:fld id="{D7E2F3AF-EEFA-4172-A112-2C3C41C7DCCF}" type="slidenum">
              <a:rPr lang="en-US" smtClean="0"/>
              <a:t>6</a:t>
            </a:fld>
            <a:endParaRPr lang="en-US"/>
          </a:p>
        </p:txBody>
      </p:sp>
      <p:sp>
        <p:nvSpPr>
          <p:cNvPr id="7" name="Content Placeholder 2"/>
          <p:cNvSpPr txBox="1">
            <a:spLocks/>
          </p:cNvSpPr>
          <p:nvPr/>
        </p:nvSpPr>
        <p:spPr>
          <a:xfrm>
            <a:off x="457200" y="2564904"/>
            <a:ext cx="4038600" cy="15498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Arial" pitchFamily="34" charset="0"/>
              <a:buNone/>
            </a:pPr>
            <a:r>
              <a:rPr lang="en-US" sz="1800" dirty="0" smtClean="0">
                <a:latin typeface="Calibri" charset="0"/>
                <a:cs typeface="Calibri" charset="0"/>
              </a:rPr>
              <a:t>Social class is a function of:</a:t>
            </a:r>
          </a:p>
          <a:p>
            <a:r>
              <a:rPr lang="en-US" sz="1800" dirty="0" smtClean="0">
                <a:latin typeface="Calibri" charset="0"/>
                <a:cs typeface="Calibri" charset="0"/>
              </a:rPr>
              <a:t>Education, occupation, income, wealth</a:t>
            </a:r>
          </a:p>
          <a:p>
            <a:r>
              <a:rPr lang="en-US" sz="1800" dirty="0" smtClean="0">
                <a:latin typeface="Calibri" charset="0"/>
                <a:cs typeface="Calibri" charset="0"/>
              </a:rPr>
              <a:t>Family and social network, geographic location, lifestyle &amp;  taste</a:t>
            </a:r>
          </a:p>
        </p:txBody>
      </p:sp>
    </p:spTree>
    <p:extLst>
      <p:ext uri="{BB962C8B-B14F-4D97-AF65-F5344CB8AC3E}">
        <p14:creationId xmlns:p14="http://schemas.microsoft.com/office/powerpoint/2010/main" val="30809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3" name="Content Placeholder 2"/>
          <p:cNvSpPr>
            <a:spLocks noGrp="1"/>
          </p:cNvSpPr>
          <p:nvPr>
            <p:ph idx="1"/>
          </p:nvPr>
        </p:nvSpPr>
        <p:spPr>
          <a:xfrm>
            <a:off x="381000" y="1600200"/>
            <a:ext cx="6781800" cy="4953000"/>
          </a:xfrm>
        </p:spPr>
        <p:txBody>
          <a:bodyPr>
            <a:normAutofit/>
          </a:bodyPr>
          <a:lstStyle/>
          <a:p>
            <a:pPr lvl="0"/>
            <a:r>
              <a:rPr lang="en-US" sz="2400" b="1" dirty="0" smtClean="0"/>
              <a:t>Membership Groups: </a:t>
            </a:r>
            <a:r>
              <a:rPr lang="en-US" sz="2400" b="0" dirty="0" smtClean="0">
                <a:solidFill>
                  <a:schemeClr val="tx1"/>
                </a:solidFill>
              </a:rPr>
              <a:t>Groups with direct influence and to which a person belongs</a:t>
            </a:r>
            <a:endParaRPr lang="en-US" sz="2400" dirty="0" smtClean="0">
              <a:solidFill>
                <a:schemeClr val="tx1"/>
              </a:solidFill>
            </a:endParaRPr>
          </a:p>
          <a:p>
            <a:pPr>
              <a:buNone/>
            </a:pPr>
            <a:endParaRPr lang="en-US" sz="2400" dirty="0" smtClean="0"/>
          </a:p>
          <a:p>
            <a:r>
              <a:rPr lang="en-US" sz="2400" b="1" dirty="0" smtClean="0"/>
              <a:t>Reference Groups: </a:t>
            </a:r>
            <a:r>
              <a:rPr lang="en-US" sz="2400" dirty="0"/>
              <a:t>form a comparison or reference in forming attitudes or </a:t>
            </a:r>
            <a:r>
              <a:rPr lang="en-US" sz="2400" dirty="0" smtClean="0"/>
              <a:t>behavior</a:t>
            </a:r>
          </a:p>
          <a:p>
            <a:pPr lvl="1"/>
            <a:r>
              <a:rPr lang="en-US" sz="2000" b="1" dirty="0" smtClean="0"/>
              <a:t>Aspirational Groups: </a:t>
            </a:r>
            <a:r>
              <a:rPr lang="en-US" sz="2000" b="0" dirty="0" smtClean="0">
                <a:solidFill>
                  <a:schemeClr val="tx1"/>
                </a:solidFill>
              </a:rPr>
              <a:t>Groups an individual wishes to belong to</a:t>
            </a:r>
            <a:endParaRPr lang="en-US" sz="2000" dirty="0" smtClean="0"/>
          </a:p>
          <a:p>
            <a:pPr lvl="1"/>
            <a:r>
              <a:rPr lang="en-US" sz="2000" b="1" dirty="0" smtClean="0"/>
              <a:t>Avoidance Groups: </a:t>
            </a:r>
            <a:r>
              <a:rPr lang="en-US" sz="2000" dirty="0" smtClean="0"/>
              <a:t>Groups an individual does not want to belong to (especially on game day)</a:t>
            </a:r>
          </a:p>
          <a:p>
            <a:pPr lvl="1">
              <a:buNone/>
            </a:pPr>
            <a:endParaRPr lang="en-US" sz="2000" dirty="0"/>
          </a:p>
          <a:p>
            <a:r>
              <a:rPr lang="en-US" sz="2400" dirty="0" smtClean="0"/>
              <a:t>Important Groups:</a:t>
            </a:r>
          </a:p>
          <a:p>
            <a:pPr lvl="1"/>
            <a:r>
              <a:rPr lang="en-US" sz="2000" dirty="0" smtClean="0"/>
              <a:t>Family</a:t>
            </a:r>
          </a:p>
          <a:p>
            <a:pPr lvl="1"/>
            <a:r>
              <a:rPr lang="en-US" sz="2000" dirty="0" smtClean="0"/>
              <a:t>Social Networks</a:t>
            </a:r>
          </a:p>
        </p:txBody>
      </p:sp>
      <p:sp>
        <p:nvSpPr>
          <p:cNvPr id="4" name="Slide Number Placeholder 3"/>
          <p:cNvSpPr>
            <a:spLocks noGrp="1"/>
          </p:cNvSpPr>
          <p:nvPr>
            <p:ph type="sldNum" sz="quarter" idx="12"/>
          </p:nvPr>
        </p:nvSpPr>
        <p:spPr/>
        <p:txBody>
          <a:bodyPr/>
          <a:lstStyle/>
          <a:p>
            <a:fld id="{D7E2F3AF-EEFA-4172-A112-2C3C41C7DCCF}" type="slidenum">
              <a:rPr lang="en-US" smtClean="0"/>
              <a:t>7</a:t>
            </a:fld>
            <a:endParaRPr lang="en-US"/>
          </a:p>
        </p:txBody>
      </p:sp>
    </p:spTree>
    <p:extLst>
      <p:ext uri="{BB962C8B-B14F-4D97-AF65-F5344CB8AC3E}">
        <p14:creationId xmlns:p14="http://schemas.microsoft.com/office/powerpoint/2010/main" val="149805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2648" y="228600"/>
            <a:ext cx="8153400" cy="990600"/>
          </a:xfrm>
        </p:spPr>
        <p:txBody>
          <a:bodyPr>
            <a:normAutofit/>
          </a:bodyPr>
          <a:lstStyle/>
          <a:p>
            <a:r>
              <a:rPr lang="en-US" sz="3600" b="1" dirty="0" smtClean="0">
                <a:latin typeface="Tahoma"/>
                <a:cs typeface="Tahoma"/>
              </a:rPr>
              <a:t>Psychological Factors</a:t>
            </a:r>
            <a:endParaRPr lang="en-US" sz="3600" b="1" dirty="0">
              <a:latin typeface="Tahoma"/>
              <a:cs typeface="Tahoma"/>
            </a:endParaRPr>
          </a:p>
        </p:txBody>
      </p:sp>
      <p:sp>
        <p:nvSpPr>
          <p:cNvPr id="5" name="Content Placeholder 2"/>
          <p:cNvSpPr>
            <a:spLocks noGrp="1"/>
          </p:cNvSpPr>
          <p:nvPr>
            <p:ph sz="quarter" idx="1"/>
          </p:nvPr>
        </p:nvSpPr>
        <p:spPr>
          <a:xfrm>
            <a:off x="395536" y="3933056"/>
            <a:ext cx="8279832" cy="2824336"/>
          </a:xfrm>
        </p:spPr>
        <p:txBody>
          <a:bodyPr>
            <a:normAutofit fontScale="92500" lnSpcReduction="10000"/>
          </a:bodyPr>
          <a:lstStyle/>
          <a:p>
            <a:pPr>
              <a:spcAft>
                <a:spcPts val="1800"/>
              </a:spcAft>
              <a:buFontTx/>
              <a:buNone/>
            </a:pPr>
            <a:r>
              <a:rPr lang="en-US" sz="2400" b="1" dirty="0" smtClean="0"/>
              <a:t>Motive – </a:t>
            </a:r>
            <a:r>
              <a:rPr lang="en-US" sz="2400" dirty="0" smtClean="0"/>
              <a:t>need that directs consumer to seek satisfaction</a:t>
            </a:r>
          </a:p>
          <a:p>
            <a:pPr>
              <a:spcAft>
                <a:spcPts val="1800"/>
              </a:spcAft>
              <a:buFontTx/>
              <a:buNone/>
            </a:pPr>
            <a:r>
              <a:rPr lang="en-US" sz="2400" b="1" dirty="0" smtClean="0"/>
              <a:t>Perception- </a:t>
            </a:r>
            <a:r>
              <a:rPr lang="en-US" sz="2400" dirty="0" smtClean="0"/>
              <a:t>process of selecting, organizing and interpreting information to form a meaningful picture of the world</a:t>
            </a:r>
          </a:p>
          <a:p>
            <a:pPr>
              <a:spcAft>
                <a:spcPts val="1800"/>
              </a:spcAft>
              <a:buFontTx/>
              <a:buNone/>
            </a:pPr>
            <a:r>
              <a:rPr lang="en-US" sz="2400" b="1" dirty="0" smtClean="0"/>
              <a:t>Learning- </a:t>
            </a:r>
            <a:r>
              <a:rPr lang="en-US" sz="2400" dirty="0" smtClean="0"/>
              <a:t>changes in a consumer’s behavior from experience</a:t>
            </a:r>
          </a:p>
          <a:p>
            <a:pPr>
              <a:spcAft>
                <a:spcPts val="1800"/>
              </a:spcAft>
              <a:buFontTx/>
              <a:buNone/>
            </a:pPr>
            <a:r>
              <a:rPr lang="en-US" sz="2400" b="1" dirty="0"/>
              <a:t>	</a:t>
            </a:r>
            <a:r>
              <a:rPr lang="en-US" sz="2400" b="1" dirty="0" smtClean="0"/>
              <a:t>-</a:t>
            </a:r>
            <a:r>
              <a:rPr lang="en-US" sz="2400" dirty="0" smtClean="0"/>
              <a:t>positive vs. negative experiences</a:t>
            </a:r>
          </a:p>
          <a:p>
            <a:pPr>
              <a:buFontTx/>
              <a:buNone/>
            </a:pPr>
            <a:endParaRPr lang="en-US" dirty="0" smtClean="0"/>
          </a:p>
        </p:txBody>
      </p:sp>
      <p:sp>
        <p:nvSpPr>
          <p:cNvPr id="2" name="Slide Number Placeholder 1"/>
          <p:cNvSpPr>
            <a:spLocks noGrp="1"/>
          </p:cNvSpPr>
          <p:nvPr>
            <p:ph type="sldNum" sz="quarter" idx="12"/>
          </p:nvPr>
        </p:nvSpPr>
        <p:spPr/>
        <p:txBody>
          <a:bodyPr/>
          <a:lstStyle/>
          <a:p>
            <a:fld id="{D7E2F3AF-EEFA-4172-A112-2C3C41C7DCCF}" type="slidenum">
              <a:rPr lang="en-US" smtClean="0"/>
              <a:t>8</a:t>
            </a:fld>
            <a:endParaRPr lang="en-US"/>
          </a:p>
        </p:txBody>
      </p:sp>
      <p:sp>
        <p:nvSpPr>
          <p:cNvPr id="6" name="Content Placeholder 3"/>
          <p:cNvSpPr txBox="1">
            <a:spLocks/>
          </p:cNvSpPr>
          <p:nvPr/>
        </p:nvSpPr>
        <p:spPr>
          <a:xfrm>
            <a:off x="446856" y="1124744"/>
            <a:ext cx="8229600" cy="25922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800"/>
              </a:spcAft>
              <a:buNone/>
            </a:pPr>
            <a:r>
              <a:rPr lang="en-US" sz="2200" b="1" dirty="0" smtClean="0"/>
              <a:t>Attitude</a:t>
            </a:r>
            <a:r>
              <a:rPr lang="en-US" sz="2000" b="1" dirty="0"/>
              <a:t>- </a:t>
            </a:r>
            <a:r>
              <a:rPr lang="en-US" sz="2200" dirty="0" smtClean="0"/>
              <a:t>learned </a:t>
            </a:r>
            <a:r>
              <a:rPr lang="en-US" sz="2200" dirty="0"/>
              <a:t>tendency to respond in a consistent way to a given object or entity</a:t>
            </a:r>
          </a:p>
          <a:p>
            <a:pPr>
              <a:lnSpc>
                <a:spcPct val="90000"/>
              </a:lnSpc>
              <a:spcAft>
                <a:spcPts val="1800"/>
              </a:spcAft>
              <a:buNone/>
            </a:pPr>
            <a:r>
              <a:rPr lang="en-US" sz="2200" b="1" dirty="0" smtClean="0"/>
              <a:t>Belief</a:t>
            </a:r>
            <a:r>
              <a:rPr lang="en-US" sz="2000" b="1" dirty="0"/>
              <a:t>- </a:t>
            </a:r>
            <a:r>
              <a:rPr lang="en-US" sz="2200" dirty="0" smtClean="0"/>
              <a:t>an </a:t>
            </a:r>
            <a:r>
              <a:rPr lang="en-US" sz="2200" dirty="0"/>
              <a:t>organized pattern of knowledge that an individual holds to be true about the world</a:t>
            </a:r>
          </a:p>
          <a:p>
            <a:pPr>
              <a:lnSpc>
                <a:spcPct val="90000"/>
              </a:lnSpc>
              <a:spcAft>
                <a:spcPts val="1800"/>
              </a:spcAft>
              <a:buNone/>
            </a:pPr>
            <a:r>
              <a:rPr lang="en-US" sz="2200" b="1" dirty="0" smtClean="0"/>
              <a:t>Value</a:t>
            </a:r>
            <a:r>
              <a:rPr lang="en-US" sz="2000" b="1" dirty="0"/>
              <a:t>- </a:t>
            </a:r>
            <a:r>
              <a:rPr lang="en-US" sz="2200" dirty="0" smtClean="0"/>
              <a:t>enduring </a:t>
            </a:r>
            <a:r>
              <a:rPr lang="en-US" sz="2200" dirty="0"/>
              <a:t>belief or feeling that a specific mode of conduct is personally or socially preferable to another mode of </a:t>
            </a:r>
            <a:r>
              <a:rPr lang="en-US" sz="2200" dirty="0" smtClean="0"/>
              <a:t>conduct</a:t>
            </a:r>
            <a:endParaRPr lang="en-US" sz="2200" dirty="0"/>
          </a:p>
        </p:txBody>
      </p:sp>
    </p:spTree>
    <p:extLst>
      <p:ext uri="{BB962C8B-B14F-4D97-AF65-F5344CB8AC3E}">
        <p14:creationId xmlns:p14="http://schemas.microsoft.com/office/powerpoint/2010/main" val="2064073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a:xfrm>
            <a:off x="457200" y="274638"/>
            <a:ext cx="8229600" cy="1143000"/>
          </a:xfrm>
        </p:spPr>
        <p:txBody>
          <a:bodyPr>
            <a:normAutofit/>
          </a:bodyPr>
          <a:lstStyle/>
          <a:p>
            <a:r>
              <a:rPr lang="en-US" altLang="ko-KR" sz="3600" b="1" dirty="0" smtClean="0">
                <a:latin typeface="Tahoma" pitchFamily="34" charset="0"/>
                <a:ea typeface="Tahoma" pitchFamily="34" charset="0"/>
                <a:cs typeface="Tahoma" pitchFamily="34" charset="0"/>
              </a:rPr>
              <a:t>Attitudes and Behavior</a:t>
            </a:r>
            <a:endParaRPr lang="ko-KR" altLang="en-US" sz="3600" b="1" dirty="0">
              <a:latin typeface="Tahoma" pitchFamily="34" charset="0"/>
              <a:cs typeface="Tahoma" pitchFamily="34" charset="0"/>
            </a:endParaRPr>
          </a:p>
        </p:txBody>
      </p:sp>
      <p:sp>
        <p:nvSpPr>
          <p:cNvPr id="5" name="내용 개체 틀 2"/>
          <p:cNvSpPr>
            <a:spLocks noGrp="1"/>
          </p:cNvSpPr>
          <p:nvPr>
            <p:ph idx="1"/>
          </p:nvPr>
        </p:nvSpPr>
        <p:spPr>
          <a:xfrm>
            <a:off x="457200" y="1600200"/>
            <a:ext cx="8229600" cy="4525963"/>
          </a:xfrm>
        </p:spPr>
        <p:txBody>
          <a:bodyPr>
            <a:noAutofit/>
          </a:bodyPr>
          <a:lstStyle/>
          <a:p>
            <a:r>
              <a:rPr lang="en-US" altLang="ko-KR" sz="2800" dirty="0" smtClean="0">
                <a:latin typeface="Tahoma" pitchFamily="34" charset="0"/>
                <a:ea typeface="Tahoma" pitchFamily="34" charset="0"/>
                <a:cs typeface="Tahoma" pitchFamily="34" charset="0"/>
              </a:rPr>
              <a:t>Strangely enough, attitudes aren't connected to behavior very well.</a:t>
            </a:r>
            <a:br>
              <a:rPr lang="en-US" altLang="ko-KR" sz="2800" dirty="0" smtClean="0">
                <a:latin typeface="Tahoma" pitchFamily="34" charset="0"/>
                <a:ea typeface="Tahoma" pitchFamily="34" charset="0"/>
                <a:cs typeface="Tahoma" pitchFamily="34" charset="0"/>
              </a:rPr>
            </a:br>
            <a:endParaRPr lang="en-US" altLang="ko-KR" sz="2800" dirty="0" smtClean="0">
              <a:latin typeface="Tahoma" pitchFamily="34" charset="0"/>
              <a:ea typeface="Tahoma" pitchFamily="34" charset="0"/>
              <a:cs typeface="Tahoma" pitchFamily="34" charset="0"/>
            </a:endParaRPr>
          </a:p>
          <a:p>
            <a:r>
              <a:rPr lang="en-US" altLang="ko-KR" sz="2400" dirty="0" smtClean="0">
                <a:latin typeface="Tahoma" pitchFamily="34" charset="0"/>
                <a:ea typeface="Tahoma" pitchFamily="34" charset="0"/>
                <a:cs typeface="Tahoma" pitchFamily="34" charset="0"/>
              </a:rPr>
              <a:t>Reason 1: A host of variables influence the connection between attitudes and behavior, including: </a:t>
            </a:r>
          </a:p>
          <a:p>
            <a:pPr lvl="1">
              <a:buFont typeface="Wingdings" pitchFamily="2" charset="2"/>
              <a:buChar char="ü"/>
            </a:pPr>
            <a:r>
              <a:rPr lang="en-US" altLang="ko-KR" sz="2000" dirty="0" smtClean="0">
                <a:latin typeface="Tahoma" pitchFamily="34" charset="0"/>
                <a:ea typeface="Tahoma" pitchFamily="34" charset="0"/>
                <a:cs typeface="Tahoma" pitchFamily="34" charset="0"/>
              </a:rPr>
              <a:t>Strength of the attitudes. </a:t>
            </a:r>
          </a:p>
          <a:p>
            <a:pPr lvl="1">
              <a:buFont typeface="Wingdings" pitchFamily="2" charset="2"/>
              <a:buChar char="ü"/>
            </a:pPr>
            <a:r>
              <a:rPr lang="en-US" altLang="ko-KR" sz="2000" dirty="0" smtClean="0">
                <a:latin typeface="Tahoma" pitchFamily="34" charset="0"/>
                <a:ea typeface="Tahoma" pitchFamily="34" charset="0"/>
                <a:cs typeface="Tahoma" pitchFamily="34" charset="0"/>
              </a:rPr>
              <a:t>Their accessibility in memory. </a:t>
            </a:r>
          </a:p>
          <a:p>
            <a:pPr lvl="1">
              <a:buFont typeface="Wingdings" pitchFamily="2" charset="2"/>
              <a:buChar char="ü"/>
            </a:pPr>
            <a:r>
              <a:rPr lang="en-US" altLang="ko-KR" sz="2000" dirty="0" smtClean="0">
                <a:latin typeface="Tahoma" pitchFamily="34" charset="0"/>
                <a:ea typeface="Tahoma" pitchFamily="34" charset="0"/>
                <a:cs typeface="Tahoma" pitchFamily="34" charset="0"/>
              </a:rPr>
              <a:t>Their relevance to the behavior in question. </a:t>
            </a:r>
          </a:p>
          <a:p>
            <a:r>
              <a:rPr lang="en-US" altLang="ko-KR" sz="2400" dirty="0" smtClean="0">
                <a:latin typeface="Tahoma" pitchFamily="34" charset="0"/>
                <a:ea typeface="Tahoma" pitchFamily="34" charset="0"/>
                <a:cs typeface="Tahoma" pitchFamily="34" charset="0"/>
              </a:rPr>
              <a:t>Reason 2: The behavioral component of an attitude is only a predisposition which is influenced by situational variables. </a:t>
            </a:r>
          </a:p>
          <a:p>
            <a:endParaRPr lang="ko-KR" altLang="en-US" sz="2800" dirty="0">
              <a:latin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fld id="{D7E2F3AF-EEFA-4172-A112-2C3C41C7DCCF}" type="slidenum">
              <a:rPr lang="en-US" smtClean="0"/>
              <a:t>9</a:t>
            </a:fld>
            <a:endParaRPr lang="en-US"/>
          </a:p>
        </p:txBody>
      </p:sp>
    </p:spTree>
    <p:extLst>
      <p:ext uri="{BB962C8B-B14F-4D97-AF65-F5344CB8AC3E}">
        <p14:creationId xmlns:p14="http://schemas.microsoft.com/office/powerpoint/2010/main" val="2464417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2505</Words>
  <Application>Microsoft Office PowerPoint</Application>
  <PresentationFormat>On-screen Show (4:3)</PresentationFormat>
  <Paragraphs>366</Paragraphs>
  <Slides>29</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Clip</vt:lpstr>
      <vt:lpstr>Session 3</vt:lpstr>
      <vt:lpstr>Model of Consumer Behavior</vt:lpstr>
      <vt:lpstr>The buyer’s black box has many levels of influence</vt:lpstr>
      <vt:lpstr>Subculture</vt:lpstr>
      <vt:lpstr>Culture</vt:lpstr>
      <vt:lpstr>Social Class</vt:lpstr>
      <vt:lpstr>Groups</vt:lpstr>
      <vt:lpstr>Psychological Factors</vt:lpstr>
      <vt:lpstr>Attitudes and Behavior</vt:lpstr>
      <vt:lpstr>Personal Characteristics</vt:lpstr>
      <vt:lpstr>Summing up the buyer’s black box…</vt:lpstr>
      <vt:lpstr>Buying behavior changes with different types of products</vt:lpstr>
      <vt:lpstr>#Variety Seeking</vt:lpstr>
      <vt:lpstr>#Habitual Buying</vt:lpstr>
      <vt:lpstr>Let’s look at the formula again!</vt:lpstr>
      <vt:lpstr>Consumer Decision-making Procedure</vt:lpstr>
      <vt:lpstr>Consumer Decision-making Procedure</vt:lpstr>
      <vt:lpstr>#Need/Problem Recognition</vt:lpstr>
      <vt:lpstr>Consumer Decision-making Procedure</vt:lpstr>
      <vt:lpstr>#Information Search</vt:lpstr>
      <vt:lpstr>Consumer Decision-making Procedure</vt:lpstr>
      <vt:lpstr>Consumer Decision-making Procedure</vt:lpstr>
      <vt:lpstr>Consumer Decision-making Procedure</vt:lpstr>
      <vt:lpstr>Post Purchase Behavior</vt:lpstr>
      <vt:lpstr>New Purchases</vt:lpstr>
      <vt:lpstr>#Consumers and Innovation</vt:lpstr>
      <vt:lpstr>#Consumers and Innovation</vt:lpstr>
      <vt:lpstr>Business Behavior</vt:lpstr>
      <vt:lpstr>Business Behavior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Li Xiao</dc:creator>
  <cp:lastModifiedBy>Li Xiao</cp:lastModifiedBy>
  <cp:revision>32</cp:revision>
  <cp:lastPrinted>2015-04-08T05:04:14Z</cp:lastPrinted>
  <dcterms:created xsi:type="dcterms:W3CDTF">2015-03-25T03:22:44Z</dcterms:created>
  <dcterms:modified xsi:type="dcterms:W3CDTF">2017-04-05T10:14:20Z</dcterms:modified>
</cp:coreProperties>
</file>