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28"/>
  </p:notesMasterIdLst>
  <p:sldIdLst>
    <p:sldId id="256" r:id="rId2"/>
    <p:sldId id="258" r:id="rId3"/>
    <p:sldId id="261" r:id="rId4"/>
    <p:sldId id="345" r:id="rId5"/>
    <p:sldId id="318" r:id="rId6"/>
    <p:sldId id="320" r:id="rId7"/>
    <p:sldId id="323" r:id="rId8"/>
    <p:sldId id="321" r:id="rId9"/>
    <p:sldId id="324" r:id="rId10"/>
    <p:sldId id="326" r:id="rId11"/>
    <p:sldId id="327" r:id="rId12"/>
    <p:sldId id="328" r:id="rId13"/>
    <p:sldId id="329" r:id="rId14"/>
    <p:sldId id="259" r:id="rId15"/>
    <p:sldId id="356" r:id="rId16"/>
    <p:sldId id="367" r:id="rId17"/>
    <p:sldId id="368" r:id="rId18"/>
    <p:sldId id="357" r:id="rId19"/>
    <p:sldId id="358" r:id="rId20"/>
    <p:sldId id="359" r:id="rId21"/>
    <p:sldId id="360" r:id="rId22"/>
    <p:sldId id="361" r:id="rId23"/>
    <p:sldId id="362" r:id="rId24"/>
    <p:sldId id="363" r:id="rId25"/>
    <p:sldId id="365" r:id="rId26"/>
    <p:sldId id="366" r:id="rId27"/>
  </p:sldIdLst>
  <p:sldSz cx="9144000" cy="6858000" type="screen4x3"/>
  <p:notesSz cx="6858000" cy="9144000"/>
  <p:embeddedFontLst>
    <p:embeddedFont>
      <p:font typeface="Calibri" panose="020F0502020204030204" pitchFamily="34" charset="0"/>
      <p:regular r:id="rId29"/>
      <p:bold r:id="rId30"/>
      <p:italic r:id="rId31"/>
      <p:boldItalic r:id="rId32"/>
    </p:embeddedFont>
    <p:embeddedFont>
      <p:font typeface="楷体_GB2312" panose="02010600030101010101" charset="-122"/>
      <p:regular r:id="rId33"/>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5032"/>
    <a:srgbClr val="000000"/>
    <a:srgbClr val="7F7F7F"/>
    <a:srgbClr val="616EA3"/>
    <a:srgbClr val="BFBFBF"/>
    <a:srgbClr val="DDDDDD"/>
    <a:srgbClr val="EBAF00"/>
    <a:srgbClr val="A20754"/>
    <a:srgbClr val="A00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70" autoAdjust="0"/>
    <p:restoredTop sz="99304" autoAdjust="0"/>
  </p:normalViewPr>
  <p:slideViewPr>
    <p:cSldViewPr>
      <p:cViewPr varScale="1">
        <p:scale>
          <a:sx n="101" d="100"/>
          <a:sy n="101" d="100"/>
        </p:scale>
        <p:origin x="-43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50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9A0AE6-D8B6-43F5-A6A9-E08193E05AE5}" type="datetimeFigureOut">
              <a:rPr lang="zh-CN" altLang="en-US" smtClean="0"/>
              <a:pPr/>
              <a:t>2014/12/10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2F4693-2644-4290-A21C-F94176E601DD}" type="slidenum">
              <a:rPr lang="zh-CN" altLang="en-US" smtClean="0"/>
              <a:pPr/>
              <a:t>‹#›</a:t>
            </a:fld>
            <a:endParaRPr lang="zh-CN" altLang="en-US"/>
          </a:p>
        </p:txBody>
      </p:sp>
    </p:spTree>
    <p:extLst>
      <p:ext uri="{BB962C8B-B14F-4D97-AF65-F5344CB8AC3E}">
        <p14:creationId xmlns:p14="http://schemas.microsoft.com/office/powerpoint/2010/main" val="2327885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TWTemplatePicture" descr="coverfull 4 TW backgroun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813" name="Rectangle 3"/>
          <p:cNvSpPr>
            <a:spLocks noGrp="1" noChangeArrowheads="1"/>
          </p:cNvSpPr>
          <p:nvPr>
            <p:ph type="subTitle" idx="1"/>
          </p:nvPr>
        </p:nvSpPr>
        <p:spPr bwMode="gray">
          <a:xfrm>
            <a:off x="379413" y="4464050"/>
            <a:ext cx="7313612" cy="342900"/>
          </a:xfrm>
          <a:solidFill>
            <a:srgbClr val="000000"/>
          </a:solidFill>
        </p:spPr>
        <p:txBody>
          <a:bodyPr lIns="182880" tIns="18288" bIns="18288">
            <a:spAutoFit/>
          </a:bodyPr>
          <a:lstStyle>
            <a:lvl1pPr marL="0" indent="0">
              <a:lnSpc>
                <a:spcPts val="1900"/>
              </a:lnSpc>
              <a:spcBef>
                <a:spcPct val="0"/>
              </a:spcBef>
              <a:spcAft>
                <a:spcPct val="0"/>
              </a:spcAft>
              <a:buFont typeface="Wingdings" pitchFamily="2" charset="2"/>
              <a:buNone/>
              <a:defRPr sz="1800">
                <a:solidFill>
                  <a:schemeClr val="bg1"/>
                </a:solidFill>
              </a:defRPr>
            </a:lvl1pPr>
          </a:lstStyle>
          <a:p>
            <a:pPr lvl="0"/>
            <a:r>
              <a:rPr lang="zh-CN" altLang="en-US" noProof="0" smtClean="0"/>
              <a:t>单击此处编辑母版副标题样式</a:t>
            </a:r>
            <a:endParaRPr lang="en-US" altLang="zh-CN" noProof="0" smtClean="0"/>
          </a:p>
        </p:txBody>
      </p:sp>
      <p:sp>
        <p:nvSpPr>
          <p:cNvPr id="119814" name="Rectangle 2"/>
          <p:cNvSpPr>
            <a:spLocks noGrp="1" noChangeArrowheads="1"/>
          </p:cNvSpPr>
          <p:nvPr>
            <p:ph type="ctrTitle"/>
          </p:nvPr>
        </p:nvSpPr>
        <p:spPr>
          <a:xfrm>
            <a:off x="379413" y="4010025"/>
            <a:ext cx="5942012" cy="376238"/>
          </a:xfrm>
          <a:solidFill>
            <a:schemeClr val="tx2"/>
          </a:solidFill>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82880" tIns="27432" rIns="91440" bIns="18288" anchor="b">
            <a:spAutoFit/>
          </a:bodyPr>
          <a:lstStyle>
            <a:lvl1pPr>
              <a:lnSpc>
                <a:spcPts val="2600"/>
              </a:lnSpc>
              <a:defRPr sz="2500">
                <a:solidFill>
                  <a:schemeClr val="bg1"/>
                </a:solidFill>
              </a:defRPr>
            </a:lvl1pPr>
          </a:lstStyle>
          <a:p>
            <a:pPr lvl="0"/>
            <a:r>
              <a:rPr lang="zh-CN" altLang="en-US" noProof="0" smtClean="0"/>
              <a:t>单击此处编辑母版标题样式</a:t>
            </a:r>
            <a:endParaRPr lang="en-US" altLang="zh-CN" noProof="0" smtClean="0"/>
          </a:p>
        </p:txBody>
      </p:sp>
    </p:spTree>
    <p:extLst>
      <p:ext uri="{BB962C8B-B14F-4D97-AF65-F5344CB8AC3E}">
        <p14:creationId xmlns:p14="http://schemas.microsoft.com/office/powerpoint/2010/main" val="4442699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22306645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428625"/>
            <a:ext cx="2095500" cy="5511800"/>
          </a:xfrm>
        </p:spPr>
        <p:txBody>
          <a:bodyPr vert="eaVert"/>
          <a:lstStyle/>
          <a:p>
            <a:r>
              <a:rPr lang="zh-CN" altLang="en-US" smtClean="0"/>
              <a:t>单击此处编辑母版标题样式</a:t>
            </a:r>
            <a:endParaRPr lang="zh-CN" altLang="en-US"/>
          </a:p>
        </p:txBody>
      </p:sp>
      <p:sp>
        <p:nvSpPr>
          <p:cNvPr id="3" name="Vertical Text Placeholder 2"/>
          <p:cNvSpPr>
            <a:spLocks noGrp="1"/>
          </p:cNvSpPr>
          <p:nvPr>
            <p:ph type="body" orient="vert" idx="1"/>
          </p:nvPr>
        </p:nvSpPr>
        <p:spPr>
          <a:xfrm>
            <a:off x="379413" y="428625"/>
            <a:ext cx="6134100" cy="55118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34115930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标题和文本在内容之上">
    <p:spTree>
      <p:nvGrpSpPr>
        <p:cNvPr id="1" name=""/>
        <p:cNvGrpSpPr/>
        <p:nvPr/>
      </p:nvGrpSpPr>
      <p:grpSpPr>
        <a:xfrm>
          <a:off x="0" y="0"/>
          <a:ext cx="0" cy="0"/>
          <a:chOff x="0" y="0"/>
          <a:chExt cx="0" cy="0"/>
        </a:xfrm>
      </p:grpSpPr>
      <p:sp>
        <p:nvSpPr>
          <p:cNvPr id="2" name="Title 1"/>
          <p:cNvSpPr>
            <a:spLocks noGrp="1"/>
          </p:cNvSpPr>
          <p:nvPr>
            <p:ph type="title"/>
          </p:nvPr>
        </p:nvSpPr>
        <p:spPr>
          <a:xfrm>
            <a:off x="382588" y="428625"/>
            <a:ext cx="8372475" cy="768350"/>
          </a:xfrm>
        </p:spPr>
        <p:txBody>
          <a:bodyPr/>
          <a:lstStyle/>
          <a:p>
            <a:r>
              <a:rPr lang="zh-CN" altLang="en-US" smtClean="0"/>
              <a:t>单击此处编辑母版标题样式</a:t>
            </a:r>
            <a:endParaRPr lang="en-US"/>
          </a:p>
        </p:txBody>
      </p:sp>
      <p:sp>
        <p:nvSpPr>
          <p:cNvPr id="3" name="Text Placeholder 2"/>
          <p:cNvSpPr>
            <a:spLocks noGrp="1"/>
          </p:cNvSpPr>
          <p:nvPr>
            <p:ph type="body" sz="half" idx="1"/>
          </p:nvPr>
        </p:nvSpPr>
        <p:spPr>
          <a:xfrm>
            <a:off x="382588" y="1425575"/>
            <a:ext cx="8372475" cy="21812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382588" y="3759200"/>
            <a:ext cx="8372475" cy="21828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9335765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2829934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3580056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Content Placeholder 2"/>
          <p:cNvSpPr>
            <a:spLocks noGrp="1"/>
          </p:cNvSpPr>
          <p:nvPr>
            <p:ph sz="half" idx="1"/>
          </p:nvPr>
        </p:nvSpPr>
        <p:spPr>
          <a:xfrm>
            <a:off x="385763" y="1428750"/>
            <a:ext cx="4111625"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Content Placeholder 3"/>
          <p:cNvSpPr>
            <a:spLocks noGrp="1"/>
          </p:cNvSpPr>
          <p:nvPr>
            <p:ph sz="half" idx="2"/>
          </p:nvPr>
        </p:nvSpPr>
        <p:spPr>
          <a:xfrm>
            <a:off x="4649788" y="1428750"/>
            <a:ext cx="4111625" cy="451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39489280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426114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zh-CN" altLang="en-US"/>
          </a:p>
        </p:txBody>
      </p:sp>
      <p:sp>
        <p:nvSpPr>
          <p:cNvPr id="3"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24478019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23588410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83928915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sldNum" sz="quarter" idx="10"/>
          </p:nvPr>
        </p:nvSpPr>
        <p:spPr>
          <a:ln/>
        </p:spPr>
        <p:txBody>
          <a:bodyPr/>
          <a:lstStyle>
            <a:lvl1pPr>
              <a:defRPr/>
            </a:lvl1pPr>
          </a:lstStyle>
          <a:p>
            <a:fld id="{118D6B32-68AB-44EC-99A1-2452DD150784}" type="slidenum">
              <a:rPr lang="zh-CN" altLang="en-US" smtClean="0"/>
              <a:pPr/>
              <a:t>‹#›</a:t>
            </a:fld>
            <a:endParaRPr lang="zh-CN" altLang="en-US"/>
          </a:p>
        </p:txBody>
      </p:sp>
    </p:spTree>
    <p:extLst>
      <p:ext uri="{BB962C8B-B14F-4D97-AF65-F5344CB8AC3E}">
        <p14:creationId xmlns:p14="http://schemas.microsoft.com/office/powerpoint/2010/main" val="13147015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385763" y="1428750"/>
            <a:ext cx="8375650" cy="451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p:txBody>
      </p:sp>
      <p:sp>
        <p:nvSpPr>
          <p:cNvPr id="1030" name="Rectangle 6"/>
          <p:cNvSpPr>
            <a:spLocks noGrp="1" noChangeArrowheads="1"/>
          </p:cNvSpPr>
          <p:nvPr>
            <p:ph type="sldNum" sz="quarter" idx="4"/>
          </p:nvPr>
        </p:nvSpPr>
        <p:spPr bwMode="gray">
          <a:xfrm>
            <a:off x="8251825" y="6543675"/>
            <a:ext cx="49847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0" bIns="45720" numCol="1" anchor="ctr" anchorCtr="0" compatLnSpc="1">
            <a:prstTxWarp prst="textNoShape">
              <a:avLst/>
            </a:prstTxWarp>
          </a:bodyPr>
          <a:lstStyle>
            <a:lvl1pPr algn="r">
              <a:buSzTx/>
              <a:buFontTx/>
              <a:buNone/>
              <a:defRPr sz="800">
                <a:solidFill>
                  <a:schemeClr val="tx1"/>
                </a:solidFill>
                <a:latin typeface="Arial" charset="0"/>
                <a:cs typeface="Arial" charset="0"/>
              </a:defRPr>
            </a:lvl1pPr>
          </a:lstStyle>
          <a:p>
            <a:fld id="{118D6B32-68AB-44EC-99A1-2452DD150784}" type="slidenum">
              <a:rPr lang="zh-CN" altLang="en-US" smtClean="0"/>
              <a:pPr/>
              <a:t>‹#›</a:t>
            </a:fld>
            <a:endParaRPr lang="zh-CN" altLang="en-US"/>
          </a:p>
        </p:txBody>
      </p:sp>
      <p:sp>
        <p:nvSpPr>
          <p:cNvPr id="1029" name="Rectangle 2"/>
          <p:cNvSpPr>
            <a:spLocks noGrp="1" noChangeArrowheads="1"/>
          </p:cNvSpPr>
          <p:nvPr>
            <p:ph type="title"/>
          </p:nvPr>
        </p:nvSpPr>
        <p:spPr bwMode="gray">
          <a:xfrm>
            <a:off x="379413" y="428625"/>
            <a:ext cx="8370887"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2" name="TextBox 1"/>
          <p:cNvSpPr txBox="1"/>
          <p:nvPr userDrawn="1"/>
        </p:nvSpPr>
        <p:spPr>
          <a:xfrm>
            <a:off x="251520" y="6453336"/>
            <a:ext cx="3384376" cy="276999"/>
          </a:xfrm>
          <a:prstGeom prst="rect">
            <a:avLst/>
          </a:prstGeom>
          <a:noFill/>
        </p:spPr>
        <p:txBody>
          <a:bodyPr wrap="square" rtlCol="0">
            <a:spAutoFit/>
          </a:bodyPr>
          <a:lstStyle/>
          <a:p>
            <a:r>
              <a:rPr lang="en-US" altLang="zh-CN" sz="1200" kern="1200" dirty="0" smtClean="0">
                <a:solidFill>
                  <a:schemeClr val="tx1"/>
                </a:solidFill>
                <a:effectLst/>
                <a:latin typeface="+mn-lt"/>
                <a:ea typeface="+mn-ea"/>
                <a:cs typeface="+mn-cs"/>
              </a:rPr>
              <a:t>International Taxation</a:t>
            </a:r>
            <a:r>
              <a:rPr lang="en-US" altLang="zh-CN" sz="1200" kern="1200" baseline="0" dirty="0" smtClean="0">
                <a:solidFill>
                  <a:schemeClr val="tx1"/>
                </a:solidFill>
                <a:effectLst/>
                <a:latin typeface="+mn-lt"/>
                <a:ea typeface="+mn-ea"/>
                <a:cs typeface="+mn-cs"/>
              </a:rPr>
              <a:t> – Case Study</a:t>
            </a:r>
            <a:endParaRPr lang="zh-CN" altLang="en-US" sz="12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400" b="1">
          <a:solidFill>
            <a:schemeClr val="tx2"/>
          </a:solidFill>
          <a:latin typeface="+mj-lt"/>
          <a:ea typeface="+mj-ea"/>
          <a:cs typeface="+mj-cs"/>
        </a:defRPr>
      </a:lvl1pPr>
      <a:lvl2pPr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2pPr>
      <a:lvl3pPr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3pPr>
      <a:lvl4pPr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4pPr>
      <a:lvl5pPr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5pPr>
      <a:lvl6pPr marL="457200"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6pPr>
      <a:lvl7pPr marL="914400"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7pPr>
      <a:lvl8pPr marL="1371600"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8pPr>
      <a:lvl9pPr marL="1828800" algn="l" rtl="0" eaLnBrk="1" fontAlgn="base" hangingPunct="1">
        <a:lnSpc>
          <a:spcPct val="90000"/>
        </a:lnSpc>
        <a:spcBef>
          <a:spcPct val="0"/>
        </a:spcBef>
        <a:spcAft>
          <a:spcPct val="0"/>
        </a:spcAft>
        <a:defRPr sz="2400" b="1">
          <a:solidFill>
            <a:schemeClr val="tx2"/>
          </a:solidFill>
          <a:latin typeface="Arial" charset="0"/>
          <a:ea typeface="楷体_GB2312" pitchFamily="49" charset="-122"/>
        </a:defRPr>
      </a:lvl9pPr>
    </p:titleStyle>
    <p:bodyStyle>
      <a:lvl1pPr marL="228600" indent="-228600" algn="l" rtl="0" eaLnBrk="1" fontAlgn="base" hangingPunct="1">
        <a:spcBef>
          <a:spcPct val="20000"/>
        </a:spcBef>
        <a:spcAft>
          <a:spcPts val="600"/>
        </a:spcAft>
        <a:buClr>
          <a:srgbClr val="E65032"/>
        </a:buClr>
        <a:buSzPct val="60000"/>
        <a:buFont typeface="Wingdings" pitchFamily="2" charset="2"/>
        <a:buChar char="l"/>
        <a:defRPr sz="2000">
          <a:solidFill>
            <a:schemeClr val="tx1"/>
          </a:solidFill>
          <a:latin typeface="+mn-lt"/>
          <a:ea typeface="+mn-ea"/>
          <a:cs typeface="+mn-cs"/>
        </a:defRPr>
      </a:lvl1pPr>
      <a:lvl2pPr marL="457200" indent="-227013" algn="l" rtl="0" eaLnBrk="1" fontAlgn="base" hangingPunct="1">
        <a:spcBef>
          <a:spcPct val="10000"/>
        </a:spcBef>
        <a:spcAft>
          <a:spcPts val="600"/>
        </a:spcAft>
        <a:buClr>
          <a:srgbClr val="989898"/>
        </a:buClr>
        <a:buSzPct val="60000"/>
        <a:buFont typeface="Wingdings" pitchFamily="2" charset="2"/>
        <a:buChar char="l"/>
        <a:defRPr>
          <a:solidFill>
            <a:schemeClr val="tx1"/>
          </a:solidFill>
          <a:latin typeface="+mn-lt"/>
          <a:ea typeface="+mn-ea"/>
        </a:defRPr>
      </a:lvl2pPr>
      <a:lvl3pPr marL="776288" indent="-317500" algn="l" rtl="0" eaLnBrk="1" fontAlgn="base" hangingPunct="1">
        <a:spcBef>
          <a:spcPct val="10000"/>
        </a:spcBef>
        <a:spcAft>
          <a:spcPts val="600"/>
        </a:spcAft>
        <a:buClr>
          <a:schemeClr val="accent1"/>
        </a:buClr>
        <a:buSzPct val="90000"/>
        <a:buFont typeface="Arial" charset="0"/>
        <a:buChar char="—"/>
        <a:defRPr sz="1600">
          <a:solidFill>
            <a:schemeClr val="tx1"/>
          </a:solidFill>
          <a:latin typeface="+mn-lt"/>
          <a:ea typeface="+mn-ea"/>
        </a:defRPr>
      </a:lvl3pPr>
      <a:lvl4pPr marL="1417638" indent="-274638" algn="l" rtl="0" eaLnBrk="1" fontAlgn="base" hangingPunct="1">
        <a:spcBef>
          <a:spcPct val="20000"/>
        </a:spcBef>
        <a:spcAft>
          <a:spcPct val="0"/>
        </a:spcAft>
        <a:buClr>
          <a:schemeClr val="bg2"/>
        </a:buClr>
        <a:buChar char="–"/>
        <a:defRPr sz="1600">
          <a:solidFill>
            <a:schemeClr val="tx1"/>
          </a:solidFill>
          <a:latin typeface="+mn-lt"/>
          <a:ea typeface="+mn-ea"/>
        </a:defRPr>
      </a:lvl4pPr>
      <a:lvl5pPr marL="2511425" indent="-979488" algn="l" rtl="0" eaLnBrk="1" fontAlgn="base" hangingPunct="1">
        <a:spcBef>
          <a:spcPct val="20000"/>
        </a:spcBef>
        <a:spcAft>
          <a:spcPct val="0"/>
        </a:spcAft>
        <a:defRPr sz="2000">
          <a:solidFill>
            <a:schemeClr val="tx1"/>
          </a:solidFill>
          <a:latin typeface="+mn-lt"/>
          <a:ea typeface="宋体" pitchFamily="2" charset="-122"/>
        </a:defRPr>
      </a:lvl5pPr>
      <a:lvl6pPr marL="2968625" indent="-979488" algn="l" rtl="0" eaLnBrk="1" fontAlgn="base" hangingPunct="1">
        <a:spcBef>
          <a:spcPct val="20000"/>
        </a:spcBef>
        <a:spcAft>
          <a:spcPct val="0"/>
        </a:spcAft>
        <a:defRPr sz="2000">
          <a:solidFill>
            <a:schemeClr val="tx1"/>
          </a:solidFill>
          <a:latin typeface="+mn-lt"/>
          <a:ea typeface="宋体" pitchFamily="2" charset="-122"/>
        </a:defRPr>
      </a:lvl6pPr>
      <a:lvl7pPr marL="3425825" indent="-979488" algn="l" rtl="0" eaLnBrk="1" fontAlgn="base" hangingPunct="1">
        <a:spcBef>
          <a:spcPct val="20000"/>
        </a:spcBef>
        <a:spcAft>
          <a:spcPct val="0"/>
        </a:spcAft>
        <a:defRPr sz="2000">
          <a:solidFill>
            <a:schemeClr val="tx1"/>
          </a:solidFill>
          <a:latin typeface="+mn-lt"/>
          <a:ea typeface="宋体" pitchFamily="2" charset="-122"/>
        </a:defRPr>
      </a:lvl7pPr>
      <a:lvl8pPr marL="3883025" indent="-979488" algn="l" rtl="0" eaLnBrk="1" fontAlgn="base" hangingPunct="1">
        <a:spcBef>
          <a:spcPct val="20000"/>
        </a:spcBef>
        <a:spcAft>
          <a:spcPct val="0"/>
        </a:spcAft>
        <a:defRPr sz="2000">
          <a:solidFill>
            <a:schemeClr val="tx1"/>
          </a:solidFill>
          <a:latin typeface="+mn-lt"/>
          <a:ea typeface="宋体" pitchFamily="2" charset="-122"/>
        </a:defRPr>
      </a:lvl8pPr>
      <a:lvl9pPr marL="4340225" indent="-979488" algn="l" rtl="0" eaLnBrk="1" fontAlgn="base" hangingPunct="1">
        <a:spcBef>
          <a:spcPct val="20000"/>
        </a:spcBef>
        <a:spcAft>
          <a:spcPct val="0"/>
        </a:spcAft>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379413" y="4464050"/>
            <a:ext cx="7072907" cy="280590"/>
          </a:xfrm>
        </p:spPr>
        <p:txBody>
          <a:bodyPr/>
          <a:lstStyle/>
          <a:p>
            <a:r>
              <a:rPr lang="en-US" altLang="zh-CN" dirty="0" smtClean="0"/>
              <a:t>December, 2014</a:t>
            </a:r>
            <a:endParaRPr lang="zh-CN" altLang="en-US" dirty="0"/>
          </a:p>
        </p:txBody>
      </p:sp>
      <p:sp>
        <p:nvSpPr>
          <p:cNvPr id="2" name="标题 1"/>
          <p:cNvSpPr>
            <a:spLocks noGrp="1"/>
          </p:cNvSpPr>
          <p:nvPr>
            <p:ph type="ctrTitle"/>
          </p:nvPr>
        </p:nvSpPr>
        <p:spPr>
          <a:xfrm>
            <a:off x="379413" y="4005064"/>
            <a:ext cx="6352827" cy="381198"/>
          </a:xfrm>
        </p:spPr>
        <p:txBody>
          <a:bodyPr/>
          <a:lstStyle/>
          <a:p>
            <a:r>
              <a:rPr lang="en-US" altLang="zh-CN" sz="2000" dirty="0" smtClean="0"/>
              <a:t>The Indirect Share Transfers of </a:t>
            </a:r>
            <a:r>
              <a:rPr lang="en-US" altLang="zh-CN" sz="2000" dirty="0" err="1" smtClean="0"/>
              <a:t>He’nan</a:t>
            </a:r>
            <a:r>
              <a:rPr lang="en-US" altLang="zh-CN" sz="2000" dirty="0" smtClean="0"/>
              <a:t> </a:t>
            </a:r>
            <a:r>
              <a:rPr lang="en-US" altLang="zh-CN" sz="2000" dirty="0" err="1" smtClean="0"/>
              <a:t>Shuanghui</a:t>
            </a:r>
            <a:endParaRPr lang="zh-CN" altLang="en-US" sz="2000" dirty="0"/>
          </a:p>
        </p:txBody>
      </p:sp>
    </p:spTree>
    <p:extLst>
      <p:ext uri="{BB962C8B-B14F-4D97-AF65-F5344CB8AC3E}">
        <p14:creationId xmlns:p14="http://schemas.microsoft.com/office/powerpoint/2010/main" val="4225997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Shine B was established in </a:t>
            </a:r>
            <a:r>
              <a:rPr lang="en-US" altLang="zh-CN" sz="1600" dirty="0"/>
              <a:t>the British Virgin </a:t>
            </a:r>
            <a:r>
              <a:rPr lang="en-US" altLang="zh-CN" sz="1600" dirty="0" smtClean="0"/>
              <a:t>Islands </a:t>
            </a:r>
            <a:r>
              <a:rPr lang="en-US" altLang="zh-CN" sz="1600" dirty="0"/>
              <a:t>on 20 Mar, </a:t>
            </a:r>
            <a:r>
              <a:rPr lang="en-US" altLang="zh-CN" sz="1600" dirty="0" smtClean="0"/>
              <a:t>2006. When established, Shine B was wholly owned by CDH Shine.</a:t>
            </a:r>
          </a:p>
          <a:p>
            <a:pPr>
              <a:spcAft>
                <a:spcPts val="400"/>
              </a:spcAft>
            </a:pPr>
            <a:r>
              <a:rPr lang="en-US" altLang="zh-CN" sz="1600" dirty="0" smtClean="0"/>
              <a:t>Through share transfer and issuance, as of 28 Apr, 2006, GS increased its stake in Shine B to 51%, while CDH’s stake decreased to 49%.</a:t>
            </a:r>
          </a:p>
          <a:p>
            <a:pPr lvl="1">
              <a:spcAft>
                <a:spcPts val="400"/>
              </a:spcAft>
            </a:pPr>
            <a:r>
              <a:rPr lang="en-US" altLang="zh-CN" sz="1500" dirty="0"/>
              <a:t>The above </a:t>
            </a:r>
            <a:r>
              <a:rPr lang="en-US" altLang="zh-CN" sz="1500" dirty="0" smtClean="0"/>
              <a:t>change </a:t>
            </a:r>
            <a:r>
              <a:rPr lang="en-US" altLang="zh-CN" sz="1500" dirty="0"/>
              <a:t>had taken place before SASAC of </a:t>
            </a:r>
            <a:r>
              <a:rPr lang="en-US" altLang="zh-CN" sz="1500" dirty="0" err="1"/>
              <a:t>Luohe</a:t>
            </a:r>
            <a:r>
              <a:rPr lang="en-US" altLang="zh-CN" sz="1500" dirty="0"/>
              <a:t> and </a:t>
            </a:r>
            <a:r>
              <a:rPr lang="en-US" altLang="zh-CN" sz="1500" dirty="0" err="1"/>
              <a:t>Haiyu</a:t>
            </a:r>
            <a:r>
              <a:rPr lang="en-US" altLang="zh-CN" sz="1500" dirty="0"/>
              <a:t> Investment sold shares to Rotary </a:t>
            </a:r>
            <a:r>
              <a:rPr lang="en-US" altLang="zh-CN" sz="1500" dirty="0" smtClean="0"/>
              <a:t>Vortex.</a:t>
            </a:r>
            <a:endParaRPr lang="en-US" altLang="zh-CN" sz="1500" dirty="0"/>
          </a:p>
          <a:p>
            <a:pPr>
              <a:spcAft>
                <a:spcPts val="400"/>
              </a:spcAft>
            </a:pPr>
            <a:r>
              <a:rPr lang="en-US" altLang="zh-CN" sz="1600" dirty="0" smtClean="0"/>
              <a:t>On 1 Aug, 2006 GS and CDH Shine transferred shares to Focus </a:t>
            </a:r>
            <a:r>
              <a:rPr lang="en-US" altLang="zh-CN" sz="1600" dirty="0"/>
              <a:t>Chevalier Investment Company </a:t>
            </a:r>
            <a:r>
              <a:rPr lang="en-US" altLang="zh-CN" sz="1600" dirty="0" smtClean="0"/>
              <a:t>Limited (controlled by New Horizon Investment) and </a:t>
            </a:r>
            <a:r>
              <a:rPr lang="en-US" altLang="zh-CN" sz="1600" dirty="0" err="1" smtClean="0"/>
              <a:t>Dunearn</a:t>
            </a:r>
            <a:r>
              <a:rPr lang="en-US" altLang="zh-CN" sz="1600" dirty="0" smtClean="0"/>
              <a:t> </a:t>
            </a:r>
            <a:r>
              <a:rPr lang="en-US" altLang="zh-CN" sz="1600" dirty="0"/>
              <a:t>Investments PTE Limited (controlled by </a:t>
            </a:r>
            <a:r>
              <a:rPr lang="en-US" altLang="zh-CN" sz="1600" dirty="0" err="1" smtClean="0"/>
              <a:t>Temasek</a:t>
            </a:r>
            <a:r>
              <a:rPr lang="en-US" altLang="zh-CN" sz="1600" dirty="0" smtClean="0"/>
              <a:t>)</a:t>
            </a:r>
            <a:r>
              <a:rPr lang="zh-CN" altLang="en-US" sz="1600" dirty="0" smtClean="0"/>
              <a:t> </a:t>
            </a:r>
            <a:r>
              <a:rPr lang="en-US" altLang="zh-CN" sz="1600" dirty="0"/>
              <a:t>. Below shows the share </a:t>
            </a:r>
            <a:r>
              <a:rPr lang="en-US" altLang="zh-CN" sz="1600" dirty="0" smtClean="0"/>
              <a:t>structure of Shine B after the share transfer.</a:t>
            </a:r>
          </a:p>
        </p:txBody>
      </p:sp>
      <p:sp>
        <p:nvSpPr>
          <p:cNvPr id="2" name="标题 1"/>
          <p:cNvSpPr>
            <a:spLocks noGrp="1"/>
          </p:cNvSpPr>
          <p:nvPr>
            <p:ph type="title"/>
          </p:nvPr>
        </p:nvSpPr>
        <p:spPr/>
        <p:txBody>
          <a:bodyPr/>
          <a:lstStyle/>
          <a:p>
            <a:r>
              <a:rPr lang="en-US" altLang="zh-CN" dirty="0" smtClean="0"/>
              <a:t>Overview </a:t>
            </a:r>
            <a:br>
              <a:rPr lang="en-US" altLang="zh-CN" dirty="0" smtClean="0"/>
            </a:br>
            <a:r>
              <a:rPr lang="en-US" altLang="zh-CN" sz="2000" dirty="0" smtClean="0"/>
              <a:t>——Shine B</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10</a:t>
            </a:fld>
            <a:endParaRPr lang="zh-CN" altLang="en-US"/>
          </a:p>
        </p:txBody>
      </p:sp>
      <p:grpSp>
        <p:nvGrpSpPr>
          <p:cNvPr id="5" name="组合 4"/>
          <p:cNvGrpSpPr/>
          <p:nvPr/>
        </p:nvGrpSpPr>
        <p:grpSpPr>
          <a:xfrm>
            <a:off x="1475656" y="4581128"/>
            <a:ext cx="6278504" cy="1545861"/>
            <a:chOff x="1467007" y="4727625"/>
            <a:chExt cx="6278504" cy="1545861"/>
          </a:xfrm>
        </p:grpSpPr>
        <p:sp>
          <p:nvSpPr>
            <p:cNvPr id="106" name="文本框 105"/>
            <p:cNvSpPr txBox="1"/>
            <p:nvPr/>
          </p:nvSpPr>
          <p:spPr>
            <a:xfrm>
              <a:off x="195975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12%</a:t>
              </a:r>
              <a:endParaRPr lang="zh-CN" altLang="en-US" sz="1400" dirty="0"/>
            </a:p>
          </p:txBody>
        </p:sp>
        <p:sp>
          <p:nvSpPr>
            <p:cNvPr id="108" name="文本框 107"/>
            <p:cNvSpPr txBox="1"/>
            <p:nvPr/>
          </p:nvSpPr>
          <p:spPr>
            <a:xfrm>
              <a:off x="7004949"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8%</a:t>
              </a:r>
              <a:endParaRPr lang="zh-CN" altLang="en-US" sz="1400" dirty="0"/>
            </a:p>
          </p:txBody>
        </p:sp>
        <p:sp>
          <p:nvSpPr>
            <p:cNvPr id="82" name="矩形 81"/>
            <p:cNvSpPr/>
            <p:nvPr/>
          </p:nvSpPr>
          <p:spPr>
            <a:xfrm>
              <a:off x="1467007" y="4735799"/>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Dunearn</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84" name="矩形 83"/>
            <p:cNvSpPr/>
            <p:nvPr/>
          </p:nvSpPr>
          <p:spPr>
            <a:xfrm>
              <a:off x="6501798" y="4727625"/>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Focus Chevalier</a:t>
              </a:r>
            </a:p>
          </p:txBody>
        </p:sp>
        <p:cxnSp>
          <p:nvCxnSpPr>
            <p:cNvPr id="90" name="肘形连接符 89"/>
            <p:cNvCxnSpPr/>
            <p:nvPr/>
          </p:nvCxnSpPr>
          <p:spPr>
            <a:xfrm rot="16200000" flipV="1">
              <a:off x="2919130" y="4247196"/>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73" name="肘形连接符 72"/>
            <p:cNvCxnSpPr/>
            <p:nvPr/>
          </p:nvCxnSpPr>
          <p:spPr>
            <a:xfrm rot="5400000" flipH="1" flipV="1">
              <a:off x="5445537" y="4244064"/>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grpSp>
          <p:nvGrpSpPr>
            <p:cNvPr id="15" name="组合 14"/>
            <p:cNvGrpSpPr/>
            <p:nvPr/>
          </p:nvGrpSpPr>
          <p:grpSpPr>
            <a:xfrm>
              <a:off x="3089343" y="4743473"/>
              <a:ext cx="1109472" cy="758062"/>
              <a:chOff x="2771800" y="4892430"/>
              <a:chExt cx="1109472" cy="758062"/>
            </a:xfrm>
          </p:grpSpPr>
          <p:cxnSp>
            <p:nvCxnSpPr>
              <p:cNvPr id="97" name="直接连接符 96"/>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99" name="矩形 98"/>
              <p:cNvSpPr/>
              <p:nvPr/>
            </p:nvSpPr>
            <p:spPr>
              <a:xfrm>
                <a:off x="2771800"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112" name="组合 111"/>
            <p:cNvGrpSpPr/>
            <p:nvPr/>
          </p:nvGrpSpPr>
          <p:grpSpPr>
            <a:xfrm>
              <a:off x="4889179" y="4743473"/>
              <a:ext cx="1109472" cy="758062"/>
              <a:chOff x="1667431" y="4892430"/>
              <a:chExt cx="1109472" cy="758062"/>
            </a:xfrm>
          </p:grpSpPr>
          <p:cxnSp>
            <p:nvCxnSpPr>
              <p:cNvPr id="113" name="直接连接符 112"/>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119" name="矩形 118"/>
              <p:cNvSpPr/>
              <p:nvPr/>
            </p:nvSpPr>
            <p:spPr>
              <a:xfrm>
                <a:off x="1667431"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p>
            </p:txBody>
          </p:sp>
        </p:grpSp>
        <p:sp>
          <p:nvSpPr>
            <p:cNvPr id="121" name="文本框 120"/>
            <p:cNvSpPr txBox="1"/>
            <p:nvPr/>
          </p:nvSpPr>
          <p:spPr>
            <a:xfrm>
              <a:off x="3671815"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45%</a:t>
              </a:r>
              <a:endParaRPr lang="zh-CN" altLang="en-US" sz="1400" dirty="0"/>
            </a:p>
          </p:txBody>
        </p:sp>
        <p:sp>
          <p:nvSpPr>
            <p:cNvPr id="122" name="文本框 121"/>
            <p:cNvSpPr txBox="1"/>
            <p:nvPr/>
          </p:nvSpPr>
          <p:spPr>
            <a:xfrm>
              <a:off x="546078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35%</a:t>
              </a:r>
              <a:endParaRPr lang="zh-CN" altLang="en-US" sz="1400" dirty="0"/>
            </a:p>
          </p:txBody>
        </p:sp>
        <p:sp>
          <p:nvSpPr>
            <p:cNvPr id="34" name="矩形 33"/>
            <p:cNvSpPr/>
            <p:nvPr/>
          </p:nvSpPr>
          <p:spPr>
            <a:xfrm>
              <a:off x="3980015" y="585667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grpSp>
    </p:spTree>
    <p:extLst>
      <p:ext uri="{BB962C8B-B14F-4D97-AF65-F5344CB8AC3E}">
        <p14:creationId xmlns:p14="http://schemas.microsoft.com/office/powerpoint/2010/main" val="1866874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In Sep 2006 and Feb 2007 GS transferred shares to CDH Shine, which increased CDH Shine’s stake in Shine B to 50% and decreased GS’s stake to 30</a:t>
            </a:r>
            <a:r>
              <a:rPr lang="en-US" altLang="zh-CN" sz="1600" dirty="0"/>
              <a:t>%. Focus </a:t>
            </a:r>
            <a:r>
              <a:rPr lang="en-US" altLang="zh-CN" sz="1600" dirty="0" smtClean="0"/>
              <a:t>Chevalier’s and </a:t>
            </a:r>
            <a:r>
              <a:rPr lang="en-US" altLang="zh-CN" sz="1600" dirty="0" err="1" smtClean="0"/>
              <a:t>Dunearn’s</a:t>
            </a:r>
            <a:r>
              <a:rPr lang="en-US" altLang="zh-CN" sz="1600" dirty="0" smtClean="0"/>
              <a:t> stake remained unchanged.</a:t>
            </a:r>
          </a:p>
          <a:p>
            <a:pPr marL="228600" lvl="1" indent="-228600">
              <a:spcBef>
                <a:spcPct val="20000"/>
              </a:spcBef>
              <a:spcAft>
                <a:spcPts val="400"/>
              </a:spcAft>
              <a:buClr>
                <a:srgbClr val="E65032"/>
              </a:buClr>
            </a:pPr>
            <a:r>
              <a:rPr lang="en-US" altLang="zh-CN" sz="1600" dirty="0" smtClean="0"/>
              <a:t>In Oct 2007 Shine C gained whole ownership </a:t>
            </a:r>
            <a:r>
              <a:rPr lang="en-US" altLang="zh-CN" sz="1600" dirty="0"/>
              <a:t>of Rotary </a:t>
            </a:r>
            <a:r>
              <a:rPr lang="en-US" altLang="zh-CN" sz="1600" dirty="0" smtClean="0"/>
              <a:t>Vortex by acquiring </a:t>
            </a:r>
            <a:r>
              <a:rPr lang="en-US" altLang="zh-CN" sz="1600" dirty="0"/>
              <a:t>Glorious </a:t>
            </a:r>
            <a:r>
              <a:rPr lang="en-US" altLang="zh-CN" sz="1600" dirty="0" smtClean="0"/>
              <a:t>Link. After the acquisition, Shine B held 80% of the shares of Shine C; GS and CDH held 12.35% and 26.91% shares of </a:t>
            </a:r>
            <a:r>
              <a:rPr lang="en-US" altLang="zh-CN" sz="1600" dirty="0" err="1" smtClean="0"/>
              <a:t>He’nan</a:t>
            </a:r>
            <a:r>
              <a:rPr lang="en-US" altLang="zh-CN" sz="1600" dirty="0" smtClean="0"/>
              <a:t> </a:t>
            </a:r>
            <a:r>
              <a:rPr lang="en-US" altLang="zh-CN" sz="1600" dirty="0" err="1" smtClean="0"/>
              <a:t>Shuanghui</a:t>
            </a:r>
            <a:r>
              <a:rPr lang="en-US" altLang="zh-CN" sz="1600" dirty="0" smtClean="0"/>
              <a:t> respectively.</a:t>
            </a:r>
            <a:endParaRPr lang="en-US" altLang="zh-CN" sz="1600" dirty="0"/>
          </a:p>
        </p:txBody>
      </p:sp>
      <p:sp>
        <p:nvSpPr>
          <p:cNvPr id="2" name="标题 1"/>
          <p:cNvSpPr>
            <a:spLocks noGrp="1"/>
          </p:cNvSpPr>
          <p:nvPr>
            <p:ph type="title"/>
          </p:nvPr>
        </p:nvSpPr>
        <p:spPr/>
        <p:txBody>
          <a:bodyPr/>
          <a:lstStyle/>
          <a:p>
            <a:r>
              <a:rPr lang="en-US" altLang="zh-CN" dirty="0" smtClean="0"/>
              <a:t>Overview</a:t>
            </a:r>
            <a:br>
              <a:rPr lang="en-US" altLang="zh-CN" dirty="0" smtClean="0"/>
            </a:br>
            <a:r>
              <a:rPr lang="en-US" altLang="zh-CN" sz="2000" dirty="0"/>
              <a:t>——Shine </a:t>
            </a:r>
            <a:r>
              <a:rPr lang="en-US" altLang="zh-CN" sz="2000" dirty="0" smtClean="0"/>
              <a:t>B (cont’d)</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11</a:t>
            </a:fld>
            <a:endParaRPr lang="zh-CN" altLang="en-US"/>
          </a:p>
        </p:txBody>
      </p:sp>
      <p:grpSp>
        <p:nvGrpSpPr>
          <p:cNvPr id="21" name="组合 20"/>
          <p:cNvGrpSpPr/>
          <p:nvPr/>
        </p:nvGrpSpPr>
        <p:grpSpPr>
          <a:xfrm>
            <a:off x="1467007" y="5085184"/>
            <a:ext cx="6278504" cy="1545861"/>
            <a:chOff x="1467007" y="4727625"/>
            <a:chExt cx="6278504" cy="1545861"/>
          </a:xfrm>
        </p:grpSpPr>
        <p:sp>
          <p:nvSpPr>
            <p:cNvPr id="22" name="文本框 21"/>
            <p:cNvSpPr txBox="1"/>
            <p:nvPr/>
          </p:nvSpPr>
          <p:spPr>
            <a:xfrm>
              <a:off x="195975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12%</a:t>
              </a:r>
              <a:endParaRPr lang="zh-CN" altLang="en-US" sz="1400" dirty="0"/>
            </a:p>
          </p:txBody>
        </p:sp>
        <p:sp>
          <p:nvSpPr>
            <p:cNvPr id="23" name="文本框 22"/>
            <p:cNvSpPr txBox="1"/>
            <p:nvPr/>
          </p:nvSpPr>
          <p:spPr>
            <a:xfrm>
              <a:off x="7004949"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8%</a:t>
              </a:r>
              <a:endParaRPr lang="zh-CN" altLang="en-US" sz="1400" dirty="0"/>
            </a:p>
          </p:txBody>
        </p:sp>
        <p:sp>
          <p:nvSpPr>
            <p:cNvPr id="24" name="矩形 23"/>
            <p:cNvSpPr/>
            <p:nvPr/>
          </p:nvSpPr>
          <p:spPr>
            <a:xfrm>
              <a:off x="1467007" y="4735799"/>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Dunearn</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25" name="矩形 24"/>
            <p:cNvSpPr/>
            <p:nvPr/>
          </p:nvSpPr>
          <p:spPr>
            <a:xfrm>
              <a:off x="6501798" y="4727625"/>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Focus Chevalier</a:t>
              </a:r>
            </a:p>
          </p:txBody>
        </p:sp>
        <p:cxnSp>
          <p:nvCxnSpPr>
            <p:cNvPr id="26" name="肘形连接符 25"/>
            <p:cNvCxnSpPr/>
            <p:nvPr/>
          </p:nvCxnSpPr>
          <p:spPr>
            <a:xfrm rot="16200000" flipV="1">
              <a:off x="2919130" y="4247196"/>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27" name="肘形连接符 26"/>
            <p:cNvCxnSpPr/>
            <p:nvPr/>
          </p:nvCxnSpPr>
          <p:spPr>
            <a:xfrm rot="5400000" flipH="1" flipV="1">
              <a:off x="5445537" y="4250430"/>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grpSp>
          <p:nvGrpSpPr>
            <p:cNvPr id="28" name="组合 27"/>
            <p:cNvGrpSpPr/>
            <p:nvPr/>
          </p:nvGrpSpPr>
          <p:grpSpPr>
            <a:xfrm>
              <a:off x="3089343" y="4743473"/>
              <a:ext cx="1109472" cy="758062"/>
              <a:chOff x="2771800" y="4892430"/>
              <a:chExt cx="1109472" cy="758062"/>
            </a:xfrm>
          </p:grpSpPr>
          <p:cxnSp>
            <p:nvCxnSpPr>
              <p:cNvPr id="36" name="直接连接符 35"/>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37" name="矩形 36"/>
              <p:cNvSpPr/>
              <p:nvPr/>
            </p:nvSpPr>
            <p:spPr>
              <a:xfrm>
                <a:off x="2771800"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29" name="组合 28"/>
            <p:cNvGrpSpPr/>
            <p:nvPr/>
          </p:nvGrpSpPr>
          <p:grpSpPr>
            <a:xfrm>
              <a:off x="4889179" y="4743473"/>
              <a:ext cx="1109472" cy="758062"/>
              <a:chOff x="1667431" y="4892430"/>
              <a:chExt cx="1109472" cy="758062"/>
            </a:xfrm>
          </p:grpSpPr>
          <p:cxnSp>
            <p:nvCxnSpPr>
              <p:cNvPr id="33" name="直接连接符 32"/>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35" name="矩形 34"/>
              <p:cNvSpPr/>
              <p:nvPr/>
            </p:nvSpPr>
            <p:spPr>
              <a:xfrm>
                <a:off x="1667431"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p>
            </p:txBody>
          </p:sp>
        </p:grpSp>
        <p:sp>
          <p:nvSpPr>
            <p:cNvPr id="30" name="文本框 29"/>
            <p:cNvSpPr txBox="1"/>
            <p:nvPr/>
          </p:nvSpPr>
          <p:spPr>
            <a:xfrm>
              <a:off x="3671815"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50%</a:t>
              </a:r>
              <a:endParaRPr lang="zh-CN" altLang="en-US" sz="1400" dirty="0"/>
            </a:p>
          </p:txBody>
        </p:sp>
        <p:sp>
          <p:nvSpPr>
            <p:cNvPr id="31" name="文本框 30"/>
            <p:cNvSpPr txBox="1"/>
            <p:nvPr/>
          </p:nvSpPr>
          <p:spPr>
            <a:xfrm>
              <a:off x="546078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30%</a:t>
              </a:r>
              <a:endParaRPr lang="zh-CN" altLang="en-US" sz="1400" dirty="0"/>
            </a:p>
          </p:txBody>
        </p:sp>
        <p:sp>
          <p:nvSpPr>
            <p:cNvPr id="32" name="矩形 31"/>
            <p:cNvSpPr/>
            <p:nvPr/>
          </p:nvSpPr>
          <p:spPr>
            <a:xfrm>
              <a:off x="3980015" y="585667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grpSp>
      <p:grpSp>
        <p:nvGrpSpPr>
          <p:cNvPr id="38" name="组合 37"/>
          <p:cNvGrpSpPr/>
          <p:nvPr/>
        </p:nvGrpSpPr>
        <p:grpSpPr>
          <a:xfrm>
            <a:off x="1467007" y="3068960"/>
            <a:ext cx="6278504" cy="1545861"/>
            <a:chOff x="1467007" y="4727625"/>
            <a:chExt cx="6278504" cy="1545861"/>
          </a:xfrm>
        </p:grpSpPr>
        <p:sp>
          <p:nvSpPr>
            <p:cNvPr id="39" name="文本框 38"/>
            <p:cNvSpPr txBox="1"/>
            <p:nvPr/>
          </p:nvSpPr>
          <p:spPr>
            <a:xfrm>
              <a:off x="195975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12%</a:t>
              </a:r>
              <a:endParaRPr lang="zh-CN" altLang="en-US" sz="1400" dirty="0"/>
            </a:p>
          </p:txBody>
        </p:sp>
        <p:sp>
          <p:nvSpPr>
            <p:cNvPr id="40" name="文本框 39"/>
            <p:cNvSpPr txBox="1"/>
            <p:nvPr/>
          </p:nvSpPr>
          <p:spPr>
            <a:xfrm>
              <a:off x="7004949"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8%</a:t>
              </a:r>
              <a:endParaRPr lang="zh-CN" altLang="en-US" sz="1400" dirty="0"/>
            </a:p>
          </p:txBody>
        </p:sp>
        <p:sp>
          <p:nvSpPr>
            <p:cNvPr id="41" name="矩形 40"/>
            <p:cNvSpPr/>
            <p:nvPr/>
          </p:nvSpPr>
          <p:spPr>
            <a:xfrm>
              <a:off x="1467007" y="4735799"/>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Dunearn</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42" name="矩形 41"/>
            <p:cNvSpPr/>
            <p:nvPr/>
          </p:nvSpPr>
          <p:spPr>
            <a:xfrm>
              <a:off x="6501798" y="4727625"/>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Focus Chevalier</a:t>
              </a:r>
            </a:p>
          </p:txBody>
        </p:sp>
        <p:cxnSp>
          <p:nvCxnSpPr>
            <p:cNvPr id="43" name="肘形连接符 42"/>
            <p:cNvCxnSpPr/>
            <p:nvPr/>
          </p:nvCxnSpPr>
          <p:spPr>
            <a:xfrm rot="16200000" flipV="1">
              <a:off x="2919130" y="4247196"/>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44" name="肘形连接符 43"/>
            <p:cNvCxnSpPr/>
            <p:nvPr/>
          </p:nvCxnSpPr>
          <p:spPr>
            <a:xfrm rot="5400000" flipH="1" flipV="1">
              <a:off x="5445537" y="4246529"/>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grpSp>
          <p:nvGrpSpPr>
            <p:cNvPr id="45" name="组合 44"/>
            <p:cNvGrpSpPr/>
            <p:nvPr/>
          </p:nvGrpSpPr>
          <p:grpSpPr>
            <a:xfrm>
              <a:off x="3089343" y="4743473"/>
              <a:ext cx="1109472" cy="758062"/>
              <a:chOff x="2771800" y="4892430"/>
              <a:chExt cx="1109472" cy="758062"/>
            </a:xfrm>
          </p:grpSpPr>
          <p:cxnSp>
            <p:nvCxnSpPr>
              <p:cNvPr id="52" name="直接连接符 51"/>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53" name="矩形 52"/>
              <p:cNvSpPr/>
              <p:nvPr/>
            </p:nvSpPr>
            <p:spPr>
              <a:xfrm>
                <a:off x="2771800"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46" name="组合 45"/>
            <p:cNvGrpSpPr/>
            <p:nvPr/>
          </p:nvGrpSpPr>
          <p:grpSpPr>
            <a:xfrm>
              <a:off x="4889179" y="4743473"/>
              <a:ext cx="1109472" cy="758062"/>
              <a:chOff x="1667431" y="4892430"/>
              <a:chExt cx="1109472" cy="758062"/>
            </a:xfrm>
          </p:grpSpPr>
          <p:cxnSp>
            <p:nvCxnSpPr>
              <p:cNvPr id="50" name="直接连接符 49"/>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51" name="矩形 50"/>
              <p:cNvSpPr/>
              <p:nvPr/>
            </p:nvSpPr>
            <p:spPr>
              <a:xfrm>
                <a:off x="1667431"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p>
            </p:txBody>
          </p:sp>
        </p:grpSp>
        <p:sp>
          <p:nvSpPr>
            <p:cNvPr id="47" name="文本框 46"/>
            <p:cNvSpPr txBox="1"/>
            <p:nvPr/>
          </p:nvSpPr>
          <p:spPr>
            <a:xfrm>
              <a:off x="3671815"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45%</a:t>
              </a:r>
              <a:endParaRPr lang="zh-CN" altLang="en-US" sz="1400" dirty="0"/>
            </a:p>
          </p:txBody>
        </p:sp>
        <p:sp>
          <p:nvSpPr>
            <p:cNvPr id="48" name="文本框 47"/>
            <p:cNvSpPr txBox="1"/>
            <p:nvPr/>
          </p:nvSpPr>
          <p:spPr>
            <a:xfrm>
              <a:off x="546078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35%</a:t>
              </a:r>
              <a:endParaRPr lang="zh-CN" altLang="en-US" sz="1400" dirty="0"/>
            </a:p>
          </p:txBody>
        </p:sp>
        <p:sp>
          <p:nvSpPr>
            <p:cNvPr id="49" name="矩形 48"/>
            <p:cNvSpPr/>
            <p:nvPr/>
          </p:nvSpPr>
          <p:spPr>
            <a:xfrm>
              <a:off x="3980015" y="585667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grpSp>
      <p:sp>
        <p:nvSpPr>
          <p:cNvPr id="7" name="左弧形箭头 6"/>
          <p:cNvSpPr/>
          <p:nvPr/>
        </p:nvSpPr>
        <p:spPr bwMode="auto">
          <a:xfrm>
            <a:off x="385763" y="3281205"/>
            <a:ext cx="657845" cy="2092011"/>
          </a:xfrm>
          <a:prstGeom prst="curvedRightArrow">
            <a:avLst/>
          </a:prstGeom>
          <a:solidFill>
            <a:srgbClr val="E65032"/>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Pct val="60000"/>
              <a:buFont typeface="Wingdings" pitchFamily="2" charset="2"/>
              <a:buNone/>
              <a:tabLst/>
            </a:pPr>
            <a:endParaRPr kumimoji="0" lang="zh-CN" altLang="en-US" sz="1600" b="1" i="0" u="none" strike="noStrike" cap="none" normalizeH="0" baseline="0" smtClean="0">
              <a:ln>
                <a:noFill/>
              </a:ln>
              <a:solidFill>
                <a:schemeClr val="bg1"/>
              </a:solidFill>
              <a:effectLst/>
              <a:latin typeface="Arial" charset="0"/>
              <a:ea typeface="楷体_GB2312" pitchFamily="49" charset="-122"/>
            </a:endParaRPr>
          </a:p>
        </p:txBody>
      </p:sp>
      <p:sp>
        <p:nvSpPr>
          <p:cNvPr id="8" name="文本框 7"/>
          <p:cNvSpPr txBox="1"/>
          <p:nvPr/>
        </p:nvSpPr>
        <p:spPr>
          <a:xfrm>
            <a:off x="541293" y="3501624"/>
            <a:ext cx="646331" cy="1511552"/>
          </a:xfrm>
          <a:prstGeom prst="rect">
            <a:avLst/>
          </a:prstGeom>
          <a:noFill/>
        </p:spPr>
        <p:txBody>
          <a:bodyPr vert="vert270" wrap="square" rtlCol="0">
            <a:spAutoFit/>
          </a:bodyPr>
          <a:lstStyle/>
          <a:p>
            <a:pPr algn="ctr"/>
            <a:r>
              <a:rPr lang="en-US" altLang="zh-CN" sz="1500" dirty="0" smtClean="0"/>
              <a:t>Two rounds of share transfers</a:t>
            </a:r>
            <a:endParaRPr lang="zh-CN" altLang="en-US" sz="1500" dirty="0"/>
          </a:p>
        </p:txBody>
      </p:sp>
    </p:spTree>
    <p:extLst>
      <p:ext uri="{BB962C8B-B14F-4D97-AF65-F5344CB8AC3E}">
        <p14:creationId xmlns:p14="http://schemas.microsoft.com/office/powerpoint/2010/main" val="1538378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In Nov 2009 GS transferred shares to CDH </a:t>
            </a:r>
            <a:r>
              <a:rPr lang="en-US" altLang="zh-CN" sz="1600" dirty="0"/>
              <a:t>Shine III </a:t>
            </a:r>
            <a:r>
              <a:rPr lang="en-US" altLang="zh-CN" sz="1600" dirty="0" smtClean="0"/>
              <a:t>Limited. Meanwhile, Shine B repurchased two shares from CDH Shine and issued two shares </a:t>
            </a:r>
            <a:r>
              <a:rPr lang="en-US" altLang="zh-CN" sz="1600" dirty="0"/>
              <a:t>to CDH Shine </a:t>
            </a:r>
            <a:r>
              <a:rPr lang="en-US" altLang="zh-CN" sz="1600" dirty="0" smtClean="0"/>
              <a:t>III. Below is the share structure of Shine B after the share transfer and share issuance.</a:t>
            </a:r>
          </a:p>
        </p:txBody>
      </p:sp>
      <p:sp>
        <p:nvSpPr>
          <p:cNvPr id="2" name="标题 1"/>
          <p:cNvSpPr>
            <a:spLocks noGrp="1"/>
          </p:cNvSpPr>
          <p:nvPr>
            <p:ph type="title"/>
          </p:nvPr>
        </p:nvSpPr>
        <p:spPr/>
        <p:txBody>
          <a:bodyPr/>
          <a:lstStyle/>
          <a:p>
            <a:r>
              <a:rPr lang="en-US" altLang="zh-CN" dirty="0" smtClean="0"/>
              <a:t>Overview</a:t>
            </a:r>
            <a:br>
              <a:rPr lang="en-US" altLang="zh-CN" dirty="0" smtClean="0"/>
            </a:br>
            <a:r>
              <a:rPr lang="en-US" altLang="zh-CN" sz="2000" dirty="0"/>
              <a:t>——Shine B (cont’d)</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12</a:t>
            </a:fld>
            <a:endParaRPr lang="zh-CN" altLang="en-US"/>
          </a:p>
        </p:txBody>
      </p:sp>
      <p:grpSp>
        <p:nvGrpSpPr>
          <p:cNvPr id="5" name="组合 4"/>
          <p:cNvGrpSpPr/>
          <p:nvPr/>
        </p:nvGrpSpPr>
        <p:grpSpPr>
          <a:xfrm>
            <a:off x="971600" y="4475427"/>
            <a:ext cx="7374585" cy="1545861"/>
            <a:chOff x="922056" y="4509120"/>
            <a:chExt cx="7374585" cy="1545861"/>
          </a:xfrm>
        </p:grpSpPr>
        <p:sp>
          <p:nvSpPr>
            <p:cNvPr id="22" name="文本框 21"/>
            <p:cNvSpPr txBox="1"/>
            <p:nvPr/>
          </p:nvSpPr>
          <p:spPr>
            <a:xfrm>
              <a:off x="1414807" y="5063878"/>
              <a:ext cx="740562" cy="215444"/>
            </a:xfrm>
            <a:prstGeom prst="rect">
              <a:avLst/>
            </a:prstGeom>
            <a:noFill/>
            <a:ln>
              <a:noFill/>
              <a:prstDash val="dash"/>
            </a:ln>
          </p:spPr>
          <p:txBody>
            <a:bodyPr wrap="square" lIns="0" tIns="0" rIns="0" bIns="0" rtlCol="0">
              <a:spAutoFit/>
            </a:bodyPr>
            <a:lstStyle/>
            <a:p>
              <a:pPr algn="ctr"/>
              <a:r>
                <a:rPr lang="en-US" altLang="zh-CN" sz="1400" dirty="0" smtClean="0"/>
                <a:t>12%</a:t>
              </a:r>
              <a:endParaRPr lang="zh-CN" altLang="en-US" sz="1400" dirty="0"/>
            </a:p>
          </p:txBody>
        </p:sp>
        <p:sp>
          <p:nvSpPr>
            <p:cNvPr id="23" name="文本框 22"/>
            <p:cNvSpPr txBox="1"/>
            <p:nvPr/>
          </p:nvSpPr>
          <p:spPr>
            <a:xfrm>
              <a:off x="7556079" y="5063878"/>
              <a:ext cx="740562" cy="215444"/>
            </a:xfrm>
            <a:prstGeom prst="rect">
              <a:avLst/>
            </a:prstGeom>
            <a:noFill/>
            <a:ln>
              <a:noFill/>
              <a:prstDash val="dash"/>
            </a:ln>
          </p:spPr>
          <p:txBody>
            <a:bodyPr wrap="square" lIns="0" tIns="0" rIns="0" bIns="0" rtlCol="0">
              <a:spAutoFit/>
            </a:bodyPr>
            <a:lstStyle/>
            <a:p>
              <a:pPr algn="ctr"/>
              <a:r>
                <a:rPr lang="en-US" altLang="zh-CN" sz="1400" dirty="0" smtClean="0"/>
                <a:t>8%</a:t>
              </a:r>
              <a:endParaRPr lang="zh-CN" altLang="en-US" sz="1400" dirty="0"/>
            </a:p>
          </p:txBody>
        </p:sp>
        <p:sp>
          <p:nvSpPr>
            <p:cNvPr id="24" name="矩形 23"/>
            <p:cNvSpPr/>
            <p:nvPr/>
          </p:nvSpPr>
          <p:spPr>
            <a:xfrm>
              <a:off x="922056" y="4517294"/>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Dunearn</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25" name="矩形 24"/>
            <p:cNvSpPr/>
            <p:nvPr/>
          </p:nvSpPr>
          <p:spPr>
            <a:xfrm>
              <a:off x="7052928" y="4509120"/>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Focus Chevalier</a:t>
              </a:r>
            </a:p>
          </p:txBody>
        </p:sp>
        <p:cxnSp>
          <p:nvCxnSpPr>
            <p:cNvPr id="26" name="肘形连接符 25"/>
            <p:cNvCxnSpPr/>
            <p:nvPr/>
          </p:nvCxnSpPr>
          <p:spPr>
            <a:xfrm rot="16200000" flipV="1">
              <a:off x="2644179" y="3758691"/>
              <a:ext cx="720000" cy="306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27" name="肘形连接符 26"/>
            <p:cNvCxnSpPr/>
            <p:nvPr/>
          </p:nvCxnSpPr>
          <p:spPr>
            <a:xfrm rot="5400000" flipH="1" flipV="1">
              <a:off x="5717664" y="3759819"/>
              <a:ext cx="720000" cy="306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grpSp>
          <p:nvGrpSpPr>
            <p:cNvPr id="28" name="组合 27"/>
            <p:cNvGrpSpPr/>
            <p:nvPr/>
          </p:nvGrpSpPr>
          <p:grpSpPr>
            <a:xfrm>
              <a:off x="2416045" y="4524968"/>
              <a:ext cx="1176236" cy="758062"/>
              <a:chOff x="2771800" y="4892430"/>
              <a:chExt cx="1176236" cy="758062"/>
            </a:xfrm>
          </p:grpSpPr>
          <p:cxnSp>
            <p:nvCxnSpPr>
              <p:cNvPr id="36" name="直接连接符 35"/>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37" name="矩形 36"/>
              <p:cNvSpPr/>
              <p:nvPr/>
            </p:nvSpPr>
            <p:spPr>
              <a:xfrm>
                <a:off x="2771800" y="4892430"/>
                <a:ext cx="1176236"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III</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29" name="组合 28"/>
            <p:cNvGrpSpPr/>
            <p:nvPr/>
          </p:nvGrpSpPr>
          <p:grpSpPr>
            <a:xfrm>
              <a:off x="5508104" y="4524968"/>
              <a:ext cx="1109472" cy="758062"/>
              <a:chOff x="1667431" y="4892430"/>
              <a:chExt cx="1109472" cy="758062"/>
            </a:xfrm>
          </p:grpSpPr>
          <p:cxnSp>
            <p:nvCxnSpPr>
              <p:cNvPr id="33" name="直接连接符 32"/>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35" name="矩形 34"/>
              <p:cNvSpPr/>
              <p:nvPr/>
            </p:nvSpPr>
            <p:spPr>
              <a:xfrm>
                <a:off x="1667431"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p>
            </p:txBody>
          </p:sp>
        </p:grpSp>
        <p:sp>
          <p:nvSpPr>
            <p:cNvPr id="30" name="文本框 29"/>
            <p:cNvSpPr txBox="1"/>
            <p:nvPr/>
          </p:nvSpPr>
          <p:spPr>
            <a:xfrm>
              <a:off x="2998517" y="5063878"/>
              <a:ext cx="680692" cy="215444"/>
            </a:xfrm>
            <a:prstGeom prst="rect">
              <a:avLst/>
            </a:prstGeom>
            <a:noFill/>
            <a:ln>
              <a:noFill/>
              <a:prstDash val="dash"/>
            </a:ln>
          </p:spPr>
          <p:txBody>
            <a:bodyPr wrap="square" lIns="0" tIns="0" rIns="0" bIns="0" rtlCol="0">
              <a:spAutoFit/>
            </a:bodyPr>
            <a:lstStyle/>
            <a:p>
              <a:pPr algn="ctr"/>
              <a:r>
                <a:rPr lang="en-US" altLang="zh-CN" sz="1400" dirty="0" smtClean="0"/>
                <a:t>17%</a:t>
              </a:r>
              <a:endParaRPr lang="zh-CN" altLang="en-US" sz="1400" dirty="0"/>
            </a:p>
          </p:txBody>
        </p:sp>
        <p:sp>
          <p:nvSpPr>
            <p:cNvPr id="31" name="文本框 30"/>
            <p:cNvSpPr txBox="1"/>
            <p:nvPr/>
          </p:nvSpPr>
          <p:spPr>
            <a:xfrm>
              <a:off x="6079713" y="5063878"/>
              <a:ext cx="740562" cy="215444"/>
            </a:xfrm>
            <a:prstGeom prst="rect">
              <a:avLst/>
            </a:prstGeom>
            <a:noFill/>
            <a:ln>
              <a:noFill/>
              <a:prstDash val="dash"/>
            </a:ln>
          </p:spPr>
          <p:txBody>
            <a:bodyPr wrap="square" lIns="0" tIns="0" rIns="0" bIns="0" rtlCol="0">
              <a:spAutoFit/>
            </a:bodyPr>
            <a:lstStyle/>
            <a:p>
              <a:pPr algn="ctr"/>
              <a:r>
                <a:rPr lang="en-US" altLang="zh-CN" sz="1400" dirty="0" smtClean="0"/>
                <a:t>15%</a:t>
              </a:r>
              <a:endParaRPr lang="zh-CN" altLang="en-US" sz="1400" dirty="0"/>
            </a:p>
          </p:txBody>
        </p:sp>
        <p:sp>
          <p:nvSpPr>
            <p:cNvPr id="32" name="矩形 31"/>
            <p:cNvSpPr/>
            <p:nvPr/>
          </p:nvSpPr>
          <p:spPr>
            <a:xfrm>
              <a:off x="3980015" y="5638165"/>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grpSp>
          <p:nvGrpSpPr>
            <p:cNvPr id="34" name="组合 33"/>
            <p:cNvGrpSpPr/>
            <p:nvPr/>
          </p:nvGrpSpPr>
          <p:grpSpPr>
            <a:xfrm>
              <a:off x="3945224" y="4524968"/>
              <a:ext cx="1109472" cy="758062"/>
              <a:chOff x="1675084" y="4892430"/>
              <a:chExt cx="1109472" cy="758062"/>
            </a:xfrm>
          </p:grpSpPr>
          <p:cxnSp>
            <p:nvCxnSpPr>
              <p:cNvPr id="38" name="直接连接符 37"/>
              <p:cNvCxnSpPr/>
              <p:nvPr/>
            </p:nvCxnSpPr>
            <p:spPr>
              <a:xfrm>
                <a:off x="2275397"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39" name="矩形 38"/>
              <p:cNvSpPr/>
              <p:nvPr/>
            </p:nvSpPr>
            <p:spPr>
              <a:xfrm>
                <a:off x="1675084"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endPar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sp>
          <p:nvSpPr>
            <p:cNvPr id="40" name="文本框 39"/>
            <p:cNvSpPr txBox="1"/>
            <p:nvPr/>
          </p:nvSpPr>
          <p:spPr>
            <a:xfrm>
              <a:off x="4509180" y="5063878"/>
              <a:ext cx="740562" cy="215444"/>
            </a:xfrm>
            <a:prstGeom prst="rect">
              <a:avLst/>
            </a:prstGeom>
            <a:noFill/>
            <a:ln>
              <a:noFill/>
              <a:prstDash val="dash"/>
            </a:ln>
          </p:spPr>
          <p:txBody>
            <a:bodyPr wrap="square" lIns="0" tIns="0" rIns="0" bIns="0" rtlCol="0">
              <a:spAutoFit/>
            </a:bodyPr>
            <a:lstStyle/>
            <a:p>
              <a:pPr algn="ctr"/>
              <a:r>
                <a:rPr lang="en-US" altLang="zh-CN" sz="1400" dirty="0" smtClean="0"/>
                <a:t>48%</a:t>
              </a:r>
              <a:endParaRPr lang="zh-CN" altLang="en-US" sz="1400" dirty="0"/>
            </a:p>
          </p:txBody>
        </p:sp>
      </p:grpSp>
      <p:grpSp>
        <p:nvGrpSpPr>
          <p:cNvPr id="41" name="组合 40"/>
          <p:cNvGrpSpPr/>
          <p:nvPr/>
        </p:nvGrpSpPr>
        <p:grpSpPr>
          <a:xfrm>
            <a:off x="1484402" y="2642173"/>
            <a:ext cx="6278504" cy="1545861"/>
            <a:chOff x="1467007" y="4727625"/>
            <a:chExt cx="6278504" cy="1545861"/>
          </a:xfrm>
        </p:grpSpPr>
        <p:sp>
          <p:nvSpPr>
            <p:cNvPr id="42" name="文本框 41"/>
            <p:cNvSpPr txBox="1"/>
            <p:nvPr/>
          </p:nvSpPr>
          <p:spPr>
            <a:xfrm>
              <a:off x="195975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12%</a:t>
              </a:r>
              <a:endParaRPr lang="zh-CN" altLang="en-US" sz="1400" dirty="0"/>
            </a:p>
          </p:txBody>
        </p:sp>
        <p:sp>
          <p:nvSpPr>
            <p:cNvPr id="43" name="文本框 42"/>
            <p:cNvSpPr txBox="1"/>
            <p:nvPr/>
          </p:nvSpPr>
          <p:spPr>
            <a:xfrm>
              <a:off x="7004949"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8%</a:t>
              </a:r>
              <a:endParaRPr lang="zh-CN" altLang="en-US" sz="1400" dirty="0"/>
            </a:p>
          </p:txBody>
        </p:sp>
        <p:sp>
          <p:nvSpPr>
            <p:cNvPr id="44" name="矩形 43"/>
            <p:cNvSpPr/>
            <p:nvPr/>
          </p:nvSpPr>
          <p:spPr>
            <a:xfrm>
              <a:off x="1467007" y="4735799"/>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Dunearn</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45" name="矩形 44"/>
            <p:cNvSpPr/>
            <p:nvPr/>
          </p:nvSpPr>
          <p:spPr>
            <a:xfrm>
              <a:off x="6501798" y="4727625"/>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Focus Chevalier</a:t>
              </a:r>
            </a:p>
          </p:txBody>
        </p:sp>
        <p:cxnSp>
          <p:nvCxnSpPr>
            <p:cNvPr id="46" name="肘形连接符 45"/>
            <p:cNvCxnSpPr/>
            <p:nvPr/>
          </p:nvCxnSpPr>
          <p:spPr>
            <a:xfrm rot="16200000" flipV="1">
              <a:off x="2919130" y="4247196"/>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47" name="肘形连接符 46"/>
            <p:cNvCxnSpPr/>
            <p:nvPr/>
          </p:nvCxnSpPr>
          <p:spPr>
            <a:xfrm rot="5400000" flipH="1" flipV="1">
              <a:off x="5445537" y="4249763"/>
              <a:ext cx="720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grpSp>
          <p:nvGrpSpPr>
            <p:cNvPr id="48" name="组合 47"/>
            <p:cNvGrpSpPr/>
            <p:nvPr/>
          </p:nvGrpSpPr>
          <p:grpSpPr>
            <a:xfrm>
              <a:off x="3089343" y="4743473"/>
              <a:ext cx="1109472" cy="758062"/>
              <a:chOff x="2771800" y="4892430"/>
              <a:chExt cx="1109472" cy="758062"/>
            </a:xfrm>
          </p:grpSpPr>
          <p:cxnSp>
            <p:nvCxnSpPr>
              <p:cNvPr id="55" name="直接连接符 54"/>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56" name="矩形 55"/>
              <p:cNvSpPr/>
              <p:nvPr/>
            </p:nvSpPr>
            <p:spPr>
              <a:xfrm>
                <a:off x="2771800"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49" name="组合 48"/>
            <p:cNvGrpSpPr/>
            <p:nvPr/>
          </p:nvGrpSpPr>
          <p:grpSpPr>
            <a:xfrm>
              <a:off x="4889179" y="4743473"/>
              <a:ext cx="1109472" cy="758062"/>
              <a:chOff x="1667431" y="4892430"/>
              <a:chExt cx="1109472" cy="758062"/>
            </a:xfrm>
          </p:grpSpPr>
          <p:cxnSp>
            <p:nvCxnSpPr>
              <p:cNvPr id="53" name="直接连接符 52"/>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54" name="矩形 53"/>
              <p:cNvSpPr/>
              <p:nvPr/>
            </p:nvSpPr>
            <p:spPr>
              <a:xfrm>
                <a:off x="1667431"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p>
            </p:txBody>
          </p:sp>
        </p:grpSp>
        <p:sp>
          <p:nvSpPr>
            <p:cNvPr id="50" name="文本框 49"/>
            <p:cNvSpPr txBox="1"/>
            <p:nvPr/>
          </p:nvSpPr>
          <p:spPr>
            <a:xfrm>
              <a:off x="3671815"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50%</a:t>
              </a:r>
              <a:endParaRPr lang="zh-CN" altLang="en-US" sz="1400" dirty="0"/>
            </a:p>
          </p:txBody>
        </p:sp>
        <p:sp>
          <p:nvSpPr>
            <p:cNvPr id="51" name="文本框 50"/>
            <p:cNvSpPr txBox="1"/>
            <p:nvPr/>
          </p:nvSpPr>
          <p:spPr>
            <a:xfrm>
              <a:off x="5460788"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30%</a:t>
              </a:r>
              <a:endParaRPr lang="zh-CN" altLang="en-US" sz="1400" dirty="0"/>
            </a:p>
          </p:txBody>
        </p:sp>
        <p:sp>
          <p:nvSpPr>
            <p:cNvPr id="52" name="矩形 51"/>
            <p:cNvSpPr/>
            <p:nvPr/>
          </p:nvSpPr>
          <p:spPr>
            <a:xfrm>
              <a:off x="3980015" y="585667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grpSp>
      <p:sp>
        <p:nvSpPr>
          <p:cNvPr id="57" name="左弧形箭头 56"/>
          <p:cNvSpPr/>
          <p:nvPr/>
        </p:nvSpPr>
        <p:spPr bwMode="auto">
          <a:xfrm>
            <a:off x="205778" y="2735738"/>
            <a:ext cx="657845" cy="2092011"/>
          </a:xfrm>
          <a:prstGeom prst="curvedRightArrow">
            <a:avLst/>
          </a:prstGeom>
          <a:solidFill>
            <a:srgbClr val="E65032"/>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Pct val="60000"/>
              <a:buFont typeface="Wingdings" pitchFamily="2" charset="2"/>
              <a:buNone/>
              <a:tabLst/>
            </a:pPr>
            <a:endParaRPr kumimoji="0" lang="zh-CN" altLang="en-US" sz="1600" b="1" i="0" u="none" strike="noStrike" cap="none" normalizeH="0" baseline="0" smtClean="0">
              <a:ln>
                <a:noFill/>
              </a:ln>
              <a:solidFill>
                <a:schemeClr val="bg1"/>
              </a:solidFill>
              <a:effectLst/>
              <a:latin typeface="Arial" charset="0"/>
              <a:ea typeface="楷体_GB2312" pitchFamily="49" charset="-122"/>
            </a:endParaRPr>
          </a:p>
        </p:txBody>
      </p:sp>
      <p:sp>
        <p:nvSpPr>
          <p:cNvPr id="58" name="文本框 57"/>
          <p:cNvSpPr txBox="1"/>
          <p:nvPr/>
        </p:nvSpPr>
        <p:spPr>
          <a:xfrm>
            <a:off x="361308" y="2956157"/>
            <a:ext cx="646331" cy="1511552"/>
          </a:xfrm>
          <a:prstGeom prst="rect">
            <a:avLst/>
          </a:prstGeom>
          <a:noFill/>
        </p:spPr>
        <p:txBody>
          <a:bodyPr vert="vert270" wrap="square" rtlCol="0">
            <a:spAutoFit/>
          </a:bodyPr>
          <a:lstStyle/>
          <a:p>
            <a:pPr algn="ctr"/>
            <a:r>
              <a:rPr lang="en-US" altLang="zh-CN" sz="1500" dirty="0" smtClean="0"/>
              <a:t>Share transfer and issuance</a:t>
            </a:r>
            <a:endParaRPr lang="zh-CN" altLang="en-US" sz="1500" dirty="0"/>
          </a:p>
        </p:txBody>
      </p:sp>
    </p:spTree>
    <p:extLst>
      <p:ext uri="{BB962C8B-B14F-4D97-AF65-F5344CB8AC3E}">
        <p14:creationId xmlns:p14="http://schemas.microsoft.com/office/powerpoint/2010/main" val="34817082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5763" y="1428751"/>
            <a:ext cx="8375650" cy="852750"/>
          </a:xfrm>
        </p:spPr>
        <p:txBody>
          <a:bodyPr/>
          <a:lstStyle/>
          <a:p>
            <a:pPr>
              <a:spcAft>
                <a:spcPts val="200"/>
              </a:spcAft>
            </a:pPr>
            <a:r>
              <a:rPr lang="en-US" altLang="zh-CN" sz="1600" dirty="0" smtClean="0"/>
              <a:t>Below shows the share structure of </a:t>
            </a:r>
            <a:r>
              <a:rPr lang="en-US" altLang="zh-CN" sz="1600" dirty="0" err="1" smtClean="0"/>
              <a:t>He’nan</a:t>
            </a:r>
            <a:r>
              <a:rPr lang="en-US" altLang="zh-CN" sz="1600" dirty="0" smtClean="0"/>
              <a:t> </a:t>
            </a:r>
            <a:r>
              <a:rPr lang="en-US" altLang="zh-CN" sz="1600" dirty="0" err="1" smtClean="0"/>
              <a:t>Shuanghui</a:t>
            </a:r>
            <a:r>
              <a:rPr lang="en-US" altLang="zh-CN" sz="1600" dirty="0" smtClean="0"/>
              <a:t> as of 31 Dec, 2009</a:t>
            </a:r>
          </a:p>
          <a:p>
            <a:pPr lvl="1">
              <a:spcBef>
                <a:spcPts val="100"/>
              </a:spcBef>
              <a:spcAft>
                <a:spcPts val="150"/>
              </a:spcAft>
            </a:pPr>
            <a:r>
              <a:rPr lang="en-US" altLang="zh-CN" sz="1400" dirty="0" smtClean="0"/>
              <a:t>GS’s stake decreased from 30.97%</a:t>
            </a:r>
            <a:r>
              <a:rPr lang="zh-CN" altLang="en-US" sz="1400" dirty="0" smtClean="0"/>
              <a:t> </a:t>
            </a:r>
            <a:r>
              <a:rPr lang="en-US" altLang="zh-CN" sz="1400" dirty="0" smtClean="0"/>
              <a:t>to 3.27%, and </a:t>
            </a:r>
            <a:r>
              <a:rPr lang="en-US" altLang="zh-CN" sz="1400" dirty="0"/>
              <a:t>CDH’s decreased </a:t>
            </a:r>
            <a:r>
              <a:rPr lang="en-US" altLang="zh-CN" sz="1400" dirty="0" smtClean="0"/>
              <a:t>from 29.75%</a:t>
            </a:r>
            <a:r>
              <a:rPr lang="zh-CN" altLang="en-US" sz="1400" dirty="0" smtClean="0"/>
              <a:t> </a:t>
            </a:r>
            <a:r>
              <a:rPr lang="en-US" altLang="zh-CN" sz="1400" dirty="0" smtClean="0"/>
              <a:t>to 20.87%</a:t>
            </a:r>
          </a:p>
        </p:txBody>
      </p:sp>
      <p:sp>
        <p:nvSpPr>
          <p:cNvPr id="2" name="标题 1"/>
          <p:cNvSpPr>
            <a:spLocks noGrp="1"/>
          </p:cNvSpPr>
          <p:nvPr>
            <p:ph type="title"/>
          </p:nvPr>
        </p:nvSpPr>
        <p:spPr/>
        <p:txBody>
          <a:bodyPr/>
          <a:lstStyle/>
          <a:p>
            <a:r>
              <a:rPr lang="en-US" altLang="zh-CN" dirty="0" smtClean="0"/>
              <a:t>Overview</a:t>
            </a:r>
            <a:br>
              <a:rPr lang="en-US" altLang="zh-CN" dirty="0" smtClean="0"/>
            </a:br>
            <a:r>
              <a:rPr lang="en-US" altLang="zh-CN" sz="2000" dirty="0" smtClean="0"/>
              <a:t>——The result of offshore share transfers</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13</a:t>
            </a:fld>
            <a:endParaRPr lang="zh-CN" altLang="en-US"/>
          </a:p>
        </p:txBody>
      </p:sp>
      <p:grpSp>
        <p:nvGrpSpPr>
          <p:cNvPr id="168" name="组合 167"/>
          <p:cNvGrpSpPr/>
          <p:nvPr/>
        </p:nvGrpSpPr>
        <p:grpSpPr>
          <a:xfrm>
            <a:off x="153158" y="1988840"/>
            <a:ext cx="8588780" cy="4514169"/>
            <a:chOff x="153158" y="1844824"/>
            <a:chExt cx="8588780" cy="4514169"/>
          </a:xfrm>
        </p:grpSpPr>
        <p:cxnSp>
          <p:nvCxnSpPr>
            <p:cNvPr id="169" name="直接连接符 168"/>
            <p:cNvCxnSpPr/>
            <p:nvPr/>
          </p:nvCxnSpPr>
          <p:spPr bwMode="auto">
            <a:xfrm>
              <a:off x="1072285" y="5101142"/>
              <a:ext cx="7200000" cy="0"/>
            </a:xfrm>
            <a:prstGeom prst="line">
              <a:avLst/>
            </a:prstGeom>
            <a:solidFill>
              <a:srgbClr val="00CC00"/>
            </a:solidFill>
            <a:ln w="12700" cap="flat" cmpd="sng" algn="ctr">
              <a:solidFill>
                <a:srgbClr val="E6503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肘形连接符 169"/>
            <p:cNvCxnSpPr/>
            <p:nvPr/>
          </p:nvCxnSpPr>
          <p:spPr bwMode="auto">
            <a:xfrm rot="5400000" flipH="1" flipV="1">
              <a:off x="3359520" y="4666391"/>
              <a:ext cx="396000" cy="869503"/>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1" name="文本框 170"/>
            <p:cNvSpPr txBox="1"/>
            <p:nvPr/>
          </p:nvSpPr>
          <p:spPr>
            <a:xfrm>
              <a:off x="3114732" y="5596093"/>
              <a:ext cx="740562" cy="215444"/>
            </a:xfrm>
            <a:prstGeom prst="rect">
              <a:avLst/>
            </a:prstGeom>
            <a:noFill/>
            <a:ln>
              <a:noFill/>
              <a:prstDash val="dash"/>
            </a:ln>
          </p:spPr>
          <p:txBody>
            <a:bodyPr wrap="square" lIns="0" tIns="0" rIns="0" bIns="0" rtlCol="0">
              <a:spAutoFit/>
            </a:bodyPr>
            <a:lstStyle/>
            <a:p>
              <a:pPr algn="ctr"/>
              <a:r>
                <a:rPr lang="en-US" altLang="zh-CN" sz="1400" dirty="0" smtClean="0"/>
                <a:t>30.27%</a:t>
              </a:r>
              <a:endParaRPr lang="zh-CN" altLang="en-US" sz="1400" dirty="0"/>
            </a:p>
          </p:txBody>
        </p:sp>
        <p:sp>
          <p:nvSpPr>
            <p:cNvPr id="172" name="文本框 171"/>
            <p:cNvSpPr txBox="1"/>
            <p:nvPr/>
          </p:nvSpPr>
          <p:spPr>
            <a:xfrm>
              <a:off x="4576363" y="5596093"/>
              <a:ext cx="638236" cy="215444"/>
            </a:xfrm>
            <a:prstGeom prst="rect">
              <a:avLst/>
            </a:prstGeom>
            <a:noFill/>
            <a:ln>
              <a:noFill/>
              <a:prstDash val="dash"/>
            </a:ln>
          </p:spPr>
          <p:txBody>
            <a:bodyPr wrap="square" lIns="0" tIns="0" rIns="0" bIns="0" rtlCol="0">
              <a:spAutoFit/>
            </a:bodyPr>
            <a:lstStyle/>
            <a:p>
              <a:pPr algn="ctr"/>
              <a:r>
                <a:rPr lang="en-US" altLang="zh-CN" sz="1400" dirty="0" smtClean="0"/>
                <a:t>21.18%</a:t>
              </a:r>
              <a:endParaRPr lang="zh-CN" altLang="en-US" sz="1400" dirty="0"/>
            </a:p>
          </p:txBody>
        </p:sp>
        <p:sp>
          <p:nvSpPr>
            <p:cNvPr id="173" name="文本框 172"/>
            <p:cNvSpPr txBox="1"/>
            <p:nvPr/>
          </p:nvSpPr>
          <p:spPr>
            <a:xfrm>
              <a:off x="6013932" y="5596093"/>
              <a:ext cx="740562" cy="215444"/>
            </a:xfrm>
            <a:prstGeom prst="rect">
              <a:avLst/>
            </a:prstGeom>
            <a:noFill/>
            <a:ln>
              <a:noFill/>
              <a:prstDash val="dash"/>
            </a:ln>
          </p:spPr>
          <p:txBody>
            <a:bodyPr wrap="square" lIns="0" tIns="0" rIns="0" bIns="0" rtlCol="0">
              <a:spAutoFit/>
            </a:bodyPr>
            <a:lstStyle/>
            <a:p>
              <a:pPr algn="ctr"/>
              <a:r>
                <a:rPr lang="en-US" altLang="zh-CN" sz="1400" dirty="0" smtClean="0"/>
                <a:t>48.55%</a:t>
              </a:r>
              <a:endParaRPr lang="zh-CN" altLang="en-US" sz="1400" dirty="0"/>
            </a:p>
          </p:txBody>
        </p:sp>
        <p:sp>
          <p:nvSpPr>
            <p:cNvPr id="174" name="矩形 173"/>
            <p:cNvSpPr/>
            <p:nvPr/>
          </p:nvSpPr>
          <p:spPr>
            <a:xfrm>
              <a:off x="2162631" y="5244055"/>
              <a:ext cx="1904201" cy="31434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group</a:t>
              </a:r>
            </a:p>
          </p:txBody>
        </p:sp>
        <p:sp>
          <p:nvSpPr>
            <p:cNvPr id="175" name="矩形 174"/>
            <p:cNvSpPr/>
            <p:nvPr/>
          </p:nvSpPr>
          <p:spPr>
            <a:xfrm>
              <a:off x="5459421" y="5281754"/>
              <a:ext cx="1109472" cy="28800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others</a:t>
              </a:r>
            </a:p>
          </p:txBody>
        </p:sp>
        <p:sp>
          <p:nvSpPr>
            <p:cNvPr id="176" name="矩形 175"/>
            <p:cNvSpPr/>
            <p:nvPr/>
          </p:nvSpPr>
          <p:spPr>
            <a:xfrm>
              <a:off x="2182433" y="6080855"/>
              <a:ext cx="4830745" cy="278138"/>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zh-CN" sz="15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He'nan</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 Investment &amp; Development </a:t>
              </a: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Co.,Ltd</a:t>
              </a:r>
              <a:endParaRPr lang="zh-CN" altLang="en-US"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177" name="肘形连接符 176"/>
            <p:cNvCxnSpPr/>
            <p:nvPr/>
          </p:nvCxnSpPr>
          <p:spPr>
            <a:xfrm rot="5400000">
              <a:off x="5013847" y="5090855"/>
              <a:ext cx="54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178" name="直接连接符 177"/>
            <p:cNvCxnSpPr/>
            <p:nvPr/>
          </p:nvCxnSpPr>
          <p:spPr>
            <a:xfrm>
              <a:off x="4568331" y="5048690"/>
              <a:ext cx="0" cy="900000"/>
            </a:xfrm>
            <a:prstGeom prst="line">
              <a:avLst/>
            </a:prstGeom>
            <a:ln w="12700"/>
          </p:spPr>
          <p:style>
            <a:lnRef idx="3">
              <a:schemeClr val="dk1"/>
            </a:lnRef>
            <a:fillRef idx="0">
              <a:schemeClr val="dk1"/>
            </a:fillRef>
            <a:effectRef idx="2">
              <a:schemeClr val="dk1"/>
            </a:effectRef>
            <a:fontRef idx="minor">
              <a:schemeClr val="tx1"/>
            </a:fontRef>
          </p:style>
        </p:cxnSp>
        <p:sp>
          <p:nvSpPr>
            <p:cNvPr id="179" name="矩形 178"/>
            <p:cNvSpPr/>
            <p:nvPr/>
          </p:nvSpPr>
          <p:spPr>
            <a:xfrm>
              <a:off x="4008187" y="4759158"/>
              <a:ext cx="1451233" cy="289532"/>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Rotary Vortex</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180" name="肘形连接符 179"/>
            <p:cNvCxnSpPr/>
            <p:nvPr/>
          </p:nvCxnSpPr>
          <p:spPr>
            <a:xfrm rot="16200000" flipV="1">
              <a:off x="3579964" y="5087827"/>
              <a:ext cx="54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sp>
          <p:nvSpPr>
            <p:cNvPr id="181" name="矩形 180"/>
            <p:cNvSpPr/>
            <p:nvPr/>
          </p:nvSpPr>
          <p:spPr>
            <a:xfrm>
              <a:off x="2642086" y="4238217"/>
              <a:ext cx="3959898" cy="295063"/>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Glorious Link International Corporation</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82" name="文本框 181"/>
            <p:cNvSpPr txBox="1"/>
            <p:nvPr/>
          </p:nvSpPr>
          <p:spPr>
            <a:xfrm>
              <a:off x="3114732" y="4693664"/>
              <a:ext cx="56251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cxnSp>
          <p:nvCxnSpPr>
            <p:cNvPr id="183" name="直接连接符 182"/>
            <p:cNvCxnSpPr/>
            <p:nvPr/>
          </p:nvCxnSpPr>
          <p:spPr>
            <a:xfrm>
              <a:off x="4568331" y="4507126"/>
              <a:ext cx="0" cy="252000"/>
            </a:xfrm>
            <a:prstGeom prst="line">
              <a:avLst/>
            </a:prstGeom>
            <a:ln w="12700"/>
          </p:spPr>
          <p:style>
            <a:lnRef idx="3">
              <a:schemeClr val="dk1"/>
            </a:lnRef>
            <a:fillRef idx="0">
              <a:schemeClr val="dk1"/>
            </a:fillRef>
            <a:effectRef idx="2">
              <a:schemeClr val="dk1"/>
            </a:effectRef>
            <a:fontRef idx="minor">
              <a:schemeClr val="tx1"/>
            </a:fontRef>
          </p:style>
        </p:cxnSp>
        <p:cxnSp>
          <p:nvCxnSpPr>
            <p:cNvPr id="184" name="直接连接符 183"/>
            <p:cNvCxnSpPr/>
            <p:nvPr/>
          </p:nvCxnSpPr>
          <p:spPr>
            <a:xfrm>
              <a:off x="4568331" y="3985982"/>
              <a:ext cx="0" cy="252000"/>
            </a:xfrm>
            <a:prstGeom prst="line">
              <a:avLst/>
            </a:prstGeom>
            <a:ln w="12700"/>
          </p:spPr>
          <p:style>
            <a:lnRef idx="3">
              <a:schemeClr val="dk1"/>
            </a:lnRef>
            <a:fillRef idx="0">
              <a:schemeClr val="dk1"/>
            </a:fillRef>
            <a:effectRef idx="2">
              <a:schemeClr val="dk1"/>
            </a:effectRef>
            <a:fontRef idx="minor">
              <a:schemeClr val="tx1"/>
            </a:fontRef>
          </p:style>
        </p:cxnSp>
        <p:sp>
          <p:nvSpPr>
            <p:cNvPr id="185" name="文本框 184"/>
            <p:cNvSpPr txBox="1"/>
            <p:nvPr/>
          </p:nvSpPr>
          <p:spPr>
            <a:xfrm>
              <a:off x="6697511" y="4533280"/>
              <a:ext cx="520777"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186" name="文本框 185"/>
            <p:cNvSpPr txBox="1"/>
            <p:nvPr/>
          </p:nvSpPr>
          <p:spPr>
            <a:xfrm>
              <a:off x="6697510" y="3896538"/>
              <a:ext cx="520777"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187" name="矩形 186"/>
            <p:cNvSpPr/>
            <p:nvPr/>
          </p:nvSpPr>
          <p:spPr>
            <a:xfrm>
              <a:off x="4029312" y="2581860"/>
              <a:ext cx="1109472"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grpSp>
          <p:nvGrpSpPr>
            <p:cNvPr id="188" name="组合 187"/>
            <p:cNvGrpSpPr/>
            <p:nvPr/>
          </p:nvGrpSpPr>
          <p:grpSpPr>
            <a:xfrm>
              <a:off x="1490541" y="1844824"/>
              <a:ext cx="6781744" cy="758546"/>
              <a:chOff x="1337383" y="2134127"/>
              <a:chExt cx="6781744" cy="758546"/>
            </a:xfrm>
          </p:grpSpPr>
          <p:sp>
            <p:nvSpPr>
              <p:cNvPr id="216" name="文本框 215"/>
              <p:cNvSpPr txBox="1"/>
              <p:nvPr/>
            </p:nvSpPr>
            <p:spPr>
              <a:xfrm>
                <a:off x="1830134" y="2457762"/>
                <a:ext cx="740562" cy="156069"/>
              </a:xfrm>
              <a:prstGeom prst="rect">
                <a:avLst/>
              </a:prstGeom>
              <a:noFill/>
              <a:ln>
                <a:noFill/>
                <a:prstDash val="dash"/>
              </a:ln>
            </p:spPr>
            <p:txBody>
              <a:bodyPr wrap="square" lIns="0" tIns="0" rIns="0" bIns="0" rtlCol="0">
                <a:spAutoFit/>
              </a:bodyPr>
              <a:lstStyle/>
              <a:p>
                <a:pPr algn="ctr"/>
                <a:r>
                  <a:rPr lang="en-US" altLang="zh-CN" sz="1400" dirty="0" smtClean="0"/>
                  <a:t>12%</a:t>
                </a:r>
                <a:endParaRPr lang="zh-CN" altLang="en-US" sz="1400" dirty="0"/>
              </a:p>
            </p:txBody>
          </p:sp>
          <p:sp>
            <p:nvSpPr>
              <p:cNvPr id="217" name="文本框 216"/>
              <p:cNvSpPr txBox="1"/>
              <p:nvPr/>
            </p:nvSpPr>
            <p:spPr>
              <a:xfrm>
                <a:off x="6877921" y="2457762"/>
                <a:ext cx="740562" cy="156069"/>
              </a:xfrm>
              <a:prstGeom prst="rect">
                <a:avLst/>
              </a:prstGeom>
              <a:noFill/>
              <a:ln>
                <a:noFill/>
                <a:prstDash val="dash"/>
              </a:ln>
            </p:spPr>
            <p:txBody>
              <a:bodyPr wrap="square" lIns="0" tIns="0" rIns="0" bIns="0" rtlCol="0">
                <a:spAutoFit/>
              </a:bodyPr>
              <a:lstStyle/>
              <a:p>
                <a:pPr algn="ctr"/>
                <a:r>
                  <a:rPr lang="en-US" altLang="zh-CN" sz="1400" dirty="0" smtClean="0"/>
                  <a:t>8%</a:t>
                </a:r>
                <a:endParaRPr lang="zh-CN" altLang="en-US" sz="1400" dirty="0"/>
              </a:p>
            </p:txBody>
          </p:sp>
          <p:sp>
            <p:nvSpPr>
              <p:cNvPr id="218" name="矩形 217"/>
              <p:cNvSpPr/>
              <p:nvPr/>
            </p:nvSpPr>
            <p:spPr>
              <a:xfrm>
                <a:off x="1337383" y="2146607"/>
                <a:ext cx="1109472" cy="307503"/>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Dunearn</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219" name="矩形 218"/>
              <p:cNvSpPr/>
              <p:nvPr/>
            </p:nvSpPr>
            <p:spPr>
              <a:xfrm>
                <a:off x="6644551" y="2134127"/>
                <a:ext cx="1474576" cy="326546"/>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Focus Chevalier</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220" name="肘形连接符 219"/>
              <p:cNvCxnSpPr/>
              <p:nvPr/>
            </p:nvCxnSpPr>
            <p:spPr>
              <a:xfrm rot="16200000" flipV="1">
                <a:off x="2933506" y="1405405"/>
                <a:ext cx="432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221" name="肘形连接符 220"/>
              <p:cNvCxnSpPr/>
              <p:nvPr/>
            </p:nvCxnSpPr>
            <p:spPr>
              <a:xfrm rot="5400000" flipH="1" flipV="1">
                <a:off x="5453506" y="1416673"/>
                <a:ext cx="432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222" name="直接连接符 221"/>
              <p:cNvCxnSpPr/>
              <p:nvPr/>
            </p:nvCxnSpPr>
            <p:spPr>
              <a:xfrm>
                <a:off x="3127157" y="2439018"/>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223" name="矩形 222"/>
              <p:cNvSpPr/>
              <p:nvPr/>
            </p:nvSpPr>
            <p:spPr>
              <a:xfrm>
                <a:off x="2551093" y="2152166"/>
                <a:ext cx="1176236"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III</a:t>
                </a:r>
              </a:p>
            </p:txBody>
          </p:sp>
          <p:cxnSp>
            <p:nvCxnSpPr>
              <p:cNvPr id="224" name="直接连接符 223"/>
              <p:cNvCxnSpPr/>
              <p:nvPr/>
            </p:nvCxnSpPr>
            <p:spPr>
              <a:xfrm>
                <a:off x="5682798" y="2439018"/>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225" name="矩形 224"/>
              <p:cNvSpPr/>
              <p:nvPr/>
            </p:nvSpPr>
            <p:spPr>
              <a:xfrm>
                <a:off x="5082484" y="2152166"/>
                <a:ext cx="1518852" cy="297238"/>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Goldman Sachs</a:t>
                </a:r>
              </a:p>
            </p:txBody>
          </p:sp>
          <p:sp>
            <p:nvSpPr>
              <p:cNvPr id="226" name="文本框 225"/>
              <p:cNvSpPr txBox="1"/>
              <p:nvPr/>
            </p:nvSpPr>
            <p:spPr>
              <a:xfrm>
                <a:off x="3133565" y="2457762"/>
                <a:ext cx="680692" cy="156069"/>
              </a:xfrm>
              <a:prstGeom prst="rect">
                <a:avLst/>
              </a:prstGeom>
              <a:noFill/>
              <a:ln>
                <a:noFill/>
                <a:prstDash val="dash"/>
              </a:ln>
            </p:spPr>
            <p:txBody>
              <a:bodyPr wrap="square" lIns="0" tIns="0" rIns="0" bIns="0" rtlCol="0">
                <a:spAutoFit/>
              </a:bodyPr>
              <a:lstStyle/>
              <a:p>
                <a:pPr algn="ctr"/>
                <a:r>
                  <a:rPr lang="en-US" altLang="zh-CN" sz="1400" dirty="0" smtClean="0"/>
                  <a:t>17%</a:t>
                </a:r>
                <a:endParaRPr lang="zh-CN" altLang="en-US" sz="1400" dirty="0"/>
              </a:p>
            </p:txBody>
          </p:sp>
          <p:sp>
            <p:nvSpPr>
              <p:cNvPr id="227" name="文本框 226"/>
              <p:cNvSpPr txBox="1"/>
              <p:nvPr/>
            </p:nvSpPr>
            <p:spPr>
              <a:xfrm>
                <a:off x="5696284" y="2456571"/>
                <a:ext cx="698372" cy="215444"/>
              </a:xfrm>
              <a:prstGeom prst="rect">
                <a:avLst/>
              </a:prstGeom>
              <a:noFill/>
              <a:ln>
                <a:noFill/>
                <a:prstDash val="dash"/>
              </a:ln>
            </p:spPr>
            <p:txBody>
              <a:bodyPr wrap="square" lIns="0" tIns="0" rIns="0" bIns="0" rtlCol="0">
                <a:spAutoFit/>
              </a:bodyPr>
              <a:lstStyle/>
              <a:p>
                <a:pPr algn="ctr"/>
                <a:r>
                  <a:rPr lang="en-US" altLang="zh-CN" sz="1400" dirty="0" smtClean="0"/>
                  <a:t>15%</a:t>
                </a:r>
                <a:endParaRPr lang="zh-CN" altLang="en-US" sz="1400" dirty="0"/>
              </a:p>
            </p:txBody>
          </p:sp>
          <p:cxnSp>
            <p:nvCxnSpPr>
              <p:cNvPr id="228" name="直接连接符 227"/>
              <p:cNvCxnSpPr/>
              <p:nvPr/>
            </p:nvCxnSpPr>
            <p:spPr>
              <a:xfrm>
                <a:off x="4409506" y="2439018"/>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229" name="矩形 228"/>
              <p:cNvSpPr/>
              <p:nvPr/>
            </p:nvSpPr>
            <p:spPr>
              <a:xfrm>
                <a:off x="3811319" y="2152166"/>
                <a:ext cx="1109472"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endPar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230" name="文本框 229"/>
              <p:cNvSpPr txBox="1"/>
              <p:nvPr/>
            </p:nvSpPr>
            <p:spPr>
              <a:xfrm>
                <a:off x="4468877" y="2457763"/>
                <a:ext cx="646959" cy="215444"/>
              </a:xfrm>
              <a:prstGeom prst="rect">
                <a:avLst/>
              </a:prstGeom>
              <a:noFill/>
              <a:ln>
                <a:noFill/>
                <a:prstDash val="dash"/>
              </a:ln>
            </p:spPr>
            <p:txBody>
              <a:bodyPr wrap="square" lIns="0" tIns="0" rIns="0" bIns="0" rtlCol="0">
                <a:spAutoFit/>
              </a:bodyPr>
              <a:lstStyle/>
              <a:p>
                <a:pPr algn="ctr"/>
                <a:r>
                  <a:rPr lang="en-US" altLang="zh-CN" sz="1400" dirty="0" smtClean="0"/>
                  <a:t>48%</a:t>
                </a:r>
                <a:endParaRPr lang="zh-CN" altLang="en-US" sz="1400" dirty="0"/>
              </a:p>
            </p:txBody>
          </p:sp>
        </p:grpSp>
        <p:sp>
          <p:nvSpPr>
            <p:cNvPr id="189" name="矩形 188"/>
            <p:cNvSpPr/>
            <p:nvPr/>
          </p:nvSpPr>
          <p:spPr>
            <a:xfrm>
              <a:off x="2628325" y="3686557"/>
              <a:ext cx="3959899" cy="36870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 International Holdings Limited</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nvGrpSpPr>
            <p:cNvPr id="190" name="组合 189"/>
            <p:cNvGrpSpPr/>
            <p:nvPr/>
          </p:nvGrpSpPr>
          <p:grpSpPr>
            <a:xfrm>
              <a:off x="153158" y="2965148"/>
              <a:ext cx="4423205" cy="721409"/>
              <a:chOff x="-125555" y="4003952"/>
              <a:chExt cx="4423205" cy="721409"/>
            </a:xfrm>
          </p:grpSpPr>
          <p:sp>
            <p:nvSpPr>
              <p:cNvPr id="207" name="文本框 206"/>
              <p:cNvSpPr txBox="1"/>
              <p:nvPr/>
            </p:nvSpPr>
            <p:spPr>
              <a:xfrm>
                <a:off x="743665"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5.00%</a:t>
                </a:r>
                <a:endParaRPr lang="zh-CN" altLang="en-US" sz="1400" dirty="0"/>
              </a:p>
            </p:txBody>
          </p:sp>
          <p:sp>
            <p:nvSpPr>
              <p:cNvPr id="208" name="矩形 207"/>
              <p:cNvSpPr/>
              <p:nvPr/>
            </p:nvSpPr>
            <p:spPr>
              <a:xfrm>
                <a:off x="-125555" y="4003952"/>
                <a:ext cx="1485941" cy="307502"/>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Profit Summit</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209" name="肘形连接符 208"/>
              <p:cNvCxnSpPr/>
              <p:nvPr/>
            </p:nvCxnSpPr>
            <p:spPr>
              <a:xfrm rot="16200000" flipV="1">
                <a:off x="2335650" y="2763361"/>
                <a:ext cx="432000" cy="3492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210" name="直接连接符 209"/>
              <p:cNvCxnSpPr/>
              <p:nvPr/>
            </p:nvCxnSpPr>
            <p:spPr>
              <a:xfrm>
                <a:off x="3206956"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211" name="矩形 210"/>
              <p:cNvSpPr/>
              <p:nvPr/>
            </p:nvSpPr>
            <p:spPr>
              <a:xfrm>
                <a:off x="2630892" y="4007044"/>
                <a:ext cx="1323034" cy="30441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Heroic Zone</a:t>
                </a:r>
              </a:p>
            </p:txBody>
          </p:sp>
          <p:cxnSp>
            <p:nvCxnSpPr>
              <p:cNvPr id="212" name="直接连接符 211"/>
              <p:cNvCxnSpPr/>
              <p:nvPr/>
            </p:nvCxnSpPr>
            <p:spPr>
              <a:xfrm>
                <a:off x="2049725"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213" name="矩形 212"/>
              <p:cNvSpPr/>
              <p:nvPr/>
            </p:nvSpPr>
            <p:spPr>
              <a:xfrm>
                <a:off x="1449412" y="4007045"/>
                <a:ext cx="1109472" cy="301944"/>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Cardilli</a:t>
                </a:r>
                <a:endPar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214" name="文本框 213"/>
              <p:cNvSpPr txBox="1"/>
              <p:nvPr/>
            </p:nvSpPr>
            <p:spPr>
              <a:xfrm>
                <a:off x="2049725" y="4301719"/>
                <a:ext cx="688076" cy="215444"/>
              </a:xfrm>
              <a:prstGeom prst="rect">
                <a:avLst/>
              </a:prstGeom>
              <a:noFill/>
              <a:ln>
                <a:noFill/>
                <a:prstDash val="dash"/>
              </a:ln>
            </p:spPr>
            <p:txBody>
              <a:bodyPr wrap="square" lIns="0" tIns="0" rIns="0" bIns="0" rtlCol="0">
                <a:spAutoFit/>
              </a:bodyPr>
              <a:lstStyle/>
              <a:p>
                <a:pPr algn="ctr"/>
                <a:r>
                  <a:rPr lang="en-US" altLang="zh-CN" sz="1400" dirty="0" smtClean="0"/>
                  <a:t>7.79%</a:t>
                </a:r>
                <a:endParaRPr lang="zh-CN" altLang="en-US" sz="1400" dirty="0"/>
              </a:p>
            </p:txBody>
          </p:sp>
          <p:sp>
            <p:nvSpPr>
              <p:cNvPr id="215" name="文本框 214"/>
              <p:cNvSpPr txBox="1"/>
              <p:nvPr/>
            </p:nvSpPr>
            <p:spPr>
              <a:xfrm>
                <a:off x="3213364"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31.82%</a:t>
                </a:r>
                <a:endParaRPr lang="zh-CN" altLang="en-US" sz="1400" dirty="0"/>
              </a:p>
            </p:txBody>
          </p:sp>
        </p:grpSp>
        <p:sp>
          <p:nvSpPr>
            <p:cNvPr id="191" name="文本框 190"/>
            <p:cNvSpPr txBox="1"/>
            <p:nvPr/>
          </p:nvSpPr>
          <p:spPr>
            <a:xfrm>
              <a:off x="4578368" y="3262915"/>
              <a:ext cx="687953" cy="156069"/>
            </a:xfrm>
            <a:prstGeom prst="rect">
              <a:avLst/>
            </a:prstGeom>
            <a:noFill/>
            <a:ln>
              <a:noFill/>
              <a:prstDash val="dash"/>
            </a:ln>
          </p:spPr>
          <p:txBody>
            <a:bodyPr wrap="square" lIns="0" tIns="0" rIns="0" bIns="0" rtlCol="0">
              <a:spAutoFit/>
            </a:bodyPr>
            <a:lstStyle/>
            <a:p>
              <a:pPr algn="ctr"/>
              <a:r>
                <a:rPr lang="en-US" altLang="zh-CN" sz="1400" dirty="0" smtClean="0"/>
                <a:t>36.36%</a:t>
              </a:r>
              <a:endParaRPr lang="zh-CN" altLang="en-US" sz="1400" dirty="0"/>
            </a:p>
          </p:txBody>
        </p:sp>
        <p:grpSp>
          <p:nvGrpSpPr>
            <p:cNvPr id="192" name="组合 191"/>
            <p:cNvGrpSpPr/>
            <p:nvPr/>
          </p:nvGrpSpPr>
          <p:grpSpPr>
            <a:xfrm>
              <a:off x="4569964" y="2951233"/>
              <a:ext cx="4171974" cy="735324"/>
              <a:chOff x="4428010" y="3990037"/>
              <a:chExt cx="4171974" cy="735324"/>
            </a:xfrm>
          </p:grpSpPr>
          <p:sp>
            <p:nvSpPr>
              <p:cNvPr id="198" name="文本框 197"/>
              <p:cNvSpPr txBox="1"/>
              <p:nvPr/>
            </p:nvSpPr>
            <p:spPr>
              <a:xfrm>
                <a:off x="7859422"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3.34%</a:t>
                </a:r>
                <a:endParaRPr lang="zh-CN" altLang="en-US" sz="1400" dirty="0"/>
              </a:p>
            </p:txBody>
          </p:sp>
          <p:sp>
            <p:nvSpPr>
              <p:cNvPr id="199" name="矩形 198"/>
              <p:cNvSpPr/>
              <p:nvPr/>
            </p:nvSpPr>
            <p:spPr>
              <a:xfrm>
                <a:off x="7300473" y="3990037"/>
                <a:ext cx="1203890" cy="307503"/>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IV</a:t>
                </a:r>
              </a:p>
            </p:txBody>
          </p:sp>
          <p:cxnSp>
            <p:nvCxnSpPr>
              <p:cNvPr id="200" name="肘形连接符 199"/>
              <p:cNvCxnSpPr/>
              <p:nvPr/>
            </p:nvCxnSpPr>
            <p:spPr>
              <a:xfrm rot="5400000" flipH="1" flipV="1">
                <a:off x="5958010" y="2763361"/>
                <a:ext cx="432000" cy="3492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201" name="直接连接符 200"/>
              <p:cNvCxnSpPr/>
              <p:nvPr/>
            </p:nvCxnSpPr>
            <p:spPr>
              <a:xfrm>
                <a:off x="6710926"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202" name="矩形 201"/>
              <p:cNvSpPr/>
              <p:nvPr/>
            </p:nvSpPr>
            <p:spPr>
              <a:xfrm>
                <a:off x="6134862" y="4007045"/>
                <a:ext cx="1109472"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D</a:t>
                </a:r>
              </a:p>
            </p:txBody>
          </p:sp>
          <p:cxnSp>
            <p:nvCxnSpPr>
              <p:cNvPr id="203" name="直接连接符 202"/>
              <p:cNvCxnSpPr/>
              <p:nvPr/>
            </p:nvCxnSpPr>
            <p:spPr>
              <a:xfrm>
                <a:off x="5553695"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204" name="矩形 203"/>
              <p:cNvSpPr/>
              <p:nvPr/>
            </p:nvSpPr>
            <p:spPr>
              <a:xfrm>
                <a:off x="4931995" y="4007044"/>
                <a:ext cx="1130859" cy="286075"/>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II</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205" name="文本框 204"/>
              <p:cNvSpPr txBox="1"/>
              <p:nvPr/>
            </p:nvSpPr>
            <p:spPr>
              <a:xfrm>
                <a:off x="5524991"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9.69%</a:t>
                </a:r>
                <a:endParaRPr lang="zh-CN" altLang="en-US" sz="1400" dirty="0"/>
              </a:p>
            </p:txBody>
          </p:sp>
          <p:sp>
            <p:nvSpPr>
              <p:cNvPr id="206" name="文本框 205"/>
              <p:cNvSpPr txBox="1"/>
              <p:nvPr/>
            </p:nvSpPr>
            <p:spPr>
              <a:xfrm>
                <a:off x="6655755"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6.00%</a:t>
                </a:r>
                <a:endParaRPr lang="zh-CN" altLang="en-US" sz="1400" dirty="0"/>
              </a:p>
            </p:txBody>
          </p:sp>
        </p:grpSp>
        <p:cxnSp>
          <p:nvCxnSpPr>
            <p:cNvPr id="193" name="直接连接符 192"/>
            <p:cNvCxnSpPr/>
            <p:nvPr/>
          </p:nvCxnSpPr>
          <p:spPr>
            <a:xfrm flipH="1">
              <a:off x="4569964" y="2852936"/>
              <a:ext cx="6399" cy="648000"/>
            </a:xfrm>
            <a:prstGeom prst="line">
              <a:avLst/>
            </a:prstGeom>
            <a:ln w="12700"/>
          </p:spPr>
          <p:style>
            <a:lnRef idx="3">
              <a:schemeClr val="dk1"/>
            </a:lnRef>
            <a:fillRef idx="0">
              <a:schemeClr val="dk1"/>
            </a:fillRef>
            <a:effectRef idx="2">
              <a:schemeClr val="dk1"/>
            </a:effectRef>
            <a:fontRef idx="minor">
              <a:schemeClr val="tx1"/>
            </a:fontRef>
          </p:style>
        </p:cxnSp>
        <p:cxnSp>
          <p:nvCxnSpPr>
            <p:cNvPr id="194" name="肘形连接符 193"/>
            <p:cNvCxnSpPr>
              <a:stCxn id="202" idx="0"/>
              <a:endCxn id="187" idx="3"/>
            </p:cNvCxnSpPr>
            <p:nvPr/>
          </p:nvCxnSpPr>
          <p:spPr bwMode="auto">
            <a:xfrm rot="16200000" flipV="1">
              <a:off x="5867464" y="2004153"/>
              <a:ext cx="235409" cy="1692768"/>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5" name="文本框 194"/>
            <p:cNvSpPr txBox="1"/>
            <p:nvPr/>
          </p:nvSpPr>
          <p:spPr>
            <a:xfrm>
              <a:off x="6931798" y="2616657"/>
              <a:ext cx="57298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196" name="文本框 195"/>
            <p:cNvSpPr txBox="1"/>
            <p:nvPr/>
          </p:nvSpPr>
          <p:spPr>
            <a:xfrm>
              <a:off x="7529016" y="4589849"/>
              <a:ext cx="1016306" cy="323165"/>
            </a:xfrm>
            <a:prstGeom prst="rect">
              <a:avLst/>
            </a:prstGeom>
            <a:noFill/>
            <a:ln>
              <a:noFill/>
              <a:prstDash val="dash"/>
            </a:ln>
          </p:spPr>
          <p:txBody>
            <a:bodyPr wrap="square" rtlCol="0">
              <a:spAutoFit/>
            </a:bodyPr>
            <a:lstStyle/>
            <a:p>
              <a:pPr algn="r"/>
              <a:r>
                <a:rPr lang="en-US" altLang="zh-CN" sz="1500" dirty="0" smtClean="0">
                  <a:solidFill>
                    <a:schemeClr val="bg1">
                      <a:lumMod val="50000"/>
                    </a:schemeClr>
                  </a:solidFill>
                </a:rPr>
                <a:t>Onshore</a:t>
              </a:r>
              <a:endParaRPr lang="zh-CN" altLang="en-US" sz="1500" dirty="0">
                <a:solidFill>
                  <a:schemeClr val="bg1">
                    <a:lumMod val="50000"/>
                  </a:schemeClr>
                </a:solidFill>
              </a:endParaRPr>
            </a:p>
          </p:txBody>
        </p:sp>
        <p:sp>
          <p:nvSpPr>
            <p:cNvPr id="197" name="文本框 196"/>
            <p:cNvSpPr txBox="1"/>
            <p:nvPr/>
          </p:nvSpPr>
          <p:spPr>
            <a:xfrm>
              <a:off x="7529016" y="5224637"/>
              <a:ext cx="1016305" cy="323165"/>
            </a:xfrm>
            <a:prstGeom prst="rect">
              <a:avLst/>
            </a:prstGeom>
            <a:noFill/>
            <a:ln>
              <a:noFill/>
              <a:prstDash val="dash"/>
            </a:ln>
          </p:spPr>
          <p:txBody>
            <a:bodyPr wrap="square" rtlCol="0">
              <a:spAutoFit/>
            </a:bodyPr>
            <a:lstStyle/>
            <a:p>
              <a:pPr algn="r"/>
              <a:r>
                <a:rPr lang="en-US" altLang="zh-CN" sz="1500" dirty="0" smtClean="0">
                  <a:solidFill>
                    <a:schemeClr val="bg1">
                      <a:lumMod val="50000"/>
                    </a:schemeClr>
                  </a:solidFill>
                </a:rPr>
                <a:t>Offshore</a:t>
              </a:r>
              <a:endParaRPr lang="zh-CN" altLang="en-US" sz="1500" dirty="0">
                <a:solidFill>
                  <a:schemeClr val="bg1">
                    <a:lumMod val="50000"/>
                  </a:schemeClr>
                </a:solidFill>
              </a:endParaRPr>
            </a:p>
          </p:txBody>
        </p:sp>
      </p:grpSp>
    </p:spTree>
    <p:extLst>
      <p:ext uri="{BB962C8B-B14F-4D97-AF65-F5344CB8AC3E}">
        <p14:creationId xmlns:p14="http://schemas.microsoft.com/office/powerpoint/2010/main" val="37917467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lIns="91429" tIns="45716" rIns="91429" bIns="45716" anchor="t"/>
          <a:lstStyle/>
          <a:p>
            <a:r>
              <a:rPr lang="en-US" altLang="zh-CN" sz="2000" dirty="0" smtClean="0">
                <a:ea typeface="楷体_GB2312" pitchFamily="49" charset="-122"/>
              </a:rPr>
              <a:t>Contents</a:t>
            </a:r>
            <a:endParaRPr lang="zh-CN" altLang="en-US" sz="2000" dirty="0" smtClean="0">
              <a:latin typeface="楷体_GB2312" pitchFamily="49" charset="-122"/>
              <a:ea typeface="楷体_GB2312" pitchFamily="49" charset="-122"/>
            </a:endParaRPr>
          </a:p>
        </p:txBody>
      </p:sp>
      <p:sp>
        <p:nvSpPr>
          <p:cNvPr id="175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B0BA856-FE47-4957-A0B3-A9FF20C85B4D}" type="slidenum">
              <a:rPr lang="zh-CN" altLang="en-US" smtClean="0"/>
              <a:pPr eaLnBrk="1" hangingPunct="1"/>
              <a:t>14</a:t>
            </a:fld>
            <a:endParaRPr lang="en-US" altLang="zh-CN" smtClean="0"/>
          </a:p>
        </p:txBody>
      </p:sp>
      <p:sp>
        <p:nvSpPr>
          <p:cNvPr id="1755143" name="Rectangle 7"/>
          <p:cNvSpPr>
            <a:spLocks noChangeArrowheads="1"/>
          </p:cNvSpPr>
          <p:nvPr/>
        </p:nvSpPr>
        <p:spPr bwMode="auto">
          <a:xfrm>
            <a:off x="4067944" y="2348880"/>
            <a:ext cx="4438972" cy="538162"/>
          </a:xfrm>
          <a:prstGeom prst="rect">
            <a:avLst/>
          </a:prstGeom>
          <a:solidFill>
            <a:schemeClr val="bg1"/>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lstStyle/>
          <a:p>
            <a:pPr marL="195263" indent="-195263" algn="ctr">
              <a:defRPr/>
            </a:pPr>
            <a:r>
              <a:rPr kumimoji="1" lang="en-US" altLang="zh-CN" dirty="0" smtClean="0">
                <a:ea typeface="楷体_GB2312" pitchFamily="49" charset="-122"/>
              </a:rPr>
              <a:t>Overview</a:t>
            </a:r>
            <a:endParaRPr kumimoji="1" lang="zh-CN" altLang="zh-CN" dirty="0">
              <a:latin typeface="Arial" charset="0"/>
              <a:ea typeface="楷体_GB2312" pitchFamily="49" charset="-122"/>
            </a:endParaRPr>
          </a:p>
        </p:txBody>
      </p:sp>
      <p:sp>
        <p:nvSpPr>
          <p:cNvPr id="8" name="Rectangle 4"/>
          <p:cNvSpPr>
            <a:spLocks noChangeArrowheads="1"/>
          </p:cNvSpPr>
          <p:nvPr/>
        </p:nvSpPr>
        <p:spPr bwMode="auto">
          <a:xfrm>
            <a:off x="4067944" y="3167245"/>
            <a:ext cx="4438972" cy="538162"/>
          </a:xfrm>
          <a:prstGeom prst="rect">
            <a:avLst/>
          </a:prstGeom>
          <a:solidFill>
            <a:srgbClr val="E65032"/>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72000" rIns="72000" anchor="ctr"/>
          <a:lstStyle/>
          <a:p>
            <a:pPr algn="ctr">
              <a:defRPr/>
            </a:pPr>
            <a:r>
              <a:rPr kumimoji="1" lang="en-US" altLang="zh-CN" b="1" dirty="0" smtClean="0">
                <a:solidFill>
                  <a:schemeClr val="bg1"/>
                </a:solidFill>
                <a:cs typeface="Arial" charset="0"/>
              </a:rPr>
              <a:t>Questions</a:t>
            </a:r>
            <a:endParaRPr kumimoji="1" lang="zh-CN" altLang="zh-CN" b="1" dirty="0">
              <a:solidFill>
                <a:schemeClr val="bg1"/>
              </a:solidFill>
              <a:cs typeface="Arial" charset="0"/>
            </a:endParaRPr>
          </a:p>
        </p:txBody>
      </p:sp>
      <p:sp>
        <p:nvSpPr>
          <p:cNvPr id="9" name="Rectangle 4"/>
          <p:cNvSpPr>
            <a:spLocks noChangeArrowheads="1"/>
          </p:cNvSpPr>
          <p:nvPr/>
        </p:nvSpPr>
        <p:spPr bwMode="auto">
          <a:xfrm>
            <a:off x="4067944" y="3985610"/>
            <a:ext cx="4438972" cy="538162"/>
          </a:xfrm>
          <a:prstGeom prst="rect">
            <a:avLst/>
          </a:prstGeom>
          <a:solidFill>
            <a:schemeClr val="bg1"/>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lstStyle/>
          <a:p>
            <a:pPr algn="ctr">
              <a:defRPr/>
            </a:pPr>
            <a:r>
              <a:rPr kumimoji="1" lang="en-US" altLang="zh-CN" dirty="0" smtClean="0">
                <a:cs typeface="Arial" charset="0"/>
              </a:rPr>
              <a:t>Answers</a:t>
            </a:r>
            <a:endParaRPr kumimoji="1" lang="zh-CN" altLang="zh-CN" dirty="0">
              <a:cs typeface="Arial" charset="0"/>
            </a:endParaRPr>
          </a:p>
        </p:txBody>
      </p:sp>
      <p:grpSp>
        <p:nvGrpSpPr>
          <p:cNvPr id="10" name="组合 9"/>
          <p:cNvGrpSpPr/>
          <p:nvPr/>
        </p:nvGrpSpPr>
        <p:grpSpPr>
          <a:xfrm>
            <a:off x="609877" y="1589972"/>
            <a:ext cx="3146015" cy="3588812"/>
            <a:chOff x="609877" y="1589972"/>
            <a:chExt cx="3146015" cy="3588812"/>
          </a:xfrm>
        </p:grpSpPr>
        <p:pic>
          <p:nvPicPr>
            <p:cNvPr id="12" name="Picture 2" descr="http://img.sootuu.com/Exchange/2009_12/2009121945777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1606" t="9824" r="8865" b="38295"/>
            <a:stretch/>
          </p:blipFill>
          <p:spPr bwMode="auto">
            <a:xfrm>
              <a:off x="644410" y="3666615"/>
              <a:ext cx="1728192" cy="15121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img1.gtimg.com/finance/pics/hv1/168/109/629/40928688.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6163"/>
            <a:stretch/>
          </p:blipFill>
          <p:spPr bwMode="auto">
            <a:xfrm>
              <a:off x="609877" y="1589972"/>
              <a:ext cx="1824161" cy="118110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http://vcpetrek.sharewithu.com/uploadfile/2011/1221/1_111218110818_c9616ce8a7fc.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453" r="5914" b="10654"/>
            <a:stretch/>
          </p:blipFill>
          <p:spPr bwMode="auto">
            <a:xfrm>
              <a:off x="2099708" y="2654144"/>
              <a:ext cx="1656184" cy="12339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651188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118D6B32-68AB-44EC-99A1-2452DD150784}" type="slidenum">
              <a:rPr lang="zh-CN" altLang="en-US" smtClean="0"/>
              <a:pPr/>
              <a:t>15</a:t>
            </a:fld>
            <a:endParaRPr lang="zh-CN" altLang="en-US"/>
          </a:p>
        </p:txBody>
      </p:sp>
      <p:sp>
        <p:nvSpPr>
          <p:cNvPr id="3" name="TextBox 2"/>
          <p:cNvSpPr txBox="1"/>
          <p:nvPr/>
        </p:nvSpPr>
        <p:spPr>
          <a:xfrm>
            <a:off x="395536" y="4725873"/>
            <a:ext cx="8748464" cy="1871282"/>
          </a:xfrm>
          <a:prstGeom prst="rect">
            <a:avLst/>
          </a:prstGeom>
          <a:noFill/>
        </p:spPr>
        <p:txBody>
          <a:bodyPr wrap="square" rtlCol="0">
            <a:spAutoFit/>
          </a:bodyPr>
          <a:lstStyle/>
          <a:p>
            <a:pPr marL="228600" indent="-228600" fontAlgn="base">
              <a:spcBef>
                <a:spcPts val="300"/>
              </a:spcBef>
              <a:spcAft>
                <a:spcPts val="300"/>
              </a:spcAft>
              <a:buClr>
                <a:srgbClr val="E65032"/>
              </a:buClr>
              <a:buSzPct val="60000"/>
              <a:buFont typeface="Wingdings" pitchFamily="2" charset="2"/>
              <a:buChar char="l"/>
            </a:pPr>
            <a:r>
              <a:rPr lang="en-US" altLang="zh-CN" sz="1600" dirty="0" smtClean="0"/>
              <a:t>What taxation principles </a:t>
            </a:r>
            <a:r>
              <a:rPr lang="en-US" altLang="zh-CN" sz="1600" dirty="0"/>
              <a:t>should </a:t>
            </a:r>
            <a:r>
              <a:rPr lang="en-US" altLang="zh-CN" sz="1600" dirty="0" smtClean="0"/>
              <a:t>Chinese tax </a:t>
            </a:r>
            <a:r>
              <a:rPr lang="en-US" altLang="zh-CN" sz="1600" dirty="0"/>
              <a:t>authorities </a:t>
            </a:r>
            <a:r>
              <a:rPr lang="en-US" altLang="zh-CN" sz="1600" dirty="0" smtClean="0"/>
              <a:t>adopt when they determine the tax liabilities of </a:t>
            </a:r>
            <a:r>
              <a:rPr lang="en-US" altLang="zh-CN" sz="1600" dirty="0"/>
              <a:t>Goldman Sachs and </a:t>
            </a:r>
            <a:r>
              <a:rPr lang="en-US" altLang="zh-CN" sz="1600" dirty="0" smtClean="0"/>
              <a:t>CDH?</a:t>
            </a:r>
          </a:p>
          <a:p>
            <a:pPr marL="228600" indent="-228600" fontAlgn="base">
              <a:spcBef>
                <a:spcPts val="300"/>
              </a:spcBef>
              <a:spcAft>
                <a:spcPts val="300"/>
              </a:spcAft>
              <a:buClr>
                <a:srgbClr val="E65032"/>
              </a:buClr>
              <a:buSzPct val="60000"/>
              <a:buFont typeface="Wingdings" pitchFamily="2" charset="2"/>
              <a:buChar char="l"/>
            </a:pPr>
            <a:r>
              <a:rPr lang="en-US" altLang="zh-CN" sz="1600" dirty="0" smtClean="0"/>
              <a:t>Why</a:t>
            </a:r>
            <a:r>
              <a:rPr lang="en-US" altLang="zh-CN" sz="1600" dirty="0"/>
              <a:t> </a:t>
            </a:r>
            <a:r>
              <a:rPr lang="en-US" altLang="zh-CN" sz="1600" dirty="0" smtClean="0"/>
              <a:t>did </a:t>
            </a:r>
            <a:r>
              <a:rPr lang="en-US" altLang="zh-CN" sz="1600" dirty="0" err="1" smtClean="0"/>
              <a:t>GSand</a:t>
            </a:r>
            <a:r>
              <a:rPr lang="en-US" altLang="zh-CN" sz="1600" dirty="0" smtClean="0"/>
              <a:t> </a:t>
            </a:r>
            <a:r>
              <a:rPr lang="en-US" altLang="zh-CN" sz="1600" dirty="0"/>
              <a:t>CDH design such a complex </a:t>
            </a:r>
            <a:r>
              <a:rPr lang="en-US" altLang="zh-CN" sz="1600" dirty="0" smtClean="0"/>
              <a:t>transaction structure?</a:t>
            </a:r>
            <a:endParaRPr lang="en-US" altLang="zh-CN" sz="1600" dirty="0"/>
          </a:p>
          <a:p>
            <a:pPr marL="228600" indent="-228600" fontAlgn="base">
              <a:spcBef>
                <a:spcPts val="300"/>
              </a:spcBef>
              <a:spcAft>
                <a:spcPts val="300"/>
              </a:spcAft>
              <a:buClr>
                <a:srgbClr val="E65032"/>
              </a:buClr>
              <a:buSzPct val="60000"/>
              <a:buFont typeface="Wingdings" pitchFamily="2" charset="2"/>
              <a:buChar char="l"/>
            </a:pPr>
            <a:r>
              <a:rPr lang="en-US" altLang="zh-CN" sz="1600" dirty="0" smtClean="0"/>
              <a:t>GS</a:t>
            </a:r>
            <a:r>
              <a:rPr lang="en-US" altLang="zh-CN" sz="1600" dirty="0"/>
              <a:t> and CDH </a:t>
            </a:r>
            <a:r>
              <a:rPr lang="en-US" altLang="zh-CN" sz="1600" dirty="0" smtClean="0"/>
              <a:t>did not</a:t>
            </a:r>
            <a:r>
              <a:rPr lang="en-US" altLang="zh-CN" sz="1600" dirty="0"/>
              <a:t> pay tax to Chinese tax authorities for the </a:t>
            </a:r>
            <a:r>
              <a:rPr lang="en-US" altLang="zh-CN" sz="1600" dirty="0" smtClean="0"/>
              <a:t>share transfers in the end. What</a:t>
            </a:r>
            <a:r>
              <a:rPr lang="en-US" altLang="zh-CN" sz="1600" dirty="0"/>
              <a:t> might be the </a:t>
            </a:r>
            <a:r>
              <a:rPr lang="en-US" altLang="zh-CN" sz="1600" dirty="0" smtClean="0"/>
              <a:t>cause?</a:t>
            </a:r>
            <a:endParaRPr lang="en-US" altLang="zh-CN" sz="1600" dirty="0"/>
          </a:p>
          <a:p>
            <a:pPr marL="228600" indent="-228600" fontAlgn="base">
              <a:spcBef>
                <a:spcPts val="300"/>
              </a:spcBef>
              <a:spcAft>
                <a:spcPts val="300"/>
              </a:spcAft>
              <a:buClr>
                <a:srgbClr val="E65032"/>
              </a:buClr>
              <a:buSzPct val="60000"/>
              <a:buFont typeface="Wingdings" pitchFamily="2" charset="2"/>
              <a:buChar char="l"/>
            </a:pPr>
            <a:r>
              <a:rPr lang="en-US" altLang="zh-CN" sz="1600" dirty="0"/>
              <a:t>What are the main </a:t>
            </a:r>
            <a:r>
              <a:rPr lang="en-US" altLang="zh-CN" sz="1600" dirty="0" smtClean="0"/>
              <a:t>features </a:t>
            </a:r>
            <a:r>
              <a:rPr lang="en-US" altLang="zh-CN" sz="1600" dirty="0"/>
              <a:t>of </a:t>
            </a:r>
            <a:r>
              <a:rPr lang="en-US" altLang="zh-CN" sz="1600" dirty="0" smtClean="0"/>
              <a:t>the aforementioned share </a:t>
            </a:r>
            <a:r>
              <a:rPr lang="en-US" altLang="zh-CN" sz="1600" dirty="0"/>
              <a:t>transfers by GS and CDH?</a:t>
            </a:r>
          </a:p>
        </p:txBody>
      </p:sp>
      <p:sp>
        <p:nvSpPr>
          <p:cNvPr id="8" name="标题 7"/>
          <p:cNvSpPr>
            <a:spLocks noGrp="1"/>
          </p:cNvSpPr>
          <p:nvPr>
            <p:ph type="title"/>
          </p:nvPr>
        </p:nvSpPr>
        <p:spPr/>
        <p:txBody>
          <a:bodyPr/>
          <a:lstStyle/>
          <a:p>
            <a:r>
              <a:rPr lang="en-US" altLang="zh-CN" dirty="0" smtClean="0"/>
              <a:t>Questions</a:t>
            </a:r>
            <a:endParaRPr lang="zh-CN" altLang="en-US" dirty="0"/>
          </a:p>
        </p:txBody>
      </p:sp>
      <p:pic>
        <p:nvPicPr>
          <p:cNvPr id="9" name="图片 8"/>
          <p:cNvPicPr>
            <a:picLocks noChangeAspect="1"/>
          </p:cNvPicPr>
          <p:nvPr/>
        </p:nvPicPr>
        <p:blipFill>
          <a:blip r:embed="rId2"/>
          <a:stretch>
            <a:fillRect/>
          </a:stretch>
        </p:blipFill>
        <p:spPr>
          <a:xfrm>
            <a:off x="1187624" y="1196752"/>
            <a:ext cx="6539445" cy="3503439"/>
          </a:xfrm>
          <a:prstGeom prst="rect">
            <a:avLst/>
          </a:prstGeom>
        </p:spPr>
      </p:pic>
    </p:spTree>
    <p:extLst>
      <p:ext uri="{BB962C8B-B14F-4D97-AF65-F5344CB8AC3E}">
        <p14:creationId xmlns:p14="http://schemas.microsoft.com/office/powerpoint/2010/main" val="1698060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fld id="{118D6B32-68AB-44EC-99A1-2452DD150784}" type="slidenum">
              <a:rPr lang="zh-CN" altLang="en-US" smtClean="0"/>
              <a:pPr/>
              <a:t>16</a:t>
            </a:fld>
            <a:endParaRPr lang="zh-CN" altLang="en-US"/>
          </a:p>
        </p:txBody>
      </p:sp>
      <p:sp>
        <p:nvSpPr>
          <p:cNvPr id="6" name="内容占位符 2"/>
          <p:cNvSpPr>
            <a:spLocks noGrp="1"/>
          </p:cNvSpPr>
          <p:nvPr>
            <p:ph idx="1"/>
          </p:nvPr>
        </p:nvSpPr>
        <p:spPr>
          <a:xfrm>
            <a:off x="385763" y="1428750"/>
            <a:ext cx="8375650" cy="4511675"/>
          </a:xfrm>
        </p:spPr>
        <p:txBody>
          <a:bodyPr/>
          <a:lstStyle/>
          <a:p>
            <a:pPr marL="0" indent="0">
              <a:spcAft>
                <a:spcPts val="400"/>
              </a:spcAft>
              <a:buNone/>
            </a:pPr>
            <a:r>
              <a:rPr lang="en-US" altLang="zh-CN" sz="1600" dirty="0" smtClean="0"/>
              <a:t>To answer these questions, you may need to refer to the following materials:</a:t>
            </a:r>
          </a:p>
          <a:p>
            <a:pPr>
              <a:spcAft>
                <a:spcPts val="400"/>
              </a:spcAft>
            </a:pPr>
            <a:r>
              <a:rPr lang="en-US" altLang="zh-CN" sz="1600" dirty="0"/>
              <a:t>The Law of the People’s Republic of China on Enterprise Income </a:t>
            </a:r>
            <a:r>
              <a:rPr lang="en-US" altLang="zh-CN" sz="1600" dirty="0" smtClean="0"/>
              <a:t>Tax,</a:t>
            </a:r>
            <a:endParaRPr lang="en-US" altLang="zh-CN" sz="1600" dirty="0"/>
          </a:p>
          <a:p>
            <a:pPr>
              <a:spcAft>
                <a:spcPts val="400"/>
              </a:spcAft>
            </a:pPr>
            <a:r>
              <a:rPr lang="en-US" altLang="zh-CN" sz="1600" dirty="0"/>
              <a:t>Regulation on the Implementation of the Enterprise Income Tax Law of the People's Republic of </a:t>
            </a:r>
            <a:r>
              <a:rPr lang="en-US" altLang="zh-CN" sz="1600" dirty="0" smtClean="0"/>
              <a:t>China,</a:t>
            </a:r>
            <a:endParaRPr lang="en-US" altLang="zh-CN" sz="1600" dirty="0"/>
          </a:p>
          <a:p>
            <a:pPr>
              <a:spcAft>
                <a:spcPts val="400"/>
              </a:spcAft>
            </a:pPr>
            <a:r>
              <a:rPr lang="en-US" altLang="zh-CN" sz="1600" dirty="0"/>
              <a:t>Notice of the State Administration of Taxation on Strengthening the Administration of </a:t>
            </a:r>
            <a:r>
              <a:rPr lang="en-US" altLang="zh-CN" sz="1600" dirty="0" err="1" smtClean="0"/>
              <a:t>Ent-erprise</a:t>
            </a:r>
            <a:r>
              <a:rPr lang="en-US" altLang="zh-CN" sz="1600" dirty="0" smtClean="0"/>
              <a:t> Income</a:t>
            </a:r>
            <a:r>
              <a:rPr lang="en-US" altLang="zh-CN" sz="1600" dirty="0"/>
              <a:t> Tax on Nonresident Enterprises’ Equity Transfer Income </a:t>
            </a:r>
            <a:r>
              <a:rPr lang="en-US" altLang="zh-CN" sz="1600" dirty="0" smtClean="0"/>
              <a:t>(</a:t>
            </a:r>
            <a:r>
              <a:rPr lang="en-US" altLang="zh-CN" sz="1600" dirty="0"/>
              <a:t>Circulation 698 [2009</a:t>
            </a:r>
            <a:r>
              <a:rPr lang="en-US" altLang="zh-CN" sz="1600" dirty="0" smtClean="0"/>
              <a:t>]), and</a:t>
            </a:r>
            <a:endParaRPr lang="en-US" altLang="zh-CN" sz="1600" dirty="0"/>
          </a:p>
          <a:p>
            <a:pPr>
              <a:spcAft>
                <a:spcPts val="400"/>
              </a:spcAft>
            </a:pPr>
            <a:r>
              <a:rPr lang="en-US" altLang="zh-CN" sz="1600" dirty="0" smtClean="0"/>
              <a:t>The OECD</a:t>
            </a:r>
            <a:r>
              <a:rPr lang="zh-CN" altLang="en-US" sz="1600" dirty="0" smtClean="0"/>
              <a:t> </a:t>
            </a:r>
            <a:r>
              <a:rPr lang="en-US" altLang="zh-CN" sz="1600" dirty="0" smtClean="0"/>
              <a:t>Model.</a:t>
            </a:r>
            <a:endParaRPr lang="en-US" altLang="zh-CN" sz="1600" dirty="0"/>
          </a:p>
        </p:txBody>
      </p:sp>
      <p:sp>
        <p:nvSpPr>
          <p:cNvPr id="8" name="标题 7"/>
          <p:cNvSpPr>
            <a:spLocks noGrp="1"/>
          </p:cNvSpPr>
          <p:nvPr>
            <p:ph type="title"/>
          </p:nvPr>
        </p:nvSpPr>
        <p:spPr/>
        <p:txBody>
          <a:bodyPr/>
          <a:lstStyle/>
          <a:p>
            <a:r>
              <a:rPr lang="en-US" altLang="zh-CN" dirty="0" smtClean="0"/>
              <a:t>Questions (cont’d)</a:t>
            </a:r>
            <a:endParaRPr lang="zh-CN" altLang="en-US" dirty="0"/>
          </a:p>
        </p:txBody>
      </p:sp>
    </p:spTree>
    <p:extLst>
      <p:ext uri="{BB962C8B-B14F-4D97-AF65-F5344CB8AC3E}">
        <p14:creationId xmlns:p14="http://schemas.microsoft.com/office/powerpoint/2010/main" val="2825240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lIns="91429" tIns="45716" rIns="91429" bIns="45716" anchor="t"/>
          <a:lstStyle/>
          <a:p>
            <a:r>
              <a:rPr lang="en-US" altLang="zh-CN" sz="2000" dirty="0" smtClean="0">
                <a:ea typeface="楷体_GB2312" pitchFamily="49" charset="-122"/>
              </a:rPr>
              <a:t>Contents</a:t>
            </a:r>
            <a:endParaRPr lang="zh-CN" altLang="en-US" sz="2000" dirty="0" smtClean="0">
              <a:latin typeface="楷体_GB2312" pitchFamily="49" charset="-122"/>
              <a:ea typeface="楷体_GB2312" pitchFamily="49" charset="-122"/>
            </a:endParaRPr>
          </a:p>
        </p:txBody>
      </p:sp>
      <p:sp>
        <p:nvSpPr>
          <p:cNvPr id="175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B0BA856-FE47-4957-A0B3-A9FF20C85B4D}" type="slidenum">
              <a:rPr lang="zh-CN" altLang="en-US" smtClean="0"/>
              <a:pPr eaLnBrk="1" hangingPunct="1"/>
              <a:t>17</a:t>
            </a:fld>
            <a:endParaRPr lang="en-US" altLang="zh-CN" smtClean="0"/>
          </a:p>
        </p:txBody>
      </p:sp>
      <p:sp>
        <p:nvSpPr>
          <p:cNvPr id="1755143" name="Rectangle 7"/>
          <p:cNvSpPr>
            <a:spLocks noChangeArrowheads="1"/>
          </p:cNvSpPr>
          <p:nvPr/>
        </p:nvSpPr>
        <p:spPr bwMode="auto">
          <a:xfrm>
            <a:off x="4067944" y="2348880"/>
            <a:ext cx="4438972" cy="538162"/>
          </a:xfrm>
          <a:prstGeom prst="rect">
            <a:avLst/>
          </a:prstGeom>
          <a:solidFill>
            <a:schemeClr val="bg1"/>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lstStyle/>
          <a:p>
            <a:pPr marL="195263" indent="-195263" algn="ctr">
              <a:defRPr/>
            </a:pPr>
            <a:r>
              <a:rPr kumimoji="1" lang="en-US" altLang="zh-CN" dirty="0" smtClean="0">
                <a:ea typeface="楷体_GB2312" pitchFamily="49" charset="-122"/>
              </a:rPr>
              <a:t>Overview</a:t>
            </a:r>
            <a:endParaRPr kumimoji="1" lang="zh-CN" altLang="zh-CN" dirty="0">
              <a:latin typeface="Arial" charset="0"/>
              <a:ea typeface="楷体_GB2312" pitchFamily="49" charset="-122"/>
            </a:endParaRPr>
          </a:p>
        </p:txBody>
      </p:sp>
      <p:sp>
        <p:nvSpPr>
          <p:cNvPr id="8" name="Rectangle 4"/>
          <p:cNvSpPr>
            <a:spLocks noChangeArrowheads="1"/>
          </p:cNvSpPr>
          <p:nvPr/>
        </p:nvSpPr>
        <p:spPr bwMode="auto">
          <a:xfrm>
            <a:off x="4067944" y="3167245"/>
            <a:ext cx="4438972" cy="538162"/>
          </a:xfrm>
          <a:prstGeom prst="rect">
            <a:avLst/>
          </a:prstGeom>
          <a:solidFill>
            <a:schemeClr val="bg1"/>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lstStyle/>
          <a:p>
            <a:pPr algn="ctr">
              <a:defRPr/>
            </a:pPr>
            <a:r>
              <a:rPr kumimoji="1" lang="en-US" altLang="zh-CN" dirty="0" smtClean="0">
                <a:cs typeface="Arial" charset="0"/>
              </a:rPr>
              <a:t>Questions</a:t>
            </a:r>
            <a:endParaRPr kumimoji="1" lang="zh-CN" altLang="zh-CN" dirty="0">
              <a:cs typeface="Arial" charset="0"/>
            </a:endParaRPr>
          </a:p>
        </p:txBody>
      </p:sp>
      <p:sp>
        <p:nvSpPr>
          <p:cNvPr id="9" name="Rectangle 4"/>
          <p:cNvSpPr>
            <a:spLocks noChangeArrowheads="1"/>
          </p:cNvSpPr>
          <p:nvPr/>
        </p:nvSpPr>
        <p:spPr bwMode="auto">
          <a:xfrm>
            <a:off x="4067944" y="3985610"/>
            <a:ext cx="4438972" cy="538162"/>
          </a:xfrm>
          <a:prstGeom prst="rect">
            <a:avLst/>
          </a:prstGeom>
          <a:solidFill>
            <a:srgbClr val="E65032"/>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72000" rIns="72000" anchor="ctr"/>
          <a:lstStyle/>
          <a:p>
            <a:pPr algn="ctr">
              <a:defRPr/>
            </a:pPr>
            <a:r>
              <a:rPr kumimoji="1" lang="en-US" altLang="zh-CN" b="1" dirty="0" smtClean="0">
                <a:solidFill>
                  <a:schemeClr val="bg1"/>
                </a:solidFill>
                <a:cs typeface="Arial" charset="0"/>
              </a:rPr>
              <a:t>Answers</a:t>
            </a:r>
            <a:endParaRPr kumimoji="1" lang="zh-CN" altLang="zh-CN" b="1" dirty="0">
              <a:solidFill>
                <a:schemeClr val="bg1"/>
              </a:solidFill>
              <a:cs typeface="Arial" charset="0"/>
            </a:endParaRPr>
          </a:p>
        </p:txBody>
      </p:sp>
      <p:grpSp>
        <p:nvGrpSpPr>
          <p:cNvPr id="10" name="组合 9"/>
          <p:cNvGrpSpPr/>
          <p:nvPr/>
        </p:nvGrpSpPr>
        <p:grpSpPr>
          <a:xfrm>
            <a:off x="609877" y="1589972"/>
            <a:ext cx="3146015" cy="3588812"/>
            <a:chOff x="609877" y="1589972"/>
            <a:chExt cx="3146015" cy="3588812"/>
          </a:xfrm>
        </p:grpSpPr>
        <p:pic>
          <p:nvPicPr>
            <p:cNvPr id="12" name="Picture 2" descr="http://img.sootuu.com/Exchange/2009_12/2009121945777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1606" t="9824" r="8865" b="38295"/>
            <a:stretch/>
          </p:blipFill>
          <p:spPr bwMode="auto">
            <a:xfrm>
              <a:off x="644410" y="3666615"/>
              <a:ext cx="1728192" cy="151216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ttp://img1.gtimg.com/finance/pics/hv1/168/109/629/40928688.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6163"/>
            <a:stretch/>
          </p:blipFill>
          <p:spPr bwMode="auto">
            <a:xfrm>
              <a:off x="609877" y="1589972"/>
              <a:ext cx="1824161" cy="118110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http://vcpetrek.sharewithu.com/uploadfile/2011/1221/1_111218110818_c9616ce8a7fc.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453" r="5914" b="10654"/>
            <a:stretch/>
          </p:blipFill>
          <p:spPr bwMode="auto">
            <a:xfrm>
              <a:off x="2099708" y="2654144"/>
              <a:ext cx="1656184" cy="12339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09305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1351359"/>
            <a:ext cx="8375650" cy="5192316"/>
          </a:xfrm>
        </p:spPr>
        <p:txBody>
          <a:bodyPr/>
          <a:lstStyle/>
          <a:p>
            <a:pPr marL="0" indent="0">
              <a:spcAft>
                <a:spcPts val="400"/>
              </a:spcAft>
              <a:buNone/>
            </a:pPr>
            <a:r>
              <a:rPr lang="en-US" altLang="zh-CN" sz="1800" dirty="0" smtClean="0">
                <a:cs typeface="+mn-cs"/>
              </a:rPr>
              <a:t>1. </a:t>
            </a:r>
            <a:r>
              <a:rPr lang="en-US" altLang="zh-CN" sz="1800" dirty="0" smtClean="0"/>
              <a:t>Source</a:t>
            </a:r>
            <a:r>
              <a:rPr lang="zh-CN" altLang="en-US" sz="1800" dirty="0" smtClean="0"/>
              <a:t> </a:t>
            </a:r>
            <a:r>
              <a:rPr lang="en-US" altLang="zh-CN" sz="1800" dirty="0"/>
              <a:t>t</a:t>
            </a:r>
            <a:r>
              <a:rPr lang="en-US" altLang="zh-CN" sz="1800" dirty="0" smtClean="0"/>
              <a:t>ax</a:t>
            </a:r>
            <a:r>
              <a:rPr lang="zh-CN" altLang="en-US" sz="1800" dirty="0" smtClean="0"/>
              <a:t> </a:t>
            </a:r>
            <a:r>
              <a:rPr lang="en-US" altLang="zh-CN" sz="1800" dirty="0"/>
              <a:t>j</a:t>
            </a:r>
            <a:r>
              <a:rPr lang="en-US" altLang="zh-CN" sz="1800" dirty="0" smtClean="0"/>
              <a:t>urisdiction</a:t>
            </a:r>
            <a:endParaRPr lang="en-US" altLang="zh-CN" sz="1800" dirty="0">
              <a:cs typeface="+mn-cs"/>
            </a:endParaRPr>
          </a:p>
          <a:p>
            <a:pPr marL="285750" indent="-285750">
              <a:spcAft>
                <a:spcPts val="400"/>
              </a:spcAft>
            </a:pPr>
            <a:endParaRPr lang="en-US" altLang="zh-CN" sz="1600" dirty="0">
              <a:cs typeface="+mn-cs"/>
            </a:endParaRPr>
          </a:p>
          <a:p>
            <a:pPr marL="285750" indent="-285750">
              <a:spcAft>
                <a:spcPts val="400"/>
              </a:spcAft>
            </a:pPr>
            <a:endParaRPr lang="en-US" altLang="zh-CN" sz="1600" dirty="0" smtClean="0">
              <a:cs typeface="+mn-cs"/>
            </a:endParaRPr>
          </a:p>
          <a:p>
            <a:pPr marL="285750" indent="-285750">
              <a:spcAft>
                <a:spcPts val="400"/>
              </a:spcAft>
            </a:pPr>
            <a:endParaRPr lang="en-US" altLang="zh-CN" sz="1600" dirty="0">
              <a:cs typeface="+mn-cs"/>
            </a:endParaRPr>
          </a:p>
          <a:p>
            <a:pPr marL="285750" indent="-285750">
              <a:spcAft>
                <a:spcPts val="400"/>
              </a:spcAft>
            </a:pPr>
            <a:endParaRPr lang="en-US" altLang="zh-CN" sz="1600" dirty="0" smtClean="0">
              <a:cs typeface="+mn-cs"/>
            </a:endParaRPr>
          </a:p>
          <a:p>
            <a:pPr marL="285750" indent="-285750">
              <a:spcAft>
                <a:spcPts val="400"/>
              </a:spcAft>
            </a:pPr>
            <a:endParaRPr lang="en-US" altLang="zh-CN" sz="1600" dirty="0">
              <a:cs typeface="+mn-cs"/>
            </a:endParaRPr>
          </a:p>
          <a:p>
            <a:pPr marL="0" indent="0">
              <a:spcAft>
                <a:spcPts val="400"/>
              </a:spcAft>
              <a:buNone/>
            </a:pPr>
            <a:endParaRPr lang="en-US" altLang="zh-CN" sz="1600" dirty="0" smtClean="0">
              <a:cs typeface="+mn-cs"/>
            </a:endParaRPr>
          </a:p>
          <a:p>
            <a:pPr marL="285750" lvl="1" indent="-285750">
              <a:spcBef>
                <a:spcPct val="20000"/>
              </a:spcBef>
              <a:spcAft>
                <a:spcPts val="400"/>
              </a:spcAft>
              <a:buClr>
                <a:srgbClr val="E65032"/>
              </a:buClr>
            </a:pPr>
            <a:r>
              <a:rPr lang="en-US" altLang="zh-CN" sz="1600" dirty="0" smtClean="0">
                <a:cs typeface="+mn-cs"/>
              </a:rPr>
              <a:t>According to territorial</a:t>
            </a:r>
            <a:r>
              <a:rPr lang="zh-CN" altLang="en-US" sz="1600" dirty="0" smtClean="0">
                <a:cs typeface="+mn-cs"/>
              </a:rPr>
              <a:t> </a:t>
            </a:r>
            <a:r>
              <a:rPr lang="en-US" altLang="zh-CN" sz="1600" dirty="0" smtClean="0">
                <a:cs typeface="+mn-cs"/>
              </a:rPr>
              <a:t>tax </a:t>
            </a:r>
            <a:r>
              <a:rPr lang="en-US" altLang="zh-CN" sz="1600" dirty="0">
                <a:cs typeface="+mn-cs"/>
              </a:rPr>
              <a:t>jurisdiction, income generated within the concerned country is taxed regardless </a:t>
            </a:r>
            <a:r>
              <a:rPr lang="en-US" altLang="zh-CN" sz="1600" dirty="0" smtClean="0">
                <a:cs typeface="+mn-cs"/>
              </a:rPr>
              <a:t>of who </a:t>
            </a:r>
            <a:r>
              <a:rPr lang="en-US" altLang="zh-CN" sz="1600" dirty="0">
                <a:cs typeface="+mn-cs"/>
              </a:rPr>
              <a:t>earns the </a:t>
            </a:r>
            <a:r>
              <a:rPr lang="en-US" altLang="zh-CN" sz="1600" dirty="0" smtClean="0">
                <a:cs typeface="+mn-cs"/>
              </a:rPr>
              <a:t>income.</a:t>
            </a:r>
            <a:endParaRPr lang="en-US" altLang="zh-CN" sz="1600" dirty="0">
              <a:cs typeface="+mn-cs"/>
            </a:endParaRPr>
          </a:p>
          <a:p>
            <a:pPr marL="285750" indent="-285750">
              <a:spcAft>
                <a:spcPts val="400"/>
              </a:spcAft>
            </a:pPr>
            <a:r>
              <a:rPr lang="en-US" altLang="zh-CN" sz="1600" dirty="0" smtClean="0"/>
              <a:t>China</a:t>
            </a:r>
            <a:r>
              <a:rPr lang="zh-CN" altLang="en-US" sz="1600" dirty="0" smtClean="0"/>
              <a:t> </a:t>
            </a:r>
            <a:r>
              <a:rPr lang="en-US" altLang="zh-CN" sz="1600" dirty="0" smtClean="0"/>
              <a:t>applies</a:t>
            </a:r>
            <a:r>
              <a:rPr lang="zh-CN" altLang="en-US" sz="1600" dirty="0" smtClean="0"/>
              <a:t> </a:t>
            </a:r>
            <a:r>
              <a:rPr lang="en-US" altLang="zh-CN" sz="1600" dirty="0" smtClean="0"/>
              <a:t>source</a:t>
            </a:r>
            <a:r>
              <a:rPr lang="zh-CN" altLang="en-US" sz="1600" dirty="0" smtClean="0"/>
              <a:t> </a:t>
            </a:r>
            <a:r>
              <a:rPr lang="en-US" altLang="zh-CN" sz="1600" dirty="0" smtClean="0"/>
              <a:t>tax</a:t>
            </a:r>
            <a:r>
              <a:rPr lang="zh-CN" altLang="en-US" sz="1600" dirty="0" smtClean="0"/>
              <a:t> </a:t>
            </a:r>
            <a:r>
              <a:rPr lang="en-US" altLang="zh-CN" sz="1600" dirty="0" smtClean="0"/>
              <a:t>jurisdiction</a:t>
            </a:r>
            <a:r>
              <a:rPr lang="zh-CN" altLang="en-US" sz="1600" dirty="0" smtClean="0"/>
              <a:t> </a:t>
            </a:r>
            <a:r>
              <a:rPr lang="en-US" altLang="zh-CN" sz="1600" dirty="0" smtClean="0"/>
              <a:t>for</a:t>
            </a:r>
            <a:r>
              <a:rPr lang="zh-CN" altLang="en-US" sz="1600" dirty="0" smtClean="0"/>
              <a:t> </a:t>
            </a:r>
            <a:r>
              <a:rPr lang="en-US" altLang="zh-CN" sz="1600" dirty="0" smtClean="0"/>
              <a:t>non-resident</a:t>
            </a:r>
            <a:r>
              <a:rPr lang="zh-CN" altLang="en-US" sz="1600" dirty="0"/>
              <a:t> </a:t>
            </a:r>
            <a:r>
              <a:rPr lang="en-US" altLang="zh-CN" sz="1600" dirty="0" smtClean="0"/>
              <a:t>companies’ equity</a:t>
            </a:r>
            <a:r>
              <a:rPr lang="zh-CN" altLang="en-US" sz="1600" dirty="0" smtClean="0"/>
              <a:t> </a:t>
            </a:r>
            <a:r>
              <a:rPr lang="en-US" altLang="zh-CN" sz="1600" dirty="0" smtClean="0"/>
              <a:t>transfers.</a:t>
            </a:r>
          </a:p>
          <a:p>
            <a:pPr marL="514350" lvl="1" indent="-285750">
              <a:spcAft>
                <a:spcPts val="400"/>
              </a:spcAft>
            </a:pPr>
            <a:r>
              <a:rPr lang="en-US" altLang="zh-CN" sz="1200" dirty="0" smtClean="0"/>
              <a:t>‘A </a:t>
            </a:r>
            <a:r>
              <a:rPr lang="en-US" altLang="zh-CN" sz="1200" dirty="0"/>
              <a:t>non-resident enterprise with an establishment or place of business in the PRC shall pay CIT on its PRC-sourced income derived by such establishment or place of business and on its foreign-sourced income which is effectively connected with such establishment or place of </a:t>
            </a:r>
            <a:r>
              <a:rPr lang="en-US" altLang="zh-CN" sz="1200" dirty="0" smtClean="0"/>
              <a:t>business’.</a:t>
            </a:r>
            <a:endParaRPr lang="en-US" altLang="zh-CN" sz="1200" dirty="0"/>
          </a:p>
          <a:p>
            <a:pPr marL="514350" lvl="1" indent="-285750">
              <a:spcAft>
                <a:spcPts val="400"/>
              </a:spcAft>
            </a:pPr>
            <a:r>
              <a:rPr lang="en-US" altLang="zh-CN" sz="1200" dirty="0" smtClean="0"/>
              <a:t>‘The</a:t>
            </a:r>
            <a:r>
              <a:rPr lang="en-US" altLang="zh-CN" sz="1200" dirty="0"/>
              <a:t> incomes indicated in the Article 3 of the Enterprise Income Tax Law include the income from selling goods, the income from providing labor service, the income from property transfer, the income from equity investment such as the dividends and bonus, the income from interest, the income from rental, the income from royalty fee, the income from donation and other </a:t>
            </a:r>
            <a:r>
              <a:rPr lang="en-US" altLang="zh-CN" sz="1200" dirty="0" smtClean="0"/>
              <a:t>incomes’.</a:t>
            </a:r>
            <a:r>
              <a:rPr lang="en-US" altLang="zh-CN" sz="1200" dirty="0"/>
              <a:t>                                                              </a:t>
            </a:r>
            <a:r>
              <a:rPr lang="zh-CN" altLang="en-US" sz="1200" dirty="0"/>
              <a:t> </a:t>
            </a:r>
            <a:r>
              <a:rPr lang="en-US" altLang="zh-CN" sz="1200" dirty="0"/>
              <a:t>    </a:t>
            </a:r>
            <a:endParaRPr lang="en-US" altLang="zh-CN" sz="1200" dirty="0" smtClean="0"/>
          </a:p>
          <a:p>
            <a:pPr marL="228600" lvl="1" indent="0" algn="r">
              <a:spcAft>
                <a:spcPts val="400"/>
              </a:spcAft>
              <a:buNone/>
            </a:pPr>
            <a:r>
              <a:rPr lang="en-US" altLang="zh-CN" sz="1200" i="1" dirty="0" smtClean="0"/>
              <a:t> Source: PRC CIT Law and</a:t>
            </a:r>
            <a:r>
              <a:rPr lang="zh-CN" altLang="en-US" sz="1200" i="1" dirty="0" smtClean="0"/>
              <a:t> </a:t>
            </a:r>
            <a:r>
              <a:rPr lang="en-US" altLang="zh-CN" sz="1200" i="1" dirty="0" smtClean="0"/>
              <a:t>Implementation Regulations</a:t>
            </a:r>
            <a:endParaRPr lang="en-US" altLang="zh-CN" sz="1200" i="1" dirty="0"/>
          </a:p>
        </p:txBody>
      </p:sp>
      <p:sp>
        <p:nvSpPr>
          <p:cNvPr id="2" name="标题 1"/>
          <p:cNvSpPr>
            <a:spLocks noGrp="1"/>
          </p:cNvSpPr>
          <p:nvPr>
            <p:ph type="title"/>
          </p:nvPr>
        </p:nvSpPr>
        <p:spPr>
          <a:noFill/>
          <a:ln>
            <a:noFill/>
          </a:ln>
        </p:spPr>
        <p:txBody>
          <a:bodyPr vert="horz" wrap="square" lIns="0" tIns="45720" rIns="0" bIns="45720" numCol="1" anchor="ctr" anchorCtr="0" compatLnSpc="1">
            <a:prstTxWarp prst="textNoShape">
              <a:avLst/>
            </a:prstTxWarp>
          </a:bodyPr>
          <a:lstStyle/>
          <a:p>
            <a:r>
              <a:rPr lang="en-US" altLang="zh-CN" dirty="0"/>
              <a:t>Answers</a:t>
            </a:r>
            <a:br>
              <a:rPr lang="en-US" altLang="zh-CN" dirty="0"/>
            </a:br>
            <a:r>
              <a:rPr lang="en-US" altLang="zh-CN" sz="2000" dirty="0"/>
              <a:t>——Tax </a:t>
            </a:r>
            <a:r>
              <a:rPr lang="en-US" altLang="zh-CN" sz="2000" dirty="0" smtClean="0"/>
              <a:t>liability determination</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18</a:t>
            </a:fld>
            <a:endParaRPr lang="zh-CN" altLang="en-US"/>
          </a:p>
        </p:txBody>
      </p:sp>
      <p:grpSp>
        <p:nvGrpSpPr>
          <p:cNvPr id="5" name="组合 10"/>
          <p:cNvGrpSpPr/>
          <p:nvPr/>
        </p:nvGrpSpPr>
        <p:grpSpPr>
          <a:xfrm>
            <a:off x="1565440" y="1447535"/>
            <a:ext cx="6020072" cy="2091267"/>
            <a:chOff x="390945" y="1250826"/>
            <a:chExt cx="6020072" cy="2091267"/>
          </a:xfrm>
        </p:grpSpPr>
        <p:grpSp>
          <p:nvGrpSpPr>
            <p:cNvPr id="6" name="组合 5"/>
            <p:cNvGrpSpPr/>
            <p:nvPr/>
          </p:nvGrpSpPr>
          <p:grpSpPr>
            <a:xfrm>
              <a:off x="2309285" y="1703265"/>
              <a:ext cx="4101732" cy="1631154"/>
              <a:chOff x="3863955" y="3889794"/>
              <a:chExt cx="4101732" cy="1631154"/>
            </a:xfrm>
          </p:grpSpPr>
          <p:sp>
            <p:nvSpPr>
              <p:cNvPr id="10" name="矩形 9"/>
              <p:cNvSpPr/>
              <p:nvPr/>
            </p:nvSpPr>
            <p:spPr>
              <a:xfrm>
                <a:off x="3863955" y="3889794"/>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200" dirty="0">
                    <a:solidFill>
                      <a:schemeClr val="bg1"/>
                    </a:solidFill>
                    <a:latin typeface="Arial" panose="020B0604020202020204" pitchFamily="34" charset="0"/>
                    <a:ea typeface="楷体_GB2312" panose="02010609030101010101" pitchFamily="49" charset="-122"/>
                    <a:cs typeface="Arial" panose="020B0604020202020204" pitchFamily="34" charset="0"/>
                  </a:rPr>
                  <a:t>Residence </a:t>
                </a:r>
                <a:r>
                  <a:rPr lang="en-US" altLang="zh-CN" sz="12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Principle</a:t>
                </a:r>
                <a:endParaRPr lang="en-US" altLang="zh-CN" sz="12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21" name="矩形 20"/>
              <p:cNvSpPr/>
              <p:nvPr/>
            </p:nvSpPr>
            <p:spPr>
              <a:xfrm>
                <a:off x="6093479" y="5104132"/>
                <a:ext cx="1872208"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Source tax jurisdiction </a:t>
                </a:r>
              </a:p>
            </p:txBody>
          </p:sp>
        </p:grpSp>
        <p:sp>
          <p:nvSpPr>
            <p:cNvPr id="38" name="矩形 37"/>
            <p:cNvSpPr/>
            <p:nvPr/>
          </p:nvSpPr>
          <p:spPr>
            <a:xfrm>
              <a:off x="2309285" y="2917603"/>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200" dirty="0">
                  <a:solidFill>
                    <a:schemeClr val="bg1"/>
                  </a:solidFill>
                  <a:latin typeface="Arial" panose="020B0604020202020204" pitchFamily="34" charset="0"/>
                  <a:ea typeface="楷体_GB2312" panose="02010609030101010101" pitchFamily="49" charset="-122"/>
                  <a:cs typeface="Arial" panose="020B0604020202020204" pitchFamily="34" charset="0"/>
                </a:rPr>
                <a:t>Territorial Principle</a:t>
              </a:r>
            </a:p>
          </p:txBody>
        </p:sp>
        <p:sp>
          <p:nvSpPr>
            <p:cNvPr id="39" name="矩形 38"/>
            <p:cNvSpPr/>
            <p:nvPr/>
          </p:nvSpPr>
          <p:spPr>
            <a:xfrm>
              <a:off x="4521149" y="2127755"/>
              <a:ext cx="1889868"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Residence tax jurisdiction</a:t>
              </a:r>
            </a:p>
          </p:txBody>
        </p:sp>
        <p:sp>
          <p:nvSpPr>
            <p:cNvPr id="40" name="矩形 39"/>
            <p:cNvSpPr/>
            <p:nvPr/>
          </p:nvSpPr>
          <p:spPr>
            <a:xfrm>
              <a:off x="390945" y="2313300"/>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2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Tax</a:t>
              </a:r>
              <a:r>
                <a:rPr lang="zh-CN" altLang="en-US" sz="12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2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Jurisdiction</a:t>
              </a:r>
            </a:p>
          </p:txBody>
        </p:sp>
        <p:sp>
          <p:nvSpPr>
            <p:cNvPr id="41" name="矩形 40"/>
            <p:cNvSpPr/>
            <p:nvPr/>
          </p:nvSpPr>
          <p:spPr>
            <a:xfrm>
              <a:off x="4521332" y="1250826"/>
              <a:ext cx="1889685"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Citizenship </a:t>
              </a: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tax jurisdiction</a:t>
              </a:r>
            </a:p>
          </p:txBody>
        </p:sp>
        <p:cxnSp>
          <p:nvCxnSpPr>
            <p:cNvPr id="43" name="肘形连接符 42"/>
            <p:cNvCxnSpPr/>
            <p:nvPr/>
          </p:nvCxnSpPr>
          <p:spPr bwMode="auto">
            <a:xfrm>
              <a:off x="1505009" y="2552245"/>
              <a:ext cx="804274" cy="577603"/>
            </a:xfrm>
            <a:prstGeom prst="bentConnector3">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肘形连接符 45"/>
            <p:cNvCxnSpPr/>
            <p:nvPr/>
          </p:nvCxnSpPr>
          <p:spPr bwMode="auto">
            <a:xfrm rot="10800000" flipV="1">
              <a:off x="1500417" y="1861497"/>
              <a:ext cx="804274" cy="683788"/>
            </a:xfrm>
            <a:prstGeom prst="bentConnector3">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直接连接符 47"/>
            <p:cNvCxnSpPr>
              <a:stCxn id="38" idx="3"/>
              <a:endCxn id="21" idx="1"/>
            </p:cNvCxnSpPr>
            <p:nvPr/>
          </p:nvCxnSpPr>
          <p:spPr bwMode="auto">
            <a:xfrm flipV="1">
              <a:off x="3418757" y="3126011"/>
              <a:ext cx="1120052" cy="3837"/>
            </a:xfrm>
            <a:prstGeom prst="line">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肘形连接符 49"/>
            <p:cNvCxnSpPr>
              <a:stCxn id="10" idx="3"/>
              <a:endCxn id="41" idx="1"/>
            </p:cNvCxnSpPr>
            <p:nvPr/>
          </p:nvCxnSpPr>
          <p:spPr bwMode="auto">
            <a:xfrm flipV="1">
              <a:off x="3418757" y="1463071"/>
              <a:ext cx="1102575" cy="452439"/>
            </a:xfrm>
            <a:prstGeom prst="bentConnector3">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肘形连接符 51"/>
            <p:cNvCxnSpPr>
              <a:endCxn id="39" idx="1"/>
            </p:cNvCxnSpPr>
            <p:nvPr/>
          </p:nvCxnSpPr>
          <p:spPr bwMode="auto">
            <a:xfrm>
              <a:off x="3418754" y="1918687"/>
              <a:ext cx="1102395" cy="421313"/>
            </a:xfrm>
            <a:prstGeom prst="bentConnector3">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3550645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79413" y="1351359"/>
            <a:ext cx="8522839" cy="4841962"/>
          </a:xfrm>
        </p:spPr>
        <p:txBody>
          <a:bodyPr/>
          <a:lstStyle/>
          <a:p>
            <a:pPr marL="0" indent="0">
              <a:spcAft>
                <a:spcPts val="400"/>
              </a:spcAft>
              <a:buNone/>
            </a:pPr>
            <a:r>
              <a:rPr lang="en-US" altLang="zh-CN" sz="1800" dirty="0" smtClean="0"/>
              <a:t>2. Look-through approach</a:t>
            </a:r>
          </a:p>
          <a:p>
            <a:pPr>
              <a:spcAft>
                <a:spcPts val="400"/>
              </a:spcAft>
            </a:pPr>
            <a:endParaRPr lang="en-US" altLang="zh-CN" sz="1600" dirty="0" smtClean="0"/>
          </a:p>
          <a:p>
            <a:pPr>
              <a:spcAft>
                <a:spcPts val="400"/>
              </a:spcAft>
            </a:pPr>
            <a:endParaRPr lang="en-US" altLang="zh-CN" sz="1600" dirty="0"/>
          </a:p>
          <a:p>
            <a:pPr marL="0" indent="0">
              <a:spcAft>
                <a:spcPts val="400"/>
              </a:spcAft>
              <a:buNone/>
            </a:pPr>
            <a:r>
              <a:rPr lang="en-US" altLang="zh-CN" sz="1600" dirty="0"/>
              <a:t> </a:t>
            </a:r>
            <a:r>
              <a:rPr lang="en-US" altLang="zh-CN" sz="1600" dirty="0" smtClean="0"/>
              <a:t>       </a:t>
            </a:r>
            <a:endParaRPr lang="en-US" altLang="zh-CN" sz="1600" dirty="0"/>
          </a:p>
          <a:p>
            <a:pPr marL="0" indent="0">
              <a:spcAft>
                <a:spcPts val="400"/>
              </a:spcAft>
              <a:buNone/>
            </a:pPr>
            <a:endParaRPr lang="en-US" altLang="zh-CN" sz="1600" dirty="0" smtClean="0"/>
          </a:p>
          <a:p>
            <a:pPr>
              <a:spcAft>
                <a:spcPts val="400"/>
              </a:spcAft>
            </a:pPr>
            <a:endParaRPr lang="en-US" altLang="zh-CN" sz="1600" dirty="0" smtClean="0"/>
          </a:p>
          <a:p>
            <a:pPr>
              <a:spcAft>
                <a:spcPts val="400"/>
              </a:spcAft>
            </a:pPr>
            <a:endParaRPr lang="en-US" altLang="zh-CN" sz="1600" dirty="0" smtClean="0"/>
          </a:p>
          <a:p>
            <a:pPr>
              <a:spcAft>
                <a:spcPts val="400"/>
              </a:spcAft>
            </a:pPr>
            <a:endParaRPr lang="en-US" altLang="zh-CN" sz="1600" dirty="0"/>
          </a:p>
          <a:p>
            <a:pPr>
              <a:spcAft>
                <a:spcPts val="400"/>
              </a:spcAft>
            </a:pPr>
            <a:endParaRPr lang="en-US" altLang="zh-CN" sz="1600" dirty="0" smtClean="0"/>
          </a:p>
          <a:p>
            <a:pPr marL="228600" lvl="1" indent="0">
              <a:spcAft>
                <a:spcPts val="400"/>
              </a:spcAft>
              <a:buNone/>
            </a:pPr>
            <a:endParaRPr lang="en-US" altLang="zh-CN" sz="1500" dirty="0" smtClean="0">
              <a:cs typeface="+mn-cs"/>
            </a:endParaRPr>
          </a:p>
          <a:p>
            <a:pPr marL="285750" indent="-285750">
              <a:spcAft>
                <a:spcPts val="400"/>
              </a:spcAft>
            </a:pPr>
            <a:r>
              <a:rPr lang="en-US" altLang="zh-CN" sz="1400" dirty="0" smtClean="0"/>
              <a:t>Look</a:t>
            </a:r>
            <a:r>
              <a:rPr lang="zh-CN" altLang="en-US" sz="1400" dirty="0" smtClean="0"/>
              <a:t> </a:t>
            </a:r>
            <a:r>
              <a:rPr lang="en-US" altLang="zh-CN" sz="1400" dirty="0" smtClean="0"/>
              <a:t>through</a:t>
            </a:r>
            <a:r>
              <a:rPr lang="zh-CN" altLang="en-US" sz="1400" dirty="0" smtClean="0"/>
              <a:t> </a:t>
            </a:r>
            <a:r>
              <a:rPr lang="en-US" altLang="zh-CN" sz="1400" dirty="0" smtClean="0"/>
              <a:t>approach</a:t>
            </a:r>
            <a:r>
              <a:rPr lang="zh-CN" altLang="en-US" sz="1400" dirty="0" smtClean="0"/>
              <a:t> </a:t>
            </a:r>
            <a:r>
              <a:rPr lang="en-US" altLang="zh-CN" sz="1400" dirty="0" smtClean="0"/>
              <a:t>should</a:t>
            </a:r>
            <a:r>
              <a:rPr lang="zh-CN" altLang="en-US" sz="1400" dirty="0" smtClean="0"/>
              <a:t> </a:t>
            </a:r>
            <a:r>
              <a:rPr lang="en-US" altLang="zh-CN" sz="1400" dirty="0" smtClean="0"/>
              <a:t>be</a:t>
            </a:r>
            <a:r>
              <a:rPr lang="zh-CN" altLang="en-US" sz="1400" dirty="0" smtClean="0"/>
              <a:t> </a:t>
            </a:r>
            <a:r>
              <a:rPr lang="en-US" altLang="zh-CN" sz="1400" dirty="0" smtClean="0"/>
              <a:t>used</a:t>
            </a:r>
            <a:r>
              <a:rPr lang="zh-CN" altLang="en-US" sz="1400" dirty="0" smtClean="0"/>
              <a:t> </a:t>
            </a:r>
            <a:r>
              <a:rPr lang="en-US" altLang="zh-CN" sz="1400" dirty="0" smtClean="0"/>
              <a:t>to</a:t>
            </a:r>
            <a:r>
              <a:rPr lang="zh-CN" altLang="en-US" sz="1400" dirty="0" smtClean="0"/>
              <a:t> </a:t>
            </a:r>
            <a:r>
              <a:rPr lang="en-US" altLang="zh-CN" sz="1400" dirty="0" smtClean="0"/>
              <a:t>determine</a:t>
            </a:r>
            <a:r>
              <a:rPr lang="zh-CN" altLang="en-US" sz="1400" dirty="0" smtClean="0"/>
              <a:t> </a:t>
            </a:r>
            <a:r>
              <a:rPr lang="en-US" altLang="zh-CN" sz="1400" dirty="0" smtClean="0"/>
              <a:t>the</a:t>
            </a:r>
            <a:r>
              <a:rPr lang="zh-CN" altLang="en-US" sz="1400" dirty="0" smtClean="0"/>
              <a:t> </a:t>
            </a:r>
            <a:r>
              <a:rPr lang="en-US" altLang="zh-CN" sz="1400" dirty="0" smtClean="0"/>
              <a:t>source</a:t>
            </a:r>
            <a:r>
              <a:rPr lang="zh-CN" altLang="en-US" sz="1400" dirty="0" smtClean="0"/>
              <a:t> </a:t>
            </a:r>
            <a:r>
              <a:rPr lang="en-US" altLang="zh-CN" sz="1400" dirty="0" smtClean="0"/>
              <a:t>country</a:t>
            </a:r>
            <a:r>
              <a:rPr lang="zh-CN" altLang="en-US" sz="1400" dirty="0" smtClean="0"/>
              <a:t> </a:t>
            </a:r>
            <a:r>
              <a:rPr lang="en-US" altLang="zh-CN" sz="1400" dirty="0" smtClean="0"/>
              <a:t>when</a:t>
            </a:r>
            <a:r>
              <a:rPr lang="zh-CN" altLang="en-US" sz="1400" dirty="0" smtClean="0"/>
              <a:t> </a:t>
            </a:r>
            <a:r>
              <a:rPr lang="en-US" altLang="zh-CN" sz="1400" dirty="0" smtClean="0"/>
              <a:t>non-resident</a:t>
            </a:r>
            <a:r>
              <a:rPr lang="zh-CN" altLang="en-US" sz="1400" dirty="0" smtClean="0"/>
              <a:t> </a:t>
            </a:r>
            <a:r>
              <a:rPr lang="en-US" altLang="zh-CN" sz="1400" dirty="0" smtClean="0"/>
              <a:t>companies</a:t>
            </a:r>
            <a:r>
              <a:rPr lang="zh-CN" altLang="en-US" sz="1400" dirty="0" smtClean="0"/>
              <a:t> </a:t>
            </a:r>
            <a:r>
              <a:rPr lang="en-US" altLang="zh-CN" sz="1400" dirty="0" smtClean="0"/>
              <a:t>indirectly</a:t>
            </a:r>
            <a:r>
              <a:rPr lang="zh-CN" altLang="en-US" sz="1400" dirty="0" smtClean="0"/>
              <a:t> </a:t>
            </a:r>
            <a:r>
              <a:rPr lang="en-US" altLang="zh-CN" sz="1400" dirty="0" smtClean="0"/>
              <a:t>transfer</a:t>
            </a:r>
            <a:r>
              <a:rPr lang="zh-CN" altLang="en-US" sz="1400" dirty="0" smtClean="0"/>
              <a:t> </a:t>
            </a:r>
            <a:r>
              <a:rPr lang="en-US" altLang="zh-CN" sz="1400" dirty="0" smtClean="0"/>
              <a:t>the</a:t>
            </a:r>
            <a:r>
              <a:rPr lang="zh-CN" altLang="en-US" sz="1400" dirty="0" smtClean="0"/>
              <a:t> </a:t>
            </a:r>
            <a:r>
              <a:rPr lang="en-US" altLang="zh-CN" sz="1400" dirty="0" smtClean="0"/>
              <a:t>shares</a:t>
            </a:r>
            <a:r>
              <a:rPr lang="zh-CN" altLang="en-US" sz="1400" dirty="0" smtClean="0"/>
              <a:t> </a:t>
            </a:r>
            <a:r>
              <a:rPr lang="en-US" altLang="zh-CN" sz="1400" dirty="0" smtClean="0"/>
              <a:t>of</a:t>
            </a:r>
            <a:r>
              <a:rPr lang="zh-CN" altLang="en-US" sz="1400" dirty="0" smtClean="0"/>
              <a:t> </a:t>
            </a:r>
            <a:r>
              <a:rPr lang="en-US" altLang="zh-CN" sz="1400" dirty="0" smtClean="0"/>
              <a:t>a</a:t>
            </a:r>
            <a:r>
              <a:rPr lang="zh-CN" altLang="en-US" sz="1400" dirty="0" smtClean="0"/>
              <a:t> </a:t>
            </a:r>
            <a:r>
              <a:rPr lang="en-US" altLang="zh-CN" sz="1400" dirty="0" smtClean="0"/>
              <a:t>resident</a:t>
            </a:r>
            <a:r>
              <a:rPr lang="zh-CN" altLang="en-US" sz="1400" dirty="0" smtClean="0"/>
              <a:t> </a:t>
            </a:r>
            <a:r>
              <a:rPr lang="en-US" altLang="zh-CN" sz="1400" dirty="0" smtClean="0"/>
              <a:t>company.</a:t>
            </a:r>
            <a:r>
              <a:rPr lang="zh-CN" altLang="en-US" sz="1400" dirty="0"/>
              <a:t> </a:t>
            </a:r>
            <a:r>
              <a:rPr lang="en-US" altLang="zh-CN" sz="1400" dirty="0" smtClean="0"/>
              <a:t>We regard</a:t>
            </a:r>
            <a:r>
              <a:rPr lang="zh-CN" altLang="en-US" sz="1400" dirty="0" smtClean="0"/>
              <a:t> </a:t>
            </a:r>
            <a:r>
              <a:rPr lang="en-US" altLang="zh-CN" sz="1400" dirty="0" smtClean="0"/>
              <a:t>the</a:t>
            </a:r>
            <a:r>
              <a:rPr lang="zh-CN" altLang="en-US" sz="1400" dirty="0" smtClean="0"/>
              <a:t> </a:t>
            </a:r>
            <a:r>
              <a:rPr lang="en-US" altLang="zh-CN" sz="1400" dirty="0" smtClean="0"/>
              <a:t>location</a:t>
            </a:r>
            <a:r>
              <a:rPr lang="zh-CN" altLang="en-US" sz="1400" dirty="0" smtClean="0"/>
              <a:t> </a:t>
            </a:r>
            <a:r>
              <a:rPr lang="en-US" altLang="zh-CN" sz="1400" dirty="0" smtClean="0"/>
              <a:t>of</a:t>
            </a:r>
            <a:r>
              <a:rPr lang="zh-CN" altLang="en-US" sz="1400" dirty="0" smtClean="0"/>
              <a:t> </a:t>
            </a:r>
            <a:r>
              <a:rPr lang="en-US" altLang="zh-CN" sz="1400" dirty="0" smtClean="0"/>
              <a:t>the</a:t>
            </a:r>
            <a:r>
              <a:rPr lang="zh-CN" altLang="en-US" sz="1400" dirty="0" smtClean="0"/>
              <a:t> </a:t>
            </a:r>
            <a:r>
              <a:rPr lang="en-US" altLang="zh-CN" sz="1400" dirty="0" smtClean="0"/>
              <a:t>closest</a:t>
            </a:r>
            <a:r>
              <a:rPr lang="zh-CN" altLang="en-US" sz="1400" dirty="0" smtClean="0"/>
              <a:t> </a:t>
            </a:r>
            <a:r>
              <a:rPr lang="en-US" altLang="zh-CN" sz="1400" dirty="0" smtClean="0"/>
              <a:t>intermediate</a:t>
            </a:r>
            <a:r>
              <a:rPr lang="zh-CN" altLang="en-US" sz="1400" dirty="0" smtClean="0"/>
              <a:t> </a:t>
            </a:r>
            <a:r>
              <a:rPr lang="en-US" altLang="zh-CN" sz="1400" dirty="0" smtClean="0"/>
              <a:t>company</a:t>
            </a:r>
            <a:r>
              <a:rPr lang="zh-CN" altLang="en-US" sz="1400" dirty="0" smtClean="0"/>
              <a:t> </a:t>
            </a:r>
            <a:r>
              <a:rPr lang="en-US" altLang="zh-CN" sz="1400" dirty="0" smtClean="0"/>
              <a:t>with</a:t>
            </a:r>
            <a:r>
              <a:rPr lang="zh-CN" altLang="en-US" sz="1400" dirty="0" smtClean="0"/>
              <a:t> </a:t>
            </a:r>
            <a:r>
              <a:rPr lang="en-US" altLang="zh-CN" sz="1400" dirty="0" smtClean="0"/>
              <a:t>commercial</a:t>
            </a:r>
            <a:r>
              <a:rPr lang="zh-CN" altLang="en-US" sz="1400" dirty="0" smtClean="0"/>
              <a:t> </a:t>
            </a:r>
            <a:r>
              <a:rPr lang="en-US" altLang="zh-CN" sz="1400" dirty="0" smtClean="0"/>
              <a:t>substance</a:t>
            </a:r>
            <a:r>
              <a:rPr lang="zh-CN" altLang="en-US" sz="1400" dirty="0" smtClean="0"/>
              <a:t> </a:t>
            </a:r>
            <a:r>
              <a:rPr lang="en-US" altLang="zh-CN" sz="1400" dirty="0" smtClean="0"/>
              <a:t>as</a:t>
            </a:r>
            <a:r>
              <a:rPr lang="zh-CN" altLang="en-US" sz="1400" dirty="0" smtClean="0"/>
              <a:t> </a:t>
            </a:r>
            <a:r>
              <a:rPr lang="en-US" altLang="zh-CN" sz="1400" dirty="0" smtClean="0"/>
              <a:t>the</a:t>
            </a:r>
            <a:r>
              <a:rPr lang="zh-CN" altLang="en-US" sz="1400" dirty="0" smtClean="0"/>
              <a:t> </a:t>
            </a:r>
            <a:r>
              <a:rPr lang="en-US" altLang="zh-CN" sz="1400" dirty="0" smtClean="0"/>
              <a:t>source</a:t>
            </a:r>
            <a:r>
              <a:rPr lang="zh-CN" altLang="en-US" sz="1400" dirty="0" smtClean="0"/>
              <a:t> </a:t>
            </a:r>
            <a:r>
              <a:rPr lang="en-US" altLang="zh-CN" sz="1400" dirty="0" smtClean="0"/>
              <a:t>country.</a:t>
            </a:r>
          </a:p>
          <a:p>
            <a:pPr marL="285750" indent="-285750">
              <a:spcAft>
                <a:spcPts val="400"/>
              </a:spcAft>
            </a:pPr>
            <a:r>
              <a:rPr lang="en-US" altLang="zh-CN" sz="1400" dirty="0" smtClean="0"/>
              <a:t>‘Model </a:t>
            </a:r>
            <a:r>
              <a:rPr lang="en-US" altLang="zh-CN" sz="1400" dirty="0"/>
              <a:t>convention for the avoidance of double taxation with respect to </a:t>
            </a:r>
            <a:r>
              <a:rPr lang="en-US" altLang="zh-CN" sz="1400" dirty="0" smtClean="0"/>
              <a:t>taxes on </a:t>
            </a:r>
            <a:r>
              <a:rPr lang="en-US" altLang="zh-CN" sz="1400" dirty="0"/>
              <a:t>income and on </a:t>
            </a:r>
            <a:r>
              <a:rPr lang="en-US" altLang="zh-CN" sz="1400" dirty="0" smtClean="0"/>
              <a:t>capital</a:t>
            </a:r>
            <a:r>
              <a:rPr lang="zh-CN" altLang="en-US" sz="1400" dirty="0" smtClean="0"/>
              <a:t>” </a:t>
            </a:r>
            <a:r>
              <a:rPr lang="en-US" altLang="zh-CN" sz="1400" dirty="0"/>
              <a:t>(</a:t>
            </a:r>
            <a:r>
              <a:rPr lang="en-US" altLang="zh-CN" sz="1400" dirty="0" smtClean="0"/>
              <a:t>the OECD</a:t>
            </a:r>
            <a:r>
              <a:rPr lang="zh-CN" altLang="en-US" sz="1400" dirty="0" smtClean="0"/>
              <a:t> </a:t>
            </a:r>
            <a:r>
              <a:rPr lang="en-US" altLang="zh-CN" sz="1400" dirty="0" smtClean="0"/>
              <a:t>Model) proposes</a:t>
            </a:r>
            <a:r>
              <a:rPr lang="zh-CN" altLang="en-US" sz="1400" dirty="0" smtClean="0"/>
              <a:t> </a:t>
            </a:r>
            <a:r>
              <a:rPr lang="en-US" altLang="zh-CN" sz="1400" dirty="0" smtClean="0"/>
              <a:t>the Look-through</a:t>
            </a:r>
            <a:r>
              <a:rPr lang="zh-CN" altLang="en-US" sz="1400" dirty="0" smtClean="0"/>
              <a:t> </a:t>
            </a:r>
            <a:r>
              <a:rPr lang="en-US" altLang="zh-CN" sz="1400" dirty="0" smtClean="0"/>
              <a:t>Approach</a:t>
            </a:r>
            <a:r>
              <a:rPr lang="zh-CN" altLang="en-US" sz="1400" dirty="0" smtClean="0"/>
              <a:t>. </a:t>
            </a:r>
            <a:r>
              <a:rPr lang="en-US" altLang="zh-CN" sz="1400" dirty="0" smtClean="0"/>
              <a:t>At</a:t>
            </a:r>
            <a:r>
              <a:rPr lang="zh-CN" altLang="en-US" sz="1400" dirty="0" smtClean="0"/>
              <a:t> </a:t>
            </a:r>
            <a:r>
              <a:rPr lang="en-US" altLang="zh-CN" sz="1400" dirty="0" smtClean="0"/>
              <a:t>present</a:t>
            </a:r>
            <a:r>
              <a:rPr lang="zh-CN" altLang="en-US" sz="1400" dirty="0" smtClean="0"/>
              <a:t>, </a:t>
            </a:r>
            <a:r>
              <a:rPr lang="en-US" altLang="zh-CN" sz="1400" dirty="0" smtClean="0"/>
              <a:t>this</a:t>
            </a:r>
            <a:r>
              <a:rPr lang="zh-CN" altLang="en-US" sz="1400" dirty="0" smtClean="0"/>
              <a:t> </a:t>
            </a:r>
            <a:r>
              <a:rPr lang="en-US" altLang="zh-CN" sz="1400" dirty="0" smtClean="0"/>
              <a:t>approach</a:t>
            </a:r>
            <a:r>
              <a:rPr lang="zh-CN" altLang="en-US" sz="1400" dirty="0" smtClean="0"/>
              <a:t> </a:t>
            </a:r>
            <a:r>
              <a:rPr lang="en-US" altLang="zh-CN" sz="1400" dirty="0" smtClean="0"/>
              <a:t>is</a:t>
            </a:r>
            <a:r>
              <a:rPr lang="zh-CN" altLang="en-US" sz="1400" dirty="0" smtClean="0"/>
              <a:t> </a:t>
            </a:r>
            <a:r>
              <a:rPr lang="en-US" altLang="zh-CN" sz="1400" dirty="0" smtClean="0"/>
              <a:t>applied</a:t>
            </a:r>
            <a:r>
              <a:rPr lang="zh-CN" altLang="en-US" sz="1400" dirty="0" smtClean="0"/>
              <a:t> </a:t>
            </a:r>
            <a:r>
              <a:rPr lang="en-US" altLang="zh-CN" sz="1400" dirty="0" smtClean="0"/>
              <a:t>by</a:t>
            </a:r>
            <a:r>
              <a:rPr lang="zh-CN" altLang="en-US" sz="1400" dirty="0" smtClean="0"/>
              <a:t> </a:t>
            </a:r>
            <a:r>
              <a:rPr lang="en-US" altLang="zh-CN" sz="1400" dirty="0" smtClean="0"/>
              <a:t>China,</a:t>
            </a:r>
            <a:r>
              <a:rPr lang="zh-CN" altLang="en-US" sz="1400" dirty="0" smtClean="0"/>
              <a:t> </a:t>
            </a:r>
            <a:r>
              <a:rPr lang="en-US" altLang="zh-CN" sz="1400" dirty="0" smtClean="0"/>
              <a:t>the</a:t>
            </a:r>
            <a:r>
              <a:rPr lang="zh-CN" altLang="en-US" sz="1400" dirty="0" smtClean="0"/>
              <a:t> </a:t>
            </a:r>
            <a:r>
              <a:rPr lang="en-US" altLang="zh-CN" sz="1400" dirty="0" smtClean="0"/>
              <a:t>United</a:t>
            </a:r>
            <a:r>
              <a:rPr lang="zh-CN" altLang="en-US" sz="1400" dirty="0" smtClean="0"/>
              <a:t> </a:t>
            </a:r>
            <a:r>
              <a:rPr lang="en-US" altLang="zh-CN" sz="1400" dirty="0" smtClean="0"/>
              <a:t>States</a:t>
            </a:r>
            <a:r>
              <a:rPr lang="zh-CN" altLang="en-US" sz="1400" dirty="0" smtClean="0"/>
              <a:t> </a:t>
            </a:r>
            <a:r>
              <a:rPr lang="en-US" altLang="zh-CN" sz="1400" dirty="0" smtClean="0"/>
              <a:t>and</a:t>
            </a:r>
            <a:r>
              <a:rPr lang="zh-CN" altLang="en-US" sz="1400" dirty="0" smtClean="0"/>
              <a:t> </a:t>
            </a:r>
            <a:r>
              <a:rPr lang="en-US" altLang="zh-CN" sz="1400" dirty="0" smtClean="0"/>
              <a:t>many</a:t>
            </a:r>
            <a:r>
              <a:rPr lang="zh-CN" altLang="en-US" sz="1400" dirty="0" smtClean="0"/>
              <a:t> </a:t>
            </a:r>
            <a:r>
              <a:rPr lang="en-US" altLang="zh-CN" sz="1400" dirty="0" smtClean="0"/>
              <a:t>other</a:t>
            </a:r>
            <a:r>
              <a:rPr lang="zh-CN" altLang="en-US" sz="1400" dirty="0" smtClean="0"/>
              <a:t> </a:t>
            </a:r>
            <a:r>
              <a:rPr lang="en-US" altLang="zh-CN" sz="1400" dirty="0" smtClean="0"/>
              <a:t>countries</a:t>
            </a:r>
            <a:r>
              <a:rPr lang="zh-CN" altLang="zh-CN" sz="1400" dirty="0" smtClean="0"/>
              <a:t>.</a:t>
            </a:r>
            <a:endParaRPr lang="en-US" altLang="zh-CN" sz="1400" dirty="0"/>
          </a:p>
          <a:p>
            <a:pPr marL="285750" indent="-285750">
              <a:spcAft>
                <a:spcPts val="400"/>
              </a:spcAft>
            </a:pPr>
            <a:r>
              <a:rPr lang="en-US" altLang="zh-CN" sz="1400" dirty="0"/>
              <a:t> </a:t>
            </a:r>
            <a:r>
              <a:rPr lang="en-US" altLang="zh-CN" sz="1400" dirty="0" smtClean="0"/>
              <a:t>General </a:t>
            </a:r>
            <a:r>
              <a:rPr lang="en-US" altLang="zh-CN" sz="1400" dirty="0"/>
              <a:t>anti-avoidance </a:t>
            </a:r>
            <a:r>
              <a:rPr lang="en-US" altLang="zh-CN" sz="1400" dirty="0" smtClean="0"/>
              <a:t>rules</a:t>
            </a:r>
            <a:r>
              <a:rPr lang="zh-CN" altLang="en-US" sz="1400" dirty="0" smtClean="0"/>
              <a:t> </a:t>
            </a:r>
            <a:r>
              <a:rPr lang="en-US" altLang="zh-CN" sz="1400" dirty="0" smtClean="0"/>
              <a:t>are also adopted in China.</a:t>
            </a:r>
            <a:endParaRPr lang="en-US" altLang="zh-CN" sz="14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19</a:t>
            </a:fld>
            <a:endParaRPr lang="zh-CN" altLang="en-US"/>
          </a:p>
        </p:txBody>
      </p:sp>
      <p:grpSp>
        <p:nvGrpSpPr>
          <p:cNvPr id="2" name="组合 5"/>
          <p:cNvGrpSpPr/>
          <p:nvPr/>
        </p:nvGrpSpPr>
        <p:grpSpPr>
          <a:xfrm>
            <a:off x="1115616" y="1852843"/>
            <a:ext cx="1368152" cy="2754606"/>
            <a:chOff x="1115616" y="2231247"/>
            <a:chExt cx="1461486" cy="2970631"/>
          </a:xfrm>
        </p:grpSpPr>
        <p:sp>
          <p:nvSpPr>
            <p:cNvPr id="10" name="矩形 9"/>
            <p:cNvSpPr/>
            <p:nvPr/>
          </p:nvSpPr>
          <p:spPr>
            <a:xfrm>
              <a:off x="1115616" y="2231247"/>
              <a:ext cx="1461486" cy="61810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Offshore</a:t>
              </a:r>
              <a:r>
                <a:rPr lang="zh-CN" altLang="en-US"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Shareholder</a:t>
              </a:r>
            </a:p>
          </p:txBody>
        </p:sp>
        <p:sp>
          <p:nvSpPr>
            <p:cNvPr id="15" name="矩形 14"/>
            <p:cNvSpPr/>
            <p:nvPr/>
          </p:nvSpPr>
          <p:spPr>
            <a:xfrm>
              <a:off x="1115616" y="4577450"/>
              <a:ext cx="1461486" cy="624428"/>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Residence</a:t>
              </a:r>
              <a:r>
                <a:rPr lang="zh-CN" altLang="en-US"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Company</a:t>
              </a:r>
            </a:p>
          </p:txBody>
        </p:sp>
        <p:cxnSp>
          <p:nvCxnSpPr>
            <p:cNvPr id="33" name="直接连接符 32"/>
            <p:cNvCxnSpPr>
              <a:stCxn id="15" idx="0"/>
              <a:endCxn id="10" idx="2"/>
            </p:cNvCxnSpPr>
            <p:nvPr/>
          </p:nvCxnSpPr>
          <p:spPr bwMode="auto">
            <a:xfrm flipV="1">
              <a:off x="1846359" y="2849351"/>
              <a:ext cx="0" cy="1728099"/>
            </a:xfrm>
            <a:prstGeom prst="line">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1397649" y="2888015"/>
              <a:ext cx="427405" cy="1693663"/>
            </a:xfrm>
            <a:prstGeom prst="rect">
              <a:avLst/>
            </a:prstGeom>
            <a:noFill/>
          </p:spPr>
          <p:txBody>
            <a:bodyPr vert="eaVert" wrap="square" rtlCol="0">
              <a:spAutoFit/>
            </a:bodyPr>
            <a:lstStyle/>
            <a:p>
              <a:pPr algn="ctr"/>
              <a:r>
                <a:rPr lang="en-US" altLang="zh-CN" sz="1400" dirty="0" smtClean="0"/>
                <a:t>Source</a:t>
              </a:r>
              <a:r>
                <a:rPr lang="zh-CN" altLang="en-US" sz="1400" dirty="0" smtClean="0"/>
                <a:t> </a:t>
              </a:r>
              <a:endParaRPr lang="zh-CN" altLang="en-US" sz="1400" dirty="0"/>
            </a:p>
          </p:txBody>
        </p:sp>
      </p:grpSp>
      <p:grpSp>
        <p:nvGrpSpPr>
          <p:cNvPr id="6" name="组合 17"/>
          <p:cNvGrpSpPr/>
          <p:nvPr/>
        </p:nvGrpSpPr>
        <p:grpSpPr>
          <a:xfrm>
            <a:off x="3426454" y="1842273"/>
            <a:ext cx="1793619" cy="2754607"/>
            <a:chOff x="3409661" y="2316985"/>
            <a:chExt cx="2137061" cy="2960579"/>
          </a:xfrm>
        </p:grpSpPr>
        <p:sp>
          <p:nvSpPr>
            <p:cNvPr id="13" name="矩形 12"/>
            <p:cNvSpPr/>
            <p:nvPr/>
          </p:nvSpPr>
          <p:spPr>
            <a:xfrm>
              <a:off x="3491880" y="2316985"/>
              <a:ext cx="1461486" cy="624428"/>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Offshore</a:t>
              </a:r>
              <a:r>
                <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Shareholder</a:t>
              </a:r>
            </a:p>
          </p:txBody>
        </p:sp>
        <p:sp>
          <p:nvSpPr>
            <p:cNvPr id="14" name="矩形 13"/>
            <p:cNvSpPr/>
            <p:nvPr/>
          </p:nvSpPr>
          <p:spPr>
            <a:xfrm>
              <a:off x="3409661" y="3383129"/>
              <a:ext cx="1622282" cy="794013"/>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Intermediate</a:t>
              </a:r>
              <a:r>
                <a:rPr lang="zh-CN" altLang="en-US"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Company</a:t>
              </a:r>
              <a:r>
                <a:rPr lang="zh-CN" altLang="en-US"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without</a:t>
              </a:r>
              <a:r>
                <a:rPr lang="zh-CN" altLang="en-US"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commercial</a:t>
              </a:r>
              <a:r>
                <a:rPr lang="zh-CN" altLang="en-US"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substance</a:t>
              </a:r>
              <a:r>
                <a:rPr lang="zh-CN" altLang="en-US"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a:t>
              </a:r>
              <a:r>
                <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Tube</a:t>
              </a:r>
              <a:r>
                <a:rPr lang="zh-CN" altLang="en-US"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Company</a:t>
              </a:r>
              <a:r>
                <a:rPr lang="zh-CN" altLang="en-US"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a:t>
              </a:r>
              <a:endParaRPr lang="en-US" altLang="zh-CN" sz="10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31" name="矩形 30"/>
            <p:cNvSpPr/>
            <p:nvPr/>
          </p:nvSpPr>
          <p:spPr>
            <a:xfrm>
              <a:off x="3495459" y="4653136"/>
              <a:ext cx="1461486" cy="624428"/>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Residence</a:t>
              </a:r>
              <a:r>
                <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Company</a:t>
              </a:r>
            </a:p>
          </p:txBody>
        </p:sp>
        <p:cxnSp>
          <p:nvCxnSpPr>
            <p:cNvPr id="39" name="直接连接符 38"/>
            <p:cNvCxnSpPr>
              <a:stCxn id="14" idx="2"/>
              <a:endCxn id="31" idx="0"/>
            </p:cNvCxnSpPr>
            <p:nvPr/>
          </p:nvCxnSpPr>
          <p:spPr bwMode="auto">
            <a:xfrm>
              <a:off x="4220803" y="4177142"/>
              <a:ext cx="5400" cy="475994"/>
            </a:xfrm>
            <a:prstGeom prst="line">
              <a:avLst/>
            </a:prstGeom>
            <a:solidFill>
              <a:srgbClr val="00CC00"/>
            </a:solidFill>
            <a:ln w="12700" cap="rnd"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直接连接符 39"/>
            <p:cNvCxnSpPr/>
            <p:nvPr/>
          </p:nvCxnSpPr>
          <p:spPr bwMode="auto">
            <a:xfrm>
              <a:off x="4201044" y="2941413"/>
              <a:ext cx="0" cy="441716"/>
            </a:xfrm>
            <a:prstGeom prst="line">
              <a:avLst/>
            </a:prstGeom>
            <a:solidFill>
              <a:srgbClr val="00CC00"/>
            </a:solidFill>
            <a:ln w="12700" cap="rnd"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TextBox 44"/>
            <p:cNvSpPr txBox="1"/>
            <p:nvPr/>
          </p:nvSpPr>
          <p:spPr>
            <a:xfrm>
              <a:off x="5069999" y="2706688"/>
              <a:ext cx="476723" cy="2399161"/>
            </a:xfrm>
            <a:prstGeom prst="rect">
              <a:avLst/>
            </a:prstGeom>
            <a:noFill/>
          </p:spPr>
          <p:txBody>
            <a:bodyPr vert="eaVert" wrap="square" rtlCol="0">
              <a:spAutoFit/>
            </a:bodyPr>
            <a:lstStyle/>
            <a:p>
              <a:pPr algn="ctr"/>
              <a:r>
                <a:rPr lang="en-US" altLang="zh-CN" sz="1400" dirty="0" smtClean="0"/>
                <a:t>Look-through </a:t>
              </a:r>
              <a:r>
                <a:rPr lang="en-US" altLang="zh-CN" sz="1400" dirty="0"/>
                <a:t>Approach</a:t>
              </a:r>
              <a:endParaRPr lang="zh-CN" altLang="en-US" sz="1400" dirty="0"/>
            </a:p>
          </p:txBody>
        </p:sp>
        <p:cxnSp>
          <p:nvCxnSpPr>
            <p:cNvPr id="68" name="肘形连接符 67"/>
            <p:cNvCxnSpPr/>
            <p:nvPr/>
          </p:nvCxnSpPr>
          <p:spPr bwMode="auto">
            <a:xfrm flipV="1">
              <a:off x="4936442" y="2649717"/>
              <a:ext cx="12700" cy="2346203"/>
            </a:xfrm>
            <a:prstGeom prst="bentConnector3">
              <a:avLst>
                <a:gd name="adj1" fmla="val 1800000"/>
              </a:avLst>
            </a:prstGeom>
            <a:solidFill>
              <a:srgbClr val="00CC00"/>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 name="组合 16"/>
          <p:cNvGrpSpPr/>
          <p:nvPr/>
        </p:nvGrpSpPr>
        <p:grpSpPr>
          <a:xfrm>
            <a:off x="5707057" y="1852843"/>
            <a:ext cx="2095498" cy="2754607"/>
            <a:chOff x="5696179" y="2316985"/>
            <a:chExt cx="2306432" cy="2970631"/>
          </a:xfrm>
        </p:grpSpPr>
        <p:sp>
          <p:nvSpPr>
            <p:cNvPr id="5" name="矩形 4"/>
            <p:cNvSpPr/>
            <p:nvPr/>
          </p:nvSpPr>
          <p:spPr>
            <a:xfrm>
              <a:off x="5696179" y="3383128"/>
              <a:ext cx="1699388" cy="78893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n-US" altLang="zh-CN" sz="1000" dirty="0">
                  <a:solidFill>
                    <a:srgbClr val="FFFFFF"/>
                  </a:solidFill>
                  <a:latin typeface="Arial" panose="020B0604020202020204" pitchFamily="34" charset="0"/>
                  <a:ea typeface="楷体_GB2312" panose="02010609030101010101" pitchFamily="49" charset="-122"/>
                  <a:cs typeface="Arial" panose="020B0604020202020204" pitchFamily="34" charset="0"/>
                </a:rPr>
                <a:t>Intermediate</a:t>
              </a:r>
              <a:r>
                <a:rPr lang="zh-CN" altLang="en-US" sz="1000" dirty="0">
                  <a:solidFill>
                    <a:srgbClr val="FFFFFF"/>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a:solidFill>
                    <a:srgbClr val="FFFFFF"/>
                  </a:solidFill>
                  <a:latin typeface="Arial" panose="020B0604020202020204" pitchFamily="34" charset="0"/>
                  <a:ea typeface="楷体_GB2312" panose="02010609030101010101" pitchFamily="49" charset="-122"/>
                  <a:cs typeface="Arial" panose="020B0604020202020204" pitchFamily="34" charset="0"/>
                </a:rPr>
                <a:t>Company</a:t>
              </a:r>
              <a:r>
                <a:rPr lang="zh-CN" altLang="en-US" sz="1000" dirty="0">
                  <a:solidFill>
                    <a:srgbClr val="FFFFFF"/>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with</a:t>
              </a:r>
              <a:r>
                <a:rPr lang="zh-CN" altLang="en-US"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commercial</a:t>
              </a:r>
              <a:r>
                <a:rPr lang="zh-CN" altLang="en-US"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a:solidFill>
                    <a:srgbClr val="FFFFFF"/>
                  </a:solidFill>
                  <a:latin typeface="Arial" panose="020B0604020202020204" pitchFamily="34" charset="0"/>
                  <a:ea typeface="楷体_GB2312" panose="02010609030101010101" pitchFamily="49" charset="-122"/>
                  <a:cs typeface="Arial" panose="020B0604020202020204" pitchFamily="34" charset="0"/>
                </a:rPr>
                <a:t>substance</a:t>
              </a:r>
              <a:r>
                <a:rPr lang="zh-CN" altLang="en-US"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a:t>
              </a:r>
              <a:r>
                <a:rPr lang="en-US" altLang="zh-CN"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Not</a:t>
              </a:r>
              <a:r>
                <a:rPr lang="zh-CN" altLang="en-US"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Tube</a:t>
              </a:r>
              <a:r>
                <a:rPr lang="zh-CN" altLang="en-US" sz="1000" dirty="0" smtClean="0">
                  <a:solidFill>
                    <a:srgbClr val="FFFFFF"/>
                  </a:solidFill>
                  <a:latin typeface="Arial" panose="020B0604020202020204" pitchFamily="34" charset="0"/>
                  <a:ea typeface="楷体_GB2312" panose="02010609030101010101" pitchFamily="49" charset="-122"/>
                  <a:cs typeface="Arial" panose="020B0604020202020204" pitchFamily="34" charset="0"/>
                </a:rPr>
                <a:t> </a:t>
              </a:r>
              <a:r>
                <a:rPr lang="en-US" altLang="zh-CN" sz="1000" dirty="0">
                  <a:solidFill>
                    <a:srgbClr val="FFFFFF"/>
                  </a:solidFill>
                  <a:latin typeface="Arial" panose="020B0604020202020204" pitchFamily="34" charset="0"/>
                  <a:ea typeface="楷体_GB2312" panose="02010609030101010101" pitchFamily="49" charset="-122"/>
                  <a:cs typeface="Arial" panose="020B0604020202020204" pitchFamily="34" charset="0"/>
                </a:rPr>
                <a:t>Company</a:t>
              </a:r>
              <a:r>
                <a:rPr lang="zh-CN" altLang="en-US" sz="1000" dirty="0">
                  <a:solidFill>
                    <a:srgbClr val="FFFFFF"/>
                  </a:solidFill>
                  <a:latin typeface="Arial" panose="020B0604020202020204" pitchFamily="34" charset="0"/>
                  <a:ea typeface="楷体_GB2312" panose="02010609030101010101" pitchFamily="49" charset="-122"/>
                  <a:cs typeface="Arial" panose="020B0604020202020204" pitchFamily="34" charset="0"/>
                </a:rPr>
                <a:t>）</a:t>
              </a:r>
              <a:endParaRPr lang="en-US" altLang="zh-CN" sz="1000" dirty="0">
                <a:solidFill>
                  <a:srgbClr val="FFFFFF"/>
                </a:solidFill>
                <a:latin typeface="Arial" panose="020B0604020202020204" pitchFamily="34" charset="0"/>
                <a:ea typeface="楷体_GB2312" panose="02010609030101010101" pitchFamily="49" charset="-122"/>
                <a:cs typeface="Arial" panose="020B0604020202020204" pitchFamily="34" charset="0"/>
              </a:endParaRPr>
            </a:p>
          </p:txBody>
        </p:sp>
        <p:sp>
          <p:nvSpPr>
            <p:cNvPr id="12" name="矩形 11"/>
            <p:cNvSpPr/>
            <p:nvPr/>
          </p:nvSpPr>
          <p:spPr>
            <a:xfrm>
              <a:off x="5815131" y="4663188"/>
              <a:ext cx="1461486" cy="624428"/>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Residence</a:t>
              </a:r>
              <a:r>
                <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Company</a:t>
              </a:r>
            </a:p>
          </p:txBody>
        </p:sp>
        <p:sp>
          <p:nvSpPr>
            <p:cNvPr id="30" name="矩形 29"/>
            <p:cNvSpPr/>
            <p:nvPr/>
          </p:nvSpPr>
          <p:spPr>
            <a:xfrm>
              <a:off x="5815131" y="2316985"/>
              <a:ext cx="1461486" cy="624428"/>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Offshore</a:t>
              </a:r>
              <a:r>
                <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Shareholder</a:t>
              </a:r>
            </a:p>
          </p:txBody>
        </p:sp>
        <p:cxnSp>
          <p:nvCxnSpPr>
            <p:cNvPr id="35" name="直接连接符 34"/>
            <p:cNvCxnSpPr/>
            <p:nvPr/>
          </p:nvCxnSpPr>
          <p:spPr bwMode="auto">
            <a:xfrm flipV="1">
              <a:off x="6531120" y="2911642"/>
              <a:ext cx="0" cy="441716"/>
            </a:xfrm>
            <a:prstGeom prst="line">
              <a:avLst/>
            </a:prstGeom>
            <a:solidFill>
              <a:srgbClr val="00CC00"/>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肘形连接符 43"/>
            <p:cNvCxnSpPr>
              <a:stCxn id="12" idx="3"/>
              <a:endCxn id="30" idx="3"/>
            </p:cNvCxnSpPr>
            <p:nvPr/>
          </p:nvCxnSpPr>
          <p:spPr bwMode="auto">
            <a:xfrm flipV="1">
              <a:off x="7276617" y="2629199"/>
              <a:ext cx="12700" cy="2346203"/>
            </a:xfrm>
            <a:prstGeom prst="bentConnector3">
              <a:avLst>
                <a:gd name="adj1" fmla="val 1800000"/>
              </a:avLst>
            </a:prstGeom>
            <a:solidFill>
              <a:srgbClr val="00CC00"/>
            </a:solidFill>
            <a:ln w="12700" cap="flat" cmpd="sng" algn="ctr">
              <a:solidFill>
                <a:schemeClr val="tx1"/>
              </a:solidFill>
              <a:prstDash val="dash"/>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直接连接符 66"/>
            <p:cNvCxnSpPr/>
            <p:nvPr/>
          </p:nvCxnSpPr>
          <p:spPr bwMode="auto">
            <a:xfrm>
              <a:off x="6541127" y="4179292"/>
              <a:ext cx="4746" cy="541521"/>
            </a:xfrm>
            <a:prstGeom prst="line">
              <a:avLst/>
            </a:prstGeom>
            <a:solidFill>
              <a:srgbClr val="00CC00"/>
            </a:solidFill>
            <a:ln w="12700" cap="rnd"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 name="TextBox 68"/>
            <p:cNvSpPr txBox="1"/>
            <p:nvPr/>
          </p:nvSpPr>
          <p:spPr>
            <a:xfrm>
              <a:off x="7562226" y="2795564"/>
              <a:ext cx="440385" cy="2054507"/>
            </a:xfrm>
            <a:prstGeom prst="rect">
              <a:avLst/>
            </a:prstGeom>
            <a:noFill/>
          </p:spPr>
          <p:txBody>
            <a:bodyPr vert="eaVert" wrap="square" rtlCol="0">
              <a:spAutoFit/>
            </a:bodyPr>
            <a:lstStyle/>
            <a:p>
              <a:pPr algn="ctr"/>
              <a:r>
                <a:rPr lang="en-US" altLang="zh-CN" sz="1400" dirty="0" smtClean="0"/>
                <a:t>Cannot</a:t>
              </a:r>
              <a:r>
                <a:rPr lang="zh-CN" altLang="en-US" sz="1400" dirty="0" smtClean="0"/>
                <a:t> </a:t>
              </a:r>
              <a:r>
                <a:rPr lang="en-US" altLang="zh-CN" sz="1400" dirty="0" smtClean="0"/>
                <a:t>look</a:t>
              </a:r>
              <a:r>
                <a:rPr lang="zh-CN" altLang="en-US" sz="1400" dirty="0" smtClean="0"/>
                <a:t> </a:t>
              </a:r>
              <a:r>
                <a:rPr lang="en-US" altLang="zh-CN" sz="1400" dirty="0" smtClean="0"/>
                <a:t>through</a:t>
              </a:r>
              <a:endParaRPr lang="zh-CN" altLang="en-US" sz="1400" dirty="0"/>
            </a:p>
          </p:txBody>
        </p:sp>
        <p:sp>
          <p:nvSpPr>
            <p:cNvPr id="16" name="乘号 15"/>
            <p:cNvSpPr/>
            <p:nvPr/>
          </p:nvSpPr>
          <p:spPr bwMode="auto">
            <a:xfrm>
              <a:off x="7335099" y="3518666"/>
              <a:ext cx="366380" cy="342382"/>
            </a:xfrm>
            <a:prstGeom prst="mathMultiply">
              <a:avLst>
                <a:gd name="adj1" fmla="val 4796"/>
              </a:avLst>
            </a:prstGeom>
            <a:solidFill>
              <a:srgbClr val="E65032"/>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Pct val="60000"/>
                <a:buFont typeface="Wingdings" pitchFamily="2" charset="2"/>
                <a:buNone/>
                <a:tabLst/>
              </a:pPr>
              <a:endParaRPr kumimoji="0" lang="zh-CN" altLang="en-US" sz="1600" b="1" i="0" u="none" strike="noStrike" cap="none" normalizeH="0" baseline="0" smtClean="0">
                <a:ln>
                  <a:noFill/>
                </a:ln>
                <a:solidFill>
                  <a:schemeClr val="bg1"/>
                </a:solidFill>
                <a:effectLst/>
                <a:latin typeface="Arial" charset="0"/>
                <a:ea typeface="楷体_GB2312" pitchFamily="49" charset="-122"/>
              </a:endParaRPr>
            </a:p>
          </p:txBody>
        </p:sp>
      </p:grpSp>
      <p:sp>
        <p:nvSpPr>
          <p:cNvPr id="28" name="标题 1"/>
          <p:cNvSpPr>
            <a:spLocks noGrp="1"/>
          </p:cNvSpPr>
          <p:nvPr>
            <p:ph type="title"/>
          </p:nvPr>
        </p:nvSpPr>
        <p:spPr>
          <a:xfrm>
            <a:off x="379413" y="428625"/>
            <a:ext cx="8370887" cy="765175"/>
          </a:xfrm>
          <a:noFill/>
          <a:ln>
            <a:noFill/>
          </a:ln>
        </p:spPr>
        <p:txBody>
          <a:bodyPr vert="horz" wrap="square" lIns="0" tIns="45720" rIns="0" bIns="45720" numCol="1" anchor="ctr" anchorCtr="0" compatLnSpc="1">
            <a:prstTxWarp prst="textNoShape">
              <a:avLst/>
            </a:prstTxWarp>
          </a:bodyPr>
          <a:lstStyle/>
          <a:p>
            <a:r>
              <a:rPr lang="en-US" altLang="zh-CN" dirty="0" smtClean="0"/>
              <a:t>Answers</a:t>
            </a:r>
            <a:r>
              <a:rPr lang="en-US" altLang="zh-CN" dirty="0"/>
              <a:t/>
            </a:r>
            <a:br>
              <a:rPr lang="en-US" altLang="zh-CN" dirty="0"/>
            </a:br>
            <a:r>
              <a:rPr lang="en-US" altLang="zh-CN" sz="2000" dirty="0"/>
              <a:t>——Tax liability </a:t>
            </a:r>
            <a:r>
              <a:rPr lang="en-US" altLang="zh-CN" sz="2000" dirty="0" smtClean="0"/>
              <a:t>determination (cont’d)</a:t>
            </a:r>
            <a:endParaRPr lang="zh-CN" altLang="en-US" sz="2000" dirty="0"/>
          </a:p>
        </p:txBody>
      </p:sp>
    </p:spTree>
    <p:extLst>
      <p:ext uri="{BB962C8B-B14F-4D97-AF65-F5344CB8AC3E}">
        <p14:creationId xmlns:p14="http://schemas.microsoft.com/office/powerpoint/2010/main" val="268354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lIns="91429" tIns="45716" rIns="91429" bIns="45716" anchor="t"/>
          <a:lstStyle/>
          <a:p>
            <a:pPr eaLnBrk="1" hangingPunct="1"/>
            <a:r>
              <a:rPr lang="en-US" altLang="zh-CN" sz="2000" dirty="0" smtClean="0">
                <a:latin typeface="+mn-lt"/>
                <a:ea typeface="楷体_GB2312" pitchFamily="49" charset="-122"/>
              </a:rPr>
              <a:t>Contents</a:t>
            </a:r>
            <a:endParaRPr lang="zh-CN" altLang="en-US" sz="2000" dirty="0" smtClean="0">
              <a:latin typeface="+mn-lt"/>
              <a:ea typeface="楷体_GB2312" pitchFamily="49" charset="-122"/>
            </a:endParaRPr>
          </a:p>
        </p:txBody>
      </p:sp>
      <p:sp>
        <p:nvSpPr>
          <p:cNvPr id="175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4B0BA856-FE47-4957-A0B3-A9FF20C85B4D}" type="slidenum">
              <a:rPr lang="zh-CN" altLang="en-US" smtClean="0"/>
              <a:pPr eaLnBrk="1" hangingPunct="1"/>
              <a:t>2</a:t>
            </a:fld>
            <a:endParaRPr lang="en-US" altLang="zh-CN" smtClean="0"/>
          </a:p>
        </p:txBody>
      </p:sp>
      <p:sp>
        <p:nvSpPr>
          <p:cNvPr id="1755143" name="Rectangle 7"/>
          <p:cNvSpPr>
            <a:spLocks noChangeArrowheads="1"/>
          </p:cNvSpPr>
          <p:nvPr/>
        </p:nvSpPr>
        <p:spPr bwMode="auto">
          <a:xfrm>
            <a:off x="4067944" y="2348880"/>
            <a:ext cx="4438972" cy="538162"/>
          </a:xfrm>
          <a:prstGeom prst="rect">
            <a:avLst/>
          </a:prstGeom>
          <a:solidFill>
            <a:srgbClr val="E65032"/>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lIns="72000" rIns="72000" anchor="ctr"/>
          <a:lstStyle/>
          <a:p>
            <a:pPr marL="195263" indent="-195263" algn="ctr">
              <a:defRPr/>
            </a:pPr>
            <a:r>
              <a:rPr kumimoji="1" lang="en-US" altLang="zh-CN" b="1" dirty="0" smtClean="0">
                <a:solidFill>
                  <a:srgbClr val="FFFFFF"/>
                </a:solidFill>
                <a:ea typeface="楷体_GB2312" pitchFamily="49" charset="-122"/>
              </a:rPr>
              <a:t>Overview</a:t>
            </a:r>
            <a:endParaRPr kumimoji="1" lang="zh-CN" altLang="zh-CN" b="1" dirty="0">
              <a:solidFill>
                <a:srgbClr val="FFFFFF"/>
              </a:solidFill>
              <a:latin typeface="Arial" charset="0"/>
              <a:ea typeface="楷体_GB2312" pitchFamily="49" charset="-122"/>
            </a:endParaRPr>
          </a:p>
        </p:txBody>
      </p:sp>
      <p:sp>
        <p:nvSpPr>
          <p:cNvPr id="8" name="Rectangle 4"/>
          <p:cNvSpPr>
            <a:spLocks noChangeArrowheads="1"/>
          </p:cNvSpPr>
          <p:nvPr/>
        </p:nvSpPr>
        <p:spPr bwMode="auto">
          <a:xfrm>
            <a:off x="4067944" y="3167245"/>
            <a:ext cx="4438972" cy="538162"/>
          </a:xfrm>
          <a:prstGeom prst="rect">
            <a:avLst/>
          </a:prstGeom>
          <a:solidFill>
            <a:schemeClr val="bg1"/>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lstStyle/>
          <a:p>
            <a:pPr algn="ctr">
              <a:defRPr/>
            </a:pPr>
            <a:r>
              <a:rPr kumimoji="1" lang="en-US" altLang="zh-CN" dirty="0" smtClean="0">
                <a:cs typeface="Arial" charset="0"/>
              </a:rPr>
              <a:t>Questions</a:t>
            </a:r>
            <a:endParaRPr kumimoji="1" lang="zh-CN" altLang="zh-CN" dirty="0">
              <a:cs typeface="Arial" charset="0"/>
            </a:endParaRPr>
          </a:p>
        </p:txBody>
      </p:sp>
      <p:sp>
        <p:nvSpPr>
          <p:cNvPr id="9" name="Rectangle 4"/>
          <p:cNvSpPr>
            <a:spLocks noChangeArrowheads="1"/>
          </p:cNvSpPr>
          <p:nvPr/>
        </p:nvSpPr>
        <p:spPr bwMode="auto">
          <a:xfrm>
            <a:off x="4067944" y="3985610"/>
            <a:ext cx="4438972" cy="538162"/>
          </a:xfrm>
          <a:prstGeom prst="rect">
            <a:avLst/>
          </a:prstGeom>
          <a:solidFill>
            <a:schemeClr val="bg1"/>
          </a:solidFill>
          <a:ln w="9525" algn="ctr">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anchor="ctr"/>
          <a:lstStyle/>
          <a:p>
            <a:pPr algn="ctr">
              <a:defRPr/>
            </a:pPr>
            <a:r>
              <a:rPr kumimoji="1" lang="en-US" altLang="zh-CN" dirty="0" smtClean="0">
                <a:cs typeface="Arial" charset="0"/>
              </a:rPr>
              <a:t>Answers</a:t>
            </a:r>
            <a:endParaRPr kumimoji="1" lang="zh-CN" altLang="zh-CN" dirty="0">
              <a:cs typeface="Arial" charset="0"/>
            </a:endParaRPr>
          </a:p>
        </p:txBody>
      </p:sp>
      <p:grpSp>
        <p:nvGrpSpPr>
          <p:cNvPr id="3" name="组合 2"/>
          <p:cNvGrpSpPr/>
          <p:nvPr/>
        </p:nvGrpSpPr>
        <p:grpSpPr>
          <a:xfrm>
            <a:off x="609877" y="1589972"/>
            <a:ext cx="3146015" cy="3588812"/>
            <a:chOff x="609877" y="1589972"/>
            <a:chExt cx="3146015" cy="3588812"/>
          </a:xfrm>
        </p:grpSpPr>
        <p:pic>
          <p:nvPicPr>
            <p:cNvPr id="2" name="Picture 2" descr="http://img.sootuu.com/Exchange/2009_12/20091219457778.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1606" t="9824" r="8865" b="38295"/>
            <a:stretch/>
          </p:blipFill>
          <p:spPr bwMode="auto">
            <a:xfrm>
              <a:off x="644410" y="3666615"/>
              <a:ext cx="1728192" cy="15121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mg1.gtimg.com/finance/pics/hv1/168/109/629/40928688.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6163"/>
            <a:stretch/>
          </p:blipFill>
          <p:spPr bwMode="auto">
            <a:xfrm>
              <a:off x="609877" y="1589972"/>
              <a:ext cx="1824161" cy="11811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vcpetrek.sharewithu.com/uploadfile/2011/1221/1_111218110818_c9616ce8a7fc.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453" r="5914" b="10654"/>
            <a:stretch/>
          </p:blipFill>
          <p:spPr bwMode="auto">
            <a:xfrm>
              <a:off x="2099708" y="2654144"/>
              <a:ext cx="1656184" cy="12339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54334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5762" y="1428750"/>
            <a:ext cx="8578726" cy="4808562"/>
          </a:xfrm>
        </p:spPr>
        <p:txBody>
          <a:bodyPr/>
          <a:lstStyle/>
          <a:p>
            <a:pPr marL="0" indent="0">
              <a:spcAft>
                <a:spcPts val="400"/>
              </a:spcAft>
              <a:buNone/>
            </a:pPr>
            <a:r>
              <a:rPr lang="en-US" altLang="zh-CN" sz="1800" dirty="0" smtClean="0"/>
              <a:t>3. Use anti-avoidance </a:t>
            </a:r>
            <a:r>
              <a:rPr lang="en-US" altLang="zh-CN" sz="1800" dirty="0"/>
              <a:t>rules</a:t>
            </a:r>
            <a:r>
              <a:rPr lang="zh-CN" altLang="en-US" sz="1800" dirty="0"/>
              <a:t> </a:t>
            </a:r>
            <a:r>
              <a:rPr lang="en-US" altLang="zh-CN" sz="1800" dirty="0" smtClean="0"/>
              <a:t>to</a:t>
            </a:r>
            <a:r>
              <a:rPr lang="zh-CN" altLang="en-US" sz="1800" dirty="0" smtClean="0"/>
              <a:t> </a:t>
            </a:r>
            <a:r>
              <a:rPr lang="en-US" altLang="zh-CN" sz="1800" dirty="0" smtClean="0"/>
              <a:t>define</a:t>
            </a:r>
            <a:r>
              <a:rPr lang="zh-CN" altLang="en-US" sz="1800" dirty="0" smtClean="0"/>
              <a:t> </a:t>
            </a:r>
            <a:r>
              <a:rPr lang="en-US" altLang="zh-CN" sz="1800" dirty="0" smtClean="0"/>
              <a:t>the</a:t>
            </a:r>
            <a:r>
              <a:rPr lang="zh-CN" altLang="en-US" sz="1800" dirty="0" smtClean="0"/>
              <a:t> </a:t>
            </a:r>
            <a:r>
              <a:rPr lang="en-US" altLang="zh-CN" sz="1800" dirty="0" smtClean="0"/>
              <a:t>source</a:t>
            </a:r>
            <a:r>
              <a:rPr lang="zh-CN" altLang="en-US" sz="1800" dirty="0" smtClean="0"/>
              <a:t> </a:t>
            </a:r>
            <a:r>
              <a:rPr lang="en-US" altLang="zh-CN" sz="1800" dirty="0" smtClean="0"/>
              <a:t>country</a:t>
            </a:r>
            <a:r>
              <a:rPr lang="zh-CN" altLang="en-US" sz="1800" dirty="0" smtClean="0"/>
              <a:t> </a:t>
            </a:r>
            <a:r>
              <a:rPr lang="en-US" altLang="zh-CN" sz="1800" dirty="0" smtClean="0"/>
              <a:t>when</a:t>
            </a:r>
            <a:r>
              <a:rPr lang="zh-CN" altLang="en-US" sz="1800" dirty="0" smtClean="0"/>
              <a:t> </a:t>
            </a:r>
            <a:r>
              <a:rPr lang="en-US" altLang="zh-CN" sz="1800" dirty="0" smtClean="0"/>
              <a:t>non</a:t>
            </a:r>
            <a:r>
              <a:rPr lang="en-US" altLang="zh-CN" sz="1800" dirty="0"/>
              <a:t>-resident</a:t>
            </a:r>
            <a:r>
              <a:rPr lang="zh-CN" altLang="en-US" sz="1800" dirty="0"/>
              <a:t> </a:t>
            </a:r>
            <a:r>
              <a:rPr lang="en-US" altLang="zh-CN" sz="1800" dirty="0"/>
              <a:t>companies</a:t>
            </a:r>
            <a:r>
              <a:rPr lang="zh-CN" altLang="en-US" sz="1800" dirty="0"/>
              <a:t> </a:t>
            </a:r>
            <a:r>
              <a:rPr lang="en-US" altLang="zh-CN" sz="1800" dirty="0"/>
              <a:t>indirectly</a:t>
            </a:r>
            <a:r>
              <a:rPr lang="zh-CN" altLang="en-US" sz="1800" dirty="0"/>
              <a:t> </a:t>
            </a:r>
            <a:r>
              <a:rPr lang="en-US" altLang="zh-CN" sz="1800" dirty="0"/>
              <a:t>transfer</a:t>
            </a:r>
            <a:r>
              <a:rPr lang="zh-CN" altLang="en-US" sz="1800" dirty="0"/>
              <a:t> </a:t>
            </a:r>
            <a:r>
              <a:rPr lang="en-US" altLang="zh-CN" sz="1800" dirty="0" smtClean="0"/>
              <a:t>the shares of</a:t>
            </a:r>
            <a:r>
              <a:rPr lang="zh-CN" altLang="en-US" sz="1800" dirty="0" smtClean="0"/>
              <a:t> </a:t>
            </a:r>
            <a:r>
              <a:rPr lang="en-US" altLang="zh-CN" sz="1800" dirty="0"/>
              <a:t>a</a:t>
            </a:r>
            <a:r>
              <a:rPr lang="zh-CN" altLang="en-US" sz="1800" dirty="0"/>
              <a:t> </a:t>
            </a:r>
            <a:r>
              <a:rPr lang="en-US" altLang="zh-CN" sz="1800" dirty="0"/>
              <a:t>resident</a:t>
            </a:r>
            <a:r>
              <a:rPr lang="zh-CN" altLang="en-US" sz="1800" dirty="0"/>
              <a:t> </a:t>
            </a:r>
            <a:r>
              <a:rPr lang="en-US" altLang="zh-CN" sz="1800" dirty="0" smtClean="0"/>
              <a:t>company</a:t>
            </a:r>
            <a:r>
              <a:rPr lang="zh-CN" altLang="en-US" sz="1800" dirty="0" smtClean="0"/>
              <a:t> </a:t>
            </a:r>
            <a:r>
              <a:rPr lang="en-US" altLang="zh-CN" sz="1800" dirty="0" smtClean="0"/>
              <a:t>in</a:t>
            </a:r>
            <a:r>
              <a:rPr lang="zh-CN" altLang="en-US" sz="1800" dirty="0" smtClean="0"/>
              <a:t> </a:t>
            </a:r>
            <a:r>
              <a:rPr lang="en-US" altLang="zh-CN" sz="1800" dirty="0" smtClean="0"/>
              <a:t>China</a:t>
            </a:r>
          </a:p>
          <a:p>
            <a:pPr>
              <a:spcAft>
                <a:spcPts val="400"/>
              </a:spcAft>
            </a:pPr>
            <a:r>
              <a:rPr lang="en-US" altLang="zh-CN" sz="1600" dirty="0"/>
              <a:t>The Law of the People’s Republic of China on Enterprise Income Tax</a:t>
            </a:r>
            <a:endParaRPr lang="en-US" altLang="zh-CN" sz="1600" dirty="0" smtClean="0"/>
          </a:p>
          <a:p>
            <a:pPr marL="514350" lvl="1" indent="-285750">
              <a:spcAft>
                <a:spcPts val="400"/>
              </a:spcAft>
            </a:pPr>
            <a:r>
              <a:rPr lang="en-US" altLang="zh-CN" sz="1400" dirty="0" smtClean="0">
                <a:cs typeface="+mn-cs"/>
              </a:rPr>
              <a:t>Article 47 – ‘Where </a:t>
            </a:r>
            <a:r>
              <a:rPr lang="en-US" altLang="zh-CN" sz="1400" dirty="0">
                <a:cs typeface="+mn-cs"/>
              </a:rPr>
              <a:t>an enterprise lessens its taxable income or amount of income taxable because it implements plans other than the ones designed to achieve reasonable business </a:t>
            </a:r>
            <a:r>
              <a:rPr lang="en-US" altLang="zh-CN" sz="1400" dirty="0" smtClean="0">
                <a:cs typeface="+mn-cs"/>
              </a:rPr>
              <a:t>objectives, </a:t>
            </a:r>
            <a:r>
              <a:rPr lang="en-US" altLang="zh-CN" sz="1400" dirty="0">
                <a:cs typeface="+mn-cs"/>
              </a:rPr>
              <a:t>the taxation authority shall have the right to make adjustments in a reasonable </a:t>
            </a:r>
            <a:r>
              <a:rPr lang="en-US" altLang="zh-CN" sz="1400" dirty="0" smtClean="0">
                <a:cs typeface="+mn-cs"/>
              </a:rPr>
              <a:t>way’.</a:t>
            </a:r>
          </a:p>
          <a:p>
            <a:pPr>
              <a:spcAft>
                <a:spcPts val="400"/>
              </a:spcAft>
            </a:pPr>
            <a:r>
              <a:rPr lang="en-US" altLang="zh-CN" sz="1600" dirty="0"/>
              <a:t>Regulation on the Implementation of the Enterprise Income Tax Law of the People's Republic of China</a:t>
            </a:r>
          </a:p>
          <a:p>
            <a:pPr marL="514350" lvl="1" indent="-285750">
              <a:spcAft>
                <a:spcPts val="400"/>
              </a:spcAft>
            </a:pPr>
            <a:r>
              <a:rPr lang="en-US" altLang="zh-CN" sz="1400" dirty="0" smtClean="0"/>
              <a:t>Article</a:t>
            </a:r>
            <a:r>
              <a:rPr lang="zh-CN" altLang="en-US" sz="1400" dirty="0" smtClean="0"/>
              <a:t> </a:t>
            </a:r>
            <a:r>
              <a:rPr lang="en-US" altLang="zh-CN" sz="1400" dirty="0" smtClean="0"/>
              <a:t>120 – ‘ “Without </a:t>
            </a:r>
            <a:r>
              <a:rPr lang="en-US" altLang="zh-CN" sz="1400" dirty="0"/>
              <a:t>reasonable business purposes” as mentioned in Article 47 of the CIT Law refers to having reducing, avoiding or deferring paying taxes as primary </a:t>
            </a:r>
            <a:r>
              <a:rPr lang="en-US" altLang="zh-CN" sz="1400" dirty="0" smtClean="0"/>
              <a:t>purposes’. </a:t>
            </a:r>
            <a:endParaRPr lang="en-US" altLang="zh-CN" sz="1400" dirty="0"/>
          </a:p>
          <a:p>
            <a:pPr>
              <a:spcAft>
                <a:spcPts val="400"/>
              </a:spcAft>
            </a:pPr>
            <a:r>
              <a:rPr lang="en-US" altLang="zh-CN" sz="1600" dirty="0" smtClean="0"/>
              <a:t>Notice</a:t>
            </a:r>
            <a:r>
              <a:rPr lang="en-US" altLang="zh-CN" sz="1600" dirty="0"/>
              <a:t> of the State Administration of Taxation on Strengthening the Administration of Enterprise Income Tax on </a:t>
            </a:r>
            <a:r>
              <a:rPr lang="en-US" altLang="zh-CN" sz="1600" dirty="0" smtClean="0"/>
              <a:t>Nonresident</a:t>
            </a:r>
            <a:r>
              <a:rPr lang="en-US" altLang="zh-CN" sz="1600" dirty="0"/>
              <a:t> Enterprises’ Equity Transfer </a:t>
            </a:r>
            <a:r>
              <a:rPr lang="en-US" altLang="zh-CN" sz="1600" dirty="0" smtClean="0"/>
              <a:t>Income (Circulation</a:t>
            </a:r>
            <a:r>
              <a:rPr lang="en-US" altLang="zh-CN" sz="1600" dirty="0"/>
              <a:t> 698 [2009] by the State Administration of Taxation)</a:t>
            </a:r>
          </a:p>
          <a:p>
            <a:pPr marL="514350" lvl="1" indent="-285750">
              <a:spcAft>
                <a:spcPts val="400"/>
              </a:spcAft>
            </a:pPr>
            <a:r>
              <a:rPr lang="en-US" altLang="zh-CN" sz="1400" dirty="0" smtClean="0">
                <a:cs typeface="+mn-cs"/>
              </a:rPr>
              <a:t>‘VII</a:t>
            </a:r>
            <a:r>
              <a:rPr lang="en-US" altLang="zh-CN" sz="1400" dirty="0">
                <a:cs typeface="+mn-cs"/>
              </a:rPr>
              <a:t>. Where a non-resident enterprise transfers the equity of a Chinese resident enterprise to its affiliated party and the taxable income decreases because the transfer price does not conform to the arm 's length principle the taxation, authority shall be entitled to make adjustment according to reasonable </a:t>
            </a:r>
            <a:r>
              <a:rPr lang="en-US" altLang="zh-CN" sz="1400" dirty="0" smtClean="0">
                <a:cs typeface="+mn-cs"/>
              </a:rPr>
              <a:t>methods’.</a:t>
            </a:r>
            <a:endParaRPr lang="en-US" altLang="zh-CN" sz="1600" dirty="0"/>
          </a:p>
          <a:p>
            <a:pPr marL="0" indent="0">
              <a:spcAft>
                <a:spcPts val="400"/>
              </a:spcAft>
              <a:buNone/>
            </a:pPr>
            <a:endParaRPr lang="en-US" altLang="zh-CN" sz="1600" dirty="0" smtClean="0"/>
          </a:p>
          <a:p>
            <a:pPr marL="0" indent="0">
              <a:spcAft>
                <a:spcPts val="400"/>
              </a:spcAft>
              <a:buNone/>
            </a:pPr>
            <a:endParaRPr lang="en-US" altLang="zh-CN" sz="1600" dirty="0" smtClean="0"/>
          </a:p>
          <a:p>
            <a:pPr marL="0" indent="0">
              <a:spcAft>
                <a:spcPts val="400"/>
              </a:spcAft>
              <a:buNone/>
            </a:pPr>
            <a:endParaRPr lang="en-US" altLang="zh-CN" sz="1600" dirty="0"/>
          </a:p>
          <a:p>
            <a:pPr marL="228600" lvl="1" indent="0">
              <a:spcAft>
                <a:spcPts val="400"/>
              </a:spcAft>
              <a:buNone/>
            </a:pPr>
            <a:endParaRPr lang="en-US" altLang="zh-CN" sz="1600" dirty="0" smtClean="0">
              <a:cs typeface="+mn-cs"/>
            </a:endParaRPr>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20</a:t>
            </a:fld>
            <a:endParaRPr lang="zh-CN" altLang="en-US"/>
          </a:p>
        </p:txBody>
      </p:sp>
      <p:sp>
        <p:nvSpPr>
          <p:cNvPr id="6" name="标题 1"/>
          <p:cNvSpPr>
            <a:spLocks noGrp="1"/>
          </p:cNvSpPr>
          <p:nvPr>
            <p:ph type="title"/>
          </p:nvPr>
        </p:nvSpPr>
        <p:spPr>
          <a:xfrm>
            <a:off x="379413" y="428625"/>
            <a:ext cx="8370887" cy="765175"/>
          </a:xfrm>
          <a:noFill/>
          <a:ln>
            <a:noFill/>
          </a:ln>
        </p:spPr>
        <p:txBody>
          <a:bodyPr vert="horz" wrap="square" lIns="0" tIns="45720" rIns="0" bIns="45720" numCol="1" anchor="ctr" anchorCtr="0" compatLnSpc="1">
            <a:prstTxWarp prst="textNoShape">
              <a:avLst/>
            </a:prstTxWarp>
          </a:bodyPr>
          <a:lstStyle/>
          <a:p>
            <a:r>
              <a:rPr lang="en-US" altLang="zh-CN" dirty="0" smtClean="0"/>
              <a:t>Answers</a:t>
            </a:r>
            <a:r>
              <a:rPr lang="en-US" altLang="zh-CN" dirty="0"/>
              <a:t/>
            </a:r>
            <a:br>
              <a:rPr lang="en-US" altLang="zh-CN" dirty="0"/>
            </a:br>
            <a:r>
              <a:rPr lang="en-US" altLang="zh-CN" sz="2000" dirty="0"/>
              <a:t>——Tax liability determination (cont’d)</a:t>
            </a:r>
            <a:endParaRPr lang="zh-CN" altLang="en-US" sz="2000" dirty="0"/>
          </a:p>
        </p:txBody>
      </p:sp>
    </p:spTree>
    <p:extLst>
      <p:ext uri="{BB962C8B-B14F-4D97-AF65-F5344CB8AC3E}">
        <p14:creationId xmlns:p14="http://schemas.microsoft.com/office/powerpoint/2010/main" val="1652818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marL="0" indent="0">
              <a:spcAft>
                <a:spcPts val="400"/>
              </a:spcAft>
              <a:buNone/>
            </a:pPr>
            <a:r>
              <a:rPr lang="en-US" altLang="zh-CN" sz="1800" dirty="0"/>
              <a:t>3. Use anti-avoidance rules</a:t>
            </a:r>
            <a:r>
              <a:rPr lang="zh-CN" altLang="en-US" sz="1800" dirty="0"/>
              <a:t> </a:t>
            </a:r>
            <a:r>
              <a:rPr lang="en-US" altLang="zh-CN" sz="1800" dirty="0"/>
              <a:t>to</a:t>
            </a:r>
            <a:r>
              <a:rPr lang="zh-CN" altLang="en-US" sz="1800" dirty="0"/>
              <a:t> </a:t>
            </a:r>
            <a:r>
              <a:rPr lang="en-US" altLang="zh-CN" sz="1800" dirty="0"/>
              <a:t>define</a:t>
            </a:r>
            <a:r>
              <a:rPr lang="zh-CN" altLang="en-US" sz="1800" dirty="0"/>
              <a:t> </a:t>
            </a:r>
            <a:r>
              <a:rPr lang="en-US" altLang="zh-CN" sz="1800" dirty="0"/>
              <a:t>the</a:t>
            </a:r>
            <a:r>
              <a:rPr lang="zh-CN" altLang="en-US" sz="1800" dirty="0"/>
              <a:t> </a:t>
            </a:r>
            <a:r>
              <a:rPr lang="en-US" altLang="zh-CN" sz="1800" dirty="0"/>
              <a:t>source</a:t>
            </a:r>
            <a:r>
              <a:rPr lang="zh-CN" altLang="en-US" sz="1800" dirty="0"/>
              <a:t> </a:t>
            </a:r>
            <a:r>
              <a:rPr lang="en-US" altLang="zh-CN" sz="1800" dirty="0"/>
              <a:t>country</a:t>
            </a:r>
            <a:r>
              <a:rPr lang="zh-CN" altLang="en-US" sz="1800" dirty="0"/>
              <a:t> </a:t>
            </a:r>
            <a:r>
              <a:rPr lang="en-US" altLang="zh-CN" sz="1800" dirty="0"/>
              <a:t>when</a:t>
            </a:r>
            <a:r>
              <a:rPr lang="zh-CN" altLang="en-US" sz="1800" dirty="0"/>
              <a:t> </a:t>
            </a:r>
            <a:r>
              <a:rPr lang="en-US" altLang="zh-CN" sz="1800" dirty="0"/>
              <a:t>non-resident</a:t>
            </a:r>
            <a:r>
              <a:rPr lang="zh-CN" altLang="en-US" sz="1800" dirty="0"/>
              <a:t> </a:t>
            </a:r>
            <a:r>
              <a:rPr lang="en-US" altLang="zh-CN" sz="1800" dirty="0"/>
              <a:t>companies</a:t>
            </a:r>
            <a:r>
              <a:rPr lang="zh-CN" altLang="en-US" sz="1800" dirty="0"/>
              <a:t> </a:t>
            </a:r>
            <a:r>
              <a:rPr lang="en-US" altLang="zh-CN" sz="1800" dirty="0"/>
              <a:t>indirectly</a:t>
            </a:r>
            <a:r>
              <a:rPr lang="zh-CN" altLang="en-US" sz="1800" dirty="0"/>
              <a:t> </a:t>
            </a:r>
            <a:r>
              <a:rPr lang="en-US" altLang="zh-CN" sz="1800" dirty="0"/>
              <a:t>transfer</a:t>
            </a:r>
            <a:r>
              <a:rPr lang="zh-CN" altLang="en-US" sz="1800" dirty="0"/>
              <a:t> </a:t>
            </a:r>
            <a:r>
              <a:rPr lang="en-US" altLang="zh-CN" sz="1800" dirty="0"/>
              <a:t>the shares of</a:t>
            </a:r>
            <a:r>
              <a:rPr lang="zh-CN" altLang="en-US" sz="1800" dirty="0"/>
              <a:t> </a:t>
            </a:r>
            <a:r>
              <a:rPr lang="en-US" altLang="zh-CN" sz="1800" dirty="0"/>
              <a:t>a</a:t>
            </a:r>
            <a:r>
              <a:rPr lang="zh-CN" altLang="en-US" sz="1800" dirty="0"/>
              <a:t> </a:t>
            </a:r>
            <a:r>
              <a:rPr lang="en-US" altLang="zh-CN" sz="1800" dirty="0"/>
              <a:t>resident</a:t>
            </a:r>
            <a:r>
              <a:rPr lang="zh-CN" altLang="en-US" sz="1800" dirty="0"/>
              <a:t> </a:t>
            </a:r>
            <a:r>
              <a:rPr lang="en-US" altLang="zh-CN" sz="1800" dirty="0"/>
              <a:t>company</a:t>
            </a:r>
            <a:r>
              <a:rPr lang="zh-CN" altLang="en-US" sz="1800" dirty="0"/>
              <a:t> </a:t>
            </a:r>
            <a:r>
              <a:rPr lang="en-US" altLang="zh-CN" sz="1800" dirty="0"/>
              <a:t>in</a:t>
            </a:r>
            <a:r>
              <a:rPr lang="zh-CN" altLang="en-US" sz="1800" dirty="0"/>
              <a:t> </a:t>
            </a:r>
            <a:r>
              <a:rPr lang="en-US" altLang="zh-CN" sz="1800" dirty="0"/>
              <a:t>China</a:t>
            </a:r>
          </a:p>
          <a:p>
            <a:pPr marL="0" indent="0">
              <a:spcAft>
                <a:spcPts val="400"/>
              </a:spcAft>
              <a:buNone/>
            </a:pPr>
            <a:r>
              <a:rPr lang="en-US" altLang="zh-CN" sz="1600" dirty="0" smtClean="0"/>
              <a:t>According</a:t>
            </a:r>
            <a:r>
              <a:rPr lang="zh-CN" altLang="en-US" sz="1600" dirty="0" smtClean="0"/>
              <a:t> </a:t>
            </a:r>
            <a:r>
              <a:rPr lang="en-US" altLang="zh-CN" sz="1600" dirty="0" smtClean="0"/>
              <a:t>to</a:t>
            </a:r>
            <a:r>
              <a:rPr lang="zh-CN" altLang="en-US" sz="1600" dirty="0" smtClean="0"/>
              <a:t> </a:t>
            </a:r>
            <a:r>
              <a:rPr lang="en-US" altLang="zh-CN" sz="1600" dirty="0" smtClean="0"/>
              <a:t>related</a:t>
            </a:r>
            <a:r>
              <a:rPr lang="zh-CN" altLang="en-US" sz="1600" dirty="0" smtClean="0"/>
              <a:t> </a:t>
            </a:r>
            <a:r>
              <a:rPr lang="en-US" altLang="zh-CN" sz="1600" dirty="0" smtClean="0"/>
              <a:t>laws and regulations</a:t>
            </a:r>
            <a:r>
              <a:rPr lang="zh-CN" altLang="en-US" sz="1600" dirty="0" smtClean="0"/>
              <a:t>, </a:t>
            </a:r>
            <a:r>
              <a:rPr lang="en-US" altLang="zh-CN" sz="1600" dirty="0" smtClean="0"/>
              <a:t>the</a:t>
            </a:r>
            <a:r>
              <a:rPr lang="zh-CN" altLang="en-US" sz="1600" dirty="0" smtClean="0"/>
              <a:t> </a:t>
            </a:r>
            <a:r>
              <a:rPr lang="en-US" altLang="zh-CN" sz="1600" dirty="0" smtClean="0"/>
              <a:t>criterion</a:t>
            </a:r>
            <a:r>
              <a:rPr lang="zh-CN" altLang="en-US" sz="1600" dirty="0" smtClean="0"/>
              <a:t> </a:t>
            </a:r>
            <a:r>
              <a:rPr lang="en-US" altLang="zh-CN" sz="1600" dirty="0" smtClean="0"/>
              <a:t>to</a:t>
            </a:r>
            <a:r>
              <a:rPr lang="zh-CN" altLang="en-US" sz="1600" dirty="0" smtClean="0"/>
              <a:t> </a:t>
            </a:r>
            <a:r>
              <a:rPr lang="en-US" altLang="zh-CN" sz="1600" dirty="0" smtClean="0"/>
              <a:t>determine</a:t>
            </a:r>
            <a:r>
              <a:rPr lang="zh-CN" altLang="en-US" sz="1600" dirty="0" smtClean="0"/>
              <a:t> </a:t>
            </a:r>
            <a:r>
              <a:rPr lang="en-US" altLang="zh-CN" sz="1600" dirty="0" smtClean="0"/>
              <a:t>if</a:t>
            </a:r>
            <a:r>
              <a:rPr lang="zh-CN" altLang="en-US" sz="1600" dirty="0" smtClean="0"/>
              <a:t> </a:t>
            </a:r>
            <a:r>
              <a:rPr lang="en-US" altLang="zh-CN" sz="1600" dirty="0" smtClean="0"/>
              <a:t>the</a:t>
            </a:r>
            <a:r>
              <a:rPr lang="zh-CN" altLang="en-US" sz="1600" dirty="0" smtClean="0"/>
              <a:t> </a:t>
            </a:r>
            <a:r>
              <a:rPr lang="en-US" altLang="zh-CN" sz="1600" dirty="0" smtClean="0"/>
              <a:t>non</a:t>
            </a:r>
            <a:r>
              <a:rPr lang="zh-CN" altLang="en-US" sz="1600" dirty="0" smtClean="0"/>
              <a:t>-</a:t>
            </a:r>
            <a:r>
              <a:rPr lang="en-US" altLang="zh-CN" sz="1600" dirty="0" smtClean="0"/>
              <a:t>resident</a:t>
            </a:r>
            <a:r>
              <a:rPr lang="zh-CN" altLang="en-US" sz="1600" dirty="0" smtClean="0"/>
              <a:t> </a:t>
            </a:r>
            <a:r>
              <a:rPr lang="en-US" altLang="zh-CN" sz="1600" dirty="0" smtClean="0"/>
              <a:t>company</a:t>
            </a:r>
            <a:r>
              <a:rPr lang="zh-CN" altLang="en-US" sz="1600" dirty="0" smtClean="0"/>
              <a:t> </a:t>
            </a:r>
            <a:r>
              <a:rPr lang="en-US" altLang="zh-CN" sz="1600" dirty="0" smtClean="0"/>
              <a:t>should</a:t>
            </a:r>
            <a:r>
              <a:rPr lang="zh-CN" altLang="en-US" sz="1600" dirty="0" smtClean="0"/>
              <a:t> </a:t>
            </a:r>
            <a:r>
              <a:rPr lang="en-US" altLang="zh-CN" sz="1600" dirty="0" smtClean="0"/>
              <a:t>be</a:t>
            </a:r>
            <a:r>
              <a:rPr lang="zh-CN" altLang="en-US" sz="1600" dirty="0" smtClean="0"/>
              <a:t> </a:t>
            </a:r>
            <a:r>
              <a:rPr lang="en-US" altLang="zh-CN" sz="1600" dirty="0" smtClean="0"/>
              <a:t>taxed</a:t>
            </a:r>
            <a:r>
              <a:rPr lang="zh-CN" altLang="en-US" sz="1600" dirty="0" smtClean="0"/>
              <a:t> </a:t>
            </a:r>
            <a:r>
              <a:rPr lang="en-US" altLang="zh-CN" sz="1600" dirty="0" smtClean="0"/>
              <a:t>is</a:t>
            </a:r>
            <a:r>
              <a:rPr lang="zh-CN" altLang="en-US" sz="1600" dirty="0" smtClean="0"/>
              <a:t> </a:t>
            </a:r>
            <a:r>
              <a:rPr lang="en-US" altLang="zh-CN" sz="1600" dirty="0" smtClean="0"/>
              <a:t>listed</a:t>
            </a:r>
            <a:r>
              <a:rPr lang="zh-CN" altLang="en-US" sz="1600" dirty="0" smtClean="0"/>
              <a:t> </a:t>
            </a:r>
            <a:r>
              <a:rPr lang="en-US" altLang="zh-CN" sz="1600" dirty="0" smtClean="0"/>
              <a:t>below.</a:t>
            </a:r>
            <a:r>
              <a:rPr lang="zh-CN" altLang="en-US" sz="1600" dirty="0" smtClean="0"/>
              <a:t> </a:t>
            </a:r>
            <a:endParaRPr lang="en-US" altLang="zh-CN" sz="1600" dirty="0" smtClean="0"/>
          </a:p>
          <a:p>
            <a:pPr>
              <a:spcAft>
                <a:spcPts val="400"/>
              </a:spcAft>
            </a:pPr>
            <a:endParaRPr lang="en-US" altLang="zh-CN" sz="1600" dirty="0"/>
          </a:p>
          <a:p>
            <a:pPr>
              <a:spcAft>
                <a:spcPts val="400"/>
              </a:spcAft>
            </a:pPr>
            <a:endParaRPr lang="en-US" altLang="zh-CN" sz="1600" dirty="0"/>
          </a:p>
          <a:p>
            <a:pPr marL="0" indent="0">
              <a:spcAft>
                <a:spcPts val="400"/>
              </a:spcAft>
              <a:buNone/>
            </a:pPr>
            <a:r>
              <a:rPr lang="en-US" altLang="zh-CN" sz="1600" dirty="0" smtClean="0"/>
              <a:t> </a:t>
            </a:r>
          </a:p>
          <a:p>
            <a:pPr>
              <a:spcAft>
                <a:spcPts val="400"/>
              </a:spcAft>
            </a:pPr>
            <a:endParaRPr lang="en-US" altLang="zh-CN" sz="1600" dirty="0" smtClean="0"/>
          </a:p>
          <a:p>
            <a:pPr>
              <a:spcAft>
                <a:spcPts val="400"/>
              </a:spcAft>
            </a:pPr>
            <a:endParaRPr lang="en-US" altLang="zh-CN" sz="1600" dirty="0" smtClean="0"/>
          </a:p>
          <a:p>
            <a:pPr marL="228600" lvl="1" indent="0">
              <a:spcAft>
                <a:spcPts val="400"/>
              </a:spcAft>
              <a:buNone/>
            </a:pPr>
            <a:r>
              <a:rPr lang="zh-CN" altLang="en-US" sz="1400" dirty="0" smtClean="0"/>
              <a:t>      </a:t>
            </a:r>
            <a:endParaRPr lang="en-US" altLang="zh-CN" sz="1400" dirty="0" smtClean="0"/>
          </a:p>
          <a:p>
            <a:pPr marL="228600" lvl="2" indent="-228600">
              <a:spcBef>
                <a:spcPct val="20000"/>
              </a:spcBef>
              <a:spcAft>
                <a:spcPts val="400"/>
              </a:spcAft>
              <a:buClr>
                <a:srgbClr val="E65032"/>
              </a:buClr>
              <a:buSzPct val="60000"/>
              <a:buFont typeface="Wingdings" pitchFamily="2" charset="2"/>
              <a:buChar char="l"/>
            </a:pPr>
            <a:r>
              <a:rPr lang="en-US" altLang="zh-CN" dirty="0" smtClean="0">
                <a:cs typeface="+mn-cs"/>
              </a:rPr>
              <a:t>When</a:t>
            </a:r>
            <a:r>
              <a:rPr lang="zh-CN" altLang="en-US" dirty="0" smtClean="0">
                <a:cs typeface="+mn-cs"/>
              </a:rPr>
              <a:t> </a:t>
            </a:r>
            <a:r>
              <a:rPr lang="en-US" altLang="zh-CN" dirty="0" smtClean="0">
                <a:cs typeface="+mn-cs"/>
              </a:rPr>
              <a:t>the</a:t>
            </a:r>
            <a:r>
              <a:rPr lang="zh-CN" altLang="en-US" dirty="0">
                <a:cs typeface="+mn-cs"/>
              </a:rPr>
              <a:t> </a:t>
            </a:r>
            <a:r>
              <a:rPr lang="en-US" altLang="zh-CN" dirty="0" smtClean="0">
                <a:cs typeface="+mn-cs"/>
              </a:rPr>
              <a:t>two</a:t>
            </a:r>
            <a:r>
              <a:rPr lang="zh-CN" altLang="en-US" dirty="0" smtClean="0">
                <a:cs typeface="+mn-cs"/>
              </a:rPr>
              <a:t> </a:t>
            </a:r>
            <a:r>
              <a:rPr lang="en-US" altLang="zh-CN" dirty="0" smtClean="0">
                <a:cs typeface="+mn-cs"/>
              </a:rPr>
              <a:t>conditions</a:t>
            </a:r>
            <a:r>
              <a:rPr lang="zh-CN" altLang="en-US" dirty="0" smtClean="0">
                <a:cs typeface="+mn-cs"/>
              </a:rPr>
              <a:t> </a:t>
            </a:r>
            <a:r>
              <a:rPr lang="en-US" altLang="zh-CN" dirty="0" smtClean="0">
                <a:cs typeface="+mn-cs"/>
              </a:rPr>
              <a:t>are</a:t>
            </a:r>
            <a:r>
              <a:rPr lang="zh-CN" altLang="en-US" dirty="0" smtClean="0">
                <a:cs typeface="+mn-cs"/>
              </a:rPr>
              <a:t> </a:t>
            </a:r>
            <a:r>
              <a:rPr lang="en-US" altLang="zh-CN" dirty="0" smtClean="0">
                <a:cs typeface="+mn-cs"/>
              </a:rPr>
              <a:t>met</a:t>
            </a:r>
            <a:r>
              <a:rPr lang="zh-CN" altLang="en-US" dirty="0" smtClean="0">
                <a:cs typeface="+mn-cs"/>
              </a:rPr>
              <a:t>, </a:t>
            </a:r>
            <a:r>
              <a:rPr lang="en-US" altLang="zh-CN" dirty="0" smtClean="0">
                <a:cs typeface="+mn-cs"/>
              </a:rPr>
              <a:t>the</a:t>
            </a:r>
            <a:r>
              <a:rPr lang="zh-CN" altLang="en-US" dirty="0" smtClean="0">
                <a:cs typeface="+mn-cs"/>
              </a:rPr>
              <a:t> </a:t>
            </a:r>
            <a:r>
              <a:rPr lang="en-US" altLang="zh-CN" dirty="0" smtClean="0">
                <a:cs typeface="+mn-cs"/>
              </a:rPr>
              <a:t>non-resident</a:t>
            </a:r>
            <a:r>
              <a:rPr lang="zh-CN" altLang="en-US" dirty="0" smtClean="0">
                <a:cs typeface="+mn-cs"/>
              </a:rPr>
              <a:t> </a:t>
            </a:r>
            <a:r>
              <a:rPr lang="en-US" altLang="zh-CN" dirty="0" smtClean="0">
                <a:cs typeface="+mn-cs"/>
              </a:rPr>
              <a:t>company</a:t>
            </a:r>
            <a:r>
              <a:rPr lang="zh-CN" altLang="en-US" dirty="0" smtClean="0">
                <a:cs typeface="+mn-cs"/>
              </a:rPr>
              <a:t> </a:t>
            </a:r>
            <a:r>
              <a:rPr lang="en-US" altLang="zh-CN" dirty="0" smtClean="0">
                <a:cs typeface="+mn-cs"/>
              </a:rPr>
              <a:t>should</a:t>
            </a:r>
            <a:r>
              <a:rPr lang="zh-CN" altLang="en-US" dirty="0" smtClean="0">
                <a:cs typeface="+mn-cs"/>
              </a:rPr>
              <a:t> </a:t>
            </a:r>
            <a:r>
              <a:rPr lang="en-US" altLang="zh-CN" dirty="0" smtClean="0">
                <a:cs typeface="+mn-cs"/>
              </a:rPr>
              <a:t>be</a:t>
            </a:r>
            <a:r>
              <a:rPr lang="zh-CN" altLang="en-US" dirty="0" smtClean="0">
                <a:cs typeface="+mn-cs"/>
              </a:rPr>
              <a:t> </a:t>
            </a:r>
            <a:r>
              <a:rPr lang="en-US" altLang="zh-CN" dirty="0" smtClean="0">
                <a:cs typeface="+mn-cs"/>
              </a:rPr>
              <a:t>taxed</a:t>
            </a:r>
            <a:r>
              <a:rPr lang="zh-CN" altLang="en-US" dirty="0" smtClean="0">
                <a:cs typeface="+mn-cs"/>
              </a:rPr>
              <a:t> </a:t>
            </a:r>
            <a:r>
              <a:rPr lang="en-US" altLang="zh-CN" dirty="0" smtClean="0">
                <a:cs typeface="+mn-cs"/>
              </a:rPr>
              <a:t>in</a:t>
            </a:r>
            <a:r>
              <a:rPr lang="zh-CN" altLang="en-US" dirty="0" smtClean="0">
                <a:cs typeface="+mn-cs"/>
              </a:rPr>
              <a:t> </a:t>
            </a:r>
            <a:r>
              <a:rPr lang="en-US" altLang="zh-CN" dirty="0" smtClean="0">
                <a:cs typeface="+mn-cs"/>
              </a:rPr>
              <a:t>China.</a:t>
            </a:r>
            <a:r>
              <a:rPr lang="zh-CN" altLang="en-US" dirty="0" smtClean="0">
                <a:cs typeface="+mn-cs"/>
              </a:rPr>
              <a:t> </a:t>
            </a:r>
            <a:r>
              <a:rPr lang="en-US" altLang="zh-CN" dirty="0" smtClean="0">
                <a:cs typeface="+mn-cs"/>
              </a:rPr>
              <a:t>However</a:t>
            </a:r>
            <a:r>
              <a:rPr lang="zh-CN" altLang="en-US" dirty="0" smtClean="0">
                <a:cs typeface="+mn-cs"/>
              </a:rPr>
              <a:t>, </a:t>
            </a:r>
            <a:r>
              <a:rPr lang="en-US" altLang="zh-CN" dirty="0" smtClean="0">
                <a:cs typeface="+mn-cs"/>
              </a:rPr>
              <a:t>the</a:t>
            </a:r>
            <a:r>
              <a:rPr lang="zh-CN" altLang="en-US" dirty="0" smtClean="0">
                <a:cs typeface="+mn-cs"/>
              </a:rPr>
              <a:t> </a:t>
            </a:r>
            <a:r>
              <a:rPr lang="en-US" altLang="zh-CN" dirty="0" smtClean="0">
                <a:cs typeface="+mn-cs"/>
              </a:rPr>
              <a:t>criterion</a:t>
            </a:r>
            <a:r>
              <a:rPr lang="zh-CN" altLang="en-US" dirty="0" smtClean="0">
                <a:cs typeface="+mn-cs"/>
              </a:rPr>
              <a:t> </a:t>
            </a:r>
            <a:r>
              <a:rPr lang="en-US" altLang="zh-CN" dirty="0" smtClean="0">
                <a:cs typeface="+mn-cs"/>
              </a:rPr>
              <a:t>of</a:t>
            </a:r>
            <a:r>
              <a:rPr lang="zh-CN" altLang="en-US" dirty="0" smtClean="0">
                <a:cs typeface="+mn-cs"/>
              </a:rPr>
              <a:t> </a:t>
            </a:r>
            <a:r>
              <a:rPr lang="en-US" altLang="zh-CN" dirty="0" smtClean="0">
                <a:cs typeface="+mn-cs"/>
              </a:rPr>
              <a:t>“Commercial</a:t>
            </a:r>
            <a:r>
              <a:rPr lang="zh-CN" altLang="en-US" dirty="0" smtClean="0">
                <a:cs typeface="+mn-cs"/>
              </a:rPr>
              <a:t> </a:t>
            </a:r>
            <a:r>
              <a:rPr lang="en-US" altLang="zh-CN" dirty="0" smtClean="0">
                <a:cs typeface="+mn-cs"/>
              </a:rPr>
              <a:t>Substance”</a:t>
            </a:r>
            <a:r>
              <a:rPr lang="zh-CN" altLang="en-US" dirty="0" smtClean="0">
                <a:cs typeface="+mn-cs"/>
              </a:rPr>
              <a:t> </a:t>
            </a:r>
            <a:r>
              <a:rPr lang="en-US" altLang="zh-CN" dirty="0" smtClean="0">
                <a:cs typeface="+mn-cs"/>
              </a:rPr>
              <a:t>has</a:t>
            </a:r>
            <a:r>
              <a:rPr lang="zh-CN" altLang="en-US" dirty="0" smtClean="0">
                <a:cs typeface="+mn-cs"/>
              </a:rPr>
              <a:t> </a:t>
            </a:r>
            <a:r>
              <a:rPr lang="en-US" altLang="zh-CN" dirty="0" smtClean="0">
                <a:cs typeface="+mn-cs"/>
              </a:rPr>
              <a:t>not</a:t>
            </a:r>
            <a:r>
              <a:rPr lang="zh-CN" altLang="en-US" dirty="0" smtClean="0">
                <a:cs typeface="+mn-cs"/>
              </a:rPr>
              <a:t> </a:t>
            </a:r>
            <a:r>
              <a:rPr lang="en-US" altLang="zh-CN" dirty="0" smtClean="0">
                <a:cs typeface="+mn-cs"/>
              </a:rPr>
              <a:t>been</a:t>
            </a:r>
            <a:r>
              <a:rPr lang="zh-CN" altLang="en-US" dirty="0" smtClean="0">
                <a:cs typeface="+mn-cs"/>
              </a:rPr>
              <a:t> </a:t>
            </a:r>
            <a:r>
              <a:rPr lang="en-US" altLang="zh-CN" dirty="0" smtClean="0">
                <a:cs typeface="+mn-cs"/>
              </a:rPr>
              <a:t>clearly</a:t>
            </a:r>
            <a:r>
              <a:rPr lang="zh-CN" altLang="en-US" dirty="0" smtClean="0">
                <a:cs typeface="+mn-cs"/>
              </a:rPr>
              <a:t> </a:t>
            </a:r>
            <a:r>
              <a:rPr lang="en-US" altLang="zh-CN" dirty="0" smtClean="0">
                <a:cs typeface="+mn-cs"/>
              </a:rPr>
              <a:t>defined.</a:t>
            </a:r>
            <a:r>
              <a:rPr lang="zh-CN" altLang="en-US" dirty="0" smtClean="0">
                <a:cs typeface="+mn-cs"/>
              </a:rPr>
              <a:t> </a:t>
            </a:r>
            <a:endParaRPr lang="en-US" altLang="zh-CN" dirty="0" smtClean="0">
              <a:cs typeface="+mn-cs"/>
            </a:endParaRPr>
          </a:p>
          <a:p>
            <a:pPr marL="228600" lvl="2" indent="-228600">
              <a:spcBef>
                <a:spcPct val="20000"/>
              </a:spcBef>
              <a:spcAft>
                <a:spcPts val="400"/>
              </a:spcAft>
              <a:buClr>
                <a:srgbClr val="E65032"/>
              </a:buClr>
              <a:buSzPct val="60000"/>
              <a:buFont typeface="Wingdings" pitchFamily="2" charset="2"/>
              <a:buChar char="l"/>
            </a:pPr>
            <a:r>
              <a:rPr lang="en-US" altLang="zh-CN" dirty="0" smtClean="0">
                <a:cs typeface="+mn-cs"/>
              </a:rPr>
              <a:t>To</a:t>
            </a:r>
            <a:r>
              <a:rPr lang="zh-CN" altLang="en-US" dirty="0" smtClean="0">
                <a:cs typeface="+mn-cs"/>
              </a:rPr>
              <a:t> </a:t>
            </a:r>
            <a:r>
              <a:rPr lang="en-US" altLang="zh-CN" dirty="0" smtClean="0">
                <a:cs typeface="+mn-cs"/>
              </a:rPr>
              <a:t>find out</a:t>
            </a:r>
            <a:r>
              <a:rPr lang="zh-CN" altLang="en-US" dirty="0" smtClean="0">
                <a:cs typeface="+mn-cs"/>
              </a:rPr>
              <a:t> </a:t>
            </a:r>
            <a:r>
              <a:rPr lang="en-US" altLang="zh-CN" dirty="0" smtClean="0">
                <a:cs typeface="+mn-cs"/>
              </a:rPr>
              <a:t>whether GS and</a:t>
            </a:r>
            <a:r>
              <a:rPr lang="zh-CN" altLang="en-US" dirty="0" smtClean="0">
                <a:cs typeface="+mn-cs"/>
              </a:rPr>
              <a:t> </a:t>
            </a:r>
            <a:r>
              <a:rPr lang="en-US" altLang="zh-CN" dirty="0" smtClean="0">
                <a:cs typeface="+mn-cs"/>
              </a:rPr>
              <a:t>CDH should</a:t>
            </a:r>
            <a:r>
              <a:rPr lang="zh-CN" altLang="en-US" dirty="0" smtClean="0">
                <a:cs typeface="+mn-cs"/>
              </a:rPr>
              <a:t> </a:t>
            </a:r>
            <a:r>
              <a:rPr lang="en-US" altLang="zh-CN" dirty="0" smtClean="0">
                <a:cs typeface="+mn-cs"/>
              </a:rPr>
              <a:t>be</a:t>
            </a:r>
            <a:r>
              <a:rPr lang="zh-CN" altLang="en-US" dirty="0" smtClean="0">
                <a:cs typeface="+mn-cs"/>
              </a:rPr>
              <a:t> </a:t>
            </a:r>
            <a:r>
              <a:rPr lang="en-US" altLang="zh-CN" dirty="0" smtClean="0">
                <a:cs typeface="+mn-cs"/>
              </a:rPr>
              <a:t>taxed</a:t>
            </a:r>
            <a:r>
              <a:rPr lang="zh-CN" altLang="en-US" dirty="0" smtClean="0">
                <a:cs typeface="+mn-cs"/>
              </a:rPr>
              <a:t> </a:t>
            </a:r>
            <a:r>
              <a:rPr lang="en-US" altLang="zh-CN" dirty="0" smtClean="0">
                <a:cs typeface="+mn-cs"/>
              </a:rPr>
              <a:t>in</a:t>
            </a:r>
            <a:r>
              <a:rPr lang="zh-CN" altLang="en-US" dirty="0" smtClean="0">
                <a:cs typeface="+mn-cs"/>
              </a:rPr>
              <a:t> </a:t>
            </a:r>
            <a:r>
              <a:rPr lang="en-US" altLang="zh-CN" dirty="0" smtClean="0">
                <a:cs typeface="+mn-cs"/>
              </a:rPr>
              <a:t>China,</a:t>
            </a:r>
            <a:r>
              <a:rPr lang="zh-CN" altLang="en-US" dirty="0" smtClean="0">
                <a:cs typeface="+mn-cs"/>
              </a:rPr>
              <a:t> </a:t>
            </a:r>
            <a:r>
              <a:rPr lang="en-US" altLang="zh-CN" dirty="0" smtClean="0">
                <a:cs typeface="+mn-cs"/>
              </a:rPr>
              <a:t>we</a:t>
            </a:r>
            <a:r>
              <a:rPr lang="zh-CN" altLang="en-US" dirty="0" smtClean="0">
                <a:cs typeface="+mn-cs"/>
              </a:rPr>
              <a:t> </a:t>
            </a:r>
            <a:r>
              <a:rPr lang="en-US" altLang="zh-CN" dirty="0" smtClean="0">
                <a:cs typeface="+mn-cs"/>
              </a:rPr>
              <a:t>need</a:t>
            </a:r>
            <a:r>
              <a:rPr lang="zh-CN" altLang="en-US" dirty="0" smtClean="0">
                <a:cs typeface="+mn-cs"/>
              </a:rPr>
              <a:t> </a:t>
            </a:r>
            <a:r>
              <a:rPr lang="en-US" altLang="zh-CN" dirty="0" smtClean="0">
                <a:cs typeface="+mn-cs"/>
              </a:rPr>
              <a:t>to</a:t>
            </a:r>
            <a:r>
              <a:rPr lang="zh-CN" altLang="en-US" dirty="0" smtClean="0">
                <a:cs typeface="+mn-cs"/>
              </a:rPr>
              <a:t> </a:t>
            </a:r>
            <a:r>
              <a:rPr lang="en-US" altLang="zh-CN" dirty="0" smtClean="0">
                <a:cs typeface="+mn-cs"/>
              </a:rPr>
              <a:t>analyze</a:t>
            </a:r>
            <a:r>
              <a:rPr lang="zh-CN" altLang="en-US" dirty="0" smtClean="0">
                <a:cs typeface="+mn-cs"/>
              </a:rPr>
              <a:t> </a:t>
            </a:r>
            <a:r>
              <a:rPr lang="en-US" altLang="zh-CN" dirty="0" smtClean="0">
                <a:cs typeface="+mn-cs"/>
              </a:rPr>
              <a:t>if</a:t>
            </a:r>
            <a:r>
              <a:rPr lang="zh-CN" altLang="en-US" dirty="0" smtClean="0">
                <a:cs typeface="+mn-cs"/>
              </a:rPr>
              <a:t> </a:t>
            </a:r>
            <a:r>
              <a:rPr lang="en-US" altLang="zh-CN" dirty="0" smtClean="0">
                <a:cs typeface="+mn-cs"/>
              </a:rPr>
              <a:t>the</a:t>
            </a:r>
            <a:r>
              <a:rPr lang="zh-CN" altLang="en-US" dirty="0" smtClean="0">
                <a:cs typeface="+mn-cs"/>
              </a:rPr>
              <a:t> </a:t>
            </a:r>
            <a:r>
              <a:rPr lang="en-US" altLang="zh-CN" dirty="0" smtClean="0">
                <a:cs typeface="+mn-cs"/>
              </a:rPr>
              <a:t>intermediate</a:t>
            </a:r>
            <a:r>
              <a:rPr lang="zh-CN" altLang="en-US" dirty="0" smtClean="0">
                <a:cs typeface="+mn-cs"/>
              </a:rPr>
              <a:t> </a:t>
            </a:r>
            <a:r>
              <a:rPr lang="en-US" altLang="zh-CN" dirty="0" smtClean="0">
                <a:cs typeface="+mn-cs"/>
              </a:rPr>
              <a:t>company</a:t>
            </a:r>
            <a:r>
              <a:rPr lang="zh-CN" altLang="en-US" dirty="0" smtClean="0">
                <a:cs typeface="+mn-cs"/>
              </a:rPr>
              <a:t> </a:t>
            </a:r>
            <a:r>
              <a:rPr lang="en-US" altLang="zh-CN" dirty="0" smtClean="0">
                <a:cs typeface="+mn-cs"/>
              </a:rPr>
              <a:t>meet</a:t>
            </a:r>
            <a:r>
              <a:rPr lang="zh-CN" altLang="en-US" dirty="0" smtClean="0">
                <a:cs typeface="+mn-cs"/>
              </a:rPr>
              <a:t> </a:t>
            </a:r>
            <a:r>
              <a:rPr lang="en-US" altLang="zh-CN" dirty="0" smtClean="0">
                <a:cs typeface="+mn-cs"/>
              </a:rPr>
              <a:t>the</a:t>
            </a:r>
            <a:r>
              <a:rPr lang="zh-CN" altLang="en-US" dirty="0" smtClean="0">
                <a:cs typeface="+mn-cs"/>
              </a:rPr>
              <a:t> </a:t>
            </a:r>
            <a:r>
              <a:rPr lang="en-US" altLang="zh-CN" dirty="0" smtClean="0">
                <a:cs typeface="+mn-cs"/>
              </a:rPr>
              <a:t>conditions</a:t>
            </a:r>
            <a:r>
              <a:rPr lang="zh-CN" altLang="en-US" dirty="0" smtClean="0">
                <a:cs typeface="+mn-cs"/>
              </a:rPr>
              <a:t> </a:t>
            </a:r>
            <a:r>
              <a:rPr lang="en-US" altLang="zh-CN" dirty="0" smtClean="0">
                <a:cs typeface="+mn-cs"/>
              </a:rPr>
              <a:t>listed</a:t>
            </a:r>
            <a:r>
              <a:rPr lang="zh-CN" altLang="en-US" dirty="0" smtClean="0">
                <a:cs typeface="+mn-cs"/>
              </a:rPr>
              <a:t> </a:t>
            </a:r>
            <a:r>
              <a:rPr lang="en-US" altLang="zh-CN" dirty="0" smtClean="0">
                <a:cs typeface="+mn-cs"/>
              </a:rPr>
              <a:t>above.</a:t>
            </a:r>
            <a:endParaRPr lang="en-US" altLang="zh-CN" dirty="0">
              <a:cs typeface="+mn-cs"/>
            </a:endParaRPr>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21</a:t>
            </a:fld>
            <a:endParaRPr lang="zh-CN" altLang="en-US"/>
          </a:p>
        </p:txBody>
      </p:sp>
      <p:grpSp>
        <p:nvGrpSpPr>
          <p:cNvPr id="2" name="组合 12"/>
          <p:cNvGrpSpPr/>
          <p:nvPr/>
        </p:nvGrpSpPr>
        <p:grpSpPr>
          <a:xfrm>
            <a:off x="1741917" y="2883400"/>
            <a:ext cx="5638395" cy="1409696"/>
            <a:chOff x="1741917" y="2204864"/>
            <a:chExt cx="5638395" cy="1409696"/>
          </a:xfrm>
        </p:grpSpPr>
        <p:grpSp>
          <p:nvGrpSpPr>
            <p:cNvPr id="8" name="组合 7"/>
            <p:cNvGrpSpPr/>
            <p:nvPr/>
          </p:nvGrpSpPr>
          <p:grpSpPr>
            <a:xfrm>
              <a:off x="1741917" y="2204864"/>
              <a:ext cx="5638395" cy="1409696"/>
              <a:chOff x="899592" y="2204864"/>
              <a:chExt cx="5638395" cy="1409696"/>
            </a:xfrm>
          </p:grpSpPr>
          <p:sp>
            <p:nvSpPr>
              <p:cNvPr id="6" name="矩形 5"/>
              <p:cNvSpPr/>
              <p:nvPr/>
            </p:nvSpPr>
            <p:spPr>
              <a:xfrm>
                <a:off x="899592" y="2204864"/>
                <a:ext cx="2304256" cy="50405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Local</a:t>
                </a:r>
                <a:r>
                  <a:rPr lang="zh-CN" altLang="en-US"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tax</a:t>
                </a:r>
                <a:r>
                  <a:rPr lang="zh-CN" altLang="en-US"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rate</a:t>
                </a:r>
                <a:r>
                  <a:rPr lang="zh-CN" altLang="en-US"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below12.5% </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7" name="矩形 6"/>
              <p:cNvSpPr/>
              <p:nvPr/>
            </p:nvSpPr>
            <p:spPr>
              <a:xfrm>
                <a:off x="899592" y="3197744"/>
                <a:ext cx="2304256"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Without</a:t>
                </a:r>
                <a:r>
                  <a:rPr lang="zh-CN" altLang="en-US"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commercial</a:t>
                </a:r>
                <a:r>
                  <a:rPr lang="zh-CN" altLang="en-US"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substance</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9" name="肘形连接符 8"/>
              <p:cNvCxnSpPr>
                <a:stCxn id="6" idx="3"/>
              </p:cNvCxnSpPr>
              <p:nvPr/>
            </p:nvCxnSpPr>
            <p:spPr bwMode="auto">
              <a:xfrm>
                <a:off x="3203848" y="2456892"/>
                <a:ext cx="1080120" cy="468052"/>
              </a:xfrm>
              <a:prstGeom prst="bentConnector3">
                <a:avLst>
                  <a:gd name="adj1" fmla="val 4899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肘形连接符 10"/>
              <p:cNvCxnSpPr>
                <a:endCxn id="15" idx="1"/>
              </p:cNvCxnSpPr>
              <p:nvPr/>
            </p:nvCxnSpPr>
            <p:spPr bwMode="auto">
              <a:xfrm flipV="1">
                <a:off x="3213922" y="2924944"/>
                <a:ext cx="1019809" cy="489881"/>
              </a:xfrm>
              <a:prstGeom prst="bentConnector3">
                <a:avLst>
                  <a:gd name="adj1" fmla="val 50000"/>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矩形 14"/>
              <p:cNvSpPr/>
              <p:nvPr/>
            </p:nvSpPr>
            <p:spPr>
              <a:xfrm>
                <a:off x="4233731" y="2672916"/>
                <a:ext cx="2304256" cy="50405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Need</a:t>
                </a:r>
                <a:r>
                  <a:rPr lang="zh-CN" altLang="en-US"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to</a:t>
                </a:r>
                <a:r>
                  <a:rPr lang="zh-CN" altLang="en-US"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be</a:t>
                </a:r>
                <a:r>
                  <a:rPr lang="zh-CN" altLang="en-US"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taxed</a:t>
                </a:r>
                <a:r>
                  <a:rPr lang="zh-CN" altLang="en-US"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in</a:t>
                </a:r>
                <a:r>
                  <a:rPr lang="zh-CN" altLang="en-US"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China</a:t>
                </a:r>
                <a:endPar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5" name="文本框 4"/>
              <p:cNvSpPr txBox="1"/>
              <p:nvPr/>
            </p:nvSpPr>
            <p:spPr>
              <a:xfrm>
                <a:off x="1552550" y="2812443"/>
                <a:ext cx="998339" cy="338554"/>
              </a:xfrm>
              <a:prstGeom prst="rect">
                <a:avLst/>
              </a:prstGeom>
              <a:noFill/>
            </p:spPr>
            <p:txBody>
              <a:bodyPr wrap="square" rtlCol="0">
                <a:spAutoFit/>
              </a:bodyPr>
              <a:lstStyle/>
              <a:p>
                <a:pPr algn="ctr"/>
                <a:r>
                  <a:rPr lang="en-US" altLang="zh-CN" sz="1600" dirty="0" smtClean="0"/>
                  <a:t>or</a:t>
                </a:r>
                <a:endParaRPr lang="zh-CN" altLang="en-US" sz="1600" dirty="0"/>
              </a:p>
            </p:txBody>
          </p:sp>
        </p:grpSp>
        <p:cxnSp>
          <p:nvCxnSpPr>
            <p:cNvPr id="12" name="直接箭头连接符 11"/>
            <p:cNvCxnSpPr>
              <a:endCxn id="15" idx="1"/>
            </p:cNvCxnSpPr>
            <p:nvPr/>
          </p:nvCxnSpPr>
          <p:spPr bwMode="auto">
            <a:xfrm>
              <a:off x="4586233" y="2924944"/>
              <a:ext cx="489823" cy="0"/>
            </a:xfrm>
            <a:prstGeom prst="straightConnector1">
              <a:avLst/>
            </a:prstGeom>
            <a:solidFill>
              <a:srgbClr val="00CC00"/>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 name="标题 1"/>
          <p:cNvSpPr>
            <a:spLocks noGrp="1"/>
          </p:cNvSpPr>
          <p:nvPr>
            <p:ph type="title"/>
          </p:nvPr>
        </p:nvSpPr>
        <p:spPr>
          <a:xfrm>
            <a:off x="379413" y="428625"/>
            <a:ext cx="8370887" cy="765175"/>
          </a:xfrm>
          <a:noFill/>
          <a:ln>
            <a:noFill/>
          </a:ln>
        </p:spPr>
        <p:txBody>
          <a:bodyPr vert="horz" wrap="square" lIns="0" tIns="45720" rIns="0" bIns="45720" numCol="1" anchor="ctr" anchorCtr="0" compatLnSpc="1">
            <a:prstTxWarp prst="textNoShape">
              <a:avLst/>
            </a:prstTxWarp>
          </a:bodyPr>
          <a:lstStyle/>
          <a:p>
            <a:r>
              <a:rPr lang="en-US" altLang="zh-CN" dirty="0" smtClean="0"/>
              <a:t>Answers</a:t>
            </a:r>
            <a:r>
              <a:rPr lang="en-US" altLang="zh-CN" dirty="0"/>
              <a:t/>
            </a:r>
            <a:br>
              <a:rPr lang="en-US" altLang="zh-CN" dirty="0"/>
            </a:br>
            <a:r>
              <a:rPr lang="en-US" altLang="zh-CN" sz="2000" dirty="0"/>
              <a:t>——Tax liability determination (cont’d)</a:t>
            </a:r>
            <a:endParaRPr lang="zh-CN" altLang="en-US" sz="2000" dirty="0"/>
          </a:p>
        </p:txBody>
      </p:sp>
    </p:spTree>
    <p:extLst>
      <p:ext uri="{BB962C8B-B14F-4D97-AF65-F5344CB8AC3E}">
        <p14:creationId xmlns:p14="http://schemas.microsoft.com/office/powerpoint/2010/main" val="13089615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内容占位符 9"/>
          <p:cNvSpPr>
            <a:spLocks noGrp="1"/>
          </p:cNvSpPr>
          <p:nvPr>
            <p:ph idx="1"/>
          </p:nvPr>
        </p:nvSpPr>
        <p:spPr>
          <a:xfrm>
            <a:off x="385763" y="1428751"/>
            <a:ext cx="8375650" cy="4952578"/>
          </a:xfrm>
        </p:spPr>
        <p:txBody>
          <a:bodyPr/>
          <a:lstStyle/>
          <a:p>
            <a:pPr marL="0" indent="0">
              <a:spcAft>
                <a:spcPts val="400"/>
              </a:spcAft>
              <a:buNone/>
            </a:pPr>
            <a:r>
              <a:rPr lang="en-US" altLang="zh-CN" sz="1800" dirty="0" smtClean="0"/>
              <a:t>4. Taxation</a:t>
            </a:r>
            <a:r>
              <a:rPr lang="zh-CN" altLang="en-US" sz="1800" dirty="0" smtClean="0"/>
              <a:t> </a:t>
            </a:r>
            <a:r>
              <a:rPr lang="en-US" altLang="zh-CN" sz="1800" dirty="0" smtClean="0"/>
              <a:t>principles</a:t>
            </a:r>
            <a:r>
              <a:rPr lang="zh-CN" altLang="en-US" sz="1800" dirty="0" smtClean="0"/>
              <a:t> </a:t>
            </a:r>
            <a:r>
              <a:rPr lang="en-US" altLang="zh-CN" sz="1800" dirty="0" smtClean="0"/>
              <a:t>applied</a:t>
            </a:r>
            <a:r>
              <a:rPr lang="zh-CN" altLang="en-US" sz="1800" dirty="0" smtClean="0"/>
              <a:t> </a:t>
            </a:r>
            <a:r>
              <a:rPr lang="en-US" altLang="zh-CN" sz="1800" dirty="0" smtClean="0"/>
              <a:t>in</a:t>
            </a:r>
            <a:r>
              <a:rPr lang="zh-CN" altLang="en-US" sz="1800" dirty="0" smtClean="0"/>
              <a:t> </a:t>
            </a:r>
            <a:r>
              <a:rPr lang="en-US" altLang="zh-CN" sz="1800" dirty="0" smtClean="0"/>
              <a:t>this</a:t>
            </a:r>
            <a:r>
              <a:rPr lang="zh-CN" altLang="en-US" sz="1800" dirty="0" smtClean="0"/>
              <a:t> </a:t>
            </a:r>
            <a:r>
              <a:rPr lang="en-US" altLang="zh-CN" sz="1800" dirty="0" smtClean="0"/>
              <a:t>case</a:t>
            </a:r>
          </a:p>
          <a:p>
            <a:pPr>
              <a:spcAft>
                <a:spcPts val="400"/>
              </a:spcAft>
            </a:pPr>
            <a:endParaRPr lang="en-US" altLang="zh-CN" sz="1600" kern="1200" dirty="0" smtClean="0"/>
          </a:p>
          <a:p>
            <a:pPr>
              <a:spcAft>
                <a:spcPts val="400"/>
              </a:spcAft>
            </a:pPr>
            <a:endParaRPr lang="en-US" altLang="zh-CN" sz="1600" kern="1200" dirty="0"/>
          </a:p>
          <a:p>
            <a:pPr>
              <a:spcAft>
                <a:spcPts val="400"/>
              </a:spcAft>
            </a:pPr>
            <a:endParaRPr lang="en-US" altLang="zh-CN" sz="1600" kern="1200" dirty="0" smtClean="0"/>
          </a:p>
          <a:p>
            <a:pPr>
              <a:spcAft>
                <a:spcPts val="400"/>
              </a:spcAft>
            </a:pPr>
            <a:endParaRPr lang="en-US" altLang="zh-CN" sz="1600" kern="1200" dirty="0"/>
          </a:p>
          <a:p>
            <a:pPr>
              <a:spcAft>
                <a:spcPts val="400"/>
              </a:spcAft>
            </a:pPr>
            <a:endParaRPr lang="en-US" altLang="zh-CN" sz="1600" kern="1200" dirty="0" smtClean="0"/>
          </a:p>
          <a:p>
            <a:pPr>
              <a:spcAft>
                <a:spcPts val="400"/>
              </a:spcAft>
            </a:pPr>
            <a:endParaRPr lang="en-US" altLang="zh-CN" sz="1600" kern="1200" dirty="0"/>
          </a:p>
          <a:p>
            <a:pPr>
              <a:spcAft>
                <a:spcPts val="400"/>
              </a:spcAft>
            </a:pPr>
            <a:endParaRPr lang="en-US" altLang="zh-CN" sz="1600" kern="1200" dirty="0" smtClean="0"/>
          </a:p>
          <a:p>
            <a:pPr>
              <a:spcAft>
                <a:spcPts val="400"/>
              </a:spcAft>
            </a:pPr>
            <a:endParaRPr lang="en-US" altLang="zh-CN" sz="1600" kern="1200" dirty="0"/>
          </a:p>
          <a:p>
            <a:pPr>
              <a:spcAft>
                <a:spcPts val="400"/>
              </a:spcAft>
            </a:pPr>
            <a:endParaRPr lang="en-US" altLang="zh-CN" sz="1600" kern="1200" dirty="0" smtClean="0"/>
          </a:p>
          <a:p>
            <a:pPr>
              <a:spcAft>
                <a:spcPts val="400"/>
              </a:spcAft>
            </a:pPr>
            <a:endParaRPr lang="en-US" altLang="zh-CN" sz="1600" kern="1200" dirty="0" smtClean="0"/>
          </a:p>
          <a:p>
            <a:pPr>
              <a:spcAft>
                <a:spcPts val="400"/>
              </a:spcAft>
            </a:pPr>
            <a:r>
              <a:rPr lang="en-US" altLang="zh-CN" sz="1400" kern="1200" dirty="0" smtClean="0"/>
              <a:t>There</a:t>
            </a:r>
            <a:r>
              <a:rPr lang="zh-CN" altLang="en-US" sz="1400" kern="1200" dirty="0" smtClean="0"/>
              <a:t> </a:t>
            </a:r>
            <a:r>
              <a:rPr lang="en-US" altLang="zh-CN" sz="1400" kern="1200" dirty="0" smtClean="0"/>
              <a:t>are</a:t>
            </a:r>
            <a:r>
              <a:rPr lang="zh-CN" altLang="en-US" sz="1400" kern="1200" dirty="0" smtClean="0"/>
              <a:t> </a:t>
            </a:r>
            <a:r>
              <a:rPr lang="en-US" altLang="zh-CN" sz="1400" kern="1200" dirty="0" smtClean="0"/>
              <a:t>four</a:t>
            </a:r>
            <a:r>
              <a:rPr lang="zh-CN" altLang="en-US" sz="1400" kern="1200" dirty="0" smtClean="0"/>
              <a:t> </a:t>
            </a:r>
            <a:r>
              <a:rPr lang="en-US" altLang="zh-CN" sz="1400" kern="1200" dirty="0" smtClean="0"/>
              <a:t>intermediate</a:t>
            </a:r>
            <a:r>
              <a:rPr lang="zh-CN" altLang="en-US" sz="1400" kern="1200" dirty="0" smtClean="0"/>
              <a:t> </a:t>
            </a:r>
            <a:r>
              <a:rPr lang="en-US" altLang="zh-CN" sz="1400" kern="1200" dirty="0" smtClean="0"/>
              <a:t>companies</a:t>
            </a:r>
            <a:r>
              <a:rPr lang="zh-CN" altLang="en-US" sz="1400" kern="1200" dirty="0" smtClean="0"/>
              <a:t> </a:t>
            </a:r>
            <a:r>
              <a:rPr lang="en-US" altLang="zh-CN" sz="1400" kern="1200" dirty="0" smtClean="0"/>
              <a:t>in</a:t>
            </a:r>
            <a:r>
              <a:rPr lang="zh-CN" altLang="en-US" sz="1400" kern="1200" dirty="0" smtClean="0"/>
              <a:t> </a:t>
            </a:r>
            <a:r>
              <a:rPr lang="en-US" altLang="zh-CN" sz="1400" kern="1200" dirty="0" smtClean="0"/>
              <a:t>this</a:t>
            </a:r>
            <a:r>
              <a:rPr lang="zh-CN" altLang="en-US" sz="1400" kern="1200" dirty="0"/>
              <a:t> </a:t>
            </a:r>
            <a:r>
              <a:rPr lang="en-US" altLang="zh-CN" sz="1400" kern="1200" dirty="0" smtClean="0"/>
              <a:t>equity</a:t>
            </a:r>
            <a:r>
              <a:rPr lang="zh-CN" altLang="en-US" sz="1400" kern="1200" dirty="0" smtClean="0"/>
              <a:t> </a:t>
            </a:r>
            <a:r>
              <a:rPr lang="en-US" altLang="zh-CN" sz="1400" kern="1200" dirty="0" smtClean="0"/>
              <a:t>structure</a:t>
            </a:r>
            <a:r>
              <a:rPr lang="zh-CN" altLang="en-US" sz="1400" kern="1200" dirty="0" smtClean="0"/>
              <a:t>: </a:t>
            </a:r>
            <a:r>
              <a:rPr lang="en-US" altLang="zh-CN" sz="1400" kern="1200" dirty="0"/>
              <a:t>Rotary </a:t>
            </a:r>
            <a:r>
              <a:rPr lang="en-US" altLang="zh-CN" sz="1400" kern="1200" dirty="0" smtClean="0"/>
              <a:t>Vortex</a:t>
            </a:r>
            <a:r>
              <a:rPr lang="zh-CN" altLang="en-US" sz="1400" kern="1200" dirty="0" smtClean="0"/>
              <a:t>, </a:t>
            </a:r>
            <a:r>
              <a:rPr lang="en-US" altLang="zh-CN" sz="1400" kern="1200" dirty="0" smtClean="0"/>
              <a:t>Glorious Link</a:t>
            </a:r>
            <a:r>
              <a:rPr lang="zh-CN" altLang="en-US" sz="1400" kern="1200" dirty="0" smtClean="0"/>
              <a:t>, </a:t>
            </a:r>
            <a:r>
              <a:rPr lang="en-US" altLang="zh-CN" sz="1400" kern="1200" dirty="0" err="1" smtClean="0"/>
              <a:t>Shuanghui</a:t>
            </a:r>
            <a:r>
              <a:rPr lang="zh-CN" altLang="en-US" sz="1400" kern="1200" dirty="0" smtClean="0"/>
              <a:t> </a:t>
            </a:r>
            <a:r>
              <a:rPr lang="en-US" altLang="zh-CN" sz="1400" kern="1200" dirty="0" smtClean="0"/>
              <a:t>International</a:t>
            </a:r>
            <a:r>
              <a:rPr lang="zh-CN" altLang="en-US" sz="1400" kern="1200" dirty="0" smtClean="0"/>
              <a:t> </a:t>
            </a:r>
            <a:r>
              <a:rPr lang="en-US" altLang="zh-CN" sz="1400" kern="1200" dirty="0" smtClean="0"/>
              <a:t>and</a:t>
            </a:r>
            <a:r>
              <a:rPr lang="zh-CN" altLang="en-US" sz="1400" kern="1200" dirty="0"/>
              <a:t> </a:t>
            </a:r>
            <a:r>
              <a:rPr lang="en-US" altLang="zh-CN" sz="1400" kern="1200" dirty="0" smtClean="0"/>
              <a:t>Shine B.</a:t>
            </a:r>
            <a:endParaRPr lang="en-US" altLang="zh-CN" sz="1400" kern="1200" dirty="0"/>
          </a:p>
          <a:p>
            <a:pPr>
              <a:spcAft>
                <a:spcPts val="400"/>
              </a:spcAft>
            </a:pPr>
            <a:r>
              <a:rPr lang="en-US" altLang="zh-CN" sz="1400" kern="1200" dirty="0" smtClean="0"/>
              <a:t>To</a:t>
            </a:r>
            <a:r>
              <a:rPr lang="zh-CN" altLang="en-US" sz="1400" kern="1200" dirty="0" smtClean="0"/>
              <a:t> </a:t>
            </a:r>
            <a:r>
              <a:rPr lang="en-US" altLang="zh-CN" sz="1400" kern="1200" dirty="0" smtClean="0"/>
              <a:t>determine</a:t>
            </a:r>
            <a:r>
              <a:rPr lang="zh-CN" altLang="en-US" sz="1400" kern="1200" dirty="0" smtClean="0"/>
              <a:t> </a:t>
            </a:r>
            <a:r>
              <a:rPr lang="en-US" altLang="zh-CN" sz="1400" kern="1200" dirty="0" smtClean="0"/>
              <a:t>if</a:t>
            </a:r>
            <a:r>
              <a:rPr lang="zh-CN" altLang="en-US" sz="1400" kern="1200" dirty="0" smtClean="0"/>
              <a:t> </a:t>
            </a:r>
            <a:r>
              <a:rPr lang="en-US" altLang="zh-CN" sz="1400" dirty="0" smtClean="0"/>
              <a:t>GS </a:t>
            </a:r>
            <a:r>
              <a:rPr lang="en-US" altLang="zh-CN" sz="1400" dirty="0"/>
              <a:t>and</a:t>
            </a:r>
            <a:r>
              <a:rPr lang="zh-CN" altLang="en-US" sz="1400" dirty="0"/>
              <a:t> </a:t>
            </a:r>
            <a:r>
              <a:rPr lang="en-US" altLang="zh-CN" sz="1400" dirty="0"/>
              <a:t>CDH </a:t>
            </a:r>
            <a:r>
              <a:rPr lang="en-US" altLang="zh-CN" sz="1400" dirty="0" smtClean="0"/>
              <a:t>should</a:t>
            </a:r>
            <a:r>
              <a:rPr lang="zh-CN" altLang="en-US" sz="1400" dirty="0" smtClean="0"/>
              <a:t> </a:t>
            </a:r>
            <a:r>
              <a:rPr lang="en-US" altLang="zh-CN" sz="1400" dirty="0" smtClean="0"/>
              <a:t>pay </a:t>
            </a:r>
            <a:r>
              <a:rPr lang="en-US" altLang="zh-CN" sz="1400" dirty="0"/>
              <a:t>an overdue </a:t>
            </a:r>
            <a:r>
              <a:rPr lang="en-US" altLang="zh-CN" sz="1400" dirty="0" smtClean="0"/>
              <a:t>tax</a:t>
            </a:r>
            <a:r>
              <a:rPr lang="zh-CN" altLang="en-US" sz="1400" dirty="0" smtClean="0"/>
              <a:t> </a:t>
            </a:r>
            <a:r>
              <a:rPr lang="en-US" altLang="zh-CN" sz="1400" dirty="0" smtClean="0"/>
              <a:t>in</a:t>
            </a:r>
            <a:r>
              <a:rPr lang="zh-CN" altLang="en-US" sz="1400" dirty="0" smtClean="0"/>
              <a:t> </a:t>
            </a:r>
            <a:r>
              <a:rPr lang="en-US" altLang="zh-CN" sz="1400" dirty="0" smtClean="0"/>
              <a:t>China,</a:t>
            </a:r>
            <a:r>
              <a:rPr lang="zh-CN" altLang="en-US" sz="1400" dirty="0" smtClean="0"/>
              <a:t> </a:t>
            </a:r>
            <a:r>
              <a:rPr lang="en-US" altLang="zh-CN" sz="1400" dirty="0" smtClean="0"/>
              <a:t>we</a:t>
            </a:r>
            <a:r>
              <a:rPr lang="zh-CN" altLang="en-US" sz="1400" dirty="0" smtClean="0"/>
              <a:t> </a:t>
            </a:r>
            <a:r>
              <a:rPr lang="en-US" altLang="zh-CN" sz="1400" dirty="0" smtClean="0"/>
              <a:t>need</a:t>
            </a:r>
            <a:r>
              <a:rPr lang="zh-CN" altLang="en-US" sz="1400" dirty="0" smtClean="0"/>
              <a:t> </a:t>
            </a:r>
            <a:r>
              <a:rPr lang="en-US" altLang="zh-CN" sz="1400" dirty="0" smtClean="0"/>
              <a:t>to</a:t>
            </a:r>
            <a:r>
              <a:rPr lang="zh-CN" altLang="en-US" sz="1400" dirty="0" smtClean="0"/>
              <a:t> </a:t>
            </a:r>
            <a:r>
              <a:rPr lang="en-US" altLang="zh-CN" sz="1400" dirty="0" smtClean="0"/>
              <a:t>analyze</a:t>
            </a:r>
            <a:r>
              <a:rPr lang="zh-CN" altLang="en-US" sz="1400" dirty="0" smtClean="0"/>
              <a:t> </a:t>
            </a:r>
            <a:r>
              <a:rPr lang="en-US" altLang="zh-CN" sz="1400" dirty="0" smtClean="0"/>
              <a:t>whether</a:t>
            </a:r>
            <a:r>
              <a:rPr lang="zh-CN" altLang="en-US" sz="1400" dirty="0" smtClean="0"/>
              <a:t> </a:t>
            </a:r>
            <a:r>
              <a:rPr lang="en-US" altLang="zh-CN" sz="1400" dirty="0" smtClean="0"/>
              <a:t>those</a:t>
            </a:r>
            <a:r>
              <a:rPr lang="zh-CN" altLang="en-US" sz="1400" dirty="0" smtClean="0"/>
              <a:t> </a:t>
            </a:r>
            <a:r>
              <a:rPr lang="en-US" altLang="zh-CN" sz="1400" dirty="0" smtClean="0"/>
              <a:t>four</a:t>
            </a:r>
            <a:r>
              <a:rPr lang="zh-CN" altLang="en-US" sz="1400" dirty="0" smtClean="0"/>
              <a:t> </a:t>
            </a:r>
            <a:r>
              <a:rPr lang="en-US" altLang="zh-CN" sz="1400" dirty="0" smtClean="0"/>
              <a:t>intermediate</a:t>
            </a:r>
            <a:r>
              <a:rPr lang="zh-CN" altLang="en-US" sz="1400" dirty="0" smtClean="0"/>
              <a:t> </a:t>
            </a:r>
            <a:r>
              <a:rPr lang="en-US" altLang="zh-CN" sz="1400" dirty="0" smtClean="0"/>
              <a:t>companies</a:t>
            </a:r>
            <a:r>
              <a:rPr lang="zh-CN" altLang="en-US" sz="1400" dirty="0" smtClean="0"/>
              <a:t> </a:t>
            </a:r>
            <a:r>
              <a:rPr lang="en-US" altLang="zh-CN" sz="1400" dirty="0" smtClean="0"/>
              <a:t>meet</a:t>
            </a:r>
            <a:r>
              <a:rPr lang="zh-CN" altLang="en-US" sz="1400" dirty="0" smtClean="0"/>
              <a:t> </a:t>
            </a:r>
            <a:r>
              <a:rPr lang="en-US" altLang="zh-CN" sz="1400" dirty="0" smtClean="0"/>
              <a:t>the</a:t>
            </a:r>
            <a:r>
              <a:rPr lang="zh-CN" altLang="en-US" sz="1400" dirty="0" smtClean="0"/>
              <a:t> </a:t>
            </a:r>
            <a:r>
              <a:rPr lang="en-US" altLang="zh-CN" sz="1400" dirty="0" smtClean="0"/>
              <a:t>criteria for</a:t>
            </a:r>
            <a:r>
              <a:rPr lang="zh-CN" altLang="en-US" sz="1400" dirty="0" smtClean="0"/>
              <a:t> </a:t>
            </a:r>
            <a:r>
              <a:rPr lang="en-US" altLang="zh-CN" sz="1400" dirty="0" smtClean="0"/>
              <a:t>Tube</a:t>
            </a:r>
            <a:r>
              <a:rPr lang="zh-CN" altLang="en-US" sz="1400" dirty="0" smtClean="0"/>
              <a:t> </a:t>
            </a:r>
            <a:r>
              <a:rPr lang="en-US" altLang="zh-CN" sz="1400" dirty="0" smtClean="0"/>
              <a:t>Company.</a:t>
            </a:r>
            <a:r>
              <a:rPr lang="zh-CN" altLang="en-US" sz="1400" dirty="0" smtClean="0"/>
              <a:t> </a:t>
            </a:r>
            <a:r>
              <a:rPr lang="en-US" altLang="zh-CN" sz="1400" dirty="0" smtClean="0"/>
              <a:t>As</a:t>
            </a:r>
            <a:r>
              <a:rPr lang="zh-CN" altLang="en-US" sz="1400" dirty="0" smtClean="0"/>
              <a:t> </a:t>
            </a:r>
            <a:r>
              <a:rPr lang="en-US" altLang="zh-CN" sz="1400" dirty="0" smtClean="0"/>
              <a:t>long</a:t>
            </a:r>
            <a:r>
              <a:rPr lang="zh-CN" altLang="en-US" sz="1400" dirty="0" smtClean="0"/>
              <a:t> </a:t>
            </a:r>
            <a:r>
              <a:rPr lang="en-US" altLang="zh-CN" sz="1400" dirty="0" smtClean="0"/>
              <a:t>as</a:t>
            </a:r>
            <a:r>
              <a:rPr lang="zh-CN" altLang="en-US" sz="1400" dirty="0" smtClean="0"/>
              <a:t> </a:t>
            </a:r>
            <a:r>
              <a:rPr lang="en-US" altLang="zh-CN" sz="1400" dirty="0" smtClean="0"/>
              <a:t>one</a:t>
            </a:r>
            <a:r>
              <a:rPr lang="zh-CN" altLang="en-US" sz="1400" dirty="0" smtClean="0"/>
              <a:t> </a:t>
            </a:r>
            <a:r>
              <a:rPr lang="en-US" altLang="zh-CN" sz="1400" dirty="0" smtClean="0"/>
              <a:t>of</a:t>
            </a:r>
            <a:r>
              <a:rPr lang="zh-CN" altLang="en-US" sz="1400" dirty="0" smtClean="0"/>
              <a:t> </a:t>
            </a:r>
            <a:r>
              <a:rPr lang="en-US" altLang="zh-CN" sz="1400" dirty="0" smtClean="0"/>
              <a:t>them</a:t>
            </a:r>
            <a:r>
              <a:rPr lang="zh-CN" altLang="en-US" sz="1400" dirty="0" smtClean="0"/>
              <a:t> </a:t>
            </a:r>
            <a:r>
              <a:rPr lang="en-US" altLang="zh-CN" sz="1400" dirty="0" smtClean="0"/>
              <a:t>cannot</a:t>
            </a:r>
            <a:r>
              <a:rPr lang="zh-CN" altLang="en-US" sz="1400" dirty="0" smtClean="0"/>
              <a:t> </a:t>
            </a:r>
            <a:r>
              <a:rPr lang="en-US" altLang="zh-CN" sz="1400" dirty="0" smtClean="0"/>
              <a:t>be</a:t>
            </a:r>
            <a:r>
              <a:rPr lang="zh-CN" altLang="en-US" sz="1400" dirty="0" smtClean="0"/>
              <a:t> </a:t>
            </a:r>
            <a:r>
              <a:rPr lang="en-US" altLang="zh-CN" sz="1400" dirty="0" smtClean="0"/>
              <a:t>defined</a:t>
            </a:r>
            <a:r>
              <a:rPr lang="zh-CN" altLang="en-US" sz="1400" dirty="0" smtClean="0"/>
              <a:t> </a:t>
            </a:r>
            <a:r>
              <a:rPr lang="en-US" altLang="zh-CN" sz="1400" dirty="0" smtClean="0"/>
              <a:t>as</a:t>
            </a:r>
            <a:r>
              <a:rPr lang="zh-CN" altLang="en-US" sz="1400" dirty="0" smtClean="0"/>
              <a:t> </a:t>
            </a:r>
            <a:r>
              <a:rPr lang="en-US" altLang="zh-CN" sz="1400" dirty="0" smtClean="0"/>
              <a:t>a</a:t>
            </a:r>
            <a:r>
              <a:rPr lang="zh-CN" altLang="en-US" sz="1400" dirty="0" smtClean="0"/>
              <a:t> </a:t>
            </a:r>
            <a:r>
              <a:rPr lang="en-US" altLang="zh-CN" sz="1400" dirty="0" smtClean="0"/>
              <a:t>tube</a:t>
            </a:r>
            <a:r>
              <a:rPr lang="zh-CN" altLang="en-US" sz="1400" dirty="0" smtClean="0"/>
              <a:t> </a:t>
            </a:r>
            <a:r>
              <a:rPr lang="en-US" altLang="zh-CN" sz="1400" dirty="0" smtClean="0"/>
              <a:t>company</a:t>
            </a:r>
            <a:r>
              <a:rPr lang="zh-CN" altLang="en-US" sz="1400" dirty="0" smtClean="0"/>
              <a:t>, </a:t>
            </a:r>
            <a:r>
              <a:rPr lang="en-US" altLang="zh-CN" sz="1400" dirty="0" smtClean="0"/>
              <a:t>GS </a:t>
            </a:r>
            <a:r>
              <a:rPr lang="en-US" altLang="zh-CN" sz="1400" dirty="0"/>
              <a:t>and</a:t>
            </a:r>
            <a:r>
              <a:rPr lang="zh-CN" altLang="en-US" sz="1400" dirty="0"/>
              <a:t> </a:t>
            </a:r>
            <a:r>
              <a:rPr lang="en-US" altLang="zh-CN" sz="1400" dirty="0"/>
              <a:t>CDH </a:t>
            </a:r>
            <a:r>
              <a:rPr lang="en-US" altLang="zh-CN" sz="1400" dirty="0" smtClean="0"/>
              <a:t>do</a:t>
            </a:r>
            <a:r>
              <a:rPr lang="zh-CN" altLang="en-US" sz="1400" dirty="0" smtClean="0"/>
              <a:t> </a:t>
            </a:r>
            <a:r>
              <a:rPr lang="en-US" altLang="zh-CN" sz="1400" dirty="0" smtClean="0"/>
              <a:t>not</a:t>
            </a:r>
            <a:r>
              <a:rPr lang="zh-CN" altLang="en-US" sz="1400" dirty="0" smtClean="0"/>
              <a:t> </a:t>
            </a:r>
            <a:r>
              <a:rPr lang="en-US" altLang="zh-CN" sz="1400" dirty="0" smtClean="0"/>
              <a:t>need</a:t>
            </a:r>
            <a:r>
              <a:rPr lang="zh-CN" altLang="en-US" sz="1400" dirty="0" smtClean="0"/>
              <a:t> </a:t>
            </a:r>
            <a:r>
              <a:rPr lang="en-US" altLang="zh-CN" sz="1400" dirty="0" smtClean="0"/>
              <a:t>to</a:t>
            </a:r>
            <a:r>
              <a:rPr lang="zh-CN" altLang="en-US" sz="1400" dirty="0" smtClean="0"/>
              <a:t> </a:t>
            </a:r>
            <a:r>
              <a:rPr lang="en-US" altLang="zh-CN" sz="1400" dirty="0" smtClean="0"/>
              <a:t>pay</a:t>
            </a:r>
            <a:r>
              <a:rPr lang="zh-CN" altLang="en-US" sz="1400" dirty="0" smtClean="0"/>
              <a:t> </a:t>
            </a:r>
            <a:r>
              <a:rPr lang="en-US" altLang="zh-CN" sz="1400" dirty="0" smtClean="0"/>
              <a:t>an</a:t>
            </a:r>
            <a:r>
              <a:rPr lang="zh-CN" altLang="en-US" sz="1400" dirty="0" smtClean="0"/>
              <a:t> </a:t>
            </a:r>
            <a:r>
              <a:rPr lang="en-US" altLang="zh-CN" sz="1400" dirty="0" smtClean="0"/>
              <a:t>overdue</a:t>
            </a:r>
            <a:r>
              <a:rPr lang="zh-CN" altLang="en-US" sz="1400" dirty="0" smtClean="0"/>
              <a:t> </a:t>
            </a:r>
            <a:r>
              <a:rPr lang="en-US" altLang="zh-CN" sz="1400" dirty="0" smtClean="0"/>
              <a:t>tax.</a:t>
            </a:r>
            <a:endParaRPr lang="zh-CN" altLang="en-US" sz="1400" kern="12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22</a:t>
            </a:fld>
            <a:endParaRPr lang="zh-CN" altLang="en-US"/>
          </a:p>
        </p:txBody>
      </p:sp>
      <p:grpSp>
        <p:nvGrpSpPr>
          <p:cNvPr id="3" name="组合 2"/>
          <p:cNvGrpSpPr/>
          <p:nvPr/>
        </p:nvGrpSpPr>
        <p:grpSpPr>
          <a:xfrm>
            <a:off x="1187624" y="1725761"/>
            <a:ext cx="6539445" cy="3503439"/>
            <a:chOff x="1187624" y="1725761"/>
            <a:chExt cx="6539445" cy="3503439"/>
          </a:xfrm>
        </p:grpSpPr>
        <p:pic>
          <p:nvPicPr>
            <p:cNvPr id="8" name="图片 7"/>
            <p:cNvPicPr>
              <a:picLocks noChangeAspect="1"/>
            </p:cNvPicPr>
            <p:nvPr/>
          </p:nvPicPr>
          <p:blipFill>
            <a:blip r:embed="rId2"/>
            <a:stretch>
              <a:fillRect/>
            </a:stretch>
          </p:blipFill>
          <p:spPr>
            <a:xfrm>
              <a:off x="1187624" y="1725761"/>
              <a:ext cx="6539445" cy="3503439"/>
            </a:xfrm>
            <a:prstGeom prst="rect">
              <a:avLst/>
            </a:prstGeom>
          </p:spPr>
        </p:pic>
        <p:sp>
          <p:nvSpPr>
            <p:cNvPr id="5" name="矩形 4"/>
            <p:cNvSpPr/>
            <p:nvPr/>
          </p:nvSpPr>
          <p:spPr bwMode="auto">
            <a:xfrm>
              <a:off x="2987824" y="2276873"/>
              <a:ext cx="3240360" cy="1944216"/>
            </a:xfrm>
            <a:prstGeom prst="rect">
              <a:avLst/>
            </a:prstGeom>
            <a:noFill/>
            <a:ln w="19050">
              <a:solidFill>
                <a:srgbClr val="E65032"/>
              </a:solidFill>
              <a:prstDash val="dash"/>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Pct val="60000"/>
                <a:buFont typeface="Wingdings" pitchFamily="2" charset="2"/>
                <a:buNone/>
                <a:tabLst/>
              </a:pPr>
              <a:endParaRPr kumimoji="0" lang="zh-CN" altLang="en-US" sz="1600" b="1" i="0" u="none" strike="noStrike" cap="none" normalizeH="0" baseline="0" smtClean="0">
                <a:ln>
                  <a:noFill/>
                </a:ln>
                <a:solidFill>
                  <a:schemeClr val="bg1"/>
                </a:solidFill>
                <a:effectLst/>
                <a:latin typeface="Arial" charset="0"/>
                <a:ea typeface="楷体_GB2312" pitchFamily="49" charset="-122"/>
              </a:endParaRPr>
            </a:p>
          </p:txBody>
        </p:sp>
      </p:grpSp>
      <p:sp>
        <p:nvSpPr>
          <p:cNvPr id="9" name="标题 1"/>
          <p:cNvSpPr>
            <a:spLocks noGrp="1"/>
          </p:cNvSpPr>
          <p:nvPr>
            <p:ph type="title"/>
          </p:nvPr>
        </p:nvSpPr>
        <p:spPr>
          <a:xfrm>
            <a:off x="379413" y="428625"/>
            <a:ext cx="8370887" cy="765175"/>
          </a:xfrm>
          <a:noFill/>
          <a:ln>
            <a:noFill/>
          </a:ln>
        </p:spPr>
        <p:txBody>
          <a:bodyPr vert="horz" wrap="square" lIns="0" tIns="45720" rIns="0" bIns="45720" numCol="1" anchor="ctr" anchorCtr="0" compatLnSpc="1">
            <a:prstTxWarp prst="textNoShape">
              <a:avLst/>
            </a:prstTxWarp>
          </a:bodyPr>
          <a:lstStyle/>
          <a:p>
            <a:r>
              <a:rPr lang="en-US" altLang="zh-CN" dirty="0"/>
              <a:t>Answers</a:t>
            </a:r>
            <a:br>
              <a:rPr lang="en-US" altLang="zh-CN" dirty="0"/>
            </a:br>
            <a:r>
              <a:rPr lang="en-US" altLang="zh-CN" sz="2000" dirty="0"/>
              <a:t>——Tax liability determination (cont’d)</a:t>
            </a:r>
            <a:endParaRPr lang="zh-CN" altLang="en-US" sz="2000" dirty="0"/>
          </a:p>
        </p:txBody>
      </p:sp>
    </p:spTree>
    <p:extLst>
      <p:ext uri="{BB962C8B-B14F-4D97-AF65-F5344CB8AC3E}">
        <p14:creationId xmlns:p14="http://schemas.microsoft.com/office/powerpoint/2010/main" val="3496820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Answers</a:t>
            </a:r>
            <a:br>
              <a:rPr lang="en-US" altLang="zh-CN" dirty="0"/>
            </a:br>
            <a:r>
              <a:rPr lang="en-US" altLang="zh-CN" sz="2000" dirty="0"/>
              <a:t>——Tax liability determination (cont’d)</a:t>
            </a:r>
            <a:endParaRPr lang="zh-CN" altLang="en-US" sz="2000" dirty="0"/>
          </a:p>
        </p:txBody>
      </p:sp>
      <p:sp>
        <p:nvSpPr>
          <p:cNvPr id="10" name="内容占位符 9"/>
          <p:cNvSpPr>
            <a:spLocks noGrp="1"/>
          </p:cNvSpPr>
          <p:nvPr>
            <p:ph idx="1"/>
          </p:nvPr>
        </p:nvSpPr>
        <p:spPr/>
        <p:txBody>
          <a:bodyPr/>
          <a:lstStyle/>
          <a:p>
            <a:pPr marL="0" indent="0">
              <a:spcAft>
                <a:spcPts val="400"/>
              </a:spcAft>
              <a:buNone/>
            </a:pPr>
            <a:r>
              <a:rPr lang="en-US" altLang="zh-CN" sz="1800" dirty="0"/>
              <a:t>4. Taxation</a:t>
            </a:r>
            <a:r>
              <a:rPr lang="zh-CN" altLang="en-US" sz="1800" dirty="0"/>
              <a:t> </a:t>
            </a:r>
            <a:r>
              <a:rPr lang="en-US" altLang="zh-CN" sz="1800" dirty="0"/>
              <a:t>principles</a:t>
            </a:r>
            <a:r>
              <a:rPr lang="zh-CN" altLang="en-US" sz="1800" dirty="0"/>
              <a:t> </a:t>
            </a:r>
            <a:r>
              <a:rPr lang="en-US" altLang="zh-CN" sz="1800" dirty="0"/>
              <a:t>applied</a:t>
            </a:r>
            <a:r>
              <a:rPr lang="zh-CN" altLang="en-US" sz="1800" dirty="0"/>
              <a:t> </a:t>
            </a:r>
            <a:r>
              <a:rPr lang="en-US" altLang="zh-CN" sz="1800" dirty="0"/>
              <a:t>in</a:t>
            </a:r>
            <a:r>
              <a:rPr lang="zh-CN" altLang="en-US" sz="1800" dirty="0"/>
              <a:t> </a:t>
            </a:r>
            <a:r>
              <a:rPr lang="en-US" altLang="zh-CN" sz="1800" dirty="0"/>
              <a:t>this</a:t>
            </a:r>
            <a:r>
              <a:rPr lang="zh-CN" altLang="en-US" sz="1800" dirty="0"/>
              <a:t> </a:t>
            </a:r>
            <a:r>
              <a:rPr lang="en-US" altLang="zh-CN" sz="1800" dirty="0" smtClean="0"/>
              <a:t>case</a:t>
            </a:r>
            <a:endParaRPr lang="en-US" altLang="zh-CN" sz="1800" dirty="0"/>
          </a:p>
          <a:p>
            <a:pPr>
              <a:spcAft>
                <a:spcPts val="400"/>
              </a:spcAft>
            </a:pPr>
            <a:r>
              <a:rPr lang="en-US" altLang="zh-CN" sz="1600" kern="1200" dirty="0" smtClean="0"/>
              <a:t>Rotary </a:t>
            </a:r>
            <a:r>
              <a:rPr lang="en-US" altLang="zh-CN" sz="1600" kern="1200" dirty="0"/>
              <a:t>Vortex</a:t>
            </a:r>
            <a:r>
              <a:rPr lang="zh-CN" altLang="en-US" sz="1600" kern="1200" dirty="0"/>
              <a:t>, </a:t>
            </a:r>
            <a:r>
              <a:rPr lang="en-US" altLang="zh-CN" sz="1600" kern="1200" dirty="0" err="1" smtClean="0"/>
              <a:t>Shuanghui</a:t>
            </a:r>
            <a:r>
              <a:rPr lang="zh-CN" altLang="en-US" sz="1600" kern="1200" dirty="0" smtClean="0"/>
              <a:t> </a:t>
            </a:r>
            <a:r>
              <a:rPr lang="en-US" altLang="zh-CN" sz="1600" kern="1200" dirty="0"/>
              <a:t>International</a:t>
            </a:r>
            <a:r>
              <a:rPr lang="zh-CN" altLang="en-US" sz="1600" kern="1200" dirty="0"/>
              <a:t> </a:t>
            </a:r>
            <a:r>
              <a:rPr lang="en-US" altLang="zh-CN" sz="1600" kern="1200" dirty="0" smtClean="0"/>
              <a:t>and</a:t>
            </a:r>
            <a:r>
              <a:rPr lang="zh-CN" altLang="en-US" sz="1600" kern="1200" dirty="0"/>
              <a:t> </a:t>
            </a:r>
            <a:r>
              <a:rPr lang="en-US" altLang="zh-CN" sz="1600" kern="1200" dirty="0" smtClean="0"/>
              <a:t>Shine</a:t>
            </a:r>
            <a:r>
              <a:rPr lang="zh-CN" altLang="en-US" sz="1600" kern="1200" dirty="0" smtClean="0"/>
              <a:t> </a:t>
            </a:r>
            <a:r>
              <a:rPr lang="en-US" altLang="zh-CN" sz="1600" kern="1200" dirty="0" smtClean="0"/>
              <a:t>B</a:t>
            </a:r>
            <a:r>
              <a:rPr lang="zh-CN" altLang="en-US" sz="1600" kern="1200" dirty="0" smtClean="0"/>
              <a:t> </a:t>
            </a:r>
            <a:r>
              <a:rPr lang="en-US" altLang="zh-CN" sz="1600" kern="1200" dirty="0" smtClean="0"/>
              <a:t>are registered</a:t>
            </a:r>
            <a:r>
              <a:rPr lang="zh-CN" altLang="en-US" sz="1600" kern="1200" dirty="0" smtClean="0"/>
              <a:t> </a:t>
            </a:r>
            <a:r>
              <a:rPr lang="en-US" altLang="zh-CN" sz="1600" kern="1200" dirty="0" smtClean="0"/>
              <a:t>in</a:t>
            </a:r>
            <a:r>
              <a:rPr lang="zh-CN" altLang="en-US" sz="1600" kern="1200" dirty="0" smtClean="0"/>
              <a:t> </a:t>
            </a:r>
            <a:r>
              <a:rPr lang="en-US" altLang="zh-CN" sz="1600" kern="1200" dirty="0" smtClean="0"/>
              <a:t>Hong Kong,</a:t>
            </a:r>
            <a:r>
              <a:rPr lang="zh-CN" altLang="en-US" sz="1600" kern="1200" dirty="0" smtClean="0"/>
              <a:t>  </a:t>
            </a:r>
            <a:r>
              <a:rPr lang="en-US" altLang="zh-CN" sz="1600" kern="1200" dirty="0" smtClean="0"/>
              <a:t>the</a:t>
            </a:r>
            <a:r>
              <a:rPr lang="zh-CN" altLang="en-US" sz="1600" kern="1200" dirty="0" smtClean="0"/>
              <a:t> </a:t>
            </a:r>
            <a:r>
              <a:rPr lang="en-US" altLang="zh-CN" sz="1600" kern="1200" dirty="0" smtClean="0"/>
              <a:t>Cayman</a:t>
            </a:r>
            <a:r>
              <a:rPr lang="zh-CN" altLang="en-US" sz="1600" kern="1200" dirty="0" smtClean="0"/>
              <a:t> </a:t>
            </a:r>
            <a:r>
              <a:rPr lang="en-US" altLang="zh-CN" sz="1600" kern="1200" dirty="0" smtClean="0"/>
              <a:t>Islands</a:t>
            </a:r>
            <a:r>
              <a:rPr lang="zh-CN" altLang="en-US" sz="1600" kern="1200" dirty="0" smtClean="0"/>
              <a:t> </a:t>
            </a:r>
            <a:r>
              <a:rPr lang="en-US" altLang="zh-CN" sz="1600" kern="1200" dirty="0" smtClean="0"/>
              <a:t>and</a:t>
            </a:r>
            <a:r>
              <a:rPr lang="zh-CN" altLang="en-US" sz="1600" kern="1200" dirty="0"/>
              <a:t> </a:t>
            </a:r>
            <a:r>
              <a:rPr lang="en-US" altLang="zh-CN" sz="1600" kern="1200" dirty="0" smtClean="0"/>
              <a:t>the</a:t>
            </a:r>
            <a:r>
              <a:rPr lang="zh-CN" altLang="en-US" sz="1600" kern="1200" dirty="0" smtClean="0"/>
              <a:t> </a:t>
            </a:r>
            <a:r>
              <a:rPr lang="en-US" altLang="zh-CN" sz="1600" kern="1200" dirty="0" smtClean="0"/>
              <a:t>British</a:t>
            </a:r>
            <a:r>
              <a:rPr lang="zh-CN" altLang="en-US" sz="1600" kern="1200" dirty="0" smtClean="0"/>
              <a:t> </a:t>
            </a:r>
            <a:r>
              <a:rPr lang="en-US" altLang="zh-CN" sz="1600" kern="1200" dirty="0" smtClean="0"/>
              <a:t>Virgin</a:t>
            </a:r>
            <a:r>
              <a:rPr lang="zh-CN" altLang="en-US" sz="1600" kern="1200" dirty="0" smtClean="0"/>
              <a:t> </a:t>
            </a:r>
            <a:r>
              <a:rPr lang="en-US" altLang="zh-CN" sz="1600" kern="1200" dirty="0"/>
              <a:t>Islands </a:t>
            </a:r>
            <a:r>
              <a:rPr lang="en-US" altLang="zh-CN" sz="1600" kern="1200" dirty="0" smtClean="0"/>
              <a:t>respectively,</a:t>
            </a:r>
            <a:r>
              <a:rPr lang="zh-CN" altLang="en-US" sz="1600" kern="1200" dirty="0" smtClean="0"/>
              <a:t> </a:t>
            </a:r>
            <a:r>
              <a:rPr lang="en-US" altLang="zh-CN" sz="1600" kern="1200" dirty="0" smtClean="0"/>
              <a:t>where the income</a:t>
            </a:r>
            <a:r>
              <a:rPr lang="zh-CN" altLang="en-US" sz="1600" kern="1200" dirty="0" smtClean="0"/>
              <a:t> </a:t>
            </a:r>
            <a:r>
              <a:rPr lang="en-US" altLang="zh-CN" sz="1600" kern="1200" dirty="0" smtClean="0"/>
              <a:t>tax</a:t>
            </a:r>
            <a:r>
              <a:rPr lang="zh-CN" altLang="en-US" sz="1600" kern="1200" dirty="0" smtClean="0"/>
              <a:t> </a:t>
            </a:r>
            <a:r>
              <a:rPr lang="en-US" altLang="zh-CN" sz="1600" kern="1200" dirty="0" smtClean="0"/>
              <a:t>rates</a:t>
            </a:r>
            <a:r>
              <a:rPr lang="zh-CN" altLang="en-US" sz="1600" kern="1200" dirty="0"/>
              <a:t> </a:t>
            </a:r>
            <a:r>
              <a:rPr lang="en-US" altLang="zh-CN" sz="1600" kern="1200" dirty="0" smtClean="0"/>
              <a:t>are above</a:t>
            </a:r>
            <a:r>
              <a:rPr lang="zh-CN" altLang="en-US" sz="1600" kern="1200" dirty="0" smtClean="0"/>
              <a:t> </a:t>
            </a:r>
            <a:r>
              <a:rPr lang="en-US" altLang="zh-CN" sz="1600" kern="1200" dirty="0" smtClean="0"/>
              <a:t>12.5%.</a:t>
            </a:r>
            <a:r>
              <a:rPr lang="zh-CN" altLang="en-US" sz="1600" kern="1200" dirty="0" smtClean="0"/>
              <a:t> </a:t>
            </a:r>
            <a:r>
              <a:rPr lang="en-US" altLang="zh-CN" sz="1600" kern="1200" dirty="0" smtClean="0"/>
              <a:t>The</a:t>
            </a:r>
            <a:r>
              <a:rPr lang="zh-CN" altLang="en-US" sz="1600" kern="1200" dirty="0" smtClean="0"/>
              <a:t> </a:t>
            </a:r>
            <a:r>
              <a:rPr lang="en-US" altLang="zh-CN" sz="1600" kern="1200" dirty="0" smtClean="0"/>
              <a:t>registration</a:t>
            </a:r>
            <a:r>
              <a:rPr lang="zh-CN" altLang="en-US" sz="1600" kern="1200" dirty="0" smtClean="0"/>
              <a:t> </a:t>
            </a:r>
            <a:r>
              <a:rPr lang="en-US" altLang="zh-CN" sz="1600" kern="1200" dirty="0" smtClean="0"/>
              <a:t>location</a:t>
            </a:r>
            <a:r>
              <a:rPr lang="zh-CN" altLang="en-US" sz="1600" kern="1200" dirty="0" smtClean="0"/>
              <a:t> </a:t>
            </a:r>
            <a:r>
              <a:rPr lang="en-US" altLang="zh-CN" sz="1600" kern="1200" dirty="0" smtClean="0"/>
              <a:t>of</a:t>
            </a:r>
            <a:r>
              <a:rPr lang="zh-CN" altLang="en-US" sz="1600" kern="1200" dirty="0" smtClean="0"/>
              <a:t> </a:t>
            </a:r>
            <a:r>
              <a:rPr lang="en-US" altLang="zh-CN" sz="1600" kern="1200" dirty="0" smtClean="0"/>
              <a:t>Glorious Link</a:t>
            </a:r>
            <a:r>
              <a:rPr lang="zh-CN" altLang="en-US" sz="1600" kern="1200" dirty="0" smtClean="0"/>
              <a:t> </a:t>
            </a:r>
            <a:r>
              <a:rPr lang="en-US" altLang="zh-CN" sz="1600" kern="1200" dirty="0" smtClean="0"/>
              <a:t>hasn’t</a:t>
            </a:r>
            <a:r>
              <a:rPr lang="zh-CN" altLang="en-US" sz="1600" kern="1200" dirty="0" smtClean="0"/>
              <a:t> </a:t>
            </a:r>
            <a:r>
              <a:rPr lang="en-US" altLang="zh-CN" sz="1600" kern="1200" dirty="0" smtClean="0"/>
              <a:t>been</a:t>
            </a:r>
            <a:r>
              <a:rPr lang="zh-CN" altLang="en-US" sz="1600" kern="1200" dirty="0" smtClean="0"/>
              <a:t> </a:t>
            </a:r>
            <a:r>
              <a:rPr lang="en-US" altLang="zh-CN" sz="1600" kern="1200" dirty="0" smtClean="0"/>
              <a:t>disclosed</a:t>
            </a:r>
            <a:r>
              <a:rPr lang="zh-CN" altLang="en-US" sz="1600" kern="1200" dirty="0"/>
              <a:t>.</a:t>
            </a:r>
            <a:endParaRPr lang="en-US" altLang="zh-CN" sz="1600" kern="1200" dirty="0" smtClean="0"/>
          </a:p>
          <a:p>
            <a:pPr lvl="1">
              <a:spcAft>
                <a:spcPts val="400"/>
              </a:spcAft>
            </a:pPr>
            <a:r>
              <a:rPr lang="en-US" altLang="zh-CN" sz="1400" dirty="0" smtClean="0"/>
              <a:t>GS </a:t>
            </a:r>
            <a:r>
              <a:rPr lang="en-US" altLang="zh-CN" sz="1400" dirty="0"/>
              <a:t>and</a:t>
            </a:r>
            <a:r>
              <a:rPr lang="zh-CN" altLang="en-US" sz="1400" dirty="0"/>
              <a:t> </a:t>
            </a:r>
            <a:r>
              <a:rPr lang="en-US" altLang="zh-CN" sz="1400" dirty="0" smtClean="0"/>
              <a:t>CDH did not pay the overdue tax in the end probably</a:t>
            </a:r>
            <a:r>
              <a:rPr lang="zh-CN" altLang="en-US" sz="1400" dirty="0" smtClean="0"/>
              <a:t> </a:t>
            </a:r>
            <a:r>
              <a:rPr lang="en-US" altLang="zh-CN" sz="1400" dirty="0" smtClean="0"/>
              <a:t>because</a:t>
            </a:r>
            <a:r>
              <a:rPr lang="zh-CN" altLang="en-US" sz="1400" dirty="0" smtClean="0"/>
              <a:t> </a:t>
            </a:r>
            <a:r>
              <a:rPr lang="en-US" altLang="zh-CN" sz="1400" dirty="0" smtClean="0"/>
              <a:t>all of the</a:t>
            </a:r>
            <a:r>
              <a:rPr lang="zh-CN" altLang="en-US" sz="1400" dirty="0" smtClean="0"/>
              <a:t> </a:t>
            </a:r>
            <a:r>
              <a:rPr lang="en-US" altLang="zh-CN" sz="1400" dirty="0" smtClean="0"/>
              <a:t>intermediate</a:t>
            </a:r>
            <a:r>
              <a:rPr lang="zh-CN" altLang="en-US" sz="1400" dirty="0" smtClean="0"/>
              <a:t> </a:t>
            </a:r>
            <a:r>
              <a:rPr lang="en-US" altLang="zh-CN" sz="1400" dirty="0" smtClean="0"/>
              <a:t>companies</a:t>
            </a:r>
            <a:r>
              <a:rPr lang="zh-CN" altLang="en-US" sz="1400" dirty="0" smtClean="0"/>
              <a:t> </a:t>
            </a:r>
            <a:r>
              <a:rPr lang="en-US" altLang="zh-CN" sz="1400" dirty="0" smtClean="0"/>
              <a:t>had</a:t>
            </a:r>
            <a:r>
              <a:rPr lang="zh-CN" altLang="en-US" sz="1400" dirty="0" smtClean="0"/>
              <a:t> </a:t>
            </a:r>
            <a:r>
              <a:rPr lang="en-US" altLang="zh-CN" sz="1400" dirty="0" smtClean="0"/>
              <a:t>commercial</a:t>
            </a:r>
            <a:r>
              <a:rPr lang="zh-CN" altLang="en-US" sz="1400" dirty="0" smtClean="0"/>
              <a:t> </a:t>
            </a:r>
            <a:r>
              <a:rPr lang="en-US" altLang="zh-CN" sz="1400" dirty="0" smtClean="0"/>
              <a:t>substance. </a:t>
            </a:r>
          </a:p>
          <a:p>
            <a:pPr lvl="1">
              <a:spcAft>
                <a:spcPts val="400"/>
              </a:spcAft>
            </a:pPr>
            <a:r>
              <a:rPr lang="en-US" altLang="zh-CN" sz="1400" dirty="0" smtClean="0"/>
              <a:t>For example, Rotary</a:t>
            </a:r>
            <a:r>
              <a:rPr lang="zh-CN" altLang="en-US" sz="1400" dirty="0" smtClean="0"/>
              <a:t> </a:t>
            </a:r>
            <a:r>
              <a:rPr lang="en-US" altLang="zh-CN" sz="1400" dirty="0"/>
              <a:t>Vortex’s registered</a:t>
            </a:r>
            <a:r>
              <a:rPr lang="zh-CN" altLang="en-US" sz="1400" dirty="0"/>
              <a:t> </a:t>
            </a:r>
            <a:r>
              <a:rPr lang="en-US" altLang="zh-CN" sz="1400" dirty="0" smtClean="0"/>
              <a:t>capital is</a:t>
            </a:r>
            <a:r>
              <a:rPr lang="zh-CN" altLang="en-US" sz="1400" dirty="0" smtClean="0"/>
              <a:t> </a:t>
            </a:r>
            <a:r>
              <a:rPr lang="zh-CN" altLang="zh-CN" sz="1400" dirty="0" smtClean="0"/>
              <a:t>1</a:t>
            </a:r>
            <a:r>
              <a:rPr lang="en-US" altLang="zh-CN" sz="1400" dirty="0" smtClean="0"/>
              <a:t>.5</a:t>
            </a:r>
            <a:r>
              <a:rPr lang="zh-CN" altLang="en-US" sz="1400" dirty="0" smtClean="0"/>
              <a:t> </a:t>
            </a:r>
            <a:r>
              <a:rPr lang="en-US" altLang="zh-CN" sz="1400" dirty="0" smtClean="0"/>
              <a:t>billion</a:t>
            </a:r>
            <a:r>
              <a:rPr lang="zh-CN" altLang="en-US" sz="1400" dirty="0" smtClean="0"/>
              <a:t>. </a:t>
            </a:r>
            <a:r>
              <a:rPr lang="en-US" altLang="zh-CN" sz="1400" dirty="0" smtClean="0"/>
              <a:t>It</a:t>
            </a:r>
            <a:r>
              <a:rPr lang="zh-CN" altLang="en-US" sz="1400" dirty="0" smtClean="0"/>
              <a:t> </a:t>
            </a:r>
            <a:r>
              <a:rPr lang="en-US" altLang="zh-CN" sz="1400" dirty="0" smtClean="0"/>
              <a:t>not</a:t>
            </a:r>
            <a:r>
              <a:rPr lang="zh-CN" altLang="en-US" sz="1400" dirty="0" smtClean="0"/>
              <a:t> </a:t>
            </a:r>
            <a:r>
              <a:rPr lang="en-US" altLang="zh-CN" sz="1400" dirty="0" smtClean="0"/>
              <a:t>only</a:t>
            </a:r>
            <a:r>
              <a:rPr lang="zh-CN" altLang="en-US" sz="1400" dirty="0" smtClean="0"/>
              <a:t> </a:t>
            </a:r>
            <a:r>
              <a:rPr lang="en-US" altLang="zh-CN" sz="1400" dirty="0" smtClean="0"/>
              <a:t>holds</a:t>
            </a:r>
            <a:r>
              <a:rPr lang="zh-CN" altLang="en-US" sz="1400" dirty="0" smtClean="0"/>
              <a:t> </a:t>
            </a:r>
            <a:r>
              <a:rPr lang="zh-CN" altLang="zh-CN" sz="1400" dirty="0" smtClean="0"/>
              <a:t>5</a:t>
            </a:r>
            <a:r>
              <a:rPr lang="en-US" altLang="zh-CN" sz="1400" dirty="0" smtClean="0"/>
              <a:t>1.45%</a:t>
            </a:r>
            <a:r>
              <a:rPr lang="zh-CN" altLang="en-US" sz="1400" dirty="0" smtClean="0"/>
              <a:t> </a:t>
            </a:r>
            <a:r>
              <a:rPr lang="en-US" altLang="zh-CN" sz="1400" dirty="0" smtClean="0"/>
              <a:t>shares of </a:t>
            </a:r>
            <a:r>
              <a:rPr lang="en-US" altLang="zh-CN" sz="1400" dirty="0" err="1" smtClean="0"/>
              <a:t>Shuanghui</a:t>
            </a:r>
            <a:r>
              <a:rPr lang="en-US" altLang="zh-CN" sz="1400" dirty="0" smtClean="0"/>
              <a:t> International</a:t>
            </a:r>
            <a:r>
              <a:rPr lang="zh-CN" altLang="en-US" sz="1400" dirty="0" smtClean="0"/>
              <a:t> </a:t>
            </a:r>
            <a:r>
              <a:rPr lang="en-US" altLang="zh-CN" sz="1400" dirty="0" smtClean="0"/>
              <a:t>but</a:t>
            </a:r>
            <a:r>
              <a:rPr lang="zh-CN" altLang="en-US" sz="1400" dirty="0" smtClean="0"/>
              <a:t> </a:t>
            </a:r>
            <a:r>
              <a:rPr lang="en-US" altLang="zh-CN" sz="1400" dirty="0" smtClean="0"/>
              <a:t>also</a:t>
            </a:r>
            <a:r>
              <a:rPr lang="zh-CN" altLang="en-US" sz="1400" dirty="0" smtClean="0"/>
              <a:t> </a:t>
            </a:r>
            <a:r>
              <a:rPr lang="en-US" altLang="zh-CN" sz="1400" dirty="0" smtClean="0"/>
              <a:t>controls</a:t>
            </a:r>
            <a:r>
              <a:rPr lang="zh-CN" altLang="en-US" sz="1400" dirty="0"/>
              <a:t> </a:t>
            </a:r>
            <a:r>
              <a:rPr lang="en-US" altLang="zh-CN" sz="1400" dirty="0" smtClean="0"/>
              <a:t>several</a:t>
            </a:r>
            <a:r>
              <a:rPr lang="zh-CN" altLang="en-US" sz="1400" dirty="0"/>
              <a:t> </a:t>
            </a:r>
            <a:r>
              <a:rPr lang="en-US" altLang="zh-CN" sz="1400" dirty="0" smtClean="0"/>
              <a:t>meat</a:t>
            </a:r>
            <a:r>
              <a:rPr lang="zh-CN" altLang="en-US" sz="1400" dirty="0" smtClean="0"/>
              <a:t> </a:t>
            </a:r>
            <a:r>
              <a:rPr lang="en-US" altLang="zh-CN" sz="1400" dirty="0" smtClean="0"/>
              <a:t>processing</a:t>
            </a:r>
            <a:r>
              <a:rPr lang="zh-CN" altLang="en-US" sz="1400" dirty="0" smtClean="0"/>
              <a:t> </a:t>
            </a:r>
            <a:r>
              <a:rPr lang="en-US" altLang="zh-CN" sz="1400" dirty="0" smtClean="0"/>
              <a:t>plants</a:t>
            </a:r>
            <a:r>
              <a:rPr lang="zh-CN" altLang="en-US" sz="1400" dirty="0" smtClean="0"/>
              <a:t>.</a:t>
            </a:r>
            <a:endParaRPr lang="en-US" altLang="zh-CN" sz="1400" dirty="0" smtClean="0"/>
          </a:p>
          <a:p>
            <a:pPr lvl="1">
              <a:spcAft>
                <a:spcPts val="400"/>
              </a:spcAft>
            </a:pPr>
            <a:r>
              <a:rPr lang="en-US" altLang="zh-CN" sz="1400" dirty="0" err="1"/>
              <a:t>Shuanghui</a:t>
            </a:r>
            <a:r>
              <a:rPr lang="zh-CN" altLang="en-US" sz="1400" dirty="0"/>
              <a:t> </a:t>
            </a:r>
            <a:r>
              <a:rPr lang="en-US" altLang="zh-CN" sz="1400" dirty="0"/>
              <a:t>International</a:t>
            </a:r>
            <a:r>
              <a:rPr lang="zh-CN" altLang="en-US" sz="1400" dirty="0"/>
              <a:t> </a:t>
            </a:r>
            <a:r>
              <a:rPr lang="en-US" altLang="zh-CN" sz="1400" dirty="0"/>
              <a:t>is</a:t>
            </a:r>
            <a:r>
              <a:rPr lang="zh-CN" altLang="en-US" sz="1400" dirty="0"/>
              <a:t> </a:t>
            </a:r>
            <a:r>
              <a:rPr lang="en-US" altLang="zh-CN" sz="1400" dirty="0"/>
              <a:t>an</a:t>
            </a:r>
            <a:r>
              <a:rPr lang="zh-CN" altLang="en-US" sz="1400" dirty="0"/>
              <a:t> </a:t>
            </a:r>
            <a:r>
              <a:rPr lang="en-US" altLang="zh-CN" sz="1400" dirty="0"/>
              <a:t>important</a:t>
            </a:r>
            <a:r>
              <a:rPr lang="zh-CN" altLang="en-US" sz="1400" dirty="0"/>
              <a:t> </a:t>
            </a:r>
            <a:r>
              <a:rPr lang="en-US" altLang="zh-CN" sz="1400" dirty="0"/>
              <a:t>channel</a:t>
            </a:r>
            <a:r>
              <a:rPr lang="zh-CN" altLang="en-US" sz="1400" dirty="0"/>
              <a:t> </a:t>
            </a:r>
            <a:r>
              <a:rPr lang="en-US" altLang="zh-CN" sz="1400" dirty="0"/>
              <a:t>for</a:t>
            </a:r>
            <a:r>
              <a:rPr lang="zh-CN" altLang="en-US" sz="1400" dirty="0"/>
              <a:t> </a:t>
            </a:r>
            <a:r>
              <a:rPr lang="en-US" altLang="zh-CN" sz="1400" dirty="0" err="1"/>
              <a:t>Shuanghui</a:t>
            </a:r>
            <a:r>
              <a:rPr lang="zh-CN" altLang="en-US" sz="1400" dirty="0"/>
              <a:t> </a:t>
            </a:r>
            <a:r>
              <a:rPr lang="en-US" altLang="zh-CN" sz="1400" dirty="0"/>
              <a:t>Group</a:t>
            </a:r>
            <a:r>
              <a:rPr lang="zh-CN" altLang="en-US" sz="1400" dirty="0"/>
              <a:t> </a:t>
            </a:r>
            <a:r>
              <a:rPr lang="en-US" altLang="zh-CN" sz="1400" dirty="0"/>
              <a:t>to</a:t>
            </a:r>
            <a:r>
              <a:rPr lang="zh-CN" altLang="en-US" sz="1400" dirty="0"/>
              <a:t> </a:t>
            </a:r>
            <a:r>
              <a:rPr lang="en-US" altLang="zh-CN" sz="1400" dirty="0"/>
              <a:t>expand</a:t>
            </a:r>
            <a:r>
              <a:rPr lang="zh-CN" altLang="en-US" sz="1400" dirty="0"/>
              <a:t> </a:t>
            </a:r>
            <a:r>
              <a:rPr lang="en-US" altLang="zh-CN" sz="1400" dirty="0"/>
              <a:t>its</a:t>
            </a:r>
            <a:r>
              <a:rPr lang="zh-CN" altLang="en-US" sz="1400" dirty="0"/>
              <a:t> </a:t>
            </a:r>
            <a:r>
              <a:rPr lang="en-US" altLang="zh-CN" sz="1400" dirty="0"/>
              <a:t>overseas</a:t>
            </a:r>
            <a:r>
              <a:rPr lang="zh-CN" altLang="en-US" sz="1400" dirty="0"/>
              <a:t> </a:t>
            </a:r>
            <a:r>
              <a:rPr lang="en-US" altLang="zh-CN" sz="1400" dirty="0"/>
              <a:t>businesses</a:t>
            </a:r>
            <a:r>
              <a:rPr lang="zh-CN" altLang="en-US" sz="1400" dirty="0"/>
              <a:t>. </a:t>
            </a:r>
            <a:r>
              <a:rPr lang="en-US" altLang="zh-CN" sz="1400" dirty="0"/>
              <a:t>It</a:t>
            </a:r>
            <a:r>
              <a:rPr lang="zh-CN" altLang="en-US" sz="1400" dirty="0"/>
              <a:t> </a:t>
            </a:r>
            <a:r>
              <a:rPr lang="en-US" altLang="zh-CN" sz="1400" dirty="0"/>
              <a:t>was</a:t>
            </a:r>
            <a:r>
              <a:rPr lang="zh-CN" altLang="en-US" sz="1400" dirty="0"/>
              <a:t> </a:t>
            </a:r>
            <a:r>
              <a:rPr lang="en-US" altLang="zh-CN" sz="1400" dirty="0"/>
              <a:t>renamed</a:t>
            </a:r>
            <a:r>
              <a:rPr lang="zh-CN" altLang="en-US" sz="1400" dirty="0"/>
              <a:t> </a:t>
            </a:r>
            <a:r>
              <a:rPr lang="en-US" altLang="zh-CN" sz="1400" dirty="0"/>
              <a:t>as</a:t>
            </a:r>
            <a:r>
              <a:rPr lang="zh-CN" altLang="en-US" sz="1400" dirty="0"/>
              <a:t> </a:t>
            </a:r>
            <a:r>
              <a:rPr lang="en-US" altLang="zh-CN" sz="1400" dirty="0"/>
              <a:t>WH Group and</a:t>
            </a:r>
            <a:r>
              <a:rPr lang="zh-CN" altLang="en-US" sz="1400" dirty="0"/>
              <a:t> </a:t>
            </a:r>
            <a:r>
              <a:rPr lang="en-US" altLang="zh-CN" sz="1400" dirty="0"/>
              <a:t>went public in</a:t>
            </a:r>
            <a:r>
              <a:rPr lang="zh-CN" altLang="en-US" sz="1400" dirty="0"/>
              <a:t> </a:t>
            </a:r>
            <a:r>
              <a:rPr lang="en-US" altLang="zh-CN" sz="1400" dirty="0"/>
              <a:t>Hong</a:t>
            </a:r>
            <a:r>
              <a:rPr lang="zh-CN" altLang="en-US" sz="1400" dirty="0"/>
              <a:t> </a:t>
            </a:r>
            <a:r>
              <a:rPr lang="en-US" altLang="zh-CN" sz="1400" dirty="0"/>
              <a:t>Kong</a:t>
            </a:r>
            <a:r>
              <a:rPr lang="zh-CN" altLang="en-US" sz="1400" dirty="0"/>
              <a:t> </a:t>
            </a:r>
            <a:r>
              <a:rPr lang="en-US" altLang="zh-CN" sz="1400" dirty="0"/>
              <a:t>in</a:t>
            </a:r>
            <a:r>
              <a:rPr lang="zh-CN" altLang="en-US" sz="1400" dirty="0"/>
              <a:t> </a:t>
            </a:r>
            <a:r>
              <a:rPr lang="en-US" altLang="zh-CN" sz="1400" dirty="0"/>
              <a:t>April</a:t>
            </a:r>
            <a:r>
              <a:rPr lang="zh-CN" altLang="en-US" sz="1400" dirty="0"/>
              <a:t>, </a:t>
            </a:r>
            <a:r>
              <a:rPr lang="en-US" altLang="zh-CN" sz="1400" dirty="0"/>
              <a:t>2014</a:t>
            </a:r>
            <a:r>
              <a:rPr lang="en-US" altLang="zh-CN" sz="1400" dirty="0" smtClean="0"/>
              <a:t>.</a:t>
            </a:r>
            <a:endParaRPr lang="zh-CN" altLang="en-US" sz="1600" kern="12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23</a:t>
            </a:fld>
            <a:endParaRPr lang="zh-CN" altLang="en-US"/>
          </a:p>
        </p:txBody>
      </p:sp>
    </p:spTree>
    <p:extLst>
      <p:ext uri="{BB962C8B-B14F-4D97-AF65-F5344CB8AC3E}">
        <p14:creationId xmlns:p14="http://schemas.microsoft.com/office/powerpoint/2010/main" val="42903795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5763" y="1428750"/>
            <a:ext cx="8375650" cy="4880570"/>
          </a:xfrm>
        </p:spPr>
        <p:txBody>
          <a:bodyPr/>
          <a:lstStyle/>
          <a:p>
            <a:pPr>
              <a:spcAft>
                <a:spcPts val="400"/>
              </a:spcAft>
            </a:pPr>
            <a:r>
              <a:rPr lang="en-US" altLang="zh-CN" sz="1800" dirty="0" smtClean="0"/>
              <a:t>All of the share</a:t>
            </a:r>
            <a:r>
              <a:rPr lang="zh-CN" altLang="en-US" sz="1800" dirty="0" smtClean="0"/>
              <a:t> </a:t>
            </a:r>
            <a:r>
              <a:rPr lang="en-US" altLang="zh-CN" sz="1800" dirty="0" smtClean="0"/>
              <a:t>transfers</a:t>
            </a:r>
            <a:r>
              <a:rPr lang="zh-CN" altLang="en-US" sz="1800" dirty="0" smtClean="0"/>
              <a:t> </a:t>
            </a:r>
            <a:r>
              <a:rPr lang="en-US" altLang="zh-CN" sz="1800" dirty="0" smtClean="0"/>
              <a:t>were</a:t>
            </a:r>
            <a:r>
              <a:rPr lang="zh-CN" altLang="en-US" sz="1800" dirty="0" smtClean="0"/>
              <a:t> </a:t>
            </a:r>
            <a:r>
              <a:rPr lang="en-US" altLang="zh-CN" sz="1800" dirty="0" smtClean="0"/>
              <a:t>conducted</a:t>
            </a:r>
            <a:r>
              <a:rPr lang="zh-CN" altLang="en-US" sz="1800" dirty="0" smtClean="0"/>
              <a:t> </a:t>
            </a:r>
            <a:r>
              <a:rPr lang="en-US" altLang="zh-CN" sz="1800" dirty="0" smtClean="0"/>
              <a:t>overseas.</a:t>
            </a:r>
            <a:endParaRPr lang="en-US" altLang="zh-CN" sz="1800" dirty="0"/>
          </a:p>
          <a:p>
            <a:pPr>
              <a:spcAft>
                <a:spcPts val="400"/>
              </a:spcAft>
            </a:pPr>
            <a:r>
              <a:rPr lang="en-US" altLang="zh-CN" sz="1800" dirty="0" smtClean="0"/>
              <a:t>Complicated</a:t>
            </a:r>
            <a:r>
              <a:rPr lang="zh-CN" altLang="en-US" sz="1800" dirty="0" smtClean="0"/>
              <a:t> </a:t>
            </a:r>
            <a:r>
              <a:rPr lang="en-US" altLang="zh-CN" sz="1800" dirty="0" smtClean="0"/>
              <a:t>offshore</a:t>
            </a:r>
            <a:r>
              <a:rPr lang="zh-CN" altLang="en-US" sz="1800" dirty="0" smtClean="0"/>
              <a:t> </a:t>
            </a:r>
            <a:r>
              <a:rPr lang="en-US" altLang="zh-CN" sz="1800" dirty="0" smtClean="0"/>
              <a:t>share</a:t>
            </a:r>
            <a:r>
              <a:rPr lang="zh-CN" altLang="en-US" sz="1800" dirty="0" smtClean="0"/>
              <a:t> </a:t>
            </a:r>
            <a:r>
              <a:rPr lang="en-US" altLang="zh-CN" sz="1800" dirty="0" smtClean="0"/>
              <a:t>structure, simple</a:t>
            </a:r>
            <a:r>
              <a:rPr lang="zh-CN" altLang="en-US" sz="1800" dirty="0" smtClean="0"/>
              <a:t> </a:t>
            </a:r>
            <a:r>
              <a:rPr lang="en-US" altLang="zh-CN" sz="1800" dirty="0" smtClean="0"/>
              <a:t>tax-avoidance</a:t>
            </a:r>
            <a:r>
              <a:rPr lang="zh-CN" altLang="en-US" sz="1800" dirty="0" smtClean="0"/>
              <a:t> </a:t>
            </a:r>
            <a:r>
              <a:rPr lang="en-US" altLang="zh-CN" sz="1800" dirty="0" smtClean="0"/>
              <a:t>structure</a:t>
            </a:r>
            <a:r>
              <a:rPr lang="zh-CN" altLang="en-US" sz="1800" dirty="0" smtClean="0"/>
              <a:t> </a:t>
            </a:r>
            <a:endParaRPr lang="en-US" altLang="zh-CN" sz="1800" dirty="0" smtClean="0"/>
          </a:p>
          <a:p>
            <a:pPr lvl="1">
              <a:spcAft>
                <a:spcPts val="400"/>
              </a:spcAft>
            </a:pPr>
            <a:r>
              <a:rPr lang="en-US" altLang="zh-CN" sz="1600" dirty="0" smtClean="0"/>
              <a:t>GS and CDH designed</a:t>
            </a:r>
            <a:r>
              <a:rPr lang="zh-CN" altLang="en-US" sz="1600" dirty="0" smtClean="0"/>
              <a:t> </a:t>
            </a:r>
            <a:r>
              <a:rPr lang="en-US" altLang="zh-CN" sz="1600" dirty="0" smtClean="0"/>
              <a:t>a complicated</a:t>
            </a:r>
            <a:r>
              <a:rPr lang="zh-CN" altLang="en-US" sz="1600" dirty="0" smtClean="0"/>
              <a:t> </a:t>
            </a:r>
            <a:r>
              <a:rPr lang="en-US" altLang="zh-CN" sz="1600" dirty="0" smtClean="0"/>
              <a:t>offshore</a:t>
            </a:r>
            <a:r>
              <a:rPr lang="zh-CN" altLang="en-US" sz="1600" dirty="0" smtClean="0"/>
              <a:t> </a:t>
            </a:r>
            <a:r>
              <a:rPr lang="en-US" altLang="zh-CN" sz="1600" dirty="0" smtClean="0"/>
              <a:t>equity</a:t>
            </a:r>
            <a:r>
              <a:rPr lang="zh-CN" altLang="en-US" sz="1600" dirty="0" smtClean="0"/>
              <a:t> </a:t>
            </a:r>
            <a:r>
              <a:rPr lang="en-US" altLang="zh-CN" sz="1600" dirty="0" smtClean="0"/>
              <a:t>structure</a:t>
            </a:r>
            <a:r>
              <a:rPr lang="zh-CN" altLang="en-US" sz="1600" dirty="0" smtClean="0"/>
              <a:t> </a:t>
            </a:r>
            <a:r>
              <a:rPr lang="en-US" altLang="zh-CN" sz="1600" dirty="0" smtClean="0"/>
              <a:t>to enable other</a:t>
            </a:r>
            <a:r>
              <a:rPr lang="zh-CN" altLang="en-US" sz="1600" dirty="0" smtClean="0"/>
              <a:t> </a:t>
            </a:r>
            <a:r>
              <a:rPr lang="en-US" altLang="zh-CN" sz="1600" dirty="0" smtClean="0"/>
              <a:t>investors to enter</a:t>
            </a:r>
            <a:r>
              <a:rPr lang="zh-CN" altLang="en-US" sz="1600" dirty="0" smtClean="0"/>
              <a:t> </a:t>
            </a:r>
            <a:r>
              <a:rPr lang="en-US" altLang="zh-CN" sz="1600" dirty="0" smtClean="0"/>
              <a:t>or</a:t>
            </a:r>
            <a:r>
              <a:rPr lang="zh-CN" altLang="en-US" sz="1600" dirty="0" smtClean="0"/>
              <a:t> </a:t>
            </a:r>
            <a:r>
              <a:rPr lang="en-US" altLang="zh-CN" sz="1600" dirty="0" smtClean="0"/>
              <a:t>exit conveniently</a:t>
            </a:r>
            <a:r>
              <a:rPr lang="zh-CN" altLang="en-US" sz="1600" dirty="0" smtClean="0"/>
              <a:t>, </a:t>
            </a:r>
            <a:r>
              <a:rPr lang="en-US" altLang="zh-CN" sz="1600" dirty="0" smtClean="0"/>
              <a:t>and to create conditions for the</a:t>
            </a:r>
            <a:r>
              <a:rPr lang="zh-CN" altLang="en-US" sz="1600" dirty="0" smtClean="0"/>
              <a:t> </a:t>
            </a:r>
            <a:r>
              <a:rPr lang="en-US" altLang="zh-CN" sz="1600" dirty="0" smtClean="0"/>
              <a:t>management</a:t>
            </a:r>
            <a:r>
              <a:rPr lang="zh-CN" altLang="en-US" sz="1600" dirty="0" smtClean="0"/>
              <a:t> </a:t>
            </a:r>
            <a:r>
              <a:rPr lang="en-US" altLang="zh-CN" sz="1600" dirty="0" smtClean="0"/>
              <a:t>buyout</a:t>
            </a:r>
            <a:r>
              <a:rPr lang="zh-CN" altLang="en-US" sz="1600" dirty="0" smtClean="0"/>
              <a:t> </a:t>
            </a:r>
            <a:r>
              <a:rPr lang="en-US" altLang="zh-CN" sz="1600" dirty="0" smtClean="0"/>
              <a:t>of</a:t>
            </a:r>
            <a:r>
              <a:rPr lang="zh-CN" altLang="en-US" sz="1600" dirty="0" smtClean="0"/>
              <a:t> </a:t>
            </a:r>
            <a:r>
              <a:rPr lang="en-US" altLang="zh-CN" sz="1600" dirty="0" err="1" smtClean="0"/>
              <a:t>Shuanghui</a:t>
            </a:r>
            <a:r>
              <a:rPr lang="zh-CN" altLang="en-US" sz="1600" dirty="0" smtClean="0"/>
              <a:t> </a:t>
            </a:r>
            <a:r>
              <a:rPr lang="en-US" altLang="zh-CN" sz="1600" dirty="0" smtClean="0"/>
              <a:t>Investment</a:t>
            </a:r>
            <a:r>
              <a:rPr lang="zh-CN" altLang="en-US" sz="1600" dirty="0" smtClean="0"/>
              <a:t> </a:t>
            </a:r>
            <a:r>
              <a:rPr lang="en-US" altLang="zh-CN" sz="1600" dirty="0" smtClean="0"/>
              <a:t>&amp;</a:t>
            </a:r>
            <a:r>
              <a:rPr lang="zh-CN" altLang="en-US" sz="1600" dirty="0" smtClean="0"/>
              <a:t> </a:t>
            </a:r>
            <a:r>
              <a:rPr lang="en-US" altLang="zh-CN" sz="1600" dirty="0" smtClean="0"/>
              <a:t>Development</a:t>
            </a:r>
            <a:r>
              <a:rPr lang="zh-CN" altLang="en-US" sz="1600" dirty="0" smtClean="0"/>
              <a:t>.</a:t>
            </a:r>
            <a:endParaRPr lang="en-US" altLang="zh-CN" sz="1600" dirty="0" smtClean="0"/>
          </a:p>
          <a:p>
            <a:pPr lvl="1">
              <a:spcAft>
                <a:spcPts val="400"/>
              </a:spcAft>
            </a:pPr>
            <a:r>
              <a:rPr lang="en-US" altLang="zh-CN" sz="1600" dirty="0"/>
              <a:t>Heroic </a:t>
            </a:r>
            <a:r>
              <a:rPr lang="en-US" altLang="zh-CN" sz="1600" dirty="0" smtClean="0"/>
              <a:t>Zone,</a:t>
            </a:r>
            <a:r>
              <a:rPr lang="zh-CN" altLang="en-US" sz="1600" dirty="0" smtClean="0"/>
              <a:t> </a:t>
            </a:r>
            <a:r>
              <a:rPr lang="en-US" altLang="zh-CN" sz="1600" dirty="0" smtClean="0"/>
              <a:t>whose</a:t>
            </a:r>
            <a:r>
              <a:rPr lang="zh-CN" altLang="en-US" sz="1600" dirty="0" smtClean="0"/>
              <a:t> </a:t>
            </a:r>
            <a:r>
              <a:rPr lang="en-US" altLang="zh-CN" sz="1600" dirty="0" smtClean="0"/>
              <a:t>shares</a:t>
            </a:r>
            <a:r>
              <a:rPr lang="zh-CN" altLang="en-US" sz="1600" dirty="0" smtClean="0"/>
              <a:t> </a:t>
            </a:r>
            <a:r>
              <a:rPr lang="en-US" altLang="zh-CN" sz="1600" dirty="0" smtClean="0"/>
              <a:t>were</a:t>
            </a:r>
            <a:r>
              <a:rPr lang="zh-CN" altLang="en-US" sz="1600" dirty="0" smtClean="0"/>
              <a:t> </a:t>
            </a:r>
            <a:r>
              <a:rPr lang="en-US" altLang="zh-CN" sz="1600" dirty="0" smtClean="0"/>
              <a:t>hold</a:t>
            </a:r>
            <a:r>
              <a:rPr lang="zh-CN" altLang="en-US" sz="1600" dirty="0" smtClean="0"/>
              <a:t> </a:t>
            </a:r>
            <a:r>
              <a:rPr lang="en-US" altLang="zh-CN" sz="1600" dirty="0" smtClean="0"/>
              <a:t>by</a:t>
            </a:r>
            <a:r>
              <a:rPr lang="zh-CN" altLang="en-US" sz="1600" dirty="0" smtClean="0"/>
              <a:t> </a:t>
            </a:r>
            <a:r>
              <a:rPr lang="en-US" altLang="zh-CN" sz="1600" dirty="0" smtClean="0"/>
              <a:t>300</a:t>
            </a:r>
            <a:r>
              <a:rPr lang="zh-CN" altLang="en-US" sz="1600" dirty="0" smtClean="0"/>
              <a:t> </a:t>
            </a:r>
            <a:r>
              <a:rPr lang="en-US" altLang="zh-CN" sz="1600" dirty="0" smtClean="0"/>
              <a:t>employees</a:t>
            </a:r>
            <a:r>
              <a:rPr lang="zh-CN" altLang="en-US" sz="1600" dirty="0" smtClean="0"/>
              <a:t> </a:t>
            </a:r>
            <a:r>
              <a:rPr lang="en-US" altLang="zh-CN" sz="1600" dirty="0" smtClean="0"/>
              <a:t>of</a:t>
            </a:r>
            <a:r>
              <a:rPr lang="zh-CN" altLang="en-US" sz="1600" dirty="0" smtClean="0"/>
              <a:t> </a:t>
            </a:r>
            <a:r>
              <a:rPr lang="en-US" altLang="zh-CN" sz="1600" dirty="0" err="1" smtClean="0"/>
              <a:t>Shuanghui</a:t>
            </a:r>
            <a:r>
              <a:rPr lang="en-US" altLang="zh-CN" sz="1600" dirty="0" smtClean="0"/>
              <a:t>,</a:t>
            </a:r>
            <a:r>
              <a:rPr lang="zh-CN" altLang="en-US" sz="1600" dirty="0" smtClean="0"/>
              <a:t> </a:t>
            </a:r>
            <a:r>
              <a:rPr lang="en-US" altLang="zh-CN" sz="1600" dirty="0" smtClean="0"/>
              <a:t>became</a:t>
            </a:r>
            <a:r>
              <a:rPr lang="zh-CN" altLang="en-US" sz="1600" dirty="0" smtClean="0"/>
              <a:t> </a:t>
            </a:r>
            <a:r>
              <a:rPr lang="en-US" altLang="zh-CN" sz="1600" dirty="0" smtClean="0"/>
              <a:t>the</a:t>
            </a:r>
            <a:r>
              <a:rPr lang="zh-CN" altLang="en-US" sz="1600" dirty="0" smtClean="0"/>
              <a:t> </a:t>
            </a:r>
            <a:r>
              <a:rPr lang="en-US" altLang="zh-CN" sz="1600" dirty="0" smtClean="0"/>
              <a:t>third</a:t>
            </a:r>
            <a:r>
              <a:rPr lang="zh-CN" altLang="en-US" sz="1600" dirty="0" smtClean="0"/>
              <a:t> </a:t>
            </a:r>
            <a:r>
              <a:rPr lang="en-US" altLang="zh-CN" sz="1600" dirty="0" smtClean="0"/>
              <a:t>largest</a:t>
            </a:r>
            <a:r>
              <a:rPr lang="zh-CN" altLang="en-US" sz="1600" dirty="0" smtClean="0"/>
              <a:t> </a:t>
            </a:r>
            <a:r>
              <a:rPr lang="en-US" altLang="zh-CN" sz="1600" dirty="0" smtClean="0"/>
              <a:t>shareholder</a:t>
            </a:r>
            <a:r>
              <a:rPr lang="zh-CN" altLang="en-US" sz="1600" dirty="0" smtClean="0"/>
              <a:t> </a:t>
            </a:r>
            <a:r>
              <a:rPr lang="en-US" altLang="zh-CN" sz="1600" dirty="0" smtClean="0"/>
              <a:t>of</a:t>
            </a:r>
            <a:r>
              <a:rPr lang="zh-CN" altLang="en-US" sz="1600" dirty="0" smtClean="0"/>
              <a:t> </a:t>
            </a:r>
            <a:r>
              <a:rPr lang="en-US" altLang="zh-CN" sz="1600" dirty="0" err="1" smtClean="0"/>
              <a:t>Shuanghui</a:t>
            </a:r>
            <a:r>
              <a:rPr lang="zh-CN" altLang="en-US" sz="1600" dirty="0" smtClean="0"/>
              <a:t> </a:t>
            </a:r>
            <a:r>
              <a:rPr lang="en-US" altLang="zh-CN" sz="1600" dirty="0" smtClean="0"/>
              <a:t>Investment</a:t>
            </a:r>
            <a:r>
              <a:rPr lang="zh-CN" altLang="en-US" sz="1600" dirty="0" smtClean="0"/>
              <a:t> </a:t>
            </a:r>
            <a:r>
              <a:rPr lang="en-US" altLang="zh-CN" sz="1600" dirty="0" smtClean="0"/>
              <a:t>&amp;</a:t>
            </a:r>
            <a:r>
              <a:rPr lang="zh-CN" altLang="en-US" sz="1600" dirty="0" smtClean="0"/>
              <a:t> </a:t>
            </a:r>
            <a:r>
              <a:rPr lang="en-US" altLang="zh-CN" sz="1600" dirty="0" smtClean="0"/>
              <a:t>Development</a:t>
            </a:r>
            <a:r>
              <a:rPr lang="zh-CN" altLang="en-US" sz="1600" dirty="0" smtClean="0"/>
              <a:t> </a:t>
            </a:r>
            <a:r>
              <a:rPr lang="en-US" altLang="zh-CN" sz="1600" dirty="0" smtClean="0"/>
              <a:t>with</a:t>
            </a:r>
            <a:r>
              <a:rPr lang="zh-CN" altLang="en-US" sz="1600" dirty="0" smtClean="0"/>
              <a:t> </a:t>
            </a:r>
            <a:r>
              <a:rPr lang="en-US" altLang="zh-CN" sz="1600" dirty="0" smtClean="0"/>
              <a:t>a 16.37%</a:t>
            </a:r>
            <a:r>
              <a:rPr lang="zh-CN" altLang="en-US" sz="1600" dirty="0" smtClean="0"/>
              <a:t> </a:t>
            </a:r>
            <a:r>
              <a:rPr lang="en-US" altLang="zh-CN" sz="1600" dirty="0" smtClean="0"/>
              <a:t>stake</a:t>
            </a:r>
            <a:r>
              <a:rPr lang="zh-CN" altLang="en-US" sz="1600" dirty="0" smtClean="0"/>
              <a:t> </a:t>
            </a:r>
            <a:r>
              <a:rPr lang="en-US" altLang="zh-CN" sz="1600" dirty="0" smtClean="0"/>
              <a:t>as of</a:t>
            </a:r>
            <a:r>
              <a:rPr lang="zh-CN" altLang="en-US" sz="1600" dirty="0" smtClean="0"/>
              <a:t> </a:t>
            </a:r>
            <a:r>
              <a:rPr lang="en-US" altLang="zh-CN" sz="1600" dirty="0" smtClean="0"/>
              <a:t>31</a:t>
            </a:r>
            <a:r>
              <a:rPr lang="zh-CN" altLang="en-US" sz="1600" dirty="0" smtClean="0"/>
              <a:t> </a:t>
            </a:r>
            <a:r>
              <a:rPr lang="en-US" altLang="zh-CN" sz="1600" dirty="0" smtClean="0"/>
              <a:t>Dec,</a:t>
            </a:r>
            <a:r>
              <a:rPr lang="zh-CN" altLang="en-US" sz="1600" dirty="0" smtClean="0"/>
              <a:t> </a:t>
            </a:r>
            <a:r>
              <a:rPr lang="en-US" altLang="zh-CN" sz="1600" dirty="0" smtClean="0"/>
              <a:t>2009.</a:t>
            </a:r>
            <a:r>
              <a:rPr lang="zh-CN" altLang="en-US" sz="1600" dirty="0" smtClean="0"/>
              <a:t>   </a:t>
            </a:r>
            <a:endParaRPr lang="en-US" altLang="zh-CN" sz="1600" dirty="0" smtClean="0"/>
          </a:p>
          <a:p>
            <a:pPr lvl="2">
              <a:spcAft>
                <a:spcPts val="400"/>
              </a:spcAft>
            </a:pPr>
            <a:r>
              <a:rPr lang="en-US" altLang="zh-CN" sz="1400" dirty="0" smtClean="0"/>
              <a:t>In</a:t>
            </a:r>
            <a:r>
              <a:rPr lang="zh-CN" altLang="en-US" sz="1400" dirty="0" smtClean="0"/>
              <a:t> </a:t>
            </a:r>
            <a:r>
              <a:rPr lang="en-US" altLang="zh-CN" sz="1400" dirty="0" smtClean="0"/>
              <a:t>Nov,</a:t>
            </a:r>
            <a:r>
              <a:rPr lang="zh-CN" altLang="en-US" sz="1400" dirty="0" smtClean="0"/>
              <a:t> </a:t>
            </a:r>
            <a:r>
              <a:rPr lang="en-US" altLang="zh-CN" sz="1400" dirty="0" smtClean="0"/>
              <a:t>2010</a:t>
            </a:r>
            <a:r>
              <a:rPr lang="zh-CN" altLang="en-US" sz="1400" dirty="0" smtClean="0"/>
              <a:t> </a:t>
            </a:r>
            <a:r>
              <a:rPr lang="en-US" altLang="zh-CN" sz="1400" dirty="0" err="1" smtClean="0"/>
              <a:t>Shuanghui</a:t>
            </a:r>
            <a:r>
              <a:rPr lang="zh-CN" altLang="en-US" sz="1400" dirty="0" smtClean="0"/>
              <a:t> </a:t>
            </a:r>
            <a:r>
              <a:rPr lang="en-US" altLang="zh-CN" sz="1400" dirty="0" smtClean="0"/>
              <a:t>Investment</a:t>
            </a:r>
            <a:r>
              <a:rPr lang="zh-CN" altLang="en-US" sz="1400" dirty="0" smtClean="0"/>
              <a:t> </a:t>
            </a:r>
            <a:r>
              <a:rPr lang="en-US" altLang="zh-CN" sz="1400" dirty="0" smtClean="0"/>
              <a:t>&amp;</a:t>
            </a:r>
            <a:r>
              <a:rPr lang="zh-CN" altLang="en-US" sz="1400" dirty="0" smtClean="0"/>
              <a:t> </a:t>
            </a:r>
            <a:r>
              <a:rPr lang="en-US" altLang="zh-CN" sz="1400" dirty="0" smtClean="0"/>
              <a:t>Development</a:t>
            </a:r>
            <a:r>
              <a:rPr lang="zh-CN" altLang="en-US" sz="1400" dirty="0" smtClean="0"/>
              <a:t> </a:t>
            </a:r>
            <a:r>
              <a:rPr lang="en-US" altLang="zh-CN" sz="1400" dirty="0" smtClean="0"/>
              <a:t>announced plan for MBO</a:t>
            </a:r>
          </a:p>
          <a:p>
            <a:pPr lvl="1">
              <a:spcAft>
                <a:spcPts val="400"/>
              </a:spcAft>
            </a:pPr>
            <a:r>
              <a:rPr lang="en-US" altLang="zh-CN" sz="1600" dirty="0"/>
              <a:t>Meanwhile, GS and CDH used</a:t>
            </a:r>
            <a:r>
              <a:rPr lang="zh-CN" altLang="en-US" sz="1600" dirty="0"/>
              <a:t> </a:t>
            </a:r>
            <a:r>
              <a:rPr lang="en-US" altLang="zh-CN" sz="1600" dirty="0"/>
              <a:t>only one simple</a:t>
            </a:r>
            <a:r>
              <a:rPr lang="zh-CN" altLang="en-US" sz="1600" dirty="0"/>
              <a:t> </a:t>
            </a:r>
            <a:r>
              <a:rPr lang="en-US" altLang="zh-CN" sz="1600" dirty="0"/>
              <a:t>method</a:t>
            </a:r>
            <a:r>
              <a:rPr lang="zh-CN" altLang="en-US" sz="1600" dirty="0"/>
              <a:t> (</a:t>
            </a:r>
            <a:r>
              <a:rPr lang="en-US" altLang="zh-CN" sz="1600" dirty="0"/>
              <a:t>setting</a:t>
            </a:r>
            <a:r>
              <a:rPr lang="zh-CN" altLang="en-US" sz="1600" dirty="0"/>
              <a:t> </a:t>
            </a:r>
            <a:r>
              <a:rPr lang="en-US" altLang="zh-CN" sz="1600" dirty="0"/>
              <a:t>intermediate</a:t>
            </a:r>
            <a:r>
              <a:rPr lang="zh-CN" altLang="en-US" sz="1600" dirty="0"/>
              <a:t> </a:t>
            </a:r>
            <a:r>
              <a:rPr lang="en-US" altLang="zh-CN" sz="1600" dirty="0"/>
              <a:t>companies)</a:t>
            </a:r>
            <a:r>
              <a:rPr lang="zh-CN" altLang="en-US" sz="1600" dirty="0"/>
              <a:t> </a:t>
            </a:r>
            <a:r>
              <a:rPr lang="en-US" altLang="zh-CN" sz="1600" dirty="0"/>
              <a:t>to</a:t>
            </a:r>
            <a:r>
              <a:rPr lang="zh-CN" altLang="en-US" sz="1600" dirty="0"/>
              <a:t> </a:t>
            </a:r>
            <a:r>
              <a:rPr lang="en-US" altLang="zh-CN" sz="1600" dirty="0"/>
              <a:t>avoid</a:t>
            </a:r>
            <a:r>
              <a:rPr lang="zh-CN" altLang="en-US" sz="1600" dirty="0"/>
              <a:t> </a:t>
            </a:r>
            <a:r>
              <a:rPr lang="en-US" altLang="zh-CN" sz="1600" dirty="0"/>
              <a:t>tax. Using complicated</a:t>
            </a:r>
            <a:r>
              <a:rPr lang="zh-CN" altLang="en-US" sz="1600" dirty="0"/>
              <a:t> </a:t>
            </a:r>
            <a:r>
              <a:rPr lang="en-US" altLang="zh-CN" sz="1600" dirty="0"/>
              <a:t>methods</a:t>
            </a:r>
            <a:r>
              <a:rPr lang="zh-CN" altLang="en-US" sz="1600" dirty="0"/>
              <a:t>, </a:t>
            </a:r>
            <a:r>
              <a:rPr lang="en-US" altLang="zh-CN" sz="1600" dirty="0"/>
              <a:t>on</a:t>
            </a:r>
            <a:r>
              <a:rPr lang="zh-CN" altLang="en-US" sz="1600" dirty="0"/>
              <a:t> </a:t>
            </a:r>
            <a:r>
              <a:rPr lang="en-US" altLang="zh-CN" sz="1600" dirty="0"/>
              <a:t>the</a:t>
            </a:r>
            <a:r>
              <a:rPr lang="zh-CN" altLang="en-US" sz="1600" dirty="0"/>
              <a:t> </a:t>
            </a:r>
            <a:r>
              <a:rPr lang="en-US" altLang="zh-CN" sz="1600" dirty="0"/>
              <a:t>contrary</a:t>
            </a:r>
            <a:r>
              <a:rPr lang="zh-CN" altLang="en-US" sz="1600" dirty="0"/>
              <a:t>, </a:t>
            </a:r>
            <a:r>
              <a:rPr lang="en-US" altLang="zh-CN" sz="1600" dirty="0"/>
              <a:t>may</a:t>
            </a:r>
            <a:r>
              <a:rPr lang="zh-CN" altLang="en-US" sz="1600" dirty="0"/>
              <a:t> </a:t>
            </a:r>
            <a:r>
              <a:rPr lang="en-US" altLang="zh-CN" sz="1600" dirty="0"/>
              <a:t>attract</a:t>
            </a:r>
            <a:r>
              <a:rPr lang="zh-CN" altLang="en-US" sz="1600" dirty="0"/>
              <a:t> </a:t>
            </a:r>
            <a:r>
              <a:rPr lang="en-US" altLang="zh-CN" sz="1600" dirty="0"/>
              <a:t>tax</a:t>
            </a:r>
            <a:r>
              <a:rPr lang="zh-CN" altLang="en-US" sz="1600" dirty="0"/>
              <a:t> </a:t>
            </a:r>
            <a:r>
              <a:rPr lang="en-US" altLang="zh-CN" sz="1600" dirty="0"/>
              <a:t>bureau’s</a:t>
            </a:r>
            <a:r>
              <a:rPr lang="zh-CN" altLang="en-US" sz="1600" dirty="0"/>
              <a:t> </a:t>
            </a:r>
            <a:r>
              <a:rPr lang="en-US" altLang="zh-CN" sz="1600" dirty="0"/>
              <a:t>attention</a:t>
            </a:r>
            <a:r>
              <a:rPr lang="en-US" altLang="zh-CN" sz="1600" dirty="0" smtClean="0"/>
              <a:t>.</a:t>
            </a:r>
            <a:endParaRPr lang="en-US" altLang="zh-CN" sz="16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24</a:t>
            </a:fld>
            <a:endParaRPr lang="zh-CN" altLang="en-US"/>
          </a:p>
        </p:txBody>
      </p:sp>
      <p:sp>
        <p:nvSpPr>
          <p:cNvPr id="6" name="标题 1"/>
          <p:cNvSpPr>
            <a:spLocks noGrp="1"/>
          </p:cNvSpPr>
          <p:nvPr>
            <p:ph type="title"/>
          </p:nvPr>
        </p:nvSpPr>
        <p:spPr>
          <a:xfrm>
            <a:off x="379413" y="428625"/>
            <a:ext cx="8370887" cy="765175"/>
          </a:xfrm>
        </p:spPr>
        <p:txBody>
          <a:bodyPr/>
          <a:lstStyle/>
          <a:p>
            <a:r>
              <a:rPr lang="en-US" altLang="zh-CN" dirty="0"/>
              <a:t>Answers</a:t>
            </a:r>
            <a:r>
              <a:rPr lang="en-US" altLang="zh-CN" kern="1200" dirty="0"/>
              <a:t/>
            </a:r>
            <a:br>
              <a:rPr lang="en-US" altLang="zh-CN" kern="1200" dirty="0"/>
            </a:br>
            <a:r>
              <a:rPr lang="en-US" altLang="zh-CN" sz="2000" kern="1200" dirty="0"/>
              <a:t>——</a:t>
            </a:r>
            <a:r>
              <a:rPr lang="en-US" altLang="zh-CN" sz="2000" kern="1200" dirty="0" smtClean="0"/>
              <a:t>F</a:t>
            </a:r>
            <a:r>
              <a:rPr lang="en-US" altLang="zh-CN" sz="2000" dirty="0" smtClean="0"/>
              <a:t>eatures </a:t>
            </a:r>
            <a:r>
              <a:rPr lang="en-US" altLang="zh-CN" sz="2000" dirty="0"/>
              <a:t>of </a:t>
            </a:r>
            <a:r>
              <a:rPr lang="en-US" altLang="zh-CN" sz="2000" dirty="0" smtClean="0"/>
              <a:t>the share </a:t>
            </a:r>
            <a:r>
              <a:rPr lang="en-US" altLang="zh-CN" sz="2000" dirty="0"/>
              <a:t>transfers </a:t>
            </a:r>
            <a:endParaRPr lang="zh-CN" altLang="en-US" sz="2000" kern="1200" dirty="0"/>
          </a:p>
        </p:txBody>
      </p:sp>
    </p:spTree>
    <p:extLst>
      <p:ext uri="{BB962C8B-B14F-4D97-AF65-F5344CB8AC3E}">
        <p14:creationId xmlns:p14="http://schemas.microsoft.com/office/powerpoint/2010/main" val="16015601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412776"/>
            <a:ext cx="8375650" cy="5040560"/>
          </a:xfrm>
        </p:spPr>
        <p:txBody>
          <a:bodyPr/>
          <a:lstStyle/>
          <a:p>
            <a:pPr>
              <a:spcBef>
                <a:spcPts val="400"/>
              </a:spcBef>
              <a:spcAft>
                <a:spcPts val="400"/>
              </a:spcAft>
            </a:pPr>
            <a:r>
              <a:rPr lang="en-US" altLang="zh-CN" sz="1800" dirty="0"/>
              <a:t>Goldman Sachs and</a:t>
            </a:r>
            <a:r>
              <a:rPr lang="zh-CN" altLang="en-US" sz="1800" dirty="0"/>
              <a:t> </a:t>
            </a:r>
            <a:r>
              <a:rPr lang="en-US" altLang="zh-CN" sz="1800" dirty="0"/>
              <a:t>CDH </a:t>
            </a:r>
            <a:r>
              <a:rPr lang="en-US" altLang="zh-CN" sz="1800" dirty="0" smtClean="0"/>
              <a:t>Investment</a:t>
            </a:r>
            <a:r>
              <a:rPr lang="zh-CN" altLang="en-US" sz="1800" dirty="0" smtClean="0"/>
              <a:t> </a:t>
            </a:r>
            <a:r>
              <a:rPr lang="en-US" altLang="zh-CN" sz="1800" dirty="0" smtClean="0"/>
              <a:t>respectively</a:t>
            </a:r>
            <a:r>
              <a:rPr lang="zh-CN" altLang="en-US" sz="1800" dirty="0"/>
              <a:t> </a:t>
            </a:r>
            <a:r>
              <a:rPr lang="en-US" altLang="zh-CN" sz="1800" dirty="0" err="1" smtClean="0"/>
              <a:t>tranferred</a:t>
            </a:r>
            <a:r>
              <a:rPr lang="zh-CN" altLang="en-US" sz="1800" dirty="0" smtClean="0"/>
              <a:t> </a:t>
            </a:r>
            <a:r>
              <a:rPr lang="en-US" altLang="zh-CN" sz="1800" dirty="0" smtClean="0"/>
              <a:t>23.02%</a:t>
            </a:r>
            <a:r>
              <a:rPr lang="zh-CN" altLang="en-US" sz="1800" dirty="0" smtClean="0"/>
              <a:t> </a:t>
            </a:r>
            <a:r>
              <a:rPr lang="en-US" altLang="zh-CN" sz="1800" dirty="0" smtClean="0"/>
              <a:t>and</a:t>
            </a:r>
            <a:r>
              <a:rPr lang="zh-CN" altLang="en-US" sz="1800" dirty="0" smtClean="0"/>
              <a:t> </a:t>
            </a:r>
            <a:r>
              <a:rPr lang="en-US" altLang="zh-CN" sz="1800" dirty="0" smtClean="0"/>
              <a:t>6.97%</a:t>
            </a:r>
            <a:r>
              <a:rPr lang="zh-CN" altLang="en-US" sz="1800" dirty="0" smtClean="0"/>
              <a:t> </a:t>
            </a:r>
            <a:r>
              <a:rPr lang="en-US" altLang="zh-CN" sz="1800" dirty="0" smtClean="0"/>
              <a:t>shares</a:t>
            </a:r>
            <a:r>
              <a:rPr lang="zh-CN" altLang="en-US" sz="1800" dirty="0" smtClean="0"/>
              <a:t> </a:t>
            </a:r>
            <a:r>
              <a:rPr lang="en-US" altLang="zh-CN" sz="1800" dirty="0" smtClean="0"/>
              <a:t>from</a:t>
            </a:r>
            <a:r>
              <a:rPr lang="zh-CN" altLang="en-US" sz="1800" dirty="0" smtClean="0"/>
              <a:t> </a:t>
            </a:r>
            <a:r>
              <a:rPr lang="en-US" altLang="zh-CN" sz="1800" dirty="0" err="1" smtClean="0"/>
              <a:t>Shanghui</a:t>
            </a:r>
            <a:r>
              <a:rPr lang="zh-CN" altLang="en-US" sz="1800" dirty="0" smtClean="0"/>
              <a:t> </a:t>
            </a:r>
            <a:r>
              <a:rPr lang="en-US" altLang="zh-CN" sz="1800" dirty="0" smtClean="0"/>
              <a:t>Investment</a:t>
            </a:r>
            <a:r>
              <a:rPr lang="zh-CN" altLang="en-US" sz="1800" dirty="0" smtClean="0"/>
              <a:t> </a:t>
            </a:r>
            <a:r>
              <a:rPr lang="en-US" altLang="zh-CN" sz="1800" dirty="0" smtClean="0"/>
              <a:t>&amp;</a:t>
            </a:r>
            <a:r>
              <a:rPr lang="zh-CN" altLang="en-US" sz="1800" dirty="0" smtClean="0"/>
              <a:t> </a:t>
            </a:r>
            <a:r>
              <a:rPr lang="en-US" altLang="zh-CN" sz="1800" dirty="0" smtClean="0"/>
              <a:t>Development</a:t>
            </a:r>
            <a:r>
              <a:rPr lang="zh-CN" altLang="en-US" sz="1800" dirty="0"/>
              <a:t> </a:t>
            </a:r>
            <a:r>
              <a:rPr lang="en-US" altLang="zh-CN" sz="1800" dirty="0" smtClean="0"/>
              <a:t>between</a:t>
            </a:r>
            <a:r>
              <a:rPr lang="zh-CN" altLang="en-US" sz="1800" dirty="0" smtClean="0"/>
              <a:t> </a:t>
            </a:r>
            <a:r>
              <a:rPr lang="en-US" altLang="zh-CN" sz="1800" dirty="0" smtClean="0"/>
              <a:t>2006</a:t>
            </a:r>
            <a:r>
              <a:rPr lang="zh-CN" altLang="en-US" sz="1800" dirty="0" smtClean="0"/>
              <a:t> </a:t>
            </a:r>
            <a:r>
              <a:rPr lang="en-US" altLang="zh-CN" sz="1800" dirty="0" smtClean="0"/>
              <a:t>and</a:t>
            </a:r>
            <a:r>
              <a:rPr lang="zh-CN" altLang="en-US" sz="1800" dirty="0" smtClean="0"/>
              <a:t> </a:t>
            </a:r>
            <a:r>
              <a:rPr lang="en-US" altLang="zh-CN" sz="1800" dirty="0" smtClean="0"/>
              <a:t>2009.</a:t>
            </a:r>
          </a:p>
          <a:p>
            <a:pPr lvl="1">
              <a:spcBef>
                <a:spcPts val="400"/>
              </a:spcBef>
              <a:spcAft>
                <a:spcPts val="400"/>
              </a:spcAft>
            </a:pPr>
            <a:r>
              <a:rPr lang="en-US" altLang="zh-CN" sz="1600" dirty="0" smtClean="0"/>
              <a:t>‘Tax</a:t>
            </a:r>
            <a:r>
              <a:rPr lang="zh-CN" altLang="en-US" sz="1600" dirty="0" smtClean="0"/>
              <a:t> </a:t>
            </a:r>
            <a:r>
              <a:rPr lang="en-US" altLang="zh-CN" sz="1600" dirty="0" smtClean="0"/>
              <a:t>Bureau</a:t>
            </a:r>
            <a:r>
              <a:rPr lang="zh-CN" altLang="en-US" sz="1600" dirty="0" smtClean="0"/>
              <a:t> </a:t>
            </a:r>
            <a:r>
              <a:rPr lang="en-US" altLang="zh-CN" sz="1600" dirty="0" smtClean="0"/>
              <a:t>in</a:t>
            </a:r>
            <a:r>
              <a:rPr lang="zh-CN" altLang="en-US" sz="1600" dirty="0" smtClean="0"/>
              <a:t> </a:t>
            </a:r>
            <a:r>
              <a:rPr lang="en-US" altLang="zh-CN" sz="1600" dirty="0" err="1" smtClean="0"/>
              <a:t>Luohe</a:t>
            </a:r>
            <a:r>
              <a:rPr lang="zh-CN" altLang="en-US" sz="1600" dirty="0" smtClean="0"/>
              <a:t> </a:t>
            </a:r>
            <a:r>
              <a:rPr lang="en-US" altLang="zh-CN" sz="1600" dirty="0" smtClean="0"/>
              <a:t>tends</a:t>
            </a:r>
            <a:r>
              <a:rPr lang="zh-CN" altLang="en-US" sz="1600" dirty="0" smtClean="0"/>
              <a:t> </a:t>
            </a:r>
            <a:r>
              <a:rPr lang="en-US" altLang="zh-CN" sz="1600" dirty="0" smtClean="0"/>
              <a:t>to</a:t>
            </a:r>
            <a:r>
              <a:rPr lang="zh-CN" altLang="en-US" sz="1600" dirty="0" smtClean="0"/>
              <a:t> </a:t>
            </a:r>
            <a:r>
              <a:rPr lang="en-US" altLang="zh-CN" sz="1600" dirty="0" smtClean="0"/>
              <a:t>charge</a:t>
            </a:r>
            <a:r>
              <a:rPr lang="zh-CN" altLang="en-US" sz="1600" dirty="0" smtClean="0"/>
              <a:t> </a:t>
            </a:r>
            <a:r>
              <a:rPr lang="en-US" altLang="zh-CN" sz="1600" dirty="0" smtClean="0"/>
              <a:t>Goldman</a:t>
            </a:r>
            <a:r>
              <a:rPr lang="zh-CN" altLang="en-US" sz="1600" dirty="0" smtClean="0"/>
              <a:t> </a:t>
            </a:r>
            <a:r>
              <a:rPr lang="en-US" altLang="zh-CN" sz="1600" dirty="0" smtClean="0"/>
              <a:t>Sachs</a:t>
            </a:r>
            <a:r>
              <a:rPr lang="zh-CN" altLang="en-US" sz="1600" dirty="0" smtClean="0"/>
              <a:t> </a:t>
            </a:r>
            <a:r>
              <a:rPr lang="en-US" altLang="zh-CN" sz="1600" dirty="0" smtClean="0"/>
              <a:t>400</a:t>
            </a:r>
            <a:r>
              <a:rPr lang="zh-CN" altLang="en-US" sz="1600" dirty="0" smtClean="0"/>
              <a:t> </a:t>
            </a:r>
            <a:r>
              <a:rPr lang="en-US" altLang="zh-CN" sz="1600" dirty="0" smtClean="0"/>
              <a:t>million</a:t>
            </a:r>
            <a:r>
              <a:rPr lang="zh-CN" altLang="en-US" sz="1600" dirty="0" smtClean="0"/>
              <a:t> </a:t>
            </a:r>
            <a:r>
              <a:rPr lang="en-US" altLang="zh-CN" sz="1600" dirty="0" smtClean="0"/>
              <a:t>income</a:t>
            </a:r>
            <a:r>
              <a:rPr lang="zh-CN" altLang="en-US" sz="1600" dirty="0" smtClean="0"/>
              <a:t> </a:t>
            </a:r>
            <a:r>
              <a:rPr lang="en-US" altLang="zh-CN" sz="1600" dirty="0" smtClean="0"/>
              <a:t>tax</a:t>
            </a:r>
            <a:r>
              <a:rPr lang="zh-CN" altLang="en-US" sz="1600" dirty="0" smtClean="0"/>
              <a:t> </a:t>
            </a:r>
            <a:r>
              <a:rPr lang="en-US" altLang="zh-CN" sz="1600" dirty="0" smtClean="0"/>
              <a:t>for</a:t>
            </a:r>
            <a:r>
              <a:rPr lang="zh-CN" altLang="en-US" sz="1600" dirty="0" smtClean="0"/>
              <a:t> </a:t>
            </a:r>
            <a:r>
              <a:rPr lang="en-US" altLang="zh-CN" sz="1600" dirty="0" smtClean="0"/>
              <a:t>its</a:t>
            </a:r>
            <a:r>
              <a:rPr lang="zh-CN" altLang="en-US" sz="1600" dirty="0" smtClean="0"/>
              <a:t> </a:t>
            </a:r>
            <a:r>
              <a:rPr lang="en-US" altLang="zh-CN" sz="1600" dirty="0" smtClean="0"/>
              <a:t>share transfers’, as reported</a:t>
            </a:r>
            <a:r>
              <a:rPr lang="zh-CN" altLang="en-US" sz="1600" dirty="0" smtClean="0"/>
              <a:t> </a:t>
            </a:r>
            <a:r>
              <a:rPr lang="en-US" altLang="zh-CN" sz="1600" dirty="0" smtClean="0"/>
              <a:t>by</a:t>
            </a:r>
            <a:r>
              <a:rPr lang="zh-CN" altLang="en-US" sz="1600" dirty="0" smtClean="0"/>
              <a:t> </a:t>
            </a:r>
            <a:r>
              <a:rPr lang="en-US" altLang="zh-CN" sz="1600" dirty="0" smtClean="0"/>
              <a:t>21</a:t>
            </a:r>
            <a:r>
              <a:rPr lang="zh-CN" altLang="en-US" sz="1600" dirty="0" smtClean="0"/>
              <a:t> </a:t>
            </a:r>
            <a:r>
              <a:rPr lang="en-US" altLang="zh-CN" sz="1600" dirty="0" smtClean="0"/>
              <a:t>Century</a:t>
            </a:r>
            <a:r>
              <a:rPr lang="zh-CN" altLang="en-US" sz="1600" dirty="0" smtClean="0"/>
              <a:t> </a:t>
            </a:r>
            <a:r>
              <a:rPr lang="en-US" altLang="zh-CN" sz="1600" dirty="0" smtClean="0"/>
              <a:t>Economy.</a:t>
            </a:r>
          </a:p>
          <a:p>
            <a:pPr>
              <a:spcBef>
                <a:spcPts val="400"/>
              </a:spcBef>
              <a:spcAft>
                <a:spcPts val="400"/>
              </a:spcAft>
            </a:pPr>
            <a:r>
              <a:rPr lang="en-US" altLang="zh-CN" sz="1800" dirty="0"/>
              <a:t>S</a:t>
            </a:r>
            <a:r>
              <a:rPr lang="en-US" altLang="zh-CN" sz="1800" dirty="0" smtClean="0"/>
              <a:t>uch</a:t>
            </a:r>
            <a:r>
              <a:rPr lang="zh-CN" altLang="en-US" sz="1800" dirty="0" smtClean="0"/>
              <a:t> </a:t>
            </a:r>
            <a:r>
              <a:rPr lang="en-US" altLang="zh-CN" sz="1800" dirty="0" smtClean="0"/>
              <a:t>a</a:t>
            </a:r>
            <a:r>
              <a:rPr lang="zh-CN" altLang="en-US" sz="1800" dirty="0"/>
              <a:t> </a:t>
            </a:r>
            <a:r>
              <a:rPr lang="en-US" altLang="zh-CN" sz="1800" dirty="0" smtClean="0"/>
              <a:t>complex</a:t>
            </a:r>
            <a:r>
              <a:rPr lang="zh-CN" altLang="en-US" sz="1800" dirty="0" smtClean="0"/>
              <a:t> </a:t>
            </a:r>
            <a:r>
              <a:rPr lang="en-US" altLang="zh-CN" sz="1800" dirty="0" smtClean="0"/>
              <a:t>share</a:t>
            </a:r>
            <a:r>
              <a:rPr lang="zh-CN" altLang="en-US" sz="1800" dirty="0" smtClean="0"/>
              <a:t> </a:t>
            </a:r>
            <a:r>
              <a:rPr lang="en-US" altLang="zh-CN" sz="1800" dirty="0" smtClean="0"/>
              <a:t>structure</a:t>
            </a:r>
            <a:r>
              <a:rPr lang="zh-CN" altLang="en-US" sz="1800" dirty="0" smtClean="0"/>
              <a:t> </a:t>
            </a:r>
            <a:r>
              <a:rPr lang="en-US" altLang="zh-CN" sz="1800" dirty="0" smtClean="0"/>
              <a:t>was designed</a:t>
            </a:r>
            <a:r>
              <a:rPr lang="zh-CN" altLang="en-US" sz="1800" dirty="0" smtClean="0"/>
              <a:t> </a:t>
            </a:r>
            <a:r>
              <a:rPr lang="en-US" altLang="zh-CN" sz="1800" dirty="0"/>
              <a:t>not only to</a:t>
            </a:r>
            <a:r>
              <a:rPr lang="zh-CN" altLang="en-US" sz="1800" dirty="0" smtClean="0"/>
              <a:t> </a:t>
            </a:r>
            <a:r>
              <a:rPr lang="en-US" altLang="zh-CN" sz="1800" dirty="0" smtClean="0"/>
              <a:t>avoid</a:t>
            </a:r>
            <a:r>
              <a:rPr lang="zh-CN" altLang="en-US" sz="1800" dirty="0" smtClean="0"/>
              <a:t> </a:t>
            </a:r>
            <a:r>
              <a:rPr lang="en-US" altLang="zh-CN" sz="1800" dirty="0" smtClean="0"/>
              <a:t>tax</a:t>
            </a:r>
            <a:r>
              <a:rPr lang="zh-CN" altLang="en-US" sz="1800" dirty="0" smtClean="0"/>
              <a:t>, </a:t>
            </a:r>
            <a:r>
              <a:rPr lang="en-US" altLang="zh-CN" sz="1800" dirty="0" smtClean="0"/>
              <a:t>but</a:t>
            </a:r>
            <a:r>
              <a:rPr lang="zh-CN" altLang="en-US" sz="1800" dirty="0" smtClean="0"/>
              <a:t> </a:t>
            </a:r>
            <a:r>
              <a:rPr lang="en-US" altLang="zh-CN" sz="1800" dirty="0" smtClean="0"/>
              <a:t>also</a:t>
            </a:r>
            <a:r>
              <a:rPr lang="zh-CN" altLang="en-US" sz="1800" dirty="0" smtClean="0"/>
              <a:t> </a:t>
            </a:r>
            <a:r>
              <a:rPr lang="en-US" altLang="zh-CN" sz="1800" dirty="0" smtClean="0"/>
              <a:t>to facilitate </a:t>
            </a:r>
            <a:r>
              <a:rPr lang="en-US" altLang="zh-CN" sz="1800" dirty="0" err="1" smtClean="0"/>
              <a:t>Shuanghui</a:t>
            </a:r>
            <a:r>
              <a:rPr lang="zh-CN" altLang="en-US" sz="1800" dirty="0" smtClean="0"/>
              <a:t> </a:t>
            </a:r>
            <a:r>
              <a:rPr lang="en-US" altLang="zh-CN" sz="1800" dirty="0" smtClean="0"/>
              <a:t>Investment</a:t>
            </a:r>
            <a:r>
              <a:rPr lang="zh-CN" altLang="en-US" sz="1800" dirty="0" smtClean="0"/>
              <a:t> </a:t>
            </a:r>
            <a:r>
              <a:rPr lang="en-US" altLang="zh-CN" sz="1800" dirty="0" smtClean="0"/>
              <a:t>&amp;</a:t>
            </a:r>
            <a:r>
              <a:rPr lang="zh-CN" altLang="en-US" sz="1800" dirty="0" smtClean="0"/>
              <a:t> </a:t>
            </a:r>
            <a:r>
              <a:rPr lang="en-US" altLang="zh-CN" sz="1800" dirty="0" smtClean="0"/>
              <a:t>Development’s</a:t>
            </a:r>
            <a:r>
              <a:rPr lang="zh-CN" altLang="en-US" sz="1800" dirty="0" smtClean="0"/>
              <a:t> </a:t>
            </a:r>
            <a:r>
              <a:rPr lang="en-US" altLang="zh-CN" sz="1800" dirty="0" smtClean="0"/>
              <a:t>MBO</a:t>
            </a:r>
            <a:r>
              <a:rPr lang="zh-CN" altLang="en-US" sz="1800" dirty="0" smtClean="0"/>
              <a:t> </a:t>
            </a:r>
            <a:r>
              <a:rPr lang="en-US" altLang="zh-CN" sz="1800" dirty="0" smtClean="0"/>
              <a:t>plan by placing</a:t>
            </a:r>
            <a:r>
              <a:rPr lang="zh-CN" altLang="en-US" sz="1800" dirty="0" smtClean="0"/>
              <a:t> </a:t>
            </a:r>
            <a:r>
              <a:rPr lang="en-US" altLang="zh-CN" sz="1800" dirty="0" err="1" smtClean="0"/>
              <a:t>Shuanghui</a:t>
            </a:r>
            <a:r>
              <a:rPr lang="zh-CN" altLang="en-US" sz="1800" dirty="0" smtClean="0"/>
              <a:t> </a:t>
            </a:r>
            <a:r>
              <a:rPr lang="en-US" altLang="zh-CN" sz="1800" dirty="0" smtClean="0"/>
              <a:t>International</a:t>
            </a:r>
            <a:r>
              <a:rPr lang="zh-CN" altLang="en-US" sz="1800" dirty="0"/>
              <a:t> </a:t>
            </a:r>
            <a:r>
              <a:rPr lang="en-US" altLang="zh-CN" sz="1800" dirty="0" smtClean="0"/>
              <a:t>as</a:t>
            </a:r>
            <a:r>
              <a:rPr lang="zh-CN" altLang="en-US" sz="1800" dirty="0" smtClean="0"/>
              <a:t> </a:t>
            </a:r>
            <a:r>
              <a:rPr lang="en-US" altLang="zh-CN" sz="1800" dirty="0" smtClean="0"/>
              <a:t>of the intermediate</a:t>
            </a:r>
            <a:r>
              <a:rPr lang="zh-CN" altLang="en-US" sz="1800" dirty="0" smtClean="0"/>
              <a:t> </a:t>
            </a:r>
            <a:r>
              <a:rPr lang="en-US" altLang="zh-CN" sz="1800" dirty="0" smtClean="0"/>
              <a:t>companies</a:t>
            </a:r>
            <a:r>
              <a:rPr lang="zh-CN" altLang="en-US" sz="1800" dirty="0" smtClean="0"/>
              <a:t>.</a:t>
            </a:r>
            <a:endParaRPr lang="en-US" altLang="zh-CN" sz="1800" dirty="0" smtClean="0"/>
          </a:p>
          <a:p>
            <a:pPr lvl="1">
              <a:spcBef>
                <a:spcPts val="400"/>
              </a:spcBef>
              <a:spcAft>
                <a:spcPts val="400"/>
              </a:spcAft>
            </a:pPr>
            <a:r>
              <a:rPr lang="en-US" altLang="zh-CN" sz="1600" dirty="0" smtClean="0"/>
              <a:t>Whether</a:t>
            </a:r>
            <a:r>
              <a:rPr lang="zh-CN" altLang="en-US" sz="1600" dirty="0" smtClean="0"/>
              <a:t> </a:t>
            </a:r>
            <a:r>
              <a:rPr lang="en-US" altLang="zh-CN" sz="1600" dirty="0"/>
              <a:t>Goldman Sachs and</a:t>
            </a:r>
            <a:r>
              <a:rPr lang="zh-CN" altLang="en-US" sz="1600" dirty="0"/>
              <a:t> </a:t>
            </a:r>
            <a:r>
              <a:rPr lang="en-US" altLang="zh-CN" sz="1600" dirty="0"/>
              <a:t>CDH </a:t>
            </a:r>
            <a:r>
              <a:rPr lang="en-US" altLang="zh-CN" sz="1600" dirty="0" smtClean="0"/>
              <a:t>Investment</a:t>
            </a:r>
            <a:r>
              <a:rPr lang="zh-CN" altLang="en-US" sz="1600" dirty="0" smtClean="0"/>
              <a:t> </a:t>
            </a:r>
            <a:r>
              <a:rPr lang="en-US" altLang="zh-CN" sz="1600" dirty="0" smtClean="0"/>
              <a:t>should</a:t>
            </a:r>
            <a:r>
              <a:rPr lang="zh-CN" altLang="en-US" sz="1600" dirty="0" smtClean="0"/>
              <a:t> </a:t>
            </a:r>
            <a:r>
              <a:rPr lang="en-US" altLang="zh-CN" sz="1600" dirty="0" smtClean="0"/>
              <a:t>pay</a:t>
            </a:r>
            <a:r>
              <a:rPr lang="zh-CN" altLang="en-US" sz="1600" dirty="0" smtClean="0"/>
              <a:t> </a:t>
            </a:r>
            <a:r>
              <a:rPr lang="en-US" altLang="zh-CN" sz="1600" dirty="0" smtClean="0"/>
              <a:t>the</a:t>
            </a:r>
            <a:r>
              <a:rPr lang="zh-CN" altLang="en-US" sz="1600" dirty="0" smtClean="0"/>
              <a:t> </a:t>
            </a:r>
            <a:r>
              <a:rPr lang="en-US" altLang="zh-CN" sz="1600" dirty="0" smtClean="0"/>
              <a:t>overdue</a:t>
            </a:r>
            <a:r>
              <a:rPr lang="zh-CN" altLang="en-US" sz="1600" dirty="0" smtClean="0"/>
              <a:t> </a:t>
            </a:r>
            <a:r>
              <a:rPr lang="en-US" altLang="zh-CN" sz="1600" dirty="0" smtClean="0"/>
              <a:t>tax</a:t>
            </a:r>
            <a:r>
              <a:rPr lang="zh-CN" altLang="en-US" sz="1600" dirty="0" smtClean="0"/>
              <a:t> </a:t>
            </a:r>
            <a:r>
              <a:rPr lang="en-US" altLang="zh-CN" sz="1600" dirty="0" smtClean="0"/>
              <a:t>depends</a:t>
            </a:r>
            <a:r>
              <a:rPr lang="zh-CN" altLang="en-US" sz="1600" dirty="0" smtClean="0"/>
              <a:t> </a:t>
            </a:r>
            <a:r>
              <a:rPr lang="en-US" altLang="zh-CN" sz="1600" dirty="0" smtClean="0"/>
              <a:t>on</a:t>
            </a:r>
            <a:r>
              <a:rPr lang="zh-CN" altLang="en-US" sz="1600" dirty="0" smtClean="0"/>
              <a:t> </a:t>
            </a:r>
            <a:r>
              <a:rPr lang="en-US" altLang="zh-CN" sz="1600" dirty="0" smtClean="0"/>
              <a:t>the</a:t>
            </a:r>
            <a:r>
              <a:rPr lang="zh-CN" altLang="en-US" sz="1600" dirty="0" smtClean="0"/>
              <a:t> </a:t>
            </a:r>
            <a:r>
              <a:rPr lang="en-US" altLang="zh-CN" sz="1600" dirty="0" smtClean="0"/>
              <a:t>determination</a:t>
            </a:r>
            <a:r>
              <a:rPr lang="zh-CN" altLang="en-US" sz="1600" dirty="0" smtClean="0"/>
              <a:t> </a:t>
            </a:r>
            <a:r>
              <a:rPr lang="en-US" altLang="zh-CN" sz="1600" dirty="0" smtClean="0"/>
              <a:t>of</a:t>
            </a:r>
            <a:r>
              <a:rPr lang="zh-CN" altLang="en-US" sz="1600" dirty="0" smtClean="0"/>
              <a:t> </a:t>
            </a:r>
            <a:r>
              <a:rPr lang="en-US" altLang="zh-CN" sz="1600" dirty="0" smtClean="0"/>
              <a:t>the business</a:t>
            </a:r>
            <a:r>
              <a:rPr lang="zh-CN" altLang="en-US" sz="1600" dirty="0" smtClean="0"/>
              <a:t> </a:t>
            </a:r>
            <a:r>
              <a:rPr lang="en-US" altLang="zh-CN" sz="1600" dirty="0" smtClean="0"/>
              <a:t>substance</a:t>
            </a:r>
            <a:r>
              <a:rPr lang="zh-CN" altLang="en-US" sz="1600" dirty="0" smtClean="0"/>
              <a:t> </a:t>
            </a:r>
            <a:r>
              <a:rPr lang="en-US" altLang="zh-CN" sz="1600" dirty="0" smtClean="0"/>
              <a:t>of</a:t>
            </a:r>
            <a:r>
              <a:rPr lang="zh-CN" altLang="en-US" sz="1600" dirty="0" smtClean="0"/>
              <a:t> </a:t>
            </a:r>
            <a:r>
              <a:rPr lang="en-US" altLang="zh-CN" sz="1600" kern="1200" dirty="0"/>
              <a:t>Rotary Vortex</a:t>
            </a:r>
            <a:r>
              <a:rPr lang="zh-CN" altLang="en-US" sz="1600" kern="1200" dirty="0"/>
              <a:t>, </a:t>
            </a:r>
            <a:r>
              <a:rPr lang="en-US" altLang="zh-CN" sz="1600" kern="1200" dirty="0"/>
              <a:t>Glorious Link</a:t>
            </a:r>
            <a:r>
              <a:rPr lang="zh-CN" altLang="en-US" sz="1600" kern="1200" dirty="0"/>
              <a:t>, </a:t>
            </a:r>
            <a:r>
              <a:rPr lang="en-US" altLang="zh-CN" sz="1600" kern="1200" dirty="0" err="1"/>
              <a:t>Shuanghui</a:t>
            </a:r>
            <a:r>
              <a:rPr lang="zh-CN" altLang="en-US" sz="1600" kern="1200" dirty="0"/>
              <a:t> </a:t>
            </a:r>
            <a:r>
              <a:rPr lang="en-US" altLang="zh-CN" sz="1600" kern="1200" dirty="0"/>
              <a:t>International</a:t>
            </a:r>
            <a:r>
              <a:rPr lang="zh-CN" altLang="en-US" sz="1600" kern="1200" dirty="0"/>
              <a:t> </a:t>
            </a:r>
            <a:r>
              <a:rPr lang="en-US" altLang="zh-CN" sz="1600" kern="1200" dirty="0"/>
              <a:t>and</a:t>
            </a:r>
            <a:r>
              <a:rPr lang="zh-CN" altLang="en-US" sz="1600" kern="1200" dirty="0"/>
              <a:t> </a:t>
            </a:r>
            <a:r>
              <a:rPr lang="en-US" altLang="zh-CN" sz="1600" kern="1200" dirty="0" smtClean="0"/>
              <a:t>Shine</a:t>
            </a:r>
            <a:r>
              <a:rPr lang="zh-CN" altLang="en-US" sz="1600" kern="1200" dirty="0" smtClean="0"/>
              <a:t> </a:t>
            </a:r>
            <a:r>
              <a:rPr lang="en-US" altLang="zh-CN" sz="1600" kern="1200" dirty="0" smtClean="0"/>
              <a:t>B by the tax </a:t>
            </a:r>
            <a:r>
              <a:rPr lang="en-US" altLang="zh-CN" sz="1600" kern="1200" dirty="0"/>
              <a:t>b</a:t>
            </a:r>
            <a:r>
              <a:rPr lang="en-US" altLang="zh-CN" sz="1600" kern="1200" dirty="0" smtClean="0"/>
              <a:t>ureau. Only when</a:t>
            </a:r>
            <a:r>
              <a:rPr lang="zh-CN" altLang="en-US" sz="1600" kern="1200" dirty="0" smtClean="0"/>
              <a:t> </a:t>
            </a:r>
            <a:r>
              <a:rPr lang="en-US" altLang="zh-CN" sz="1600" kern="1200" dirty="0" smtClean="0"/>
              <a:t>all</a:t>
            </a:r>
            <a:r>
              <a:rPr lang="zh-CN" altLang="en-US" sz="1600" kern="1200" dirty="0" smtClean="0"/>
              <a:t> </a:t>
            </a:r>
            <a:r>
              <a:rPr lang="en-US" altLang="zh-CN" sz="1600" kern="1200" dirty="0" smtClean="0"/>
              <a:t>of</a:t>
            </a:r>
            <a:r>
              <a:rPr lang="zh-CN" altLang="en-US" sz="1600" kern="1200" dirty="0" smtClean="0"/>
              <a:t>  </a:t>
            </a:r>
            <a:r>
              <a:rPr lang="en-US" altLang="zh-CN" sz="1600" kern="1200" dirty="0" smtClean="0"/>
              <a:t>the</a:t>
            </a:r>
            <a:r>
              <a:rPr lang="zh-CN" altLang="en-US" sz="1600" kern="1200" dirty="0" smtClean="0"/>
              <a:t> </a:t>
            </a:r>
            <a:r>
              <a:rPr lang="en-US" altLang="zh-CN" sz="1600" kern="1200" dirty="0" smtClean="0"/>
              <a:t>four</a:t>
            </a:r>
            <a:r>
              <a:rPr lang="zh-CN" altLang="en-US" sz="1600" kern="1200" dirty="0" smtClean="0"/>
              <a:t> </a:t>
            </a:r>
            <a:r>
              <a:rPr lang="en-US" altLang="zh-CN" sz="1600" kern="1200" dirty="0" smtClean="0"/>
              <a:t>companies</a:t>
            </a:r>
            <a:r>
              <a:rPr lang="zh-CN" altLang="en-US" sz="1600" kern="1200" dirty="0" smtClean="0"/>
              <a:t> </a:t>
            </a:r>
            <a:r>
              <a:rPr lang="en-US" altLang="zh-CN" sz="1600" kern="1200" dirty="0" smtClean="0"/>
              <a:t>are</a:t>
            </a:r>
            <a:r>
              <a:rPr lang="zh-CN" altLang="en-US" sz="1600" kern="1200" dirty="0" smtClean="0"/>
              <a:t> </a:t>
            </a:r>
            <a:r>
              <a:rPr lang="en-US" altLang="zh-CN" sz="1600" kern="1200" dirty="0" smtClean="0"/>
              <a:t>determined</a:t>
            </a:r>
            <a:r>
              <a:rPr lang="zh-CN" altLang="en-US" sz="1600" kern="1200" dirty="0" smtClean="0"/>
              <a:t> </a:t>
            </a:r>
            <a:r>
              <a:rPr lang="en-US" altLang="zh-CN" sz="1600" kern="1200" dirty="0" smtClean="0"/>
              <a:t>to</a:t>
            </a:r>
            <a:r>
              <a:rPr lang="zh-CN" altLang="en-US" sz="1600" kern="1200" dirty="0" smtClean="0"/>
              <a:t> </a:t>
            </a:r>
            <a:r>
              <a:rPr lang="en-US" altLang="zh-CN" sz="1600" kern="1200" dirty="0" smtClean="0"/>
              <a:t>be</a:t>
            </a:r>
            <a:r>
              <a:rPr lang="zh-CN" altLang="en-US" sz="1600" kern="1200" dirty="0" smtClean="0"/>
              <a:t> </a:t>
            </a:r>
            <a:r>
              <a:rPr lang="en-US" altLang="zh-CN" sz="1600" kern="1200" dirty="0" smtClean="0"/>
              <a:t>without</a:t>
            </a:r>
            <a:r>
              <a:rPr lang="zh-CN" altLang="en-US" sz="1600" kern="1200" dirty="0" smtClean="0"/>
              <a:t> </a:t>
            </a:r>
            <a:r>
              <a:rPr lang="en-US" altLang="zh-CN" sz="1600" kern="1200" dirty="0" smtClean="0"/>
              <a:t>commercial</a:t>
            </a:r>
            <a:r>
              <a:rPr lang="zh-CN" altLang="en-US" sz="1600" kern="1200" dirty="0" smtClean="0"/>
              <a:t> </a:t>
            </a:r>
            <a:r>
              <a:rPr lang="en-US" altLang="zh-CN" sz="1600" kern="1200" dirty="0" smtClean="0"/>
              <a:t>substance</a:t>
            </a:r>
            <a:r>
              <a:rPr lang="zh-CN" altLang="en-US" sz="1600" kern="1200" dirty="0"/>
              <a:t> </a:t>
            </a:r>
            <a:r>
              <a:rPr lang="en-US" altLang="zh-CN" sz="1600" kern="1200" dirty="0" smtClean="0"/>
              <a:t>should </a:t>
            </a:r>
            <a:r>
              <a:rPr lang="en-US" altLang="zh-CN" sz="1600" dirty="0" smtClean="0"/>
              <a:t>GS </a:t>
            </a:r>
            <a:r>
              <a:rPr lang="en-US" altLang="zh-CN" sz="1600" dirty="0"/>
              <a:t>and</a:t>
            </a:r>
            <a:r>
              <a:rPr lang="zh-CN" altLang="en-US" sz="1600" dirty="0"/>
              <a:t> </a:t>
            </a:r>
            <a:r>
              <a:rPr lang="en-US" altLang="zh-CN" sz="1600" dirty="0"/>
              <a:t>CDH </a:t>
            </a:r>
            <a:r>
              <a:rPr lang="en-US" altLang="zh-CN" sz="1600" dirty="0" smtClean="0"/>
              <a:t>pay</a:t>
            </a:r>
            <a:r>
              <a:rPr lang="zh-CN" altLang="en-US" sz="1600" dirty="0" smtClean="0"/>
              <a:t> </a:t>
            </a:r>
            <a:r>
              <a:rPr lang="en-US" altLang="zh-CN" sz="1600" dirty="0" smtClean="0"/>
              <a:t>the CIT.</a:t>
            </a:r>
            <a:r>
              <a:rPr lang="zh-CN" altLang="en-US" sz="1600" dirty="0" smtClean="0"/>
              <a:t> </a:t>
            </a:r>
            <a:endParaRPr lang="en-US" altLang="zh-CN" sz="2000" dirty="0" smtClean="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25</a:t>
            </a:fld>
            <a:endParaRPr lang="zh-CN" altLang="en-US"/>
          </a:p>
        </p:txBody>
      </p:sp>
      <p:sp>
        <p:nvSpPr>
          <p:cNvPr id="6" name="标题 1"/>
          <p:cNvSpPr>
            <a:spLocks noGrp="1"/>
          </p:cNvSpPr>
          <p:nvPr>
            <p:ph type="title"/>
          </p:nvPr>
        </p:nvSpPr>
        <p:spPr>
          <a:xfrm>
            <a:off x="379413" y="428625"/>
            <a:ext cx="8370887" cy="765175"/>
          </a:xfrm>
        </p:spPr>
        <p:txBody>
          <a:bodyPr/>
          <a:lstStyle/>
          <a:p>
            <a:r>
              <a:rPr lang="en-US" altLang="zh-CN" dirty="0" smtClean="0"/>
              <a:t>Summary</a:t>
            </a:r>
            <a:endParaRPr lang="zh-CN" altLang="en-US" sz="2000" kern="1200" dirty="0"/>
          </a:p>
        </p:txBody>
      </p:sp>
    </p:spTree>
    <p:extLst>
      <p:ext uri="{BB962C8B-B14F-4D97-AF65-F5344CB8AC3E}">
        <p14:creationId xmlns:p14="http://schemas.microsoft.com/office/powerpoint/2010/main" val="19072735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1582316" y="4010025"/>
            <a:ext cx="5942012" cy="376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ctr">
                <a:solidFill>
                  <a:srgbClr val="000000"/>
                </a:solidFill>
                <a:miter lim="800000"/>
                <a:headEnd/>
                <a:tailEnd/>
              </a14:hiddenLine>
            </a:ext>
          </a:extLst>
        </p:spPr>
        <p:txBody>
          <a:bodyPr/>
          <a:lstStyle/>
          <a:p>
            <a:pPr algn="ctr" eaLnBrk="1" hangingPunct="1"/>
            <a:r>
              <a:rPr lang="en-US" altLang="zh-CN" sz="2400" dirty="0" smtClean="0">
                <a:solidFill>
                  <a:srgbClr val="E65032"/>
                </a:solidFill>
              </a:rPr>
              <a:t>End of the case</a:t>
            </a:r>
            <a:endParaRPr lang="zh-CN" altLang="en-US" sz="2400" dirty="0" smtClean="0">
              <a:solidFill>
                <a:srgbClr val="E65032"/>
              </a:solidFill>
            </a:endParaRPr>
          </a:p>
        </p:txBody>
      </p:sp>
    </p:spTree>
    <p:extLst>
      <p:ext uri="{BB962C8B-B14F-4D97-AF65-F5344CB8AC3E}">
        <p14:creationId xmlns:p14="http://schemas.microsoft.com/office/powerpoint/2010/main" val="3144324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5763" y="1428751"/>
            <a:ext cx="8375650" cy="1712217"/>
          </a:xfrm>
        </p:spPr>
        <p:txBody>
          <a:bodyPr/>
          <a:lstStyle/>
          <a:p>
            <a:pPr>
              <a:spcAft>
                <a:spcPts val="400"/>
              </a:spcAft>
            </a:pPr>
            <a:r>
              <a:rPr lang="en-US" altLang="zh-CN" sz="1800" dirty="0" smtClean="0"/>
              <a:t>Between 2006 and 2009, Goldman Sachs (GS) and CDH sold down a large portion of their stake in </a:t>
            </a:r>
            <a:r>
              <a:rPr lang="en-US" altLang="zh-CN" sz="1800" dirty="0" err="1" smtClean="0"/>
              <a:t>He’nan</a:t>
            </a:r>
            <a:r>
              <a:rPr lang="en-US" altLang="zh-CN" sz="1800" dirty="0" smtClean="0"/>
              <a:t> </a:t>
            </a:r>
            <a:r>
              <a:rPr lang="en-US" altLang="zh-CN" sz="1800" dirty="0" err="1" smtClean="0"/>
              <a:t>Shuanghui</a:t>
            </a:r>
            <a:r>
              <a:rPr lang="en-US" altLang="zh-CN" sz="1800" dirty="0" smtClean="0"/>
              <a:t> through a series of share transfers.</a:t>
            </a:r>
          </a:p>
          <a:p>
            <a:pPr lvl="1">
              <a:spcAft>
                <a:spcPts val="400"/>
              </a:spcAft>
            </a:pPr>
            <a:r>
              <a:rPr lang="en-US" altLang="zh-CN" sz="1600" dirty="0" err="1" smtClean="0"/>
              <a:t>He’nan</a:t>
            </a:r>
            <a:r>
              <a:rPr lang="en-US" altLang="zh-CN" sz="1600" dirty="0" smtClean="0"/>
              <a:t> </a:t>
            </a:r>
            <a:r>
              <a:rPr lang="en-US" altLang="zh-CN" sz="1600" dirty="0" err="1" smtClean="0"/>
              <a:t>Shuanghui</a:t>
            </a:r>
            <a:r>
              <a:rPr lang="en-US" altLang="zh-CN" sz="1600" dirty="0" smtClean="0"/>
              <a:t> didn’t disclose the transfers to regulators and the public until December 2012.</a:t>
            </a:r>
          </a:p>
          <a:p>
            <a:pPr lvl="1">
              <a:spcAft>
                <a:spcPts val="400"/>
              </a:spcAft>
            </a:pPr>
            <a:r>
              <a:rPr lang="en-US" altLang="zh-CN" sz="1600" dirty="0" smtClean="0"/>
              <a:t>However, eventually GS and CDH didn’t pay taxes to Chinese tax authorities for their income from selling the shares.</a:t>
            </a:r>
            <a:endParaRPr lang="en-US" altLang="zh-CN" sz="1800" dirty="0" smtClean="0"/>
          </a:p>
          <a:p>
            <a:pPr>
              <a:spcAft>
                <a:spcPts val="400"/>
              </a:spcAft>
            </a:pPr>
            <a:r>
              <a:rPr lang="en-US" altLang="zh-CN" sz="1800" dirty="0" smtClean="0"/>
              <a:t>Major participants in this case include</a:t>
            </a:r>
          </a:p>
        </p:txBody>
      </p:sp>
      <p:sp>
        <p:nvSpPr>
          <p:cNvPr id="2" name="标题 1"/>
          <p:cNvSpPr>
            <a:spLocks noGrp="1"/>
          </p:cNvSpPr>
          <p:nvPr>
            <p:ph type="title"/>
          </p:nvPr>
        </p:nvSpPr>
        <p:spPr/>
        <p:txBody>
          <a:bodyPr/>
          <a:lstStyle/>
          <a:p>
            <a:r>
              <a:rPr lang="en-US" altLang="zh-CN" dirty="0" smtClean="0"/>
              <a:t>Overview</a:t>
            </a:r>
            <a:endParaRPr lang="zh-CN" altLang="en-US"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3</a:t>
            </a:fld>
            <a:endParaRPr lang="zh-CN" altLang="en-US"/>
          </a:p>
        </p:txBody>
      </p:sp>
      <p:grpSp>
        <p:nvGrpSpPr>
          <p:cNvPr id="11" name="组合 10"/>
          <p:cNvGrpSpPr/>
          <p:nvPr/>
        </p:nvGrpSpPr>
        <p:grpSpPr>
          <a:xfrm>
            <a:off x="179512" y="3573016"/>
            <a:ext cx="8649155" cy="1873333"/>
            <a:chOff x="240415" y="2420889"/>
            <a:chExt cx="8649155" cy="1873333"/>
          </a:xfrm>
        </p:grpSpPr>
        <p:sp>
          <p:nvSpPr>
            <p:cNvPr id="12" name="文本框 11"/>
            <p:cNvSpPr txBox="1"/>
            <p:nvPr/>
          </p:nvSpPr>
          <p:spPr>
            <a:xfrm>
              <a:off x="379413" y="2420889"/>
              <a:ext cx="7933315" cy="1873333"/>
            </a:xfrm>
            <a:prstGeom prst="rect">
              <a:avLst/>
            </a:prstGeom>
            <a:noFill/>
          </p:spPr>
          <p:txBody>
            <a:bodyPr wrap="square" rtlCol="0">
              <a:spAutoFit/>
            </a:bodyPr>
            <a:lstStyle/>
            <a:p>
              <a:pPr lvl="1" indent="-227013" fontAlgn="base">
                <a:spcBef>
                  <a:spcPct val="10000"/>
                </a:spcBef>
                <a:spcAft>
                  <a:spcPts val="400"/>
                </a:spcAft>
                <a:buClr>
                  <a:srgbClr val="989898"/>
                </a:buClr>
                <a:buSzPct val="60000"/>
                <a:buFont typeface="Wingdings" pitchFamily="2" charset="2"/>
                <a:buChar char="l"/>
              </a:pPr>
              <a:r>
                <a:rPr lang="en-US" altLang="zh-CN" sz="1600" kern="0" dirty="0" err="1" smtClean="0">
                  <a:solidFill>
                    <a:srgbClr val="000000"/>
                  </a:solidFill>
                </a:rPr>
                <a:t>He'nan</a:t>
              </a:r>
              <a:r>
                <a:rPr lang="en-US" altLang="zh-CN" sz="1600" kern="0" dirty="0" smtClean="0">
                  <a:solidFill>
                    <a:srgbClr val="000000"/>
                  </a:solidFill>
                </a:rPr>
                <a:t> </a:t>
              </a:r>
              <a:r>
                <a:rPr lang="en-US" altLang="zh-CN" sz="1600" kern="0" dirty="0" err="1">
                  <a:solidFill>
                    <a:srgbClr val="000000"/>
                  </a:solidFill>
                </a:rPr>
                <a:t>Shuanghui</a:t>
              </a:r>
              <a:r>
                <a:rPr lang="en-US" altLang="zh-CN" sz="1600" kern="0" dirty="0">
                  <a:solidFill>
                    <a:srgbClr val="000000"/>
                  </a:solidFill>
                </a:rPr>
                <a:t> Investment &amp; Development Co</a:t>
              </a:r>
              <a:r>
                <a:rPr lang="en-US" altLang="zh-CN" sz="1600" kern="0" dirty="0" smtClean="0">
                  <a:solidFill>
                    <a:srgbClr val="000000"/>
                  </a:solidFill>
                </a:rPr>
                <a:t>., Ltd (Ticker symbol: 000895.SZ, went public on Dec 10, 1998)</a:t>
              </a:r>
              <a:endParaRPr lang="en-US" altLang="zh-CN" sz="1600" kern="0" dirty="0">
                <a:solidFill>
                  <a:srgbClr val="000000"/>
                </a:solidFill>
              </a:endParaRPr>
            </a:p>
            <a:p>
              <a:pPr lvl="1" indent="-227013" fontAlgn="base">
                <a:spcBef>
                  <a:spcPct val="10000"/>
                </a:spcBef>
                <a:spcAft>
                  <a:spcPts val="400"/>
                </a:spcAft>
                <a:buClr>
                  <a:srgbClr val="989898"/>
                </a:buClr>
                <a:buSzPct val="60000"/>
                <a:buFont typeface="Wingdings" pitchFamily="2" charset="2"/>
                <a:buChar char="l"/>
              </a:pPr>
              <a:r>
                <a:rPr lang="en-US" altLang="zh-CN" sz="1600" kern="0" dirty="0" err="1">
                  <a:solidFill>
                    <a:srgbClr val="000000"/>
                  </a:solidFill>
                </a:rPr>
                <a:t>Shuanghui</a:t>
              </a:r>
              <a:r>
                <a:rPr lang="en-US" altLang="zh-CN" sz="1600" kern="0" dirty="0">
                  <a:solidFill>
                    <a:srgbClr val="000000"/>
                  </a:solidFill>
                </a:rPr>
                <a:t> Group</a:t>
              </a:r>
            </a:p>
            <a:p>
              <a:pPr lvl="1" indent="-227013" fontAlgn="base">
                <a:spcBef>
                  <a:spcPct val="10000"/>
                </a:spcBef>
                <a:spcAft>
                  <a:spcPts val="400"/>
                </a:spcAft>
                <a:buClr>
                  <a:srgbClr val="989898"/>
                </a:buClr>
                <a:buSzPct val="60000"/>
                <a:buFont typeface="Wingdings" pitchFamily="2" charset="2"/>
                <a:buChar char="l"/>
              </a:pPr>
              <a:r>
                <a:rPr lang="en-US" altLang="zh-CN" sz="1600" kern="0" dirty="0">
                  <a:solidFill>
                    <a:srgbClr val="000000"/>
                  </a:solidFill>
                </a:rPr>
                <a:t>Goldman Sachs Strategic Investment</a:t>
              </a:r>
              <a:r>
                <a:rPr lang="zh-CN" altLang="en-US" sz="1600" kern="0" dirty="0">
                  <a:solidFill>
                    <a:srgbClr val="000000"/>
                  </a:solidFill>
                </a:rPr>
                <a:t>（</a:t>
              </a:r>
              <a:r>
                <a:rPr lang="en-US" altLang="zh-CN" sz="1600" kern="0" dirty="0">
                  <a:solidFill>
                    <a:srgbClr val="000000"/>
                  </a:solidFill>
                </a:rPr>
                <a:t>Asia</a:t>
              </a:r>
              <a:r>
                <a:rPr lang="zh-CN" altLang="en-US" sz="1600" kern="0" dirty="0">
                  <a:solidFill>
                    <a:srgbClr val="000000"/>
                  </a:solidFill>
                </a:rPr>
                <a:t>）</a:t>
              </a:r>
              <a:r>
                <a:rPr lang="en-US" altLang="zh-CN" sz="1600" kern="0" dirty="0">
                  <a:solidFill>
                    <a:srgbClr val="000000"/>
                  </a:solidFill>
                </a:rPr>
                <a:t>,</a:t>
              </a:r>
              <a:r>
                <a:rPr lang="en-US" altLang="zh-CN" sz="1600" kern="0" dirty="0" smtClean="0">
                  <a:solidFill>
                    <a:srgbClr val="000000"/>
                  </a:solidFill>
                </a:rPr>
                <a:t>L.L.C</a:t>
              </a:r>
            </a:p>
            <a:p>
              <a:pPr lvl="1" indent="-227013" fontAlgn="base">
                <a:spcBef>
                  <a:spcPct val="10000"/>
                </a:spcBef>
                <a:spcAft>
                  <a:spcPts val="400"/>
                </a:spcAft>
                <a:buClr>
                  <a:srgbClr val="989898"/>
                </a:buClr>
                <a:buSzPct val="60000"/>
                <a:buFont typeface="Wingdings" pitchFamily="2" charset="2"/>
                <a:buChar char="l"/>
              </a:pPr>
              <a:r>
                <a:rPr lang="en-US" altLang="zh-CN" sz="1600" kern="0" dirty="0">
                  <a:solidFill>
                    <a:srgbClr val="000000"/>
                  </a:solidFill>
                </a:rPr>
                <a:t>CDH </a:t>
              </a:r>
              <a:r>
                <a:rPr lang="en-US" altLang="zh-CN" sz="1600" kern="0" dirty="0" smtClean="0">
                  <a:solidFill>
                    <a:srgbClr val="000000"/>
                  </a:solidFill>
                </a:rPr>
                <a:t>Shine </a:t>
              </a:r>
            </a:p>
            <a:p>
              <a:pPr lvl="1" indent="-227013" fontAlgn="base">
                <a:spcBef>
                  <a:spcPct val="10000"/>
                </a:spcBef>
                <a:spcAft>
                  <a:spcPts val="400"/>
                </a:spcAft>
                <a:buClr>
                  <a:srgbClr val="989898"/>
                </a:buClr>
                <a:buSzPct val="60000"/>
                <a:buFont typeface="Wingdings" pitchFamily="2" charset="2"/>
                <a:buChar char="l"/>
              </a:pPr>
              <a:r>
                <a:rPr lang="en-US" altLang="zh-CN" sz="1600" kern="0" dirty="0" smtClean="0">
                  <a:solidFill>
                    <a:srgbClr val="000000"/>
                  </a:solidFill>
                </a:rPr>
                <a:t>Rotary </a:t>
              </a:r>
              <a:r>
                <a:rPr lang="en-US" altLang="zh-CN" sz="1600" kern="0" dirty="0">
                  <a:solidFill>
                    <a:srgbClr val="000000"/>
                  </a:solidFill>
                </a:rPr>
                <a:t>Vortex </a:t>
              </a:r>
              <a:r>
                <a:rPr lang="en-US" altLang="zh-CN" sz="1600" kern="0" dirty="0" smtClean="0">
                  <a:solidFill>
                    <a:srgbClr val="000000"/>
                  </a:solidFill>
                </a:rPr>
                <a:t>Limited</a:t>
              </a:r>
              <a:endParaRPr lang="en-US" altLang="zh-CN" sz="1600" kern="0" dirty="0">
                <a:solidFill>
                  <a:srgbClr val="000000"/>
                </a:solidFill>
              </a:endParaRPr>
            </a:p>
          </p:txBody>
        </p:sp>
        <p:cxnSp>
          <p:nvCxnSpPr>
            <p:cNvPr id="13" name="直接连接符 12"/>
            <p:cNvCxnSpPr/>
            <p:nvPr/>
          </p:nvCxnSpPr>
          <p:spPr bwMode="auto">
            <a:xfrm>
              <a:off x="240415" y="3356993"/>
              <a:ext cx="8498780" cy="0"/>
            </a:xfrm>
            <a:prstGeom prst="line">
              <a:avLst/>
            </a:prstGeom>
            <a:solidFill>
              <a:srgbClr val="00CC00"/>
            </a:solidFill>
            <a:ln w="19050" cap="flat" cmpd="sng" algn="ctr">
              <a:solidFill>
                <a:srgbClr val="E6503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文本框 13"/>
            <p:cNvSpPr txBox="1"/>
            <p:nvPr/>
          </p:nvSpPr>
          <p:spPr>
            <a:xfrm>
              <a:off x="7873264" y="2874423"/>
              <a:ext cx="1016306" cy="338554"/>
            </a:xfrm>
            <a:prstGeom prst="rect">
              <a:avLst/>
            </a:prstGeom>
            <a:noFill/>
            <a:ln>
              <a:noFill/>
              <a:prstDash val="dash"/>
            </a:ln>
          </p:spPr>
          <p:txBody>
            <a:bodyPr wrap="square" rtlCol="0">
              <a:spAutoFit/>
            </a:bodyPr>
            <a:lstStyle/>
            <a:p>
              <a:pPr algn="r"/>
              <a:r>
                <a:rPr lang="en-US" altLang="zh-CN" sz="1600" dirty="0" smtClean="0">
                  <a:solidFill>
                    <a:schemeClr val="bg1">
                      <a:lumMod val="50000"/>
                    </a:schemeClr>
                  </a:solidFill>
                </a:rPr>
                <a:t>Onshore</a:t>
              </a:r>
              <a:endParaRPr lang="zh-CN" altLang="en-US" sz="1600" dirty="0">
                <a:solidFill>
                  <a:schemeClr val="bg1">
                    <a:lumMod val="50000"/>
                  </a:schemeClr>
                </a:solidFill>
              </a:endParaRPr>
            </a:p>
          </p:txBody>
        </p:sp>
        <p:sp>
          <p:nvSpPr>
            <p:cNvPr id="15" name="文本框 14"/>
            <p:cNvSpPr txBox="1"/>
            <p:nvPr/>
          </p:nvSpPr>
          <p:spPr>
            <a:xfrm>
              <a:off x="7873264" y="3450487"/>
              <a:ext cx="1016305" cy="338554"/>
            </a:xfrm>
            <a:prstGeom prst="rect">
              <a:avLst/>
            </a:prstGeom>
            <a:noFill/>
            <a:ln>
              <a:noFill/>
              <a:prstDash val="dash"/>
            </a:ln>
          </p:spPr>
          <p:txBody>
            <a:bodyPr wrap="square" rtlCol="0">
              <a:spAutoFit/>
            </a:bodyPr>
            <a:lstStyle/>
            <a:p>
              <a:pPr algn="r"/>
              <a:r>
                <a:rPr lang="en-US" altLang="zh-CN" sz="1600" dirty="0" smtClean="0">
                  <a:solidFill>
                    <a:schemeClr val="bg1">
                      <a:lumMod val="50000"/>
                    </a:schemeClr>
                  </a:solidFill>
                </a:rPr>
                <a:t>Offshore</a:t>
              </a:r>
              <a:endParaRPr lang="zh-CN" altLang="en-US" sz="1600" dirty="0">
                <a:solidFill>
                  <a:schemeClr val="bg1">
                    <a:lumMod val="50000"/>
                  </a:schemeClr>
                </a:solidFill>
              </a:endParaRPr>
            </a:p>
          </p:txBody>
        </p:sp>
      </p:grpSp>
    </p:spTree>
    <p:extLst>
      <p:ext uri="{BB962C8B-B14F-4D97-AF65-F5344CB8AC3E}">
        <p14:creationId xmlns:p14="http://schemas.microsoft.com/office/powerpoint/2010/main" val="4117891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5763" y="1428751"/>
            <a:ext cx="8375650" cy="344065"/>
          </a:xfrm>
        </p:spPr>
        <p:txBody>
          <a:bodyPr/>
          <a:lstStyle/>
          <a:p>
            <a:pPr>
              <a:spcAft>
                <a:spcPts val="400"/>
              </a:spcAft>
            </a:pPr>
            <a:r>
              <a:rPr lang="en-US" altLang="zh-CN" sz="1600" dirty="0" smtClean="0"/>
              <a:t>The share structure of </a:t>
            </a:r>
            <a:r>
              <a:rPr lang="en-US" altLang="zh-CN" sz="1600" dirty="0" err="1" smtClean="0"/>
              <a:t>He’nan</a:t>
            </a:r>
            <a:r>
              <a:rPr lang="en-US" altLang="zh-CN" sz="1600" dirty="0" smtClean="0"/>
              <a:t> </a:t>
            </a:r>
            <a:r>
              <a:rPr lang="en-US" altLang="zh-CN" sz="1600" dirty="0" err="1" smtClean="0"/>
              <a:t>Shuanghui</a:t>
            </a:r>
            <a:r>
              <a:rPr lang="en-US" altLang="zh-CN" sz="1600" dirty="0" smtClean="0"/>
              <a:t> as of Dec 31, 2009 is shown below.</a:t>
            </a:r>
          </a:p>
        </p:txBody>
      </p:sp>
      <p:sp>
        <p:nvSpPr>
          <p:cNvPr id="2" name="标题 1"/>
          <p:cNvSpPr>
            <a:spLocks noGrp="1"/>
          </p:cNvSpPr>
          <p:nvPr>
            <p:ph type="title"/>
          </p:nvPr>
        </p:nvSpPr>
        <p:spPr/>
        <p:txBody>
          <a:bodyPr/>
          <a:lstStyle/>
          <a:p>
            <a:r>
              <a:rPr lang="en-US" altLang="zh-CN" dirty="0" smtClean="0"/>
              <a:t>Overview</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4</a:t>
            </a:fld>
            <a:endParaRPr lang="zh-CN" altLang="en-US"/>
          </a:p>
        </p:txBody>
      </p:sp>
      <p:grpSp>
        <p:nvGrpSpPr>
          <p:cNvPr id="8" name="组合 7"/>
          <p:cNvGrpSpPr/>
          <p:nvPr/>
        </p:nvGrpSpPr>
        <p:grpSpPr>
          <a:xfrm>
            <a:off x="153158" y="1844824"/>
            <a:ext cx="8588780" cy="4514169"/>
            <a:chOff x="153158" y="1844824"/>
            <a:chExt cx="8588780" cy="4514169"/>
          </a:xfrm>
        </p:grpSpPr>
        <p:cxnSp>
          <p:nvCxnSpPr>
            <p:cNvPr id="82" name="直接连接符 81"/>
            <p:cNvCxnSpPr/>
            <p:nvPr/>
          </p:nvCxnSpPr>
          <p:spPr bwMode="auto">
            <a:xfrm>
              <a:off x="1072285" y="5101142"/>
              <a:ext cx="7200000" cy="0"/>
            </a:xfrm>
            <a:prstGeom prst="line">
              <a:avLst/>
            </a:prstGeom>
            <a:solidFill>
              <a:srgbClr val="00CC00"/>
            </a:solidFill>
            <a:ln w="12700" cap="flat" cmpd="sng" algn="ctr">
              <a:solidFill>
                <a:srgbClr val="E6503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肘形连接符 82"/>
            <p:cNvCxnSpPr/>
            <p:nvPr/>
          </p:nvCxnSpPr>
          <p:spPr bwMode="auto">
            <a:xfrm rot="5400000" flipH="1" flipV="1">
              <a:off x="3359520" y="4666391"/>
              <a:ext cx="396000" cy="869503"/>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文本框 83"/>
            <p:cNvSpPr txBox="1"/>
            <p:nvPr/>
          </p:nvSpPr>
          <p:spPr>
            <a:xfrm>
              <a:off x="3114732" y="5596093"/>
              <a:ext cx="740562" cy="215444"/>
            </a:xfrm>
            <a:prstGeom prst="rect">
              <a:avLst/>
            </a:prstGeom>
            <a:noFill/>
            <a:ln>
              <a:noFill/>
              <a:prstDash val="dash"/>
            </a:ln>
          </p:spPr>
          <p:txBody>
            <a:bodyPr wrap="square" lIns="0" tIns="0" rIns="0" bIns="0" rtlCol="0">
              <a:spAutoFit/>
            </a:bodyPr>
            <a:lstStyle/>
            <a:p>
              <a:pPr algn="ctr"/>
              <a:r>
                <a:rPr lang="en-US" altLang="zh-CN" sz="1400" dirty="0" smtClean="0"/>
                <a:t>30.27%</a:t>
              </a:r>
              <a:endParaRPr lang="zh-CN" altLang="en-US" sz="1400" dirty="0"/>
            </a:p>
          </p:txBody>
        </p:sp>
        <p:sp>
          <p:nvSpPr>
            <p:cNvPr id="85" name="文本框 84"/>
            <p:cNvSpPr txBox="1"/>
            <p:nvPr/>
          </p:nvSpPr>
          <p:spPr>
            <a:xfrm>
              <a:off x="4576363" y="5596093"/>
              <a:ext cx="638236" cy="215444"/>
            </a:xfrm>
            <a:prstGeom prst="rect">
              <a:avLst/>
            </a:prstGeom>
            <a:noFill/>
            <a:ln>
              <a:noFill/>
              <a:prstDash val="dash"/>
            </a:ln>
          </p:spPr>
          <p:txBody>
            <a:bodyPr wrap="square" lIns="0" tIns="0" rIns="0" bIns="0" rtlCol="0">
              <a:spAutoFit/>
            </a:bodyPr>
            <a:lstStyle/>
            <a:p>
              <a:pPr algn="ctr"/>
              <a:r>
                <a:rPr lang="en-US" altLang="zh-CN" sz="1400" dirty="0" smtClean="0"/>
                <a:t>21.18%</a:t>
              </a:r>
              <a:endParaRPr lang="zh-CN" altLang="en-US" sz="1400" dirty="0"/>
            </a:p>
          </p:txBody>
        </p:sp>
        <p:sp>
          <p:nvSpPr>
            <p:cNvPr id="86" name="文本框 85"/>
            <p:cNvSpPr txBox="1"/>
            <p:nvPr/>
          </p:nvSpPr>
          <p:spPr>
            <a:xfrm>
              <a:off x="6013932" y="5596093"/>
              <a:ext cx="740562" cy="215444"/>
            </a:xfrm>
            <a:prstGeom prst="rect">
              <a:avLst/>
            </a:prstGeom>
            <a:noFill/>
            <a:ln>
              <a:noFill/>
              <a:prstDash val="dash"/>
            </a:ln>
          </p:spPr>
          <p:txBody>
            <a:bodyPr wrap="square" lIns="0" tIns="0" rIns="0" bIns="0" rtlCol="0">
              <a:spAutoFit/>
            </a:bodyPr>
            <a:lstStyle/>
            <a:p>
              <a:pPr algn="ctr"/>
              <a:r>
                <a:rPr lang="en-US" altLang="zh-CN" sz="1400" dirty="0" smtClean="0"/>
                <a:t>48.55%</a:t>
              </a:r>
              <a:endParaRPr lang="zh-CN" altLang="en-US" sz="1400" dirty="0"/>
            </a:p>
          </p:txBody>
        </p:sp>
        <p:sp>
          <p:nvSpPr>
            <p:cNvPr id="87" name="矩形 86"/>
            <p:cNvSpPr/>
            <p:nvPr/>
          </p:nvSpPr>
          <p:spPr>
            <a:xfrm>
              <a:off x="2162631" y="5244055"/>
              <a:ext cx="1904201" cy="31434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group</a:t>
              </a:r>
            </a:p>
          </p:txBody>
        </p:sp>
        <p:sp>
          <p:nvSpPr>
            <p:cNvPr id="88" name="矩形 87"/>
            <p:cNvSpPr/>
            <p:nvPr/>
          </p:nvSpPr>
          <p:spPr>
            <a:xfrm>
              <a:off x="5459421" y="5281754"/>
              <a:ext cx="1109472" cy="28800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others</a:t>
              </a:r>
            </a:p>
          </p:txBody>
        </p:sp>
        <p:sp>
          <p:nvSpPr>
            <p:cNvPr id="97" name="矩形 96"/>
            <p:cNvSpPr/>
            <p:nvPr/>
          </p:nvSpPr>
          <p:spPr>
            <a:xfrm>
              <a:off x="2182433" y="6080855"/>
              <a:ext cx="4830745" cy="278138"/>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zh-CN" sz="15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He'nan</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 Investment &amp; Development </a:t>
              </a: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Co.,Ltd</a:t>
              </a:r>
              <a:endParaRPr lang="zh-CN" altLang="en-US"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98" name="肘形连接符 97"/>
            <p:cNvCxnSpPr/>
            <p:nvPr/>
          </p:nvCxnSpPr>
          <p:spPr>
            <a:xfrm rot="5400000">
              <a:off x="5013847" y="5090855"/>
              <a:ext cx="54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99" name="直接连接符 98"/>
            <p:cNvCxnSpPr/>
            <p:nvPr/>
          </p:nvCxnSpPr>
          <p:spPr>
            <a:xfrm>
              <a:off x="4568331" y="5048690"/>
              <a:ext cx="0" cy="900000"/>
            </a:xfrm>
            <a:prstGeom prst="line">
              <a:avLst/>
            </a:prstGeom>
            <a:ln w="12700"/>
          </p:spPr>
          <p:style>
            <a:lnRef idx="3">
              <a:schemeClr val="dk1"/>
            </a:lnRef>
            <a:fillRef idx="0">
              <a:schemeClr val="dk1"/>
            </a:fillRef>
            <a:effectRef idx="2">
              <a:schemeClr val="dk1"/>
            </a:effectRef>
            <a:fontRef idx="minor">
              <a:schemeClr val="tx1"/>
            </a:fontRef>
          </p:style>
        </p:cxnSp>
        <p:sp>
          <p:nvSpPr>
            <p:cNvPr id="100" name="矩形 99"/>
            <p:cNvSpPr/>
            <p:nvPr/>
          </p:nvSpPr>
          <p:spPr>
            <a:xfrm>
              <a:off x="4008187" y="4759158"/>
              <a:ext cx="1451233" cy="289532"/>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Rotary Vortex</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105" name="肘形连接符 104"/>
            <p:cNvCxnSpPr/>
            <p:nvPr/>
          </p:nvCxnSpPr>
          <p:spPr>
            <a:xfrm rot="16200000" flipV="1">
              <a:off x="3579964" y="5087827"/>
              <a:ext cx="54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sp>
          <p:nvSpPr>
            <p:cNvPr id="109" name="矩形 108"/>
            <p:cNvSpPr/>
            <p:nvPr/>
          </p:nvSpPr>
          <p:spPr>
            <a:xfrm>
              <a:off x="2642086" y="4238217"/>
              <a:ext cx="3959898" cy="295063"/>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Glorious Link International Corporation</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10" name="文本框 109"/>
            <p:cNvSpPr txBox="1"/>
            <p:nvPr/>
          </p:nvSpPr>
          <p:spPr>
            <a:xfrm>
              <a:off x="3114732" y="4693664"/>
              <a:ext cx="56251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cxnSp>
          <p:nvCxnSpPr>
            <p:cNvPr id="111" name="直接连接符 110"/>
            <p:cNvCxnSpPr/>
            <p:nvPr/>
          </p:nvCxnSpPr>
          <p:spPr>
            <a:xfrm>
              <a:off x="4568331" y="4507126"/>
              <a:ext cx="0" cy="252000"/>
            </a:xfrm>
            <a:prstGeom prst="line">
              <a:avLst/>
            </a:prstGeom>
            <a:ln w="12700"/>
          </p:spPr>
          <p:style>
            <a:lnRef idx="3">
              <a:schemeClr val="dk1"/>
            </a:lnRef>
            <a:fillRef idx="0">
              <a:schemeClr val="dk1"/>
            </a:fillRef>
            <a:effectRef idx="2">
              <a:schemeClr val="dk1"/>
            </a:effectRef>
            <a:fontRef idx="minor">
              <a:schemeClr val="tx1"/>
            </a:fontRef>
          </p:style>
        </p:cxnSp>
        <p:cxnSp>
          <p:nvCxnSpPr>
            <p:cNvPr id="112" name="直接连接符 111"/>
            <p:cNvCxnSpPr/>
            <p:nvPr/>
          </p:nvCxnSpPr>
          <p:spPr>
            <a:xfrm>
              <a:off x="4568331" y="3985982"/>
              <a:ext cx="0" cy="252000"/>
            </a:xfrm>
            <a:prstGeom prst="line">
              <a:avLst/>
            </a:prstGeom>
            <a:ln w="12700"/>
          </p:spPr>
          <p:style>
            <a:lnRef idx="3">
              <a:schemeClr val="dk1"/>
            </a:lnRef>
            <a:fillRef idx="0">
              <a:schemeClr val="dk1"/>
            </a:fillRef>
            <a:effectRef idx="2">
              <a:schemeClr val="dk1"/>
            </a:effectRef>
            <a:fontRef idx="minor">
              <a:schemeClr val="tx1"/>
            </a:fontRef>
          </p:style>
        </p:cxnSp>
        <p:sp>
          <p:nvSpPr>
            <p:cNvPr id="113" name="文本框 112"/>
            <p:cNvSpPr txBox="1"/>
            <p:nvPr/>
          </p:nvSpPr>
          <p:spPr>
            <a:xfrm>
              <a:off x="6697511" y="4533280"/>
              <a:ext cx="520777"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114" name="文本框 113"/>
            <p:cNvSpPr txBox="1"/>
            <p:nvPr/>
          </p:nvSpPr>
          <p:spPr>
            <a:xfrm>
              <a:off x="6697510" y="3896538"/>
              <a:ext cx="520777"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123" name="矩形 122"/>
            <p:cNvSpPr/>
            <p:nvPr/>
          </p:nvSpPr>
          <p:spPr>
            <a:xfrm>
              <a:off x="4029312" y="2581860"/>
              <a:ext cx="1109472"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grpSp>
          <p:nvGrpSpPr>
            <p:cNvPr id="124" name="组合 123"/>
            <p:cNvGrpSpPr/>
            <p:nvPr/>
          </p:nvGrpSpPr>
          <p:grpSpPr>
            <a:xfrm>
              <a:off x="1490541" y="1844824"/>
              <a:ext cx="6781744" cy="758546"/>
              <a:chOff x="1337383" y="2134127"/>
              <a:chExt cx="6781744" cy="758546"/>
            </a:xfrm>
          </p:grpSpPr>
          <p:sp>
            <p:nvSpPr>
              <p:cNvPr id="150" name="文本框 149"/>
              <p:cNvSpPr txBox="1"/>
              <p:nvPr/>
            </p:nvSpPr>
            <p:spPr>
              <a:xfrm>
                <a:off x="1830134" y="2457762"/>
                <a:ext cx="740562" cy="156069"/>
              </a:xfrm>
              <a:prstGeom prst="rect">
                <a:avLst/>
              </a:prstGeom>
              <a:noFill/>
              <a:ln>
                <a:noFill/>
                <a:prstDash val="dash"/>
              </a:ln>
            </p:spPr>
            <p:txBody>
              <a:bodyPr wrap="square" lIns="0" tIns="0" rIns="0" bIns="0" rtlCol="0">
                <a:spAutoFit/>
              </a:bodyPr>
              <a:lstStyle/>
              <a:p>
                <a:pPr algn="ctr"/>
                <a:r>
                  <a:rPr lang="en-US" altLang="zh-CN" sz="1400" dirty="0" smtClean="0"/>
                  <a:t>12%</a:t>
                </a:r>
                <a:endParaRPr lang="zh-CN" altLang="en-US" sz="1400" dirty="0"/>
              </a:p>
            </p:txBody>
          </p:sp>
          <p:sp>
            <p:nvSpPr>
              <p:cNvPr id="151" name="文本框 150"/>
              <p:cNvSpPr txBox="1"/>
              <p:nvPr/>
            </p:nvSpPr>
            <p:spPr>
              <a:xfrm>
                <a:off x="6877921" y="2457762"/>
                <a:ext cx="740562" cy="156069"/>
              </a:xfrm>
              <a:prstGeom prst="rect">
                <a:avLst/>
              </a:prstGeom>
              <a:noFill/>
              <a:ln>
                <a:noFill/>
                <a:prstDash val="dash"/>
              </a:ln>
            </p:spPr>
            <p:txBody>
              <a:bodyPr wrap="square" lIns="0" tIns="0" rIns="0" bIns="0" rtlCol="0">
                <a:spAutoFit/>
              </a:bodyPr>
              <a:lstStyle/>
              <a:p>
                <a:pPr algn="ctr"/>
                <a:r>
                  <a:rPr lang="en-US" altLang="zh-CN" sz="1400" dirty="0" smtClean="0"/>
                  <a:t>8%</a:t>
                </a:r>
                <a:endParaRPr lang="zh-CN" altLang="en-US" sz="1400" dirty="0"/>
              </a:p>
            </p:txBody>
          </p:sp>
          <p:sp>
            <p:nvSpPr>
              <p:cNvPr id="152" name="矩形 151"/>
              <p:cNvSpPr/>
              <p:nvPr/>
            </p:nvSpPr>
            <p:spPr>
              <a:xfrm>
                <a:off x="1337383" y="2146607"/>
                <a:ext cx="1109472" cy="307503"/>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Dunearn</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53" name="矩形 152"/>
              <p:cNvSpPr/>
              <p:nvPr/>
            </p:nvSpPr>
            <p:spPr>
              <a:xfrm>
                <a:off x="6644551" y="2134127"/>
                <a:ext cx="1474576" cy="326546"/>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Focus Chevalier</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154" name="肘形连接符 153"/>
              <p:cNvCxnSpPr/>
              <p:nvPr/>
            </p:nvCxnSpPr>
            <p:spPr>
              <a:xfrm rot="16200000" flipV="1">
                <a:off x="2933506" y="1405405"/>
                <a:ext cx="432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155" name="肘形连接符 154"/>
              <p:cNvCxnSpPr/>
              <p:nvPr/>
            </p:nvCxnSpPr>
            <p:spPr>
              <a:xfrm rot="5400000" flipH="1" flipV="1">
                <a:off x="5453506" y="1416673"/>
                <a:ext cx="432000" cy="252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156" name="直接连接符 155"/>
              <p:cNvCxnSpPr/>
              <p:nvPr/>
            </p:nvCxnSpPr>
            <p:spPr>
              <a:xfrm>
                <a:off x="3127157" y="2439018"/>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157" name="矩形 156"/>
              <p:cNvSpPr/>
              <p:nvPr/>
            </p:nvSpPr>
            <p:spPr>
              <a:xfrm>
                <a:off x="2551093" y="2152166"/>
                <a:ext cx="1176236"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III</a:t>
                </a:r>
              </a:p>
            </p:txBody>
          </p:sp>
          <p:cxnSp>
            <p:nvCxnSpPr>
              <p:cNvPr id="158" name="直接连接符 157"/>
              <p:cNvCxnSpPr/>
              <p:nvPr/>
            </p:nvCxnSpPr>
            <p:spPr>
              <a:xfrm>
                <a:off x="5682798" y="2439018"/>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159" name="矩形 158"/>
              <p:cNvSpPr/>
              <p:nvPr/>
            </p:nvSpPr>
            <p:spPr>
              <a:xfrm>
                <a:off x="5082484" y="2152166"/>
                <a:ext cx="1518852" cy="297238"/>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Goldman Sachs</a:t>
                </a:r>
              </a:p>
            </p:txBody>
          </p:sp>
          <p:sp>
            <p:nvSpPr>
              <p:cNvPr id="160" name="文本框 159"/>
              <p:cNvSpPr txBox="1"/>
              <p:nvPr/>
            </p:nvSpPr>
            <p:spPr>
              <a:xfrm>
                <a:off x="3133565" y="2457762"/>
                <a:ext cx="680692" cy="156069"/>
              </a:xfrm>
              <a:prstGeom prst="rect">
                <a:avLst/>
              </a:prstGeom>
              <a:noFill/>
              <a:ln>
                <a:noFill/>
                <a:prstDash val="dash"/>
              </a:ln>
            </p:spPr>
            <p:txBody>
              <a:bodyPr wrap="square" lIns="0" tIns="0" rIns="0" bIns="0" rtlCol="0">
                <a:spAutoFit/>
              </a:bodyPr>
              <a:lstStyle/>
              <a:p>
                <a:pPr algn="ctr"/>
                <a:r>
                  <a:rPr lang="en-US" altLang="zh-CN" sz="1400" dirty="0" smtClean="0"/>
                  <a:t>17%</a:t>
                </a:r>
                <a:endParaRPr lang="zh-CN" altLang="en-US" sz="1400" dirty="0"/>
              </a:p>
            </p:txBody>
          </p:sp>
          <p:sp>
            <p:nvSpPr>
              <p:cNvPr id="161" name="文本框 160"/>
              <p:cNvSpPr txBox="1"/>
              <p:nvPr/>
            </p:nvSpPr>
            <p:spPr>
              <a:xfrm>
                <a:off x="5696284" y="2456571"/>
                <a:ext cx="698372" cy="215444"/>
              </a:xfrm>
              <a:prstGeom prst="rect">
                <a:avLst/>
              </a:prstGeom>
              <a:noFill/>
              <a:ln>
                <a:noFill/>
                <a:prstDash val="dash"/>
              </a:ln>
            </p:spPr>
            <p:txBody>
              <a:bodyPr wrap="square" lIns="0" tIns="0" rIns="0" bIns="0" rtlCol="0">
                <a:spAutoFit/>
              </a:bodyPr>
              <a:lstStyle/>
              <a:p>
                <a:pPr algn="ctr"/>
                <a:r>
                  <a:rPr lang="en-US" altLang="zh-CN" sz="1400" dirty="0" smtClean="0"/>
                  <a:t>15%</a:t>
                </a:r>
                <a:endParaRPr lang="zh-CN" altLang="en-US" sz="1400" dirty="0"/>
              </a:p>
            </p:txBody>
          </p:sp>
          <p:cxnSp>
            <p:nvCxnSpPr>
              <p:cNvPr id="162" name="直接连接符 161"/>
              <p:cNvCxnSpPr/>
              <p:nvPr/>
            </p:nvCxnSpPr>
            <p:spPr>
              <a:xfrm>
                <a:off x="4409506" y="2439018"/>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163" name="矩形 162"/>
              <p:cNvSpPr/>
              <p:nvPr/>
            </p:nvSpPr>
            <p:spPr>
              <a:xfrm>
                <a:off x="3811319" y="2152166"/>
                <a:ext cx="1109472"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endPar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64" name="文本框 163"/>
              <p:cNvSpPr txBox="1"/>
              <p:nvPr/>
            </p:nvSpPr>
            <p:spPr>
              <a:xfrm>
                <a:off x="4468877" y="2457763"/>
                <a:ext cx="646959" cy="215444"/>
              </a:xfrm>
              <a:prstGeom prst="rect">
                <a:avLst/>
              </a:prstGeom>
              <a:noFill/>
              <a:ln>
                <a:noFill/>
                <a:prstDash val="dash"/>
              </a:ln>
            </p:spPr>
            <p:txBody>
              <a:bodyPr wrap="square" lIns="0" tIns="0" rIns="0" bIns="0" rtlCol="0">
                <a:spAutoFit/>
              </a:bodyPr>
              <a:lstStyle/>
              <a:p>
                <a:pPr algn="ctr"/>
                <a:r>
                  <a:rPr lang="en-US" altLang="zh-CN" sz="1400" dirty="0" smtClean="0"/>
                  <a:t>48%</a:t>
                </a:r>
                <a:endParaRPr lang="zh-CN" altLang="en-US" sz="1400" dirty="0"/>
              </a:p>
            </p:txBody>
          </p:sp>
        </p:grpSp>
        <p:sp>
          <p:nvSpPr>
            <p:cNvPr id="125" name="矩形 124"/>
            <p:cNvSpPr/>
            <p:nvPr/>
          </p:nvSpPr>
          <p:spPr>
            <a:xfrm>
              <a:off x="2627784" y="3692969"/>
              <a:ext cx="3959899" cy="362287"/>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 International Holdings Limited</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nvGrpSpPr>
            <p:cNvPr id="126" name="组合 125"/>
            <p:cNvGrpSpPr/>
            <p:nvPr/>
          </p:nvGrpSpPr>
          <p:grpSpPr>
            <a:xfrm>
              <a:off x="153158" y="2965148"/>
              <a:ext cx="4423205" cy="721409"/>
              <a:chOff x="-125555" y="4003952"/>
              <a:chExt cx="4423205" cy="721409"/>
            </a:xfrm>
          </p:grpSpPr>
          <p:sp>
            <p:nvSpPr>
              <p:cNvPr id="141" name="文本框 140"/>
              <p:cNvSpPr txBox="1"/>
              <p:nvPr/>
            </p:nvSpPr>
            <p:spPr>
              <a:xfrm>
                <a:off x="743665"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5.00%</a:t>
                </a:r>
                <a:endParaRPr lang="zh-CN" altLang="en-US" sz="1400" dirty="0"/>
              </a:p>
            </p:txBody>
          </p:sp>
          <p:sp>
            <p:nvSpPr>
              <p:cNvPr id="142" name="矩形 141"/>
              <p:cNvSpPr/>
              <p:nvPr/>
            </p:nvSpPr>
            <p:spPr>
              <a:xfrm>
                <a:off x="-125555" y="4003952"/>
                <a:ext cx="1485941" cy="307502"/>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Profit Summit</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143" name="肘形连接符 142"/>
              <p:cNvCxnSpPr/>
              <p:nvPr/>
            </p:nvCxnSpPr>
            <p:spPr>
              <a:xfrm rot="16200000" flipV="1">
                <a:off x="2335650" y="2763361"/>
                <a:ext cx="432000" cy="3492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144" name="直接连接符 143"/>
              <p:cNvCxnSpPr/>
              <p:nvPr/>
            </p:nvCxnSpPr>
            <p:spPr>
              <a:xfrm>
                <a:off x="3206956"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145" name="矩形 144"/>
              <p:cNvSpPr/>
              <p:nvPr/>
            </p:nvSpPr>
            <p:spPr>
              <a:xfrm>
                <a:off x="2630892" y="4007044"/>
                <a:ext cx="1323034" cy="30441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Heroic Zone</a:t>
                </a:r>
              </a:p>
            </p:txBody>
          </p:sp>
          <p:cxnSp>
            <p:nvCxnSpPr>
              <p:cNvPr id="146" name="直接连接符 145"/>
              <p:cNvCxnSpPr/>
              <p:nvPr/>
            </p:nvCxnSpPr>
            <p:spPr>
              <a:xfrm>
                <a:off x="2049725"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147" name="矩形 146"/>
              <p:cNvSpPr/>
              <p:nvPr/>
            </p:nvSpPr>
            <p:spPr>
              <a:xfrm>
                <a:off x="1449412" y="4007045"/>
                <a:ext cx="1109472" cy="301944"/>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Cardilli</a:t>
                </a:r>
                <a:endPar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48" name="文本框 147"/>
              <p:cNvSpPr txBox="1"/>
              <p:nvPr/>
            </p:nvSpPr>
            <p:spPr>
              <a:xfrm>
                <a:off x="2049725" y="4301719"/>
                <a:ext cx="688076" cy="215444"/>
              </a:xfrm>
              <a:prstGeom prst="rect">
                <a:avLst/>
              </a:prstGeom>
              <a:noFill/>
              <a:ln>
                <a:noFill/>
                <a:prstDash val="dash"/>
              </a:ln>
            </p:spPr>
            <p:txBody>
              <a:bodyPr wrap="square" lIns="0" tIns="0" rIns="0" bIns="0" rtlCol="0">
                <a:spAutoFit/>
              </a:bodyPr>
              <a:lstStyle/>
              <a:p>
                <a:pPr algn="ctr"/>
                <a:r>
                  <a:rPr lang="en-US" altLang="zh-CN" sz="1400" dirty="0" smtClean="0"/>
                  <a:t>7.79%</a:t>
                </a:r>
                <a:endParaRPr lang="zh-CN" altLang="en-US" sz="1400" dirty="0"/>
              </a:p>
            </p:txBody>
          </p:sp>
          <p:sp>
            <p:nvSpPr>
              <p:cNvPr id="149" name="文本框 148"/>
              <p:cNvSpPr txBox="1"/>
              <p:nvPr/>
            </p:nvSpPr>
            <p:spPr>
              <a:xfrm>
                <a:off x="3213364"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31.82%</a:t>
                </a:r>
                <a:endParaRPr lang="zh-CN" altLang="en-US" sz="1400" dirty="0"/>
              </a:p>
            </p:txBody>
          </p:sp>
        </p:grpSp>
        <p:sp>
          <p:nvSpPr>
            <p:cNvPr id="127" name="文本框 126"/>
            <p:cNvSpPr txBox="1"/>
            <p:nvPr/>
          </p:nvSpPr>
          <p:spPr>
            <a:xfrm>
              <a:off x="4578368" y="3262915"/>
              <a:ext cx="687953" cy="156069"/>
            </a:xfrm>
            <a:prstGeom prst="rect">
              <a:avLst/>
            </a:prstGeom>
            <a:noFill/>
            <a:ln>
              <a:noFill/>
              <a:prstDash val="dash"/>
            </a:ln>
          </p:spPr>
          <p:txBody>
            <a:bodyPr wrap="square" lIns="0" tIns="0" rIns="0" bIns="0" rtlCol="0">
              <a:spAutoFit/>
            </a:bodyPr>
            <a:lstStyle/>
            <a:p>
              <a:pPr algn="ctr"/>
              <a:r>
                <a:rPr lang="en-US" altLang="zh-CN" sz="1400" dirty="0" smtClean="0"/>
                <a:t>36.36%</a:t>
              </a:r>
              <a:endParaRPr lang="zh-CN" altLang="en-US" sz="1400" dirty="0"/>
            </a:p>
          </p:txBody>
        </p:sp>
        <p:grpSp>
          <p:nvGrpSpPr>
            <p:cNvPr id="128" name="组合 127"/>
            <p:cNvGrpSpPr/>
            <p:nvPr/>
          </p:nvGrpSpPr>
          <p:grpSpPr>
            <a:xfrm>
              <a:off x="4569964" y="2951233"/>
              <a:ext cx="4171974" cy="735324"/>
              <a:chOff x="4428010" y="3990037"/>
              <a:chExt cx="4171974" cy="735324"/>
            </a:xfrm>
          </p:grpSpPr>
          <p:sp>
            <p:nvSpPr>
              <p:cNvPr id="132" name="文本框 131"/>
              <p:cNvSpPr txBox="1"/>
              <p:nvPr/>
            </p:nvSpPr>
            <p:spPr>
              <a:xfrm>
                <a:off x="7859422"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3.34%</a:t>
                </a:r>
                <a:endParaRPr lang="zh-CN" altLang="en-US" sz="1400" dirty="0"/>
              </a:p>
            </p:txBody>
          </p:sp>
          <p:sp>
            <p:nvSpPr>
              <p:cNvPr id="133" name="矩形 132"/>
              <p:cNvSpPr/>
              <p:nvPr/>
            </p:nvSpPr>
            <p:spPr>
              <a:xfrm>
                <a:off x="7300473" y="3990037"/>
                <a:ext cx="1203890" cy="307503"/>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IV</a:t>
                </a:r>
              </a:p>
            </p:txBody>
          </p:sp>
          <p:cxnSp>
            <p:nvCxnSpPr>
              <p:cNvPr id="134" name="肘形连接符 133"/>
              <p:cNvCxnSpPr/>
              <p:nvPr/>
            </p:nvCxnSpPr>
            <p:spPr>
              <a:xfrm rot="5400000" flipH="1" flipV="1">
                <a:off x="5958010" y="2763361"/>
                <a:ext cx="432000" cy="3492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135" name="直接连接符 134"/>
              <p:cNvCxnSpPr/>
              <p:nvPr/>
            </p:nvCxnSpPr>
            <p:spPr>
              <a:xfrm>
                <a:off x="6710926"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136" name="矩形 135"/>
              <p:cNvSpPr/>
              <p:nvPr/>
            </p:nvSpPr>
            <p:spPr>
              <a:xfrm>
                <a:off x="6134862" y="4007045"/>
                <a:ext cx="1109472" cy="301944"/>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D</a:t>
                </a:r>
              </a:p>
            </p:txBody>
          </p:sp>
          <p:cxnSp>
            <p:nvCxnSpPr>
              <p:cNvPr id="137" name="直接连接符 136"/>
              <p:cNvCxnSpPr/>
              <p:nvPr/>
            </p:nvCxnSpPr>
            <p:spPr>
              <a:xfrm>
                <a:off x="5553695" y="4293120"/>
                <a:ext cx="0" cy="216000"/>
              </a:xfrm>
              <a:prstGeom prst="line">
                <a:avLst/>
              </a:prstGeom>
              <a:ln w="12700"/>
            </p:spPr>
            <p:style>
              <a:lnRef idx="3">
                <a:schemeClr val="dk1"/>
              </a:lnRef>
              <a:fillRef idx="0">
                <a:schemeClr val="dk1"/>
              </a:fillRef>
              <a:effectRef idx="2">
                <a:schemeClr val="dk1"/>
              </a:effectRef>
              <a:fontRef idx="minor">
                <a:schemeClr val="tx1"/>
              </a:fontRef>
            </p:style>
          </p:cxnSp>
          <p:sp>
            <p:nvSpPr>
              <p:cNvPr id="138" name="矩形 137"/>
              <p:cNvSpPr/>
              <p:nvPr/>
            </p:nvSpPr>
            <p:spPr>
              <a:xfrm>
                <a:off x="4931995" y="4007044"/>
                <a:ext cx="1130859" cy="286075"/>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II</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39" name="文本框 138"/>
              <p:cNvSpPr txBox="1"/>
              <p:nvPr/>
            </p:nvSpPr>
            <p:spPr>
              <a:xfrm>
                <a:off x="5524991"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9.69%</a:t>
                </a:r>
                <a:endParaRPr lang="zh-CN" altLang="en-US" sz="1400" dirty="0"/>
              </a:p>
            </p:txBody>
          </p:sp>
          <p:sp>
            <p:nvSpPr>
              <p:cNvPr id="140" name="文本框 139"/>
              <p:cNvSpPr txBox="1"/>
              <p:nvPr/>
            </p:nvSpPr>
            <p:spPr>
              <a:xfrm>
                <a:off x="6655755" y="4301719"/>
                <a:ext cx="740562" cy="156069"/>
              </a:xfrm>
              <a:prstGeom prst="rect">
                <a:avLst/>
              </a:prstGeom>
              <a:noFill/>
              <a:ln>
                <a:noFill/>
                <a:prstDash val="dash"/>
              </a:ln>
            </p:spPr>
            <p:txBody>
              <a:bodyPr wrap="square" lIns="0" tIns="0" rIns="0" bIns="0" rtlCol="0">
                <a:spAutoFit/>
              </a:bodyPr>
              <a:lstStyle/>
              <a:p>
                <a:pPr algn="ctr"/>
                <a:r>
                  <a:rPr lang="en-US" altLang="zh-CN" sz="1400" dirty="0" smtClean="0"/>
                  <a:t>6.00%</a:t>
                </a:r>
                <a:endParaRPr lang="zh-CN" altLang="en-US" sz="1400" dirty="0"/>
              </a:p>
            </p:txBody>
          </p:sp>
        </p:grpSp>
        <p:cxnSp>
          <p:nvCxnSpPr>
            <p:cNvPr id="129" name="直接连接符 128"/>
            <p:cNvCxnSpPr/>
            <p:nvPr/>
          </p:nvCxnSpPr>
          <p:spPr>
            <a:xfrm flipH="1">
              <a:off x="4569964" y="2852936"/>
              <a:ext cx="6399" cy="648000"/>
            </a:xfrm>
            <a:prstGeom prst="line">
              <a:avLst/>
            </a:prstGeom>
            <a:ln w="12700"/>
          </p:spPr>
          <p:style>
            <a:lnRef idx="3">
              <a:schemeClr val="dk1"/>
            </a:lnRef>
            <a:fillRef idx="0">
              <a:schemeClr val="dk1"/>
            </a:fillRef>
            <a:effectRef idx="2">
              <a:schemeClr val="dk1"/>
            </a:effectRef>
            <a:fontRef idx="minor">
              <a:schemeClr val="tx1"/>
            </a:fontRef>
          </p:style>
        </p:cxnSp>
        <p:cxnSp>
          <p:nvCxnSpPr>
            <p:cNvPr id="130" name="肘形连接符 129"/>
            <p:cNvCxnSpPr>
              <a:stCxn id="136" idx="0"/>
              <a:endCxn id="123" idx="3"/>
            </p:cNvCxnSpPr>
            <p:nvPr/>
          </p:nvCxnSpPr>
          <p:spPr bwMode="auto">
            <a:xfrm rot="16200000" flipV="1">
              <a:off x="5867464" y="2004153"/>
              <a:ext cx="235409" cy="1692768"/>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1" name="文本框 130"/>
            <p:cNvSpPr txBox="1"/>
            <p:nvPr/>
          </p:nvSpPr>
          <p:spPr>
            <a:xfrm>
              <a:off x="6931798" y="2616657"/>
              <a:ext cx="57298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165" name="文本框 164"/>
            <p:cNvSpPr txBox="1"/>
            <p:nvPr/>
          </p:nvSpPr>
          <p:spPr>
            <a:xfrm>
              <a:off x="7529016" y="4618003"/>
              <a:ext cx="1016306" cy="323165"/>
            </a:xfrm>
            <a:prstGeom prst="rect">
              <a:avLst/>
            </a:prstGeom>
            <a:noFill/>
            <a:ln>
              <a:noFill/>
              <a:prstDash val="dash"/>
            </a:ln>
          </p:spPr>
          <p:txBody>
            <a:bodyPr wrap="square" rtlCol="0">
              <a:spAutoFit/>
            </a:bodyPr>
            <a:lstStyle/>
            <a:p>
              <a:pPr algn="r"/>
              <a:r>
                <a:rPr lang="en-US" altLang="zh-CN" sz="1500" dirty="0" smtClean="0">
                  <a:solidFill>
                    <a:schemeClr val="bg1">
                      <a:lumMod val="50000"/>
                    </a:schemeClr>
                  </a:solidFill>
                </a:rPr>
                <a:t>Onshore</a:t>
              </a:r>
              <a:endParaRPr lang="zh-CN" altLang="en-US" sz="1500" dirty="0">
                <a:solidFill>
                  <a:schemeClr val="bg1">
                    <a:lumMod val="50000"/>
                  </a:schemeClr>
                </a:solidFill>
              </a:endParaRPr>
            </a:p>
          </p:txBody>
        </p:sp>
        <p:sp>
          <p:nvSpPr>
            <p:cNvPr id="166" name="文本框 165"/>
            <p:cNvSpPr txBox="1"/>
            <p:nvPr/>
          </p:nvSpPr>
          <p:spPr>
            <a:xfrm>
              <a:off x="7529016" y="5224637"/>
              <a:ext cx="1016305" cy="323165"/>
            </a:xfrm>
            <a:prstGeom prst="rect">
              <a:avLst/>
            </a:prstGeom>
            <a:noFill/>
            <a:ln>
              <a:noFill/>
              <a:prstDash val="dash"/>
            </a:ln>
          </p:spPr>
          <p:txBody>
            <a:bodyPr wrap="square" rtlCol="0">
              <a:spAutoFit/>
            </a:bodyPr>
            <a:lstStyle/>
            <a:p>
              <a:pPr algn="r"/>
              <a:r>
                <a:rPr lang="en-US" altLang="zh-CN" sz="1500" dirty="0" smtClean="0">
                  <a:solidFill>
                    <a:schemeClr val="bg1">
                      <a:lumMod val="50000"/>
                    </a:schemeClr>
                  </a:solidFill>
                </a:rPr>
                <a:t>Offshore</a:t>
              </a:r>
              <a:endParaRPr lang="zh-CN" altLang="en-US" sz="1500" dirty="0">
                <a:solidFill>
                  <a:schemeClr val="bg1">
                    <a:lumMod val="50000"/>
                  </a:schemeClr>
                </a:solidFill>
              </a:endParaRPr>
            </a:p>
          </p:txBody>
        </p:sp>
      </p:grpSp>
    </p:spTree>
    <p:extLst>
      <p:ext uri="{BB962C8B-B14F-4D97-AF65-F5344CB8AC3E}">
        <p14:creationId xmlns:p14="http://schemas.microsoft.com/office/powerpoint/2010/main" val="41577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In Feb 2006 GS and CDH established Rotary Vortex Limited in Hong Kong, in which the two companies held a 51% and a 49% stake respectively.</a:t>
            </a:r>
          </a:p>
          <a:p>
            <a:pPr lvl="1">
              <a:spcAft>
                <a:spcPts val="400"/>
              </a:spcAft>
            </a:pPr>
            <a:r>
              <a:rPr lang="en-US" altLang="zh-CN" sz="1400" dirty="0" smtClean="0"/>
              <a:t>Prior to the establishment of Rotary Vortex, GS and CDH had been selected as foreign strategic investors by the State-owned Assets Supervision and Administration Commission (SASAC) of </a:t>
            </a:r>
            <a:r>
              <a:rPr lang="en-US" altLang="zh-CN" sz="1400" dirty="0" err="1" smtClean="0"/>
              <a:t>Luohe</a:t>
            </a:r>
            <a:r>
              <a:rPr lang="en-US" altLang="zh-CN" sz="1400" dirty="0" smtClean="0"/>
              <a:t> City.</a:t>
            </a:r>
          </a:p>
          <a:p>
            <a:pPr lvl="1">
              <a:spcAft>
                <a:spcPts val="400"/>
              </a:spcAft>
            </a:pPr>
            <a:r>
              <a:rPr lang="en-US" altLang="zh-CN" sz="1400" dirty="0" smtClean="0"/>
              <a:t>In May 2006 SASAC of </a:t>
            </a:r>
            <a:r>
              <a:rPr lang="en-US" altLang="zh-CN" sz="1400" dirty="0" err="1" smtClean="0"/>
              <a:t>Luohe</a:t>
            </a:r>
            <a:r>
              <a:rPr lang="en-US" altLang="zh-CN" sz="1400" dirty="0" smtClean="0"/>
              <a:t> and </a:t>
            </a:r>
            <a:r>
              <a:rPr lang="en-US" altLang="zh-CN" sz="1400" dirty="0" err="1" smtClean="0"/>
              <a:t>Haiyu</a:t>
            </a:r>
            <a:r>
              <a:rPr lang="en-US" altLang="zh-CN" sz="1400" dirty="0" smtClean="0"/>
              <a:t> Investment together sold 60.72% of </a:t>
            </a:r>
            <a:r>
              <a:rPr lang="en-US" altLang="zh-CN" sz="1400" dirty="0" err="1" smtClean="0"/>
              <a:t>He’nan</a:t>
            </a:r>
            <a:r>
              <a:rPr lang="en-US" altLang="zh-CN" sz="1400" dirty="0" smtClean="0"/>
              <a:t> </a:t>
            </a:r>
            <a:r>
              <a:rPr lang="en-US" altLang="zh-CN" sz="1400" dirty="0" err="1" smtClean="0"/>
              <a:t>Shuanghui’s</a:t>
            </a:r>
            <a:r>
              <a:rPr lang="en-US" altLang="zh-CN" sz="1400" dirty="0" smtClean="0"/>
              <a:t> shares to Rotary Vortex.</a:t>
            </a:r>
          </a:p>
        </p:txBody>
      </p:sp>
      <p:sp>
        <p:nvSpPr>
          <p:cNvPr id="2" name="标题 1"/>
          <p:cNvSpPr>
            <a:spLocks noGrp="1"/>
          </p:cNvSpPr>
          <p:nvPr>
            <p:ph type="title"/>
          </p:nvPr>
        </p:nvSpPr>
        <p:spPr/>
        <p:txBody>
          <a:bodyPr/>
          <a:lstStyle/>
          <a:p>
            <a:r>
              <a:rPr lang="en-US" altLang="zh-CN" dirty="0" smtClean="0"/>
              <a:t>Overview</a:t>
            </a:r>
            <a:br>
              <a:rPr lang="en-US" altLang="zh-CN" dirty="0" smtClean="0"/>
            </a:br>
            <a:r>
              <a:rPr lang="en-US" altLang="zh-CN" sz="2000" dirty="0" smtClean="0"/>
              <a:t>——Rotary Vortex</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5</a:t>
            </a:fld>
            <a:endParaRPr lang="zh-CN" altLang="en-US"/>
          </a:p>
        </p:txBody>
      </p:sp>
      <p:grpSp>
        <p:nvGrpSpPr>
          <p:cNvPr id="43" name="组合 42"/>
          <p:cNvGrpSpPr/>
          <p:nvPr/>
        </p:nvGrpSpPr>
        <p:grpSpPr>
          <a:xfrm>
            <a:off x="107504" y="3789040"/>
            <a:ext cx="4383665" cy="2664296"/>
            <a:chOff x="180011" y="3650570"/>
            <a:chExt cx="4383665" cy="2664296"/>
          </a:xfrm>
        </p:grpSpPr>
        <p:sp>
          <p:nvSpPr>
            <p:cNvPr id="44" name="矩形 43"/>
            <p:cNvSpPr/>
            <p:nvPr/>
          </p:nvSpPr>
          <p:spPr>
            <a:xfrm>
              <a:off x="379413" y="4447346"/>
              <a:ext cx="1265744" cy="502677"/>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group</a:t>
              </a:r>
            </a:p>
          </p:txBody>
        </p:sp>
        <p:sp>
          <p:nvSpPr>
            <p:cNvPr id="46" name="矩形 45"/>
            <p:cNvSpPr/>
            <p:nvPr/>
          </p:nvSpPr>
          <p:spPr>
            <a:xfrm>
              <a:off x="1840696" y="4433116"/>
              <a:ext cx="1254535" cy="512212"/>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a:solidFill>
                    <a:schemeClr val="bg1"/>
                  </a:solidFill>
                  <a:latin typeface="Arial" panose="020B0604020202020204" pitchFamily="34" charset="0"/>
                  <a:ea typeface="楷体_GB2312" panose="02010609030101010101" pitchFamily="49" charset="-122"/>
                  <a:cs typeface="Arial" panose="020B0604020202020204" pitchFamily="34" charset="0"/>
                </a:rPr>
                <a:t>Haiyu</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investment</a:t>
              </a:r>
            </a:p>
          </p:txBody>
        </p:sp>
        <p:sp>
          <p:nvSpPr>
            <p:cNvPr id="47" name="矩形 46"/>
            <p:cNvSpPr/>
            <p:nvPr/>
          </p:nvSpPr>
          <p:spPr>
            <a:xfrm>
              <a:off x="3270806" y="4506780"/>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others</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48" name="矩形 47"/>
            <p:cNvSpPr/>
            <p:nvPr/>
          </p:nvSpPr>
          <p:spPr>
            <a:xfrm>
              <a:off x="923914" y="5859386"/>
              <a:ext cx="3144529" cy="45548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He'nan</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endPar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49" name="肘形连接符 48"/>
            <p:cNvCxnSpPr/>
            <p:nvPr/>
          </p:nvCxnSpPr>
          <p:spPr>
            <a:xfrm rot="5400000">
              <a:off x="2645232" y="4675328"/>
              <a:ext cx="900000" cy="1440000"/>
            </a:xfrm>
            <a:prstGeom prst="bentConnector3">
              <a:avLst>
                <a:gd name="adj1" fmla="val 51355"/>
              </a:avLst>
            </a:prstGeom>
            <a:ln w="12700"/>
          </p:spPr>
          <p:style>
            <a:lnRef idx="3">
              <a:schemeClr val="dk1"/>
            </a:lnRef>
            <a:fillRef idx="0">
              <a:schemeClr val="dk1"/>
            </a:fillRef>
            <a:effectRef idx="2">
              <a:schemeClr val="dk1"/>
            </a:effectRef>
            <a:fontRef idx="minor">
              <a:schemeClr val="tx1"/>
            </a:fontRef>
          </p:style>
        </p:cxnSp>
        <p:cxnSp>
          <p:nvCxnSpPr>
            <p:cNvPr id="50" name="直接连接符 49"/>
            <p:cNvCxnSpPr/>
            <p:nvPr/>
          </p:nvCxnSpPr>
          <p:spPr>
            <a:xfrm>
              <a:off x="2365157" y="4921262"/>
              <a:ext cx="0" cy="942174"/>
            </a:xfrm>
            <a:prstGeom prst="line">
              <a:avLst/>
            </a:prstGeom>
            <a:ln w="12700"/>
          </p:spPr>
          <p:style>
            <a:lnRef idx="3">
              <a:schemeClr val="dk1"/>
            </a:lnRef>
            <a:fillRef idx="0">
              <a:schemeClr val="dk1"/>
            </a:fillRef>
            <a:effectRef idx="2">
              <a:schemeClr val="dk1"/>
            </a:effectRef>
            <a:fontRef idx="minor">
              <a:schemeClr val="tx1"/>
            </a:fontRef>
          </p:style>
        </p:cxnSp>
        <p:cxnSp>
          <p:nvCxnSpPr>
            <p:cNvPr id="51" name="直接连接符 50"/>
            <p:cNvCxnSpPr>
              <a:endCxn id="44" idx="0"/>
            </p:cNvCxnSpPr>
            <p:nvPr/>
          </p:nvCxnSpPr>
          <p:spPr>
            <a:xfrm>
              <a:off x="1012285" y="4128898"/>
              <a:ext cx="0" cy="318448"/>
            </a:xfrm>
            <a:prstGeom prst="line">
              <a:avLst/>
            </a:prstGeom>
            <a:ln w="12700"/>
          </p:spPr>
          <p:style>
            <a:lnRef idx="3">
              <a:schemeClr val="dk1"/>
            </a:lnRef>
            <a:fillRef idx="0">
              <a:schemeClr val="dk1"/>
            </a:fillRef>
            <a:effectRef idx="2">
              <a:schemeClr val="dk1"/>
            </a:effectRef>
            <a:fontRef idx="minor">
              <a:schemeClr val="tx1"/>
            </a:fontRef>
          </p:style>
        </p:cxnSp>
        <p:sp>
          <p:nvSpPr>
            <p:cNvPr id="52" name="矩形 51"/>
            <p:cNvSpPr/>
            <p:nvPr/>
          </p:nvSpPr>
          <p:spPr>
            <a:xfrm>
              <a:off x="180011" y="3650570"/>
              <a:ext cx="1308874" cy="49851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SASAC of </a:t>
              </a: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Luohe</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city</a:t>
              </a:r>
            </a:p>
          </p:txBody>
        </p:sp>
        <p:cxnSp>
          <p:nvCxnSpPr>
            <p:cNvPr id="53" name="肘形连接符 52"/>
            <p:cNvCxnSpPr/>
            <p:nvPr/>
          </p:nvCxnSpPr>
          <p:spPr>
            <a:xfrm rot="16200000" flipV="1">
              <a:off x="1195157" y="4683508"/>
              <a:ext cx="90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sp>
          <p:nvSpPr>
            <p:cNvPr id="55" name="文本框 54"/>
            <p:cNvSpPr txBox="1"/>
            <p:nvPr/>
          </p:nvSpPr>
          <p:spPr>
            <a:xfrm>
              <a:off x="923914" y="5110030"/>
              <a:ext cx="740562" cy="215444"/>
            </a:xfrm>
            <a:prstGeom prst="rect">
              <a:avLst/>
            </a:prstGeom>
            <a:noFill/>
            <a:ln>
              <a:noFill/>
              <a:prstDash val="dash"/>
            </a:ln>
          </p:spPr>
          <p:txBody>
            <a:bodyPr wrap="square" lIns="0" tIns="0" rIns="0" bIns="0" rtlCol="0">
              <a:spAutoFit/>
            </a:bodyPr>
            <a:lstStyle/>
            <a:p>
              <a:pPr algn="ctr"/>
              <a:r>
                <a:rPr lang="en-US" altLang="zh-CN" sz="1400" dirty="0" smtClean="0"/>
                <a:t>35.72%</a:t>
              </a:r>
              <a:endParaRPr lang="zh-CN" altLang="en-US" sz="1400" dirty="0"/>
            </a:p>
          </p:txBody>
        </p:sp>
        <p:sp>
          <p:nvSpPr>
            <p:cNvPr id="56" name="文本框 55"/>
            <p:cNvSpPr txBox="1"/>
            <p:nvPr/>
          </p:nvSpPr>
          <p:spPr>
            <a:xfrm>
              <a:off x="2385545" y="5110030"/>
              <a:ext cx="481556" cy="215444"/>
            </a:xfrm>
            <a:prstGeom prst="rect">
              <a:avLst/>
            </a:prstGeom>
            <a:noFill/>
            <a:ln>
              <a:noFill/>
              <a:prstDash val="dash"/>
            </a:ln>
          </p:spPr>
          <p:txBody>
            <a:bodyPr wrap="square" lIns="0" tIns="0" rIns="0" bIns="0" rtlCol="0">
              <a:spAutoFit/>
            </a:bodyPr>
            <a:lstStyle/>
            <a:p>
              <a:pPr algn="ctr"/>
              <a:r>
                <a:rPr lang="en-US" altLang="zh-CN" sz="1400" dirty="0" smtClean="0"/>
                <a:t>25%</a:t>
              </a:r>
              <a:endParaRPr lang="zh-CN" altLang="en-US" sz="1400" dirty="0"/>
            </a:p>
          </p:txBody>
        </p:sp>
        <p:sp>
          <p:nvSpPr>
            <p:cNvPr id="57" name="文本框 56"/>
            <p:cNvSpPr txBox="1"/>
            <p:nvPr/>
          </p:nvSpPr>
          <p:spPr>
            <a:xfrm>
              <a:off x="3823114" y="5110030"/>
              <a:ext cx="740562" cy="215444"/>
            </a:xfrm>
            <a:prstGeom prst="rect">
              <a:avLst/>
            </a:prstGeom>
            <a:noFill/>
            <a:ln>
              <a:noFill/>
              <a:prstDash val="dash"/>
            </a:ln>
          </p:spPr>
          <p:txBody>
            <a:bodyPr wrap="square" lIns="0" tIns="0" rIns="0" bIns="0" rtlCol="0">
              <a:spAutoFit/>
            </a:bodyPr>
            <a:lstStyle/>
            <a:p>
              <a:pPr algn="ctr"/>
              <a:r>
                <a:rPr lang="en-US" altLang="zh-CN" sz="1400" dirty="0" smtClean="0"/>
                <a:t>39.28%</a:t>
              </a:r>
              <a:endParaRPr lang="zh-CN" altLang="en-US" sz="1400" dirty="0"/>
            </a:p>
          </p:txBody>
        </p:sp>
      </p:grpSp>
      <p:grpSp>
        <p:nvGrpSpPr>
          <p:cNvPr id="58" name="组合 57"/>
          <p:cNvGrpSpPr/>
          <p:nvPr/>
        </p:nvGrpSpPr>
        <p:grpSpPr>
          <a:xfrm>
            <a:off x="4631975" y="3306131"/>
            <a:ext cx="4512024" cy="3147205"/>
            <a:chOff x="4395342" y="3167661"/>
            <a:chExt cx="4512024" cy="3147205"/>
          </a:xfrm>
        </p:grpSpPr>
        <p:cxnSp>
          <p:nvCxnSpPr>
            <p:cNvPr id="60" name="肘形连接符 59"/>
            <p:cNvCxnSpPr/>
            <p:nvPr/>
          </p:nvCxnSpPr>
          <p:spPr bwMode="auto">
            <a:xfrm rot="5400000" flipH="1" flipV="1">
              <a:off x="5286662" y="3910156"/>
              <a:ext cx="437482" cy="869503"/>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文本框 60"/>
            <p:cNvSpPr txBox="1"/>
            <p:nvPr/>
          </p:nvSpPr>
          <p:spPr>
            <a:xfrm>
              <a:off x="4395342" y="5295786"/>
              <a:ext cx="740562" cy="215444"/>
            </a:xfrm>
            <a:prstGeom prst="rect">
              <a:avLst/>
            </a:prstGeom>
            <a:noFill/>
            <a:ln>
              <a:noFill/>
              <a:prstDash val="dash"/>
            </a:ln>
          </p:spPr>
          <p:txBody>
            <a:bodyPr wrap="square" lIns="0" tIns="0" rIns="0" bIns="0" rtlCol="0">
              <a:spAutoFit/>
            </a:bodyPr>
            <a:lstStyle/>
            <a:p>
              <a:pPr algn="ctr"/>
              <a:r>
                <a:rPr lang="en-US" altLang="zh-CN" sz="1400" dirty="0" smtClean="0"/>
                <a:t>35.72%</a:t>
              </a:r>
              <a:endParaRPr lang="zh-CN" altLang="en-US" sz="1400" dirty="0"/>
            </a:p>
          </p:txBody>
        </p:sp>
        <p:sp>
          <p:nvSpPr>
            <p:cNvPr id="63" name="文本框 62"/>
            <p:cNvSpPr txBox="1"/>
            <p:nvPr/>
          </p:nvSpPr>
          <p:spPr>
            <a:xfrm>
              <a:off x="6524248" y="5110030"/>
              <a:ext cx="481556" cy="215444"/>
            </a:xfrm>
            <a:prstGeom prst="rect">
              <a:avLst/>
            </a:prstGeom>
            <a:noFill/>
            <a:ln>
              <a:noFill/>
              <a:prstDash val="dash"/>
            </a:ln>
          </p:spPr>
          <p:txBody>
            <a:bodyPr wrap="square" lIns="0" tIns="0" rIns="0" bIns="0" rtlCol="0">
              <a:spAutoFit/>
            </a:bodyPr>
            <a:lstStyle/>
            <a:p>
              <a:pPr algn="ctr"/>
              <a:r>
                <a:rPr lang="en-US" altLang="zh-CN" sz="1400" dirty="0" smtClean="0"/>
                <a:t>25%</a:t>
              </a:r>
              <a:endParaRPr lang="zh-CN" altLang="en-US" sz="1400" dirty="0"/>
            </a:p>
          </p:txBody>
        </p:sp>
        <p:sp>
          <p:nvSpPr>
            <p:cNvPr id="64" name="文本框 63"/>
            <p:cNvSpPr txBox="1"/>
            <p:nvPr/>
          </p:nvSpPr>
          <p:spPr>
            <a:xfrm>
              <a:off x="7961817" y="5110030"/>
              <a:ext cx="740562" cy="215444"/>
            </a:xfrm>
            <a:prstGeom prst="rect">
              <a:avLst/>
            </a:prstGeom>
            <a:noFill/>
            <a:ln>
              <a:noFill/>
              <a:prstDash val="dash"/>
            </a:ln>
          </p:spPr>
          <p:txBody>
            <a:bodyPr wrap="square" lIns="0" tIns="0" rIns="0" bIns="0" rtlCol="0">
              <a:spAutoFit/>
            </a:bodyPr>
            <a:lstStyle/>
            <a:p>
              <a:pPr algn="ctr"/>
              <a:r>
                <a:rPr lang="en-US" altLang="zh-CN" sz="1400" dirty="0" smtClean="0"/>
                <a:t>39.28%</a:t>
              </a:r>
              <a:endParaRPr lang="zh-CN" altLang="en-US" sz="1400" dirty="0"/>
            </a:p>
          </p:txBody>
        </p:sp>
        <p:sp>
          <p:nvSpPr>
            <p:cNvPr id="65" name="矩形 64"/>
            <p:cNvSpPr/>
            <p:nvPr/>
          </p:nvSpPr>
          <p:spPr>
            <a:xfrm>
              <a:off x="4515913" y="4506780"/>
              <a:ext cx="1281936" cy="60325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group</a:t>
              </a:r>
            </a:p>
          </p:txBody>
        </p:sp>
        <p:sp>
          <p:nvSpPr>
            <p:cNvPr id="66" name="矩形 65"/>
            <p:cNvSpPr/>
            <p:nvPr/>
          </p:nvSpPr>
          <p:spPr>
            <a:xfrm>
              <a:off x="7407306" y="4506780"/>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others</a:t>
              </a:r>
            </a:p>
          </p:txBody>
        </p:sp>
        <p:sp>
          <p:nvSpPr>
            <p:cNvPr id="67" name="矩形 66"/>
            <p:cNvSpPr/>
            <p:nvPr/>
          </p:nvSpPr>
          <p:spPr>
            <a:xfrm>
              <a:off x="5343872" y="5859386"/>
              <a:ext cx="2849301" cy="45548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He'nan</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endPar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68" name="肘形连接符 67"/>
            <p:cNvCxnSpPr/>
            <p:nvPr/>
          </p:nvCxnSpPr>
          <p:spPr>
            <a:xfrm rot="5400000">
              <a:off x="6794249" y="4714329"/>
              <a:ext cx="90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69" name="直接连接符 68"/>
            <p:cNvCxnSpPr/>
            <p:nvPr/>
          </p:nvCxnSpPr>
          <p:spPr>
            <a:xfrm>
              <a:off x="6516216" y="4337306"/>
              <a:ext cx="0" cy="1546036"/>
            </a:xfrm>
            <a:prstGeom prst="line">
              <a:avLst/>
            </a:prstGeom>
            <a:ln w="12700"/>
          </p:spPr>
          <p:style>
            <a:lnRef idx="3">
              <a:schemeClr val="dk1"/>
            </a:lnRef>
            <a:fillRef idx="0">
              <a:schemeClr val="dk1"/>
            </a:fillRef>
            <a:effectRef idx="2">
              <a:schemeClr val="dk1"/>
            </a:effectRef>
            <a:fontRef idx="minor">
              <a:schemeClr val="tx1"/>
            </a:fontRef>
          </p:style>
        </p:cxnSp>
        <p:sp>
          <p:nvSpPr>
            <p:cNvPr id="70" name="矩形 69"/>
            <p:cNvSpPr/>
            <p:nvPr/>
          </p:nvSpPr>
          <p:spPr>
            <a:xfrm>
              <a:off x="5940152" y="392049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Rotary Vortex</a:t>
              </a:r>
            </a:p>
          </p:txBody>
        </p:sp>
        <p:cxnSp>
          <p:nvCxnSpPr>
            <p:cNvPr id="71" name="肘形连接符 70"/>
            <p:cNvCxnSpPr/>
            <p:nvPr/>
          </p:nvCxnSpPr>
          <p:spPr>
            <a:xfrm rot="10800000">
              <a:off x="5070652" y="5110325"/>
              <a:ext cx="1453597" cy="317571"/>
            </a:xfrm>
            <a:prstGeom prst="bentConnector3">
              <a:avLst>
                <a:gd name="adj1" fmla="val 98823"/>
              </a:avLst>
            </a:prstGeom>
            <a:ln w="12700"/>
          </p:spPr>
          <p:style>
            <a:lnRef idx="3">
              <a:schemeClr val="dk1"/>
            </a:lnRef>
            <a:fillRef idx="0">
              <a:schemeClr val="dk1"/>
            </a:fillRef>
            <a:effectRef idx="2">
              <a:schemeClr val="dk1"/>
            </a:effectRef>
            <a:fontRef idx="minor">
              <a:schemeClr val="tx1"/>
            </a:fontRef>
          </p:style>
        </p:cxnSp>
        <p:sp>
          <p:nvSpPr>
            <p:cNvPr id="72" name="矩形 71"/>
            <p:cNvSpPr/>
            <p:nvPr/>
          </p:nvSpPr>
          <p:spPr>
            <a:xfrm>
              <a:off x="4972493" y="3167661"/>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endPar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76" name="矩形 75"/>
            <p:cNvSpPr/>
            <p:nvPr/>
          </p:nvSpPr>
          <p:spPr>
            <a:xfrm>
              <a:off x="6918912" y="3167661"/>
              <a:ext cx="127426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a:t>
              </a:r>
            </a:p>
          </p:txBody>
        </p:sp>
        <p:cxnSp>
          <p:nvCxnSpPr>
            <p:cNvPr id="77" name="肘形连接符 76"/>
            <p:cNvCxnSpPr/>
            <p:nvPr/>
          </p:nvCxnSpPr>
          <p:spPr>
            <a:xfrm rot="16200000" flipV="1">
              <a:off x="5833229" y="3274727"/>
              <a:ext cx="360000" cy="972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78" name="肘形连接符 77"/>
            <p:cNvCxnSpPr/>
            <p:nvPr/>
          </p:nvCxnSpPr>
          <p:spPr>
            <a:xfrm rot="5400000" flipH="1" flipV="1">
              <a:off x="6800888" y="3281456"/>
              <a:ext cx="360000" cy="972000"/>
            </a:xfrm>
            <a:prstGeom prst="bentConnector3">
              <a:avLst>
                <a:gd name="adj1" fmla="val 53387"/>
              </a:avLst>
            </a:prstGeom>
            <a:ln w="12700"/>
          </p:spPr>
          <p:style>
            <a:lnRef idx="3">
              <a:schemeClr val="dk1"/>
            </a:lnRef>
            <a:fillRef idx="0">
              <a:schemeClr val="dk1"/>
            </a:fillRef>
            <a:effectRef idx="2">
              <a:schemeClr val="dk1"/>
            </a:effectRef>
            <a:fontRef idx="minor">
              <a:schemeClr val="tx1"/>
            </a:fontRef>
          </p:style>
        </p:cxnSp>
        <p:sp>
          <p:nvSpPr>
            <p:cNvPr id="79" name="文本框 78"/>
            <p:cNvSpPr txBox="1"/>
            <p:nvPr/>
          </p:nvSpPr>
          <p:spPr>
            <a:xfrm>
              <a:off x="5062617" y="4231902"/>
              <a:ext cx="56251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80" name="文本框 79"/>
            <p:cNvSpPr txBox="1"/>
            <p:nvPr/>
          </p:nvSpPr>
          <p:spPr>
            <a:xfrm>
              <a:off x="5525804" y="3573997"/>
              <a:ext cx="1413863" cy="215444"/>
            </a:xfrm>
            <a:prstGeom prst="rect">
              <a:avLst/>
            </a:prstGeom>
            <a:noFill/>
            <a:ln>
              <a:noFill/>
              <a:prstDash val="dash"/>
            </a:ln>
          </p:spPr>
          <p:txBody>
            <a:bodyPr wrap="square" lIns="0" tIns="0" rIns="0" bIns="0" rtlCol="0">
              <a:spAutoFit/>
            </a:bodyPr>
            <a:lstStyle/>
            <a:p>
              <a:pPr algn="ctr"/>
              <a:r>
                <a:rPr lang="en-US" altLang="zh-CN" sz="1400" dirty="0" smtClean="0"/>
                <a:t>51%</a:t>
              </a:r>
              <a:r>
                <a:rPr lang="zh-CN" altLang="en-US" sz="1400" dirty="0" smtClean="0"/>
                <a:t>（</a:t>
              </a:r>
              <a:r>
                <a:rPr lang="en-US" altLang="zh-CN" sz="1400" dirty="0" smtClean="0"/>
                <a:t>30.97%</a:t>
              </a:r>
              <a:r>
                <a:rPr lang="zh-CN" altLang="en-US" sz="1400" dirty="0" smtClean="0"/>
                <a:t>）</a:t>
              </a:r>
              <a:endParaRPr lang="zh-CN" altLang="en-US" sz="1400" dirty="0"/>
            </a:p>
          </p:txBody>
        </p:sp>
        <p:sp>
          <p:nvSpPr>
            <p:cNvPr id="81" name="文本框 80"/>
            <p:cNvSpPr txBox="1"/>
            <p:nvPr/>
          </p:nvSpPr>
          <p:spPr>
            <a:xfrm>
              <a:off x="7478983" y="3573997"/>
              <a:ext cx="1428383" cy="215444"/>
            </a:xfrm>
            <a:prstGeom prst="rect">
              <a:avLst/>
            </a:prstGeom>
            <a:noFill/>
            <a:ln>
              <a:noFill/>
              <a:prstDash val="dash"/>
            </a:ln>
          </p:spPr>
          <p:txBody>
            <a:bodyPr wrap="square" lIns="0" tIns="0" rIns="0" bIns="0" rtlCol="0">
              <a:spAutoFit/>
            </a:bodyPr>
            <a:lstStyle/>
            <a:p>
              <a:pPr algn="ctr"/>
              <a:r>
                <a:rPr lang="en-US" altLang="zh-CN" sz="1400" dirty="0" smtClean="0"/>
                <a:t>49%</a:t>
              </a:r>
              <a:r>
                <a:rPr lang="zh-CN" altLang="en-US" sz="1400" dirty="0" smtClean="0"/>
                <a:t>（</a:t>
              </a:r>
              <a:r>
                <a:rPr lang="en-US" altLang="zh-CN" sz="1400" dirty="0" smtClean="0"/>
                <a:t>29.75%</a:t>
              </a:r>
              <a:r>
                <a:rPr lang="zh-CN" altLang="en-US" sz="1400" dirty="0" smtClean="0"/>
                <a:t>）</a:t>
              </a:r>
              <a:endParaRPr lang="zh-CN" altLang="en-US" sz="1400" dirty="0"/>
            </a:p>
          </p:txBody>
        </p:sp>
      </p:grpSp>
      <p:sp>
        <p:nvSpPr>
          <p:cNvPr id="83" name="右箭头 82"/>
          <p:cNvSpPr/>
          <p:nvPr/>
        </p:nvSpPr>
        <p:spPr bwMode="auto">
          <a:xfrm>
            <a:off x="3563888" y="3801134"/>
            <a:ext cx="1728192" cy="569238"/>
          </a:xfrm>
          <a:prstGeom prst="rightArrow">
            <a:avLst>
              <a:gd name="adj1" fmla="val 50000"/>
              <a:gd name="adj2" fmla="val 67852"/>
            </a:avLst>
          </a:prstGeom>
          <a:solidFill>
            <a:schemeClr val="accent1"/>
          </a:solidFill>
          <a:ln>
            <a:noFill/>
            <a:prstDash val="dash"/>
          </a:ln>
          <a:effectLst/>
          <a:extLst/>
        </p:spPr>
        <p:txBody>
          <a:bodyPr vert="horz" wrap="square" lIns="36000" tIns="45720" rIns="36000" bIns="45720" numCol="1" rtlCol="0" anchor="ctr" anchorCtr="0" compatLnSpc="1">
            <a:prstTxWarp prst="textNoShape">
              <a:avLst/>
            </a:prstTxWarp>
          </a:bodyPr>
          <a:lstStyle/>
          <a:p>
            <a:pPr algn="ctr" fontAlgn="base">
              <a:spcBef>
                <a:spcPct val="0"/>
              </a:spcBef>
              <a:spcAft>
                <a:spcPct val="0"/>
              </a:spcAft>
              <a:buSzPct val="60000"/>
            </a:pPr>
            <a:r>
              <a:rPr lang="en-US" altLang="zh-CN" sz="1400" b="1" dirty="0" smtClean="0">
                <a:solidFill>
                  <a:schemeClr val="bg1"/>
                </a:solidFill>
                <a:latin typeface="Arial" charset="0"/>
                <a:ea typeface="楷体_GB2312" pitchFamily="49" charset="-122"/>
              </a:rPr>
              <a:t>Share </a:t>
            </a:r>
            <a:r>
              <a:rPr lang="en-US" altLang="zh-CN" sz="1400" b="1" dirty="0">
                <a:solidFill>
                  <a:schemeClr val="bg1"/>
                </a:solidFill>
                <a:latin typeface="Arial" charset="0"/>
                <a:ea typeface="楷体_GB2312" pitchFamily="49" charset="-122"/>
              </a:rPr>
              <a:t>Transfer</a:t>
            </a:r>
            <a:endParaRPr kumimoji="0" lang="zh-CN" altLang="en-US" sz="1400" b="1" i="0" u="none" strike="noStrike" cap="none" normalizeH="0" baseline="0" dirty="0" smtClean="0">
              <a:ln>
                <a:noFill/>
              </a:ln>
              <a:solidFill>
                <a:schemeClr val="bg1"/>
              </a:solidFill>
              <a:effectLst/>
              <a:latin typeface="Arial" charset="0"/>
              <a:ea typeface="楷体_GB2312" pitchFamily="49" charset="-122"/>
            </a:endParaRPr>
          </a:p>
        </p:txBody>
      </p:sp>
      <p:cxnSp>
        <p:nvCxnSpPr>
          <p:cNvPr id="88" name="直接连接符 87"/>
          <p:cNvCxnSpPr/>
          <p:nvPr/>
        </p:nvCxnSpPr>
        <p:spPr bwMode="auto">
          <a:xfrm>
            <a:off x="4752546" y="4571586"/>
            <a:ext cx="4186466" cy="0"/>
          </a:xfrm>
          <a:prstGeom prst="line">
            <a:avLst/>
          </a:prstGeom>
          <a:solidFill>
            <a:srgbClr val="00CC00"/>
          </a:solidFill>
          <a:ln w="12700" cap="flat" cmpd="sng" algn="ctr">
            <a:solidFill>
              <a:srgbClr val="E6503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45299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In Jun 2007 </a:t>
            </a:r>
            <a:r>
              <a:rPr lang="en-US" altLang="zh-CN" sz="1600" dirty="0" err="1" smtClean="0"/>
              <a:t>He’nan</a:t>
            </a:r>
            <a:r>
              <a:rPr lang="en-US" altLang="zh-CN" sz="1600" dirty="0" smtClean="0"/>
              <a:t> </a:t>
            </a:r>
            <a:r>
              <a:rPr lang="en-US" altLang="zh-CN" sz="1600" dirty="0" err="1" smtClean="0"/>
              <a:t>Shuanghui</a:t>
            </a:r>
            <a:r>
              <a:rPr lang="en-US" altLang="zh-CN" sz="1600" dirty="0" smtClean="0"/>
              <a:t> converted capital reserve into share capital, thus lowering Rotary Vortex’s stake to 51.454%.</a:t>
            </a:r>
          </a:p>
          <a:p>
            <a:pPr>
              <a:spcAft>
                <a:spcPts val="400"/>
              </a:spcAft>
            </a:pPr>
            <a:r>
              <a:rPr lang="en-US" altLang="zh-CN" sz="1600" dirty="0" smtClean="0"/>
              <a:t>On 6 Oct, 2007 GS transferred 5% of Rotary Vortex’s shares to CDH Shine.</a:t>
            </a:r>
          </a:p>
          <a:p>
            <a:pPr>
              <a:spcAft>
                <a:spcPts val="400"/>
              </a:spcAft>
            </a:pPr>
            <a:r>
              <a:rPr lang="en-US" altLang="zh-CN" sz="1600" dirty="0" smtClean="0"/>
              <a:t>The above changes were disclosed in the annual reports of </a:t>
            </a:r>
            <a:r>
              <a:rPr lang="en-US" altLang="zh-CN" sz="1600" dirty="0" err="1" smtClean="0"/>
              <a:t>He’nan</a:t>
            </a:r>
            <a:r>
              <a:rPr lang="en-US" altLang="zh-CN" sz="1600" dirty="0" smtClean="0"/>
              <a:t> </a:t>
            </a:r>
            <a:r>
              <a:rPr lang="en-US" altLang="zh-CN" sz="1600" dirty="0" err="1" smtClean="0"/>
              <a:t>Shuanghui</a:t>
            </a:r>
            <a:r>
              <a:rPr lang="en-US" altLang="zh-CN" sz="1600" dirty="0" smtClean="0"/>
              <a:t> in 2007 and 2008.</a:t>
            </a:r>
          </a:p>
        </p:txBody>
      </p:sp>
      <p:sp>
        <p:nvSpPr>
          <p:cNvPr id="2" name="标题 1"/>
          <p:cNvSpPr>
            <a:spLocks noGrp="1"/>
          </p:cNvSpPr>
          <p:nvPr>
            <p:ph type="title"/>
          </p:nvPr>
        </p:nvSpPr>
        <p:spPr/>
        <p:txBody>
          <a:bodyPr/>
          <a:lstStyle/>
          <a:p>
            <a:r>
              <a:rPr lang="en-US" altLang="zh-CN" dirty="0" smtClean="0"/>
              <a:t>Overview</a:t>
            </a:r>
            <a:br>
              <a:rPr lang="en-US" altLang="zh-CN" dirty="0" smtClean="0"/>
            </a:br>
            <a:r>
              <a:rPr lang="en-US" altLang="zh-CN" sz="2000" dirty="0" smtClean="0"/>
              <a:t>——Rotary Vortex (cont’d)</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6</a:t>
            </a:fld>
            <a:endParaRPr lang="zh-CN" altLang="en-US"/>
          </a:p>
        </p:txBody>
      </p:sp>
      <p:grpSp>
        <p:nvGrpSpPr>
          <p:cNvPr id="48" name="组合 47"/>
          <p:cNvGrpSpPr/>
          <p:nvPr/>
        </p:nvGrpSpPr>
        <p:grpSpPr>
          <a:xfrm>
            <a:off x="290769" y="3068960"/>
            <a:ext cx="4391453" cy="3173199"/>
            <a:chOff x="4515913" y="3167661"/>
            <a:chExt cx="4391453" cy="3173199"/>
          </a:xfrm>
        </p:grpSpPr>
        <p:cxnSp>
          <p:nvCxnSpPr>
            <p:cNvPr id="49" name="肘形连接符 48"/>
            <p:cNvCxnSpPr/>
            <p:nvPr/>
          </p:nvCxnSpPr>
          <p:spPr bwMode="auto">
            <a:xfrm rot="5400000" flipH="1" flipV="1">
              <a:off x="5286662" y="3910156"/>
              <a:ext cx="437482" cy="869503"/>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文本框 49"/>
            <p:cNvSpPr txBox="1"/>
            <p:nvPr/>
          </p:nvSpPr>
          <p:spPr>
            <a:xfrm>
              <a:off x="5062617" y="5110030"/>
              <a:ext cx="740562" cy="215444"/>
            </a:xfrm>
            <a:prstGeom prst="rect">
              <a:avLst/>
            </a:prstGeom>
            <a:noFill/>
            <a:ln>
              <a:noFill/>
              <a:prstDash val="dash"/>
            </a:ln>
          </p:spPr>
          <p:txBody>
            <a:bodyPr wrap="square" lIns="0" tIns="0" rIns="0" bIns="0" rtlCol="0">
              <a:spAutoFit/>
            </a:bodyPr>
            <a:lstStyle/>
            <a:p>
              <a:pPr algn="ctr"/>
              <a:r>
                <a:rPr lang="en-US" altLang="zh-CN" sz="1400" dirty="0" smtClean="0"/>
                <a:t>35.72%</a:t>
              </a:r>
              <a:endParaRPr lang="zh-CN" altLang="en-US" sz="1400" dirty="0"/>
            </a:p>
          </p:txBody>
        </p:sp>
        <p:sp>
          <p:nvSpPr>
            <p:cNvPr id="51" name="文本框 50"/>
            <p:cNvSpPr txBox="1"/>
            <p:nvPr/>
          </p:nvSpPr>
          <p:spPr>
            <a:xfrm>
              <a:off x="6524248" y="5110030"/>
              <a:ext cx="481556" cy="215444"/>
            </a:xfrm>
            <a:prstGeom prst="rect">
              <a:avLst/>
            </a:prstGeom>
            <a:noFill/>
            <a:ln>
              <a:noFill/>
              <a:prstDash val="dash"/>
            </a:ln>
          </p:spPr>
          <p:txBody>
            <a:bodyPr wrap="square" lIns="0" tIns="0" rIns="0" bIns="0" rtlCol="0">
              <a:spAutoFit/>
            </a:bodyPr>
            <a:lstStyle/>
            <a:p>
              <a:pPr algn="ctr"/>
              <a:r>
                <a:rPr lang="en-US" altLang="zh-CN" sz="1400" dirty="0" smtClean="0"/>
                <a:t>25%</a:t>
              </a:r>
              <a:endParaRPr lang="zh-CN" altLang="en-US" sz="1400" dirty="0"/>
            </a:p>
          </p:txBody>
        </p:sp>
        <p:sp>
          <p:nvSpPr>
            <p:cNvPr id="52" name="文本框 51"/>
            <p:cNvSpPr txBox="1"/>
            <p:nvPr/>
          </p:nvSpPr>
          <p:spPr>
            <a:xfrm>
              <a:off x="7961817" y="5110030"/>
              <a:ext cx="740562" cy="215444"/>
            </a:xfrm>
            <a:prstGeom prst="rect">
              <a:avLst/>
            </a:prstGeom>
            <a:noFill/>
            <a:ln>
              <a:noFill/>
              <a:prstDash val="dash"/>
            </a:ln>
          </p:spPr>
          <p:txBody>
            <a:bodyPr wrap="square" lIns="0" tIns="0" rIns="0" bIns="0" rtlCol="0">
              <a:spAutoFit/>
            </a:bodyPr>
            <a:lstStyle/>
            <a:p>
              <a:pPr algn="ctr"/>
              <a:r>
                <a:rPr lang="en-US" altLang="zh-CN" sz="1400" dirty="0" smtClean="0"/>
                <a:t>39.28%</a:t>
              </a:r>
              <a:endParaRPr lang="zh-CN" altLang="en-US" sz="1400" dirty="0"/>
            </a:p>
          </p:txBody>
        </p:sp>
        <p:sp>
          <p:nvSpPr>
            <p:cNvPr id="53" name="矩形 52"/>
            <p:cNvSpPr/>
            <p:nvPr/>
          </p:nvSpPr>
          <p:spPr>
            <a:xfrm>
              <a:off x="4515913" y="4525533"/>
              <a:ext cx="1281936" cy="42449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Group</a:t>
              </a:r>
              <a:endPar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54" name="矩形 53"/>
            <p:cNvSpPr/>
            <p:nvPr/>
          </p:nvSpPr>
          <p:spPr>
            <a:xfrm>
              <a:off x="7407306" y="4506780"/>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others</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55" name="矩形 54"/>
            <p:cNvSpPr/>
            <p:nvPr/>
          </p:nvSpPr>
          <p:spPr>
            <a:xfrm>
              <a:off x="4836414" y="5842350"/>
              <a:ext cx="3359604" cy="49851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He'nan</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endPar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56" name="肘形连接符 55"/>
            <p:cNvCxnSpPr/>
            <p:nvPr/>
          </p:nvCxnSpPr>
          <p:spPr>
            <a:xfrm rot="5400000">
              <a:off x="6781732" y="4675328"/>
              <a:ext cx="90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57" name="直接连接符 56"/>
            <p:cNvCxnSpPr/>
            <p:nvPr/>
          </p:nvCxnSpPr>
          <p:spPr>
            <a:xfrm>
              <a:off x="6516216" y="4337306"/>
              <a:ext cx="0" cy="1546036"/>
            </a:xfrm>
            <a:prstGeom prst="line">
              <a:avLst/>
            </a:prstGeom>
            <a:ln w="12700"/>
          </p:spPr>
          <p:style>
            <a:lnRef idx="3">
              <a:schemeClr val="dk1"/>
            </a:lnRef>
            <a:fillRef idx="0">
              <a:schemeClr val="dk1"/>
            </a:fillRef>
            <a:effectRef idx="2">
              <a:schemeClr val="dk1"/>
            </a:effectRef>
            <a:fontRef idx="minor">
              <a:schemeClr val="tx1"/>
            </a:fontRef>
          </p:style>
        </p:cxnSp>
        <p:sp>
          <p:nvSpPr>
            <p:cNvPr id="58" name="矩形 57"/>
            <p:cNvSpPr/>
            <p:nvPr/>
          </p:nvSpPr>
          <p:spPr>
            <a:xfrm>
              <a:off x="5940152" y="392049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Rotary </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Vortex</a:t>
              </a:r>
              <a:endPar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59" name="肘形连接符 58"/>
            <p:cNvCxnSpPr/>
            <p:nvPr/>
          </p:nvCxnSpPr>
          <p:spPr>
            <a:xfrm rot="16200000" flipV="1">
              <a:off x="5347849" y="4672350"/>
              <a:ext cx="90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sp>
          <p:nvSpPr>
            <p:cNvPr id="60" name="矩形 59"/>
            <p:cNvSpPr/>
            <p:nvPr/>
          </p:nvSpPr>
          <p:spPr>
            <a:xfrm>
              <a:off x="4972493" y="3167661"/>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endPar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61" name="矩形 60"/>
            <p:cNvSpPr/>
            <p:nvPr/>
          </p:nvSpPr>
          <p:spPr>
            <a:xfrm>
              <a:off x="6918912" y="3167661"/>
              <a:ext cx="1277106"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CDH Shine</a:t>
              </a:r>
            </a:p>
          </p:txBody>
        </p:sp>
        <p:cxnSp>
          <p:nvCxnSpPr>
            <p:cNvPr id="62" name="肘形连接符 61"/>
            <p:cNvCxnSpPr/>
            <p:nvPr/>
          </p:nvCxnSpPr>
          <p:spPr>
            <a:xfrm rot="16200000" flipV="1">
              <a:off x="5833229" y="3274727"/>
              <a:ext cx="360000" cy="972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63" name="肘形连接符 62"/>
            <p:cNvCxnSpPr/>
            <p:nvPr/>
          </p:nvCxnSpPr>
          <p:spPr>
            <a:xfrm rot="5400000" flipH="1" flipV="1">
              <a:off x="6800888" y="3281456"/>
              <a:ext cx="360000" cy="972000"/>
            </a:xfrm>
            <a:prstGeom prst="bentConnector3">
              <a:avLst>
                <a:gd name="adj1" fmla="val 53387"/>
              </a:avLst>
            </a:prstGeom>
            <a:ln w="12700"/>
          </p:spPr>
          <p:style>
            <a:lnRef idx="3">
              <a:schemeClr val="dk1"/>
            </a:lnRef>
            <a:fillRef idx="0">
              <a:schemeClr val="dk1"/>
            </a:fillRef>
            <a:effectRef idx="2">
              <a:schemeClr val="dk1"/>
            </a:effectRef>
            <a:fontRef idx="minor">
              <a:schemeClr val="tx1"/>
            </a:fontRef>
          </p:style>
        </p:cxnSp>
        <p:sp>
          <p:nvSpPr>
            <p:cNvPr id="73" name="文本框 72"/>
            <p:cNvSpPr txBox="1"/>
            <p:nvPr/>
          </p:nvSpPr>
          <p:spPr>
            <a:xfrm>
              <a:off x="5062617" y="4231902"/>
              <a:ext cx="56251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74" name="文本框 73"/>
            <p:cNvSpPr txBox="1"/>
            <p:nvPr/>
          </p:nvSpPr>
          <p:spPr>
            <a:xfrm>
              <a:off x="5525804" y="3573997"/>
              <a:ext cx="1413863" cy="215444"/>
            </a:xfrm>
            <a:prstGeom prst="rect">
              <a:avLst/>
            </a:prstGeom>
            <a:noFill/>
            <a:ln>
              <a:noFill/>
              <a:prstDash val="dash"/>
            </a:ln>
          </p:spPr>
          <p:txBody>
            <a:bodyPr wrap="square" lIns="0" tIns="0" rIns="0" bIns="0" rtlCol="0">
              <a:spAutoFit/>
            </a:bodyPr>
            <a:lstStyle/>
            <a:p>
              <a:pPr algn="ctr"/>
              <a:r>
                <a:rPr lang="en-US" altLang="zh-CN" sz="1400" dirty="0" smtClean="0"/>
                <a:t>51%</a:t>
              </a:r>
              <a:r>
                <a:rPr lang="zh-CN" altLang="en-US" sz="1400" dirty="0" smtClean="0"/>
                <a:t>（</a:t>
              </a:r>
              <a:r>
                <a:rPr lang="en-US" altLang="zh-CN" sz="1400" dirty="0" smtClean="0"/>
                <a:t>30.97%</a:t>
              </a:r>
              <a:r>
                <a:rPr lang="zh-CN" altLang="en-US" sz="1400" dirty="0" smtClean="0"/>
                <a:t>）</a:t>
              </a:r>
              <a:endParaRPr lang="zh-CN" altLang="en-US" sz="1400" dirty="0"/>
            </a:p>
          </p:txBody>
        </p:sp>
        <p:sp>
          <p:nvSpPr>
            <p:cNvPr id="75" name="文本框 74"/>
            <p:cNvSpPr txBox="1"/>
            <p:nvPr/>
          </p:nvSpPr>
          <p:spPr>
            <a:xfrm>
              <a:off x="7478983" y="3573997"/>
              <a:ext cx="1428383" cy="215444"/>
            </a:xfrm>
            <a:prstGeom prst="rect">
              <a:avLst/>
            </a:prstGeom>
            <a:noFill/>
            <a:ln>
              <a:noFill/>
              <a:prstDash val="dash"/>
            </a:ln>
          </p:spPr>
          <p:txBody>
            <a:bodyPr wrap="square" lIns="0" tIns="0" rIns="0" bIns="0" rtlCol="0">
              <a:spAutoFit/>
            </a:bodyPr>
            <a:lstStyle/>
            <a:p>
              <a:pPr algn="ctr"/>
              <a:r>
                <a:rPr lang="en-US" altLang="zh-CN" sz="1400" dirty="0" smtClean="0"/>
                <a:t>49%</a:t>
              </a:r>
              <a:r>
                <a:rPr lang="zh-CN" altLang="en-US" sz="1400" dirty="0" smtClean="0"/>
                <a:t>（</a:t>
              </a:r>
              <a:r>
                <a:rPr lang="en-US" altLang="zh-CN" sz="1400" dirty="0" smtClean="0"/>
                <a:t>29.75%</a:t>
              </a:r>
              <a:r>
                <a:rPr lang="zh-CN" altLang="en-US" sz="1400" dirty="0" smtClean="0"/>
                <a:t>）</a:t>
              </a:r>
              <a:endParaRPr lang="zh-CN" altLang="en-US" sz="1400" dirty="0"/>
            </a:p>
          </p:txBody>
        </p:sp>
      </p:grpSp>
      <p:grpSp>
        <p:nvGrpSpPr>
          <p:cNvPr id="95" name="组合 94"/>
          <p:cNvGrpSpPr/>
          <p:nvPr/>
        </p:nvGrpSpPr>
        <p:grpSpPr>
          <a:xfrm>
            <a:off x="4752546" y="3068960"/>
            <a:ext cx="4186466" cy="2715681"/>
            <a:chOff x="4515913" y="3167661"/>
            <a:chExt cx="4186466" cy="2715681"/>
          </a:xfrm>
        </p:grpSpPr>
        <p:cxnSp>
          <p:nvCxnSpPr>
            <p:cNvPr id="96" name="肘形连接符 95"/>
            <p:cNvCxnSpPr/>
            <p:nvPr/>
          </p:nvCxnSpPr>
          <p:spPr bwMode="auto">
            <a:xfrm rot="5400000" flipH="1" flipV="1">
              <a:off x="5286662" y="3910156"/>
              <a:ext cx="437482" cy="869503"/>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7" name="文本框 96"/>
            <p:cNvSpPr txBox="1"/>
            <p:nvPr/>
          </p:nvSpPr>
          <p:spPr>
            <a:xfrm>
              <a:off x="5062617" y="5110030"/>
              <a:ext cx="740562" cy="215444"/>
            </a:xfrm>
            <a:prstGeom prst="rect">
              <a:avLst/>
            </a:prstGeom>
            <a:noFill/>
            <a:ln>
              <a:noFill/>
              <a:prstDash val="dash"/>
            </a:ln>
          </p:spPr>
          <p:txBody>
            <a:bodyPr wrap="square" lIns="0" tIns="0" rIns="0" bIns="0" rtlCol="0">
              <a:spAutoFit/>
            </a:bodyPr>
            <a:lstStyle/>
            <a:p>
              <a:pPr algn="ctr"/>
              <a:r>
                <a:rPr lang="en-US" altLang="zh-CN" sz="1400" dirty="0" smtClean="0"/>
                <a:t>30.27%</a:t>
              </a:r>
              <a:endParaRPr lang="zh-CN" altLang="en-US" sz="1400" dirty="0"/>
            </a:p>
          </p:txBody>
        </p:sp>
        <p:sp>
          <p:nvSpPr>
            <p:cNvPr id="99" name="文本框 98"/>
            <p:cNvSpPr txBox="1"/>
            <p:nvPr/>
          </p:nvSpPr>
          <p:spPr>
            <a:xfrm>
              <a:off x="6524248" y="5110030"/>
              <a:ext cx="638236" cy="215444"/>
            </a:xfrm>
            <a:prstGeom prst="rect">
              <a:avLst/>
            </a:prstGeom>
            <a:noFill/>
            <a:ln>
              <a:noFill/>
              <a:prstDash val="dash"/>
            </a:ln>
          </p:spPr>
          <p:txBody>
            <a:bodyPr wrap="square" lIns="0" tIns="0" rIns="0" bIns="0" rtlCol="0">
              <a:spAutoFit/>
            </a:bodyPr>
            <a:lstStyle/>
            <a:p>
              <a:pPr algn="ctr"/>
              <a:r>
                <a:rPr lang="en-US" altLang="zh-CN" sz="1400" dirty="0" smtClean="0"/>
                <a:t>21.18%</a:t>
              </a:r>
              <a:endParaRPr lang="zh-CN" altLang="en-US" sz="1400" dirty="0"/>
            </a:p>
          </p:txBody>
        </p:sp>
        <p:sp>
          <p:nvSpPr>
            <p:cNvPr id="100" name="文本框 99"/>
            <p:cNvSpPr txBox="1"/>
            <p:nvPr/>
          </p:nvSpPr>
          <p:spPr>
            <a:xfrm>
              <a:off x="7961817" y="5110030"/>
              <a:ext cx="740562" cy="215444"/>
            </a:xfrm>
            <a:prstGeom prst="rect">
              <a:avLst/>
            </a:prstGeom>
            <a:noFill/>
            <a:ln>
              <a:noFill/>
              <a:prstDash val="dash"/>
            </a:ln>
          </p:spPr>
          <p:txBody>
            <a:bodyPr wrap="square" lIns="0" tIns="0" rIns="0" bIns="0" rtlCol="0">
              <a:spAutoFit/>
            </a:bodyPr>
            <a:lstStyle/>
            <a:p>
              <a:pPr algn="ctr"/>
              <a:r>
                <a:rPr lang="en-US" altLang="zh-CN" sz="1400" dirty="0" smtClean="0"/>
                <a:t>48.55%</a:t>
              </a:r>
              <a:endParaRPr lang="zh-CN" altLang="en-US" sz="1400" dirty="0"/>
            </a:p>
          </p:txBody>
        </p:sp>
        <p:sp>
          <p:nvSpPr>
            <p:cNvPr id="101" name="矩形 100"/>
            <p:cNvSpPr/>
            <p:nvPr/>
          </p:nvSpPr>
          <p:spPr>
            <a:xfrm>
              <a:off x="4515913" y="4525533"/>
              <a:ext cx="1281936" cy="42449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Group</a:t>
              </a:r>
              <a:endPar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09" name="矩形 108"/>
            <p:cNvSpPr/>
            <p:nvPr/>
          </p:nvSpPr>
          <p:spPr>
            <a:xfrm>
              <a:off x="7407306" y="4506780"/>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others</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111" name="肘形连接符 110"/>
            <p:cNvCxnSpPr/>
            <p:nvPr/>
          </p:nvCxnSpPr>
          <p:spPr>
            <a:xfrm rot="5400000">
              <a:off x="6781732" y="4675328"/>
              <a:ext cx="90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112" name="直接连接符 111"/>
            <p:cNvCxnSpPr/>
            <p:nvPr/>
          </p:nvCxnSpPr>
          <p:spPr>
            <a:xfrm>
              <a:off x="6516216" y="4337306"/>
              <a:ext cx="0" cy="1546036"/>
            </a:xfrm>
            <a:prstGeom prst="line">
              <a:avLst/>
            </a:prstGeom>
            <a:ln w="12700"/>
          </p:spPr>
          <p:style>
            <a:lnRef idx="3">
              <a:schemeClr val="dk1"/>
            </a:lnRef>
            <a:fillRef idx="0">
              <a:schemeClr val="dk1"/>
            </a:fillRef>
            <a:effectRef idx="2">
              <a:schemeClr val="dk1"/>
            </a:effectRef>
            <a:fontRef idx="minor">
              <a:schemeClr val="tx1"/>
            </a:fontRef>
          </p:style>
        </p:cxnSp>
        <p:sp>
          <p:nvSpPr>
            <p:cNvPr id="113" name="矩形 112"/>
            <p:cNvSpPr/>
            <p:nvPr/>
          </p:nvSpPr>
          <p:spPr>
            <a:xfrm>
              <a:off x="5940152" y="392049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Rotary Vortex</a:t>
              </a:r>
            </a:p>
          </p:txBody>
        </p:sp>
        <p:cxnSp>
          <p:nvCxnSpPr>
            <p:cNvPr id="119" name="肘形连接符 118"/>
            <p:cNvCxnSpPr/>
            <p:nvPr/>
          </p:nvCxnSpPr>
          <p:spPr>
            <a:xfrm rot="16200000" flipV="1">
              <a:off x="5347849" y="4672350"/>
              <a:ext cx="90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sp>
          <p:nvSpPr>
            <p:cNvPr id="120" name="矩形 119"/>
            <p:cNvSpPr/>
            <p:nvPr/>
          </p:nvSpPr>
          <p:spPr>
            <a:xfrm>
              <a:off x="4972493" y="3167661"/>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endPar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121" name="矩形 120"/>
            <p:cNvSpPr/>
            <p:nvPr/>
          </p:nvSpPr>
          <p:spPr>
            <a:xfrm>
              <a:off x="6918911" y="3167661"/>
              <a:ext cx="1274263"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CDH Shine</a:t>
              </a:r>
            </a:p>
          </p:txBody>
        </p:sp>
        <p:cxnSp>
          <p:nvCxnSpPr>
            <p:cNvPr id="122" name="肘形连接符 121"/>
            <p:cNvCxnSpPr/>
            <p:nvPr/>
          </p:nvCxnSpPr>
          <p:spPr>
            <a:xfrm rot="16200000" flipV="1">
              <a:off x="5833229" y="3274727"/>
              <a:ext cx="360000" cy="972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123" name="肘形连接符 122"/>
            <p:cNvCxnSpPr/>
            <p:nvPr/>
          </p:nvCxnSpPr>
          <p:spPr>
            <a:xfrm rot="5400000" flipH="1" flipV="1">
              <a:off x="6800888" y="3281456"/>
              <a:ext cx="360000" cy="972000"/>
            </a:xfrm>
            <a:prstGeom prst="bentConnector3">
              <a:avLst>
                <a:gd name="adj1" fmla="val 53387"/>
              </a:avLst>
            </a:prstGeom>
            <a:ln w="12700"/>
          </p:spPr>
          <p:style>
            <a:lnRef idx="3">
              <a:schemeClr val="dk1"/>
            </a:lnRef>
            <a:fillRef idx="0">
              <a:schemeClr val="dk1"/>
            </a:fillRef>
            <a:effectRef idx="2">
              <a:schemeClr val="dk1"/>
            </a:effectRef>
            <a:fontRef idx="minor">
              <a:schemeClr val="tx1"/>
            </a:fontRef>
          </p:style>
        </p:cxnSp>
        <p:sp>
          <p:nvSpPr>
            <p:cNvPr id="124" name="文本框 123"/>
            <p:cNvSpPr txBox="1"/>
            <p:nvPr/>
          </p:nvSpPr>
          <p:spPr>
            <a:xfrm>
              <a:off x="5062617" y="4231902"/>
              <a:ext cx="56251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grpSp>
      <p:sp>
        <p:nvSpPr>
          <p:cNvPr id="125" name="右箭头 124"/>
          <p:cNvSpPr/>
          <p:nvPr/>
        </p:nvSpPr>
        <p:spPr bwMode="auto">
          <a:xfrm>
            <a:off x="3707904" y="3551869"/>
            <a:ext cx="1620585" cy="736590"/>
          </a:xfrm>
          <a:prstGeom prst="rightArrow">
            <a:avLst>
              <a:gd name="adj1" fmla="val 50000"/>
              <a:gd name="adj2" fmla="val 67852"/>
            </a:avLst>
          </a:prstGeom>
          <a:solidFill>
            <a:schemeClr val="accent1"/>
          </a:solidFill>
          <a:ln>
            <a:noFill/>
            <a:prstDash val="dash"/>
          </a:ln>
          <a:effectLst/>
          <a:extLst/>
        </p:spPr>
        <p:txBody>
          <a:bodyPr vert="horz" wrap="square" lIns="36000" tIns="36000" rIns="36000" bIns="0" numCol="1" rtlCol="0" anchor="ctr" anchorCtr="0" compatLnSpc="1">
            <a:prstTxWarp prst="textNoShape">
              <a:avLst/>
            </a:prstTxWarp>
          </a:bodyPr>
          <a:lstStyle/>
          <a:p>
            <a:pPr algn="ctr" fontAlgn="base">
              <a:lnSpc>
                <a:spcPts val="1200"/>
              </a:lnSpc>
              <a:spcBef>
                <a:spcPct val="0"/>
              </a:spcBef>
              <a:spcAft>
                <a:spcPct val="0"/>
              </a:spcAft>
              <a:buSzPct val="60000"/>
            </a:pPr>
            <a:r>
              <a:rPr kumimoji="0" lang="en-US" altLang="zh-CN" sz="1400" b="1" i="0" u="none" strike="noStrike" cap="none" normalizeH="0" baseline="0" dirty="0" smtClean="0">
                <a:ln>
                  <a:noFill/>
                </a:ln>
                <a:solidFill>
                  <a:schemeClr val="bg1"/>
                </a:solidFill>
                <a:effectLst/>
                <a:latin typeface="Arial" charset="0"/>
                <a:ea typeface="楷体_GB2312" pitchFamily="49" charset="-122"/>
              </a:rPr>
              <a:t>The first </a:t>
            </a:r>
            <a:r>
              <a:rPr lang="en-US" altLang="zh-CN" sz="1400" b="1" dirty="0" smtClean="0">
                <a:solidFill>
                  <a:schemeClr val="bg1"/>
                </a:solidFill>
                <a:latin typeface="Arial" charset="0"/>
                <a:ea typeface="楷体_GB2312" pitchFamily="49" charset="-122"/>
              </a:rPr>
              <a:t>share transfer</a:t>
            </a:r>
            <a:r>
              <a:rPr kumimoji="0" lang="en-US" altLang="zh-CN" sz="1400" b="1" i="0" u="none" strike="noStrike" cap="none" normalizeH="0" baseline="0" dirty="0" smtClean="0">
                <a:ln>
                  <a:noFill/>
                </a:ln>
                <a:solidFill>
                  <a:schemeClr val="bg1"/>
                </a:solidFill>
                <a:effectLst/>
                <a:latin typeface="Arial" charset="0"/>
                <a:ea typeface="楷体_GB2312" pitchFamily="49" charset="-122"/>
              </a:rPr>
              <a:t> </a:t>
            </a:r>
            <a:endParaRPr kumimoji="0" lang="zh-CN" altLang="en-US" sz="1400" b="1" i="0" u="none" strike="noStrike" cap="none" normalizeH="0" baseline="0" dirty="0" smtClean="0">
              <a:ln>
                <a:noFill/>
              </a:ln>
              <a:solidFill>
                <a:schemeClr val="bg1"/>
              </a:solidFill>
              <a:effectLst/>
              <a:latin typeface="Arial" charset="0"/>
              <a:ea typeface="楷体_GB2312" pitchFamily="49" charset="-122"/>
            </a:endParaRPr>
          </a:p>
        </p:txBody>
      </p:sp>
      <p:cxnSp>
        <p:nvCxnSpPr>
          <p:cNvPr id="126" name="直接连接符 125"/>
          <p:cNvCxnSpPr/>
          <p:nvPr/>
        </p:nvCxnSpPr>
        <p:spPr bwMode="auto">
          <a:xfrm>
            <a:off x="4752546" y="4334415"/>
            <a:ext cx="4186466" cy="0"/>
          </a:xfrm>
          <a:prstGeom prst="line">
            <a:avLst/>
          </a:prstGeom>
          <a:solidFill>
            <a:srgbClr val="00CC00"/>
          </a:solidFill>
          <a:ln w="12700" cap="flat" cmpd="sng" algn="ctr">
            <a:solidFill>
              <a:srgbClr val="E6503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文本框 126"/>
          <p:cNvSpPr txBox="1"/>
          <p:nvPr/>
        </p:nvSpPr>
        <p:spPr>
          <a:xfrm>
            <a:off x="5762438" y="3470229"/>
            <a:ext cx="1413863" cy="215444"/>
          </a:xfrm>
          <a:prstGeom prst="rect">
            <a:avLst/>
          </a:prstGeom>
          <a:noFill/>
          <a:ln>
            <a:noFill/>
            <a:prstDash val="dash"/>
          </a:ln>
        </p:spPr>
        <p:txBody>
          <a:bodyPr wrap="square" lIns="0" tIns="0" rIns="0" bIns="0" rtlCol="0">
            <a:spAutoFit/>
          </a:bodyPr>
          <a:lstStyle/>
          <a:p>
            <a:pPr algn="ctr"/>
            <a:r>
              <a:rPr lang="en-US" altLang="zh-CN" sz="1400" dirty="0" smtClean="0"/>
              <a:t>46%</a:t>
            </a:r>
            <a:r>
              <a:rPr lang="zh-CN" altLang="en-US" sz="1400" dirty="0" smtClean="0"/>
              <a:t>（</a:t>
            </a:r>
            <a:r>
              <a:rPr lang="en-US" altLang="zh-CN" sz="1400" dirty="0" smtClean="0"/>
              <a:t>23.67%</a:t>
            </a:r>
            <a:r>
              <a:rPr lang="zh-CN" altLang="en-US" sz="1400" dirty="0" smtClean="0"/>
              <a:t>）</a:t>
            </a:r>
            <a:endParaRPr lang="zh-CN" altLang="en-US" sz="1400" dirty="0"/>
          </a:p>
        </p:txBody>
      </p:sp>
      <p:sp>
        <p:nvSpPr>
          <p:cNvPr id="128" name="文本框 127"/>
          <p:cNvSpPr txBox="1"/>
          <p:nvPr/>
        </p:nvSpPr>
        <p:spPr>
          <a:xfrm>
            <a:off x="7715617" y="3470229"/>
            <a:ext cx="1428383" cy="215444"/>
          </a:xfrm>
          <a:prstGeom prst="rect">
            <a:avLst/>
          </a:prstGeom>
          <a:noFill/>
          <a:ln>
            <a:noFill/>
            <a:prstDash val="dash"/>
          </a:ln>
        </p:spPr>
        <p:txBody>
          <a:bodyPr wrap="square" lIns="0" tIns="0" rIns="0" bIns="0" rtlCol="0">
            <a:spAutoFit/>
          </a:bodyPr>
          <a:lstStyle/>
          <a:p>
            <a:pPr algn="ctr"/>
            <a:r>
              <a:rPr lang="en-US" altLang="zh-CN" sz="1400" dirty="0" smtClean="0"/>
              <a:t>54%</a:t>
            </a:r>
            <a:r>
              <a:rPr lang="zh-CN" altLang="en-US" sz="1400" dirty="0" smtClean="0"/>
              <a:t>（</a:t>
            </a:r>
            <a:r>
              <a:rPr lang="en-US" altLang="zh-CN" sz="1400" dirty="0" smtClean="0"/>
              <a:t>27.78%</a:t>
            </a:r>
            <a:r>
              <a:rPr lang="zh-CN" altLang="en-US" sz="1400" dirty="0" smtClean="0"/>
              <a:t>）</a:t>
            </a:r>
            <a:endParaRPr lang="zh-CN" altLang="en-US" sz="1400" dirty="0"/>
          </a:p>
        </p:txBody>
      </p:sp>
      <p:cxnSp>
        <p:nvCxnSpPr>
          <p:cNvPr id="129" name="直接连接符 128"/>
          <p:cNvCxnSpPr/>
          <p:nvPr/>
        </p:nvCxnSpPr>
        <p:spPr bwMode="auto">
          <a:xfrm>
            <a:off x="205871" y="4334415"/>
            <a:ext cx="4186466" cy="0"/>
          </a:xfrm>
          <a:prstGeom prst="line">
            <a:avLst/>
          </a:prstGeom>
          <a:solidFill>
            <a:srgbClr val="00CC00"/>
          </a:solidFill>
          <a:ln w="12700" cap="flat" cmpd="sng" algn="ctr">
            <a:solidFill>
              <a:srgbClr val="E6503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矩形 129"/>
          <p:cNvSpPr/>
          <p:nvPr/>
        </p:nvSpPr>
        <p:spPr>
          <a:xfrm>
            <a:off x="5056060" y="5755979"/>
            <a:ext cx="3359604" cy="49851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He'nan</a:t>
            </a: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endPar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Tree>
    <p:extLst>
      <p:ext uri="{BB962C8B-B14F-4D97-AF65-F5344CB8AC3E}">
        <p14:creationId xmlns:p14="http://schemas.microsoft.com/office/powerpoint/2010/main" val="2383689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On 15 Oct, 2007 CDH Shine and GS transferred all their stake to Glorious </a:t>
            </a:r>
            <a:r>
              <a:rPr lang="en-US" altLang="zh-CN" sz="1600" dirty="0"/>
              <a:t>Link International </a:t>
            </a:r>
            <a:r>
              <a:rPr lang="en-US" altLang="zh-CN" sz="1600" dirty="0" smtClean="0"/>
              <a:t>Corporation, which was wholly owned by Shine </a:t>
            </a:r>
            <a:r>
              <a:rPr lang="en-US" altLang="zh-CN" sz="1600" dirty="0"/>
              <a:t>C Holding </a:t>
            </a:r>
            <a:r>
              <a:rPr lang="en-US" altLang="zh-CN" sz="1600" dirty="0" smtClean="0"/>
              <a:t>Limited.</a:t>
            </a:r>
          </a:p>
          <a:p>
            <a:pPr>
              <a:spcAft>
                <a:spcPts val="400"/>
              </a:spcAft>
            </a:pPr>
            <a:r>
              <a:rPr lang="en-US" altLang="zh-CN" sz="1600" dirty="0" smtClean="0"/>
              <a:t>Shine C was later renamed as </a:t>
            </a:r>
            <a:r>
              <a:rPr lang="en-US" altLang="zh-CN" sz="1600" dirty="0" err="1" smtClean="0"/>
              <a:t>Shuanghui</a:t>
            </a:r>
            <a:r>
              <a:rPr lang="en-US" altLang="zh-CN" sz="1600" dirty="0" smtClean="0"/>
              <a:t> International.</a:t>
            </a:r>
            <a:endParaRPr lang="zh-CN" altLang="en-US" sz="1600" dirty="0" smtClean="0"/>
          </a:p>
        </p:txBody>
      </p:sp>
      <p:sp>
        <p:nvSpPr>
          <p:cNvPr id="2" name="标题 1"/>
          <p:cNvSpPr>
            <a:spLocks noGrp="1"/>
          </p:cNvSpPr>
          <p:nvPr>
            <p:ph type="title"/>
          </p:nvPr>
        </p:nvSpPr>
        <p:spPr/>
        <p:txBody>
          <a:bodyPr/>
          <a:lstStyle/>
          <a:p>
            <a:r>
              <a:rPr lang="en-US" altLang="zh-CN" dirty="0" smtClean="0"/>
              <a:t>Overview</a:t>
            </a:r>
            <a:br>
              <a:rPr lang="en-US" altLang="zh-CN" dirty="0" smtClean="0"/>
            </a:br>
            <a:r>
              <a:rPr lang="en-US" altLang="zh-CN" sz="2000" dirty="0" smtClean="0"/>
              <a:t>——Rotary Vortex (cont’d)</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7</a:t>
            </a:fld>
            <a:endParaRPr lang="zh-CN" altLang="en-US"/>
          </a:p>
        </p:txBody>
      </p:sp>
      <p:grpSp>
        <p:nvGrpSpPr>
          <p:cNvPr id="5" name="组合 4"/>
          <p:cNvGrpSpPr/>
          <p:nvPr/>
        </p:nvGrpSpPr>
        <p:grpSpPr>
          <a:xfrm>
            <a:off x="2411760" y="2564904"/>
            <a:ext cx="5119195" cy="3744416"/>
            <a:chOff x="2411760" y="2852936"/>
            <a:chExt cx="5119195" cy="3744416"/>
          </a:xfrm>
        </p:grpSpPr>
        <p:grpSp>
          <p:nvGrpSpPr>
            <p:cNvPr id="33" name="组合 32"/>
            <p:cNvGrpSpPr/>
            <p:nvPr/>
          </p:nvGrpSpPr>
          <p:grpSpPr>
            <a:xfrm>
              <a:off x="2411760" y="2852936"/>
              <a:ext cx="4500000" cy="3744416"/>
              <a:chOff x="2411760" y="2673708"/>
              <a:chExt cx="4500000" cy="3744416"/>
            </a:xfrm>
          </p:grpSpPr>
          <p:cxnSp>
            <p:nvCxnSpPr>
              <p:cNvPr id="38" name="直接连接符 37"/>
              <p:cNvCxnSpPr/>
              <p:nvPr/>
            </p:nvCxnSpPr>
            <p:spPr bwMode="auto">
              <a:xfrm>
                <a:off x="2411760" y="4851136"/>
                <a:ext cx="4500000" cy="0"/>
              </a:xfrm>
              <a:prstGeom prst="line">
                <a:avLst/>
              </a:prstGeom>
              <a:solidFill>
                <a:srgbClr val="00CC00"/>
              </a:solidFill>
              <a:ln w="12700" cap="flat" cmpd="sng" algn="ctr">
                <a:solidFill>
                  <a:srgbClr val="E65032"/>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肘形连接符 38"/>
              <p:cNvCxnSpPr/>
              <p:nvPr/>
            </p:nvCxnSpPr>
            <p:spPr bwMode="auto">
              <a:xfrm rot="5400000" flipH="1" flipV="1">
                <a:off x="3347268" y="4416385"/>
                <a:ext cx="396000" cy="869503"/>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文本框 39"/>
              <p:cNvSpPr txBox="1"/>
              <p:nvPr/>
            </p:nvSpPr>
            <p:spPr>
              <a:xfrm>
                <a:off x="3102480" y="5431340"/>
                <a:ext cx="740562" cy="215444"/>
              </a:xfrm>
              <a:prstGeom prst="rect">
                <a:avLst/>
              </a:prstGeom>
              <a:noFill/>
              <a:ln>
                <a:noFill/>
                <a:prstDash val="dash"/>
              </a:ln>
            </p:spPr>
            <p:txBody>
              <a:bodyPr wrap="square" lIns="0" tIns="0" rIns="0" bIns="0" rtlCol="0">
                <a:spAutoFit/>
              </a:bodyPr>
              <a:lstStyle/>
              <a:p>
                <a:pPr algn="ctr"/>
                <a:r>
                  <a:rPr lang="en-US" altLang="zh-CN" sz="1400" dirty="0" smtClean="0"/>
                  <a:t>30.27%</a:t>
                </a:r>
                <a:endParaRPr lang="zh-CN" altLang="en-US" sz="1400" dirty="0"/>
              </a:p>
            </p:txBody>
          </p:sp>
          <p:sp>
            <p:nvSpPr>
              <p:cNvPr id="41" name="文本框 40"/>
              <p:cNvSpPr txBox="1"/>
              <p:nvPr/>
            </p:nvSpPr>
            <p:spPr>
              <a:xfrm>
                <a:off x="4564111" y="5431340"/>
                <a:ext cx="638236" cy="215444"/>
              </a:xfrm>
              <a:prstGeom prst="rect">
                <a:avLst/>
              </a:prstGeom>
              <a:noFill/>
              <a:ln>
                <a:noFill/>
                <a:prstDash val="dash"/>
              </a:ln>
            </p:spPr>
            <p:txBody>
              <a:bodyPr wrap="square" lIns="0" tIns="0" rIns="0" bIns="0" rtlCol="0">
                <a:spAutoFit/>
              </a:bodyPr>
              <a:lstStyle/>
              <a:p>
                <a:pPr algn="ctr"/>
                <a:r>
                  <a:rPr lang="en-US" altLang="zh-CN" sz="1400" dirty="0" smtClean="0"/>
                  <a:t>21.18%</a:t>
                </a:r>
                <a:endParaRPr lang="zh-CN" altLang="en-US" sz="1400" dirty="0"/>
              </a:p>
            </p:txBody>
          </p:sp>
          <p:sp>
            <p:nvSpPr>
              <p:cNvPr id="42" name="文本框 41"/>
              <p:cNvSpPr txBox="1"/>
              <p:nvPr/>
            </p:nvSpPr>
            <p:spPr>
              <a:xfrm>
                <a:off x="6001680" y="5431340"/>
                <a:ext cx="740562" cy="215444"/>
              </a:xfrm>
              <a:prstGeom prst="rect">
                <a:avLst/>
              </a:prstGeom>
              <a:noFill/>
              <a:ln>
                <a:noFill/>
                <a:prstDash val="dash"/>
              </a:ln>
            </p:spPr>
            <p:txBody>
              <a:bodyPr wrap="square" lIns="0" tIns="0" rIns="0" bIns="0" rtlCol="0">
                <a:spAutoFit/>
              </a:bodyPr>
              <a:lstStyle/>
              <a:p>
                <a:pPr algn="ctr"/>
                <a:r>
                  <a:rPr lang="en-US" altLang="zh-CN" sz="1400" dirty="0" smtClean="0"/>
                  <a:t>48.55%</a:t>
                </a:r>
                <a:endParaRPr lang="zh-CN" altLang="en-US" sz="1400" dirty="0"/>
              </a:p>
            </p:txBody>
          </p:sp>
          <p:sp>
            <p:nvSpPr>
              <p:cNvPr id="43" name="矩形 42"/>
              <p:cNvSpPr/>
              <p:nvPr/>
            </p:nvSpPr>
            <p:spPr>
              <a:xfrm>
                <a:off x="2555776" y="4921423"/>
                <a:ext cx="1109472" cy="488563"/>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Group</a:t>
                </a:r>
              </a:p>
            </p:txBody>
          </p:sp>
          <p:sp>
            <p:nvSpPr>
              <p:cNvPr id="44" name="矩形 43"/>
              <p:cNvSpPr/>
              <p:nvPr/>
            </p:nvSpPr>
            <p:spPr>
              <a:xfrm>
                <a:off x="5447169" y="5031748"/>
                <a:ext cx="1109472" cy="28800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Others</a:t>
                </a:r>
              </a:p>
            </p:txBody>
          </p:sp>
          <p:sp>
            <p:nvSpPr>
              <p:cNvPr id="45" name="矩形 44"/>
              <p:cNvSpPr/>
              <p:nvPr/>
            </p:nvSpPr>
            <p:spPr>
              <a:xfrm>
                <a:off x="3117713" y="6000462"/>
                <a:ext cx="3254248" cy="417662"/>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zh-CN" sz="14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He'nan</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a:t>
                </a:r>
                <a:r>
                  <a:rPr lang="en-US" altLang="zh-CN" sz="14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endParaRPr lang="zh-CN" altLang="en-US"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46" name="肘形连接符 45"/>
              <p:cNvCxnSpPr/>
              <p:nvPr/>
            </p:nvCxnSpPr>
            <p:spPr>
              <a:xfrm rot="5400000">
                <a:off x="4911595" y="4930849"/>
                <a:ext cx="720000" cy="144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cxnSp>
            <p:nvCxnSpPr>
              <p:cNvPr id="47" name="直接连接符 46"/>
              <p:cNvCxnSpPr/>
              <p:nvPr/>
            </p:nvCxnSpPr>
            <p:spPr>
              <a:xfrm>
                <a:off x="4556079" y="4798684"/>
                <a:ext cx="0" cy="1222604"/>
              </a:xfrm>
              <a:prstGeom prst="line">
                <a:avLst/>
              </a:prstGeom>
              <a:ln w="12700"/>
            </p:spPr>
            <p:style>
              <a:lnRef idx="3">
                <a:schemeClr val="dk1"/>
              </a:lnRef>
              <a:fillRef idx="0">
                <a:schemeClr val="dk1"/>
              </a:fillRef>
              <a:effectRef idx="2">
                <a:schemeClr val="dk1"/>
              </a:effectRef>
              <a:fontRef idx="minor">
                <a:schemeClr val="tx1"/>
              </a:fontRef>
            </p:style>
          </p:cxnSp>
          <p:sp>
            <p:nvSpPr>
              <p:cNvPr id="48" name="矩形 47"/>
              <p:cNvSpPr/>
              <p:nvPr/>
            </p:nvSpPr>
            <p:spPr>
              <a:xfrm>
                <a:off x="3844031" y="4509152"/>
                <a:ext cx="1440160" cy="289532"/>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Rotary Vortex</a:t>
                </a:r>
              </a:p>
            </p:txBody>
          </p:sp>
          <p:cxnSp>
            <p:nvCxnSpPr>
              <p:cNvPr id="49" name="肘形连接符 48"/>
              <p:cNvCxnSpPr>
                <a:endCxn id="43" idx="2"/>
              </p:cNvCxnSpPr>
              <p:nvPr/>
            </p:nvCxnSpPr>
            <p:spPr>
              <a:xfrm rot="10800000">
                <a:off x="3110512" y="5409986"/>
                <a:ext cx="1447832" cy="240864"/>
              </a:xfrm>
              <a:prstGeom prst="bentConnector2">
                <a:avLst/>
              </a:prstGeom>
              <a:ln w="12700"/>
            </p:spPr>
            <p:style>
              <a:lnRef idx="3">
                <a:schemeClr val="dk1"/>
              </a:lnRef>
              <a:fillRef idx="0">
                <a:schemeClr val="dk1"/>
              </a:fillRef>
              <a:effectRef idx="2">
                <a:schemeClr val="dk1"/>
              </a:effectRef>
              <a:fontRef idx="minor">
                <a:schemeClr val="tx1"/>
              </a:fontRef>
            </p:style>
          </p:cxnSp>
          <p:sp>
            <p:nvSpPr>
              <p:cNvPr id="50" name="矩形 49"/>
              <p:cNvSpPr/>
              <p:nvPr/>
            </p:nvSpPr>
            <p:spPr>
              <a:xfrm>
                <a:off x="3852177" y="3969120"/>
                <a:ext cx="1439237" cy="28800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Glorious Link</a:t>
                </a:r>
                <a:endPar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51" name="矩形 50"/>
              <p:cNvSpPr/>
              <p:nvPr/>
            </p:nvSpPr>
            <p:spPr>
              <a:xfrm>
                <a:off x="3657020" y="3448211"/>
                <a:ext cx="1779076" cy="28800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C</a:t>
                </a:r>
              </a:p>
            </p:txBody>
          </p:sp>
          <p:sp>
            <p:nvSpPr>
              <p:cNvPr id="52" name="文本框 51"/>
              <p:cNvSpPr txBox="1"/>
              <p:nvPr/>
            </p:nvSpPr>
            <p:spPr>
              <a:xfrm>
                <a:off x="3102480" y="4443658"/>
                <a:ext cx="562510"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cxnSp>
            <p:nvCxnSpPr>
              <p:cNvPr id="53" name="直接连接符 52"/>
              <p:cNvCxnSpPr/>
              <p:nvPr/>
            </p:nvCxnSpPr>
            <p:spPr>
              <a:xfrm>
                <a:off x="4556079" y="4257120"/>
                <a:ext cx="0" cy="252000"/>
              </a:xfrm>
              <a:prstGeom prst="line">
                <a:avLst/>
              </a:prstGeom>
              <a:ln w="12700"/>
            </p:spPr>
            <p:style>
              <a:lnRef idx="3">
                <a:schemeClr val="dk1"/>
              </a:lnRef>
              <a:fillRef idx="0">
                <a:schemeClr val="dk1"/>
              </a:fillRef>
              <a:effectRef idx="2">
                <a:schemeClr val="dk1"/>
              </a:effectRef>
              <a:fontRef idx="minor">
                <a:schemeClr val="tx1"/>
              </a:fontRef>
            </p:style>
          </p:cxnSp>
          <p:cxnSp>
            <p:nvCxnSpPr>
              <p:cNvPr id="55" name="直接连接符 54"/>
              <p:cNvCxnSpPr/>
              <p:nvPr/>
            </p:nvCxnSpPr>
            <p:spPr>
              <a:xfrm>
                <a:off x="4556079" y="3735976"/>
                <a:ext cx="0" cy="252000"/>
              </a:xfrm>
              <a:prstGeom prst="line">
                <a:avLst/>
              </a:prstGeom>
              <a:ln w="12700"/>
            </p:spPr>
            <p:style>
              <a:lnRef idx="3">
                <a:schemeClr val="dk1"/>
              </a:lnRef>
              <a:fillRef idx="0">
                <a:schemeClr val="dk1"/>
              </a:fillRef>
              <a:effectRef idx="2">
                <a:schemeClr val="dk1"/>
              </a:effectRef>
              <a:fontRef idx="minor">
                <a:schemeClr val="tx1"/>
              </a:fontRef>
            </p:style>
          </p:cxnSp>
          <p:sp>
            <p:nvSpPr>
              <p:cNvPr id="56" name="文本框 55"/>
              <p:cNvSpPr txBox="1"/>
              <p:nvPr/>
            </p:nvSpPr>
            <p:spPr>
              <a:xfrm>
                <a:off x="4585554" y="4283274"/>
                <a:ext cx="520777"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57" name="文本框 56"/>
              <p:cNvSpPr txBox="1"/>
              <p:nvPr/>
            </p:nvSpPr>
            <p:spPr>
              <a:xfrm>
                <a:off x="4585554" y="3746259"/>
                <a:ext cx="520777"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sp>
            <p:nvSpPr>
              <p:cNvPr id="58" name="矩形 57"/>
              <p:cNvSpPr/>
              <p:nvPr/>
            </p:nvSpPr>
            <p:spPr>
              <a:xfrm>
                <a:off x="2580484" y="2673708"/>
                <a:ext cx="1109472" cy="432016"/>
              </a:xfrm>
              <a:prstGeom prst="rect">
                <a:avLst/>
              </a:prstGeom>
              <a:solidFill>
                <a:srgbClr val="E65032">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59" name="矩形 58"/>
              <p:cNvSpPr/>
              <p:nvPr/>
            </p:nvSpPr>
            <p:spPr>
              <a:xfrm>
                <a:off x="3995936" y="2673708"/>
                <a:ext cx="1109472" cy="432016"/>
              </a:xfrm>
              <a:prstGeom prst="rect">
                <a:avLst/>
              </a:prstGeom>
              <a:solidFill>
                <a:srgbClr val="E65032">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CDH Shine</a:t>
                </a:r>
              </a:p>
            </p:txBody>
          </p:sp>
          <p:cxnSp>
            <p:nvCxnSpPr>
              <p:cNvPr id="63" name="肘形连接符 62"/>
              <p:cNvCxnSpPr/>
              <p:nvPr/>
            </p:nvCxnSpPr>
            <p:spPr>
              <a:xfrm rot="16200000" flipV="1">
                <a:off x="3657712" y="2548108"/>
                <a:ext cx="360000" cy="1440000"/>
              </a:xfrm>
              <a:prstGeom prst="bentConnector3">
                <a:avLst>
                  <a:gd name="adj1" fmla="val 50000"/>
                </a:avLst>
              </a:prstGeom>
              <a:ln w="12700">
                <a:solidFill>
                  <a:srgbClr val="000000">
                    <a:alpha val="60000"/>
                  </a:srgbClr>
                </a:solidFill>
                <a:prstDash val="dash"/>
              </a:ln>
            </p:spPr>
            <p:style>
              <a:lnRef idx="3">
                <a:schemeClr val="dk1"/>
              </a:lnRef>
              <a:fillRef idx="0">
                <a:schemeClr val="dk1"/>
              </a:fillRef>
              <a:effectRef idx="2">
                <a:schemeClr val="dk1"/>
              </a:effectRef>
              <a:fontRef idx="minor">
                <a:schemeClr val="tx1"/>
              </a:fontRef>
            </p:style>
          </p:cxnSp>
          <p:cxnSp>
            <p:nvCxnSpPr>
              <p:cNvPr id="64" name="肘形连接符 63"/>
              <p:cNvCxnSpPr/>
              <p:nvPr/>
            </p:nvCxnSpPr>
            <p:spPr>
              <a:xfrm rot="5400000" flipH="1" flipV="1">
                <a:off x="5086558" y="2541044"/>
                <a:ext cx="360000" cy="1440000"/>
              </a:xfrm>
              <a:prstGeom prst="bentConnector3">
                <a:avLst>
                  <a:gd name="adj1" fmla="val 50000"/>
                </a:avLst>
              </a:prstGeom>
              <a:ln w="12700">
                <a:solidFill>
                  <a:srgbClr val="000000">
                    <a:alpha val="60000"/>
                  </a:srgbClr>
                </a:solidFill>
                <a:prstDash val="dash"/>
              </a:ln>
            </p:spPr>
            <p:style>
              <a:lnRef idx="3">
                <a:schemeClr val="dk1"/>
              </a:lnRef>
              <a:fillRef idx="0">
                <a:schemeClr val="dk1"/>
              </a:fillRef>
              <a:effectRef idx="2">
                <a:schemeClr val="dk1"/>
              </a:effectRef>
              <a:fontRef idx="minor">
                <a:schemeClr val="tx1"/>
              </a:fontRef>
            </p:style>
          </p:cxnSp>
          <p:cxnSp>
            <p:nvCxnSpPr>
              <p:cNvPr id="65" name="直接连接符 64"/>
              <p:cNvCxnSpPr/>
              <p:nvPr/>
            </p:nvCxnSpPr>
            <p:spPr>
              <a:xfrm>
                <a:off x="4556079" y="3105724"/>
                <a:ext cx="0" cy="252000"/>
              </a:xfrm>
              <a:prstGeom prst="line">
                <a:avLst/>
              </a:prstGeom>
              <a:ln w="12700">
                <a:solidFill>
                  <a:srgbClr val="000000">
                    <a:alpha val="60000"/>
                  </a:srgbClr>
                </a:solidFill>
                <a:prstDash val="dash"/>
              </a:ln>
            </p:spPr>
            <p:style>
              <a:lnRef idx="3">
                <a:schemeClr val="dk1"/>
              </a:lnRef>
              <a:fillRef idx="0">
                <a:schemeClr val="dk1"/>
              </a:fillRef>
              <a:effectRef idx="2">
                <a:schemeClr val="dk1"/>
              </a:effectRef>
              <a:fontRef idx="minor">
                <a:schemeClr val="tx1"/>
              </a:fontRef>
            </p:style>
          </p:cxnSp>
          <p:sp>
            <p:nvSpPr>
              <p:cNvPr id="66" name="矩形 65"/>
              <p:cNvSpPr/>
              <p:nvPr/>
            </p:nvSpPr>
            <p:spPr>
              <a:xfrm>
                <a:off x="5292080" y="2673708"/>
                <a:ext cx="1395992" cy="432016"/>
              </a:xfrm>
              <a:prstGeom prst="rect">
                <a:avLst/>
              </a:prstGeom>
              <a:solidFill>
                <a:srgbClr val="7F7F7F">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500" dirty="0">
                    <a:solidFill>
                      <a:schemeClr val="bg1"/>
                    </a:solidFill>
                    <a:latin typeface="Arial" panose="020B0604020202020204" pitchFamily="34" charset="0"/>
                    <a:ea typeface="楷体_GB2312" panose="02010609030101010101" pitchFamily="49" charset="-122"/>
                    <a:cs typeface="Arial" panose="020B0604020202020204" pitchFamily="34" charset="0"/>
                  </a:rPr>
                  <a:t>O</a:t>
                </a:r>
                <a:r>
                  <a:rPr lang="en-US" altLang="zh-CN" sz="15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thers</a:t>
                </a:r>
              </a:p>
            </p:txBody>
          </p:sp>
        </p:grpSp>
        <p:sp>
          <p:nvSpPr>
            <p:cNvPr id="67" name="文本框 66"/>
            <p:cNvSpPr txBox="1"/>
            <p:nvPr/>
          </p:nvSpPr>
          <p:spPr>
            <a:xfrm>
              <a:off x="6556641" y="4561383"/>
              <a:ext cx="974314" cy="307777"/>
            </a:xfrm>
            <a:prstGeom prst="rect">
              <a:avLst/>
            </a:prstGeom>
            <a:noFill/>
            <a:ln>
              <a:noFill/>
              <a:prstDash val="dash"/>
            </a:ln>
          </p:spPr>
          <p:txBody>
            <a:bodyPr wrap="square" rtlCol="0">
              <a:spAutoFit/>
            </a:bodyPr>
            <a:lstStyle/>
            <a:p>
              <a:pPr algn="ctr"/>
              <a:r>
                <a:rPr lang="en-US" altLang="zh-CN" sz="1400" dirty="0" smtClean="0">
                  <a:solidFill>
                    <a:schemeClr val="bg1">
                      <a:lumMod val="50000"/>
                    </a:schemeClr>
                  </a:solidFill>
                </a:rPr>
                <a:t>Onshore</a:t>
              </a:r>
              <a:endParaRPr lang="zh-CN" altLang="en-US" sz="1400" dirty="0">
                <a:solidFill>
                  <a:schemeClr val="bg1">
                    <a:lumMod val="50000"/>
                  </a:schemeClr>
                </a:solidFill>
              </a:endParaRPr>
            </a:p>
          </p:txBody>
        </p:sp>
        <p:sp>
          <p:nvSpPr>
            <p:cNvPr id="68" name="文本框 67"/>
            <p:cNvSpPr txBox="1"/>
            <p:nvPr/>
          </p:nvSpPr>
          <p:spPr>
            <a:xfrm>
              <a:off x="6556641" y="5143457"/>
              <a:ext cx="974313" cy="307777"/>
            </a:xfrm>
            <a:prstGeom prst="rect">
              <a:avLst/>
            </a:prstGeom>
            <a:noFill/>
            <a:ln>
              <a:noFill/>
              <a:prstDash val="dash"/>
            </a:ln>
          </p:spPr>
          <p:txBody>
            <a:bodyPr wrap="square" rtlCol="0">
              <a:spAutoFit/>
            </a:bodyPr>
            <a:lstStyle/>
            <a:p>
              <a:pPr algn="ctr"/>
              <a:r>
                <a:rPr lang="en-US" altLang="zh-CN" sz="1400" dirty="0" smtClean="0">
                  <a:solidFill>
                    <a:schemeClr val="bg1">
                      <a:lumMod val="50000"/>
                    </a:schemeClr>
                  </a:solidFill>
                </a:rPr>
                <a:t>Offshore</a:t>
              </a:r>
              <a:endParaRPr lang="zh-CN" altLang="en-US" sz="1400" dirty="0">
                <a:solidFill>
                  <a:schemeClr val="bg1">
                    <a:lumMod val="50000"/>
                  </a:schemeClr>
                </a:solidFill>
              </a:endParaRPr>
            </a:p>
          </p:txBody>
        </p:sp>
      </p:grpSp>
    </p:spTree>
    <p:extLst>
      <p:ext uri="{BB962C8B-B14F-4D97-AF65-F5344CB8AC3E}">
        <p14:creationId xmlns:p14="http://schemas.microsoft.com/office/powerpoint/2010/main" val="2658961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Shine C was established on 2 Mar, 2006. On 6 Apr it was wholly acquired by Shine B. </a:t>
            </a:r>
            <a:endParaRPr lang="en-US" altLang="zh-CN" sz="1600" dirty="0"/>
          </a:p>
          <a:p>
            <a:pPr>
              <a:spcAft>
                <a:spcPts val="400"/>
              </a:spcAft>
            </a:pPr>
            <a:r>
              <a:rPr lang="en-US" altLang="zh-CN" sz="1600" dirty="0" smtClean="0"/>
              <a:t>By 15 Oct, 2007 there were three shareholders of Shine C, including</a:t>
            </a:r>
          </a:p>
          <a:p>
            <a:pPr lvl="1">
              <a:spcAft>
                <a:spcPts val="400"/>
              </a:spcAft>
            </a:pPr>
            <a:r>
              <a:rPr lang="en-US" altLang="zh-CN" sz="1400" dirty="0" smtClean="0"/>
              <a:t>Shine B (80%),</a:t>
            </a:r>
            <a:endParaRPr lang="en-US" altLang="zh-CN" sz="1400" dirty="0"/>
          </a:p>
          <a:p>
            <a:pPr lvl="1">
              <a:spcAft>
                <a:spcPts val="400"/>
              </a:spcAft>
            </a:pPr>
            <a:r>
              <a:rPr lang="en-US" altLang="zh-CN" sz="1400" dirty="0" smtClean="0"/>
              <a:t>CDH </a:t>
            </a:r>
            <a:r>
              <a:rPr lang="en-US" altLang="zh-CN" sz="1400" dirty="0"/>
              <a:t>Shine II </a:t>
            </a:r>
            <a:r>
              <a:rPr lang="en-US" altLang="zh-CN" sz="1400" dirty="0" smtClean="0"/>
              <a:t>Limited (12.31%), and</a:t>
            </a:r>
            <a:endParaRPr lang="en-US" altLang="zh-CN" sz="1400" dirty="0"/>
          </a:p>
          <a:p>
            <a:pPr lvl="1">
              <a:spcAft>
                <a:spcPts val="400"/>
              </a:spcAft>
            </a:pPr>
            <a:r>
              <a:rPr lang="en-US" altLang="zh-CN" sz="1400" dirty="0" err="1" smtClean="0"/>
              <a:t>Cardilli</a:t>
            </a:r>
            <a:r>
              <a:rPr lang="en-US" altLang="zh-CN" sz="1400" dirty="0" smtClean="0"/>
              <a:t> </a:t>
            </a:r>
            <a:r>
              <a:rPr lang="en-US" altLang="zh-CN" sz="1400" dirty="0"/>
              <a:t>Limited</a:t>
            </a:r>
            <a:r>
              <a:rPr lang="zh-CN" altLang="en-US" sz="1400" dirty="0"/>
              <a:t> </a:t>
            </a:r>
            <a:r>
              <a:rPr lang="en-US" altLang="zh-CN" sz="1400" dirty="0" smtClean="0"/>
              <a:t> (7.69%).</a:t>
            </a:r>
            <a:endParaRPr lang="en-US" altLang="zh-CN" sz="1400" dirty="0"/>
          </a:p>
          <a:p>
            <a:pPr marL="228600" lvl="1" indent="-228600">
              <a:spcBef>
                <a:spcPct val="20000"/>
              </a:spcBef>
              <a:spcAft>
                <a:spcPts val="400"/>
              </a:spcAft>
              <a:buClr>
                <a:srgbClr val="E65032"/>
              </a:buClr>
            </a:pPr>
            <a:r>
              <a:rPr lang="en-US" altLang="zh-CN" sz="1600" dirty="0" smtClean="0">
                <a:cs typeface="+mn-cs"/>
              </a:rPr>
              <a:t>On 15 Oct, 2007 Shine C wholly acquired </a:t>
            </a:r>
            <a:r>
              <a:rPr lang="en-US" altLang="zh-CN" sz="1600" dirty="0" smtClean="0"/>
              <a:t>Rotary Vortex via Glorious Link.</a:t>
            </a:r>
            <a:endParaRPr lang="en-US" altLang="zh-CN" sz="1600" dirty="0" smtClean="0">
              <a:cs typeface="+mn-cs"/>
            </a:endParaRPr>
          </a:p>
          <a:p>
            <a:pPr marL="228600" lvl="1" indent="-228600">
              <a:spcBef>
                <a:spcPct val="20000"/>
              </a:spcBef>
              <a:spcAft>
                <a:spcPts val="400"/>
              </a:spcAft>
              <a:buClr>
                <a:srgbClr val="E65032"/>
              </a:buClr>
            </a:pPr>
            <a:r>
              <a:rPr lang="en-US" altLang="zh-CN" sz="1600" dirty="0" smtClean="0"/>
              <a:t>On 15 Oct, 2007 Shine C issued new shares. Its share structure after the share issuance is shown below.</a:t>
            </a:r>
            <a:endParaRPr lang="en-US" altLang="zh-CN" sz="1600" dirty="0">
              <a:cs typeface="+mn-cs"/>
            </a:endParaRPr>
          </a:p>
        </p:txBody>
      </p:sp>
      <p:sp>
        <p:nvSpPr>
          <p:cNvPr id="2" name="标题 1"/>
          <p:cNvSpPr>
            <a:spLocks noGrp="1"/>
          </p:cNvSpPr>
          <p:nvPr>
            <p:ph type="title"/>
          </p:nvPr>
        </p:nvSpPr>
        <p:spPr/>
        <p:txBody>
          <a:bodyPr/>
          <a:lstStyle/>
          <a:p>
            <a:r>
              <a:rPr lang="en-US" altLang="zh-CN" dirty="0" smtClean="0"/>
              <a:t>Overview</a:t>
            </a:r>
            <a:br>
              <a:rPr lang="en-US" altLang="zh-CN" dirty="0" smtClean="0"/>
            </a:br>
            <a:r>
              <a:rPr lang="en-US" altLang="zh-CN" sz="2000" dirty="0" smtClean="0"/>
              <a:t>——Shine C</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8</a:t>
            </a:fld>
            <a:endParaRPr lang="zh-CN" altLang="en-US"/>
          </a:p>
        </p:txBody>
      </p:sp>
      <p:grpSp>
        <p:nvGrpSpPr>
          <p:cNvPr id="9" name="组合 8"/>
          <p:cNvGrpSpPr/>
          <p:nvPr/>
        </p:nvGrpSpPr>
        <p:grpSpPr>
          <a:xfrm>
            <a:off x="391822" y="3861048"/>
            <a:ext cx="8452263" cy="2646083"/>
            <a:chOff x="391822" y="4032529"/>
            <a:chExt cx="8452263" cy="2646083"/>
          </a:xfrm>
        </p:grpSpPr>
        <p:grpSp>
          <p:nvGrpSpPr>
            <p:cNvPr id="5" name="组合 4"/>
            <p:cNvGrpSpPr/>
            <p:nvPr/>
          </p:nvGrpSpPr>
          <p:grpSpPr>
            <a:xfrm>
              <a:off x="391822" y="4739121"/>
              <a:ext cx="8452263" cy="1939491"/>
              <a:chOff x="391822" y="4302559"/>
              <a:chExt cx="8452263" cy="1939491"/>
            </a:xfrm>
          </p:grpSpPr>
          <p:sp>
            <p:nvSpPr>
              <p:cNvPr id="106" name="文本框 105"/>
              <p:cNvSpPr txBox="1"/>
              <p:nvPr/>
            </p:nvSpPr>
            <p:spPr>
              <a:xfrm>
                <a:off x="884573"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5.00%</a:t>
                </a:r>
                <a:endParaRPr lang="zh-CN" altLang="en-US" sz="1400" dirty="0"/>
              </a:p>
            </p:txBody>
          </p:sp>
          <p:sp>
            <p:nvSpPr>
              <p:cNvPr id="107" name="文本框 106"/>
              <p:cNvSpPr txBox="1"/>
              <p:nvPr/>
            </p:nvSpPr>
            <p:spPr>
              <a:xfrm>
                <a:off x="4564110" y="5282382"/>
                <a:ext cx="687953" cy="215444"/>
              </a:xfrm>
              <a:prstGeom prst="rect">
                <a:avLst/>
              </a:prstGeom>
              <a:noFill/>
              <a:ln>
                <a:noFill/>
                <a:prstDash val="dash"/>
              </a:ln>
            </p:spPr>
            <p:txBody>
              <a:bodyPr wrap="square" lIns="0" tIns="0" rIns="0" bIns="0" rtlCol="0">
                <a:spAutoFit/>
              </a:bodyPr>
              <a:lstStyle/>
              <a:p>
                <a:pPr algn="ctr"/>
                <a:r>
                  <a:rPr lang="en-US" altLang="zh-CN" sz="1400" dirty="0" smtClean="0"/>
                  <a:t>36.36%</a:t>
                </a:r>
                <a:endParaRPr lang="zh-CN" altLang="en-US" sz="1400" dirty="0"/>
              </a:p>
            </p:txBody>
          </p:sp>
          <p:sp>
            <p:nvSpPr>
              <p:cNvPr id="108" name="文本框 107"/>
              <p:cNvSpPr txBox="1"/>
              <p:nvPr/>
            </p:nvSpPr>
            <p:spPr>
              <a:xfrm>
                <a:off x="8103523"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3.50%</a:t>
                </a:r>
                <a:endParaRPr lang="zh-CN" altLang="en-US" sz="1400" dirty="0"/>
              </a:p>
            </p:txBody>
          </p:sp>
          <p:sp>
            <p:nvSpPr>
              <p:cNvPr id="82" name="矩形 81"/>
              <p:cNvSpPr/>
              <p:nvPr/>
            </p:nvSpPr>
            <p:spPr>
              <a:xfrm>
                <a:off x="391822" y="4735799"/>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Profit Summit</a:t>
                </a:r>
              </a:p>
            </p:txBody>
          </p:sp>
          <p:sp>
            <p:nvSpPr>
              <p:cNvPr id="84" name="矩形 83"/>
              <p:cNvSpPr/>
              <p:nvPr/>
            </p:nvSpPr>
            <p:spPr>
              <a:xfrm>
                <a:off x="7600372" y="4727625"/>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Cardilli</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89" name="矩形 88"/>
              <p:cNvSpPr/>
              <p:nvPr/>
            </p:nvSpPr>
            <p:spPr>
              <a:xfrm>
                <a:off x="3980015" y="4331575"/>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cxnSp>
            <p:nvCxnSpPr>
              <p:cNvPr id="90" name="肘形连接符 89"/>
              <p:cNvCxnSpPr/>
              <p:nvPr/>
            </p:nvCxnSpPr>
            <p:spPr>
              <a:xfrm rot="16200000" flipV="1">
                <a:off x="2386558" y="3707196"/>
                <a:ext cx="720000" cy="360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sp>
            <p:nvSpPr>
              <p:cNvPr id="103" name="矩形 102"/>
              <p:cNvSpPr/>
              <p:nvPr/>
            </p:nvSpPr>
            <p:spPr>
              <a:xfrm>
                <a:off x="3657020" y="5825234"/>
                <a:ext cx="1779076"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C</a:t>
                </a:r>
              </a:p>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a:t>
                </a:r>
                <a:r>
                  <a:rPr lang="en-US" altLang="zh-CN" sz="14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Int’l)</a:t>
                </a:r>
              </a:p>
            </p:txBody>
          </p:sp>
          <p:cxnSp>
            <p:nvCxnSpPr>
              <p:cNvPr id="54" name="直接连接符 53"/>
              <p:cNvCxnSpPr/>
              <p:nvPr/>
            </p:nvCxnSpPr>
            <p:spPr>
              <a:xfrm>
                <a:off x="4548788" y="4725144"/>
                <a:ext cx="0" cy="792000"/>
              </a:xfrm>
              <a:prstGeom prst="line">
                <a:avLst/>
              </a:prstGeom>
              <a:ln w="12700"/>
            </p:spPr>
            <p:style>
              <a:lnRef idx="3">
                <a:schemeClr val="dk1"/>
              </a:lnRef>
              <a:fillRef idx="0">
                <a:schemeClr val="dk1"/>
              </a:fillRef>
              <a:effectRef idx="2">
                <a:schemeClr val="dk1"/>
              </a:effectRef>
              <a:fontRef idx="minor">
                <a:schemeClr val="tx1"/>
              </a:fontRef>
            </p:style>
          </p:cxnSp>
          <p:cxnSp>
            <p:nvCxnSpPr>
              <p:cNvPr id="73" name="肘形连接符 72"/>
              <p:cNvCxnSpPr/>
              <p:nvPr/>
            </p:nvCxnSpPr>
            <p:spPr>
              <a:xfrm rot="5400000" flipH="1" flipV="1">
                <a:off x="5986558" y="3709913"/>
                <a:ext cx="720000" cy="360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grpSp>
            <p:nvGrpSpPr>
              <p:cNvPr id="15" name="组合 14"/>
              <p:cNvGrpSpPr/>
              <p:nvPr/>
            </p:nvGrpSpPr>
            <p:grpSpPr>
              <a:xfrm>
                <a:off x="2771800" y="4743473"/>
                <a:ext cx="1109472" cy="758062"/>
                <a:chOff x="2771800" y="4892430"/>
                <a:chExt cx="1109472" cy="758062"/>
              </a:xfrm>
            </p:grpSpPr>
            <p:cxnSp>
              <p:nvCxnSpPr>
                <p:cNvPr id="97" name="直接连接符 96"/>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99" name="矩形 98"/>
                <p:cNvSpPr/>
                <p:nvPr/>
              </p:nvSpPr>
              <p:spPr>
                <a:xfrm>
                  <a:off x="2771800" y="4892430"/>
                  <a:ext cx="1109472" cy="416816"/>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Heroic Zone</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16" name="组合 15"/>
              <p:cNvGrpSpPr/>
              <p:nvPr/>
            </p:nvGrpSpPr>
            <p:grpSpPr>
              <a:xfrm>
                <a:off x="1590320" y="4743473"/>
                <a:ext cx="1109472" cy="758062"/>
                <a:chOff x="1667431" y="4892430"/>
                <a:chExt cx="1109472" cy="758062"/>
              </a:xfrm>
            </p:grpSpPr>
            <p:cxnSp>
              <p:nvCxnSpPr>
                <p:cNvPr id="74" name="直接连接符 73"/>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100" name="矩形 99"/>
                <p:cNvSpPr/>
                <p:nvPr/>
              </p:nvSpPr>
              <p:spPr>
                <a:xfrm>
                  <a:off x="1667431" y="4892430"/>
                  <a:ext cx="1109472" cy="416816"/>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Richy</a:t>
                  </a: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 Fast</a:t>
                  </a:r>
                </a:p>
              </p:txBody>
            </p:sp>
          </p:grpSp>
          <p:grpSp>
            <p:nvGrpSpPr>
              <p:cNvPr id="101" name="组合 100"/>
              <p:cNvGrpSpPr/>
              <p:nvPr/>
            </p:nvGrpSpPr>
            <p:grpSpPr>
              <a:xfrm>
                <a:off x="6378963" y="4743473"/>
                <a:ext cx="1109472" cy="758062"/>
                <a:chOff x="2771800" y="4892430"/>
                <a:chExt cx="1109472" cy="758062"/>
              </a:xfrm>
            </p:grpSpPr>
            <p:cxnSp>
              <p:nvCxnSpPr>
                <p:cNvPr id="109" name="直接连接符 108"/>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111" name="矩形 110"/>
                <p:cNvSpPr/>
                <p:nvPr/>
              </p:nvSpPr>
              <p:spPr>
                <a:xfrm>
                  <a:off x="2771800"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D</a:t>
                  </a:r>
                </a:p>
              </p:txBody>
            </p:sp>
          </p:grpSp>
          <p:grpSp>
            <p:nvGrpSpPr>
              <p:cNvPr id="112" name="组合 111"/>
              <p:cNvGrpSpPr/>
              <p:nvPr/>
            </p:nvGrpSpPr>
            <p:grpSpPr>
              <a:xfrm>
                <a:off x="5197483" y="4743473"/>
                <a:ext cx="1109472" cy="758062"/>
                <a:chOff x="1667431" y="4892430"/>
                <a:chExt cx="1109472" cy="758062"/>
              </a:xfrm>
            </p:grpSpPr>
            <p:cxnSp>
              <p:nvCxnSpPr>
                <p:cNvPr id="113" name="直接连接符 112"/>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119" name="矩形 118"/>
                <p:cNvSpPr/>
                <p:nvPr/>
              </p:nvSpPr>
              <p:spPr>
                <a:xfrm>
                  <a:off x="1667431"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II</a:t>
                  </a:r>
                </a:p>
              </p:txBody>
            </p:sp>
          </p:grpSp>
          <p:sp>
            <p:nvSpPr>
              <p:cNvPr id="120" name="文本框 119"/>
              <p:cNvSpPr txBox="1"/>
              <p:nvPr/>
            </p:nvSpPr>
            <p:spPr>
              <a:xfrm>
                <a:off x="2138147"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7.64%</a:t>
                </a:r>
                <a:endParaRPr lang="zh-CN" altLang="en-US" sz="1400" dirty="0"/>
              </a:p>
            </p:txBody>
          </p:sp>
          <p:sp>
            <p:nvSpPr>
              <p:cNvPr id="121" name="文本框 120"/>
              <p:cNvSpPr txBox="1"/>
              <p:nvPr/>
            </p:nvSpPr>
            <p:spPr>
              <a:xfrm>
                <a:off x="3354272"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31.82%</a:t>
                </a:r>
                <a:endParaRPr lang="zh-CN" altLang="en-US" sz="1400" dirty="0"/>
              </a:p>
            </p:txBody>
          </p:sp>
          <p:sp>
            <p:nvSpPr>
              <p:cNvPr id="122" name="文本框 121"/>
              <p:cNvSpPr txBox="1"/>
              <p:nvPr/>
            </p:nvSpPr>
            <p:spPr>
              <a:xfrm>
                <a:off x="5769092"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9.69%</a:t>
                </a:r>
                <a:endParaRPr lang="zh-CN" altLang="en-US" sz="1400" dirty="0"/>
              </a:p>
            </p:txBody>
          </p:sp>
          <p:sp>
            <p:nvSpPr>
              <p:cNvPr id="123" name="文本框 122"/>
              <p:cNvSpPr txBox="1"/>
              <p:nvPr/>
            </p:nvSpPr>
            <p:spPr>
              <a:xfrm>
                <a:off x="6899856"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6.00%</a:t>
                </a:r>
                <a:endParaRPr lang="zh-CN" altLang="en-US" sz="1400" dirty="0"/>
              </a:p>
            </p:txBody>
          </p:sp>
          <p:cxnSp>
            <p:nvCxnSpPr>
              <p:cNvPr id="124" name="肘形连接符 123"/>
              <p:cNvCxnSpPr/>
              <p:nvPr/>
            </p:nvCxnSpPr>
            <p:spPr bwMode="auto">
              <a:xfrm rot="16200000" flipV="1">
                <a:off x="5917487" y="3691798"/>
                <a:ext cx="216000" cy="1872000"/>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5" name="文本框 124"/>
              <p:cNvSpPr txBox="1"/>
              <p:nvPr/>
            </p:nvSpPr>
            <p:spPr>
              <a:xfrm>
                <a:off x="6221290" y="4302559"/>
                <a:ext cx="740562"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grpSp>
        <p:grpSp>
          <p:nvGrpSpPr>
            <p:cNvPr id="6" name="组合 5"/>
            <p:cNvGrpSpPr/>
            <p:nvPr/>
          </p:nvGrpSpPr>
          <p:grpSpPr>
            <a:xfrm>
              <a:off x="2562976" y="4032529"/>
              <a:ext cx="3966413" cy="751879"/>
              <a:chOff x="2562976" y="3561969"/>
              <a:chExt cx="3966413" cy="751879"/>
            </a:xfrm>
          </p:grpSpPr>
          <p:cxnSp>
            <p:nvCxnSpPr>
              <p:cNvPr id="35" name="肘形连接符 34"/>
              <p:cNvCxnSpPr/>
              <p:nvPr/>
            </p:nvCxnSpPr>
            <p:spPr>
              <a:xfrm rot="16200000" flipV="1">
                <a:off x="3657712" y="3413848"/>
                <a:ext cx="360000" cy="1440000"/>
              </a:xfrm>
              <a:prstGeom prst="bentConnector3">
                <a:avLst>
                  <a:gd name="adj1" fmla="val 50000"/>
                </a:avLst>
              </a:prstGeom>
              <a:ln w="12700">
                <a:solidFill>
                  <a:srgbClr val="000000">
                    <a:alpha val="60000"/>
                  </a:srgbClr>
                </a:solidFill>
                <a:prstDash val="solid"/>
              </a:ln>
            </p:spPr>
            <p:style>
              <a:lnRef idx="3">
                <a:schemeClr val="dk1"/>
              </a:lnRef>
              <a:fillRef idx="0">
                <a:schemeClr val="dk1"/>
              </a:fillRef>
              <a:effectRef idx="2">
                <a:schemeClr val="dk1"/>
              </a:effectRef>
              <a:fontRef idx="minor">
                <a:schemeClr val="tx1"/>
              </a:fontRef>
            </p:style>
          </p:cxnSp>
          <p:cxnSp>
            <p:nvCxnSpPr>
              <p:cNvPr id="36" name="肘形连接符 35"/>
              <p:cNvCxnSpPr/>
              <p:nvPr/>
            </p:nvCxnSpPr>
            <p:spPr>
              <a:xfrm rot="5400000" flipH="1" flipV="1">
                <a:off x="5086558" y="3406784"/>
                <a:ext cx="360000" cy="1440000"/>
              </a:xfrm>
              <a:prstGeom prst="bentConnector3">
                <a:avLst>
                  <a:gd name="adj1" fmla="val 50000"/>
                </a:avLst>
              </a:prstGeom>
              <a:ln w="12700">
                <a:solidFill>
                  <a:srgbClr val="000000">
                    <a:alpha val="60000"/>
                  </a:srgbClr>
                </a:solidFill>
                <a:prstDash val="solid"/>
              </a:ln>
            </p:spPr>
            <p:style>
              <a:lnRef idx="3">
                <a:schemeClr val="dk1"/>
              </a:lnRef>
              <a:fillRef idx="0">
                <a:schemeClr val="dk1"/>
              </a:fillRef>
              <a:effectRef idx="2">
                <a:schemeClr val="dk1"/>
              </a:effectRef>
              <a:fontRef idx="minor">
                <a:schemeClr val="tx1"/>
              </a:fontRef>
            </p:style>
          </p:cxnSp>
          <p:cxnSp>
            <p:nvCxnSpPr>
              <p:cNvPr id="37" name="直接连接符 36"/>
              <p:cNvCxnSpPr/>
              <p:nvPr/>
            </p:nvCxnSpPr>
            <p:spPr>
              <a:xfrm>
                <a:off x="4553382" y="3971464"/>
                <a:ext cx="0" cy="252000"/>
              </a:xfrm>
              <a:prstGeom prst="line">
                <a:avLst/>
              </a:prstGeom>
              <a:ln w="12700">
                <a:solidFill>
                  <a:srgbClr val="000000">
                    <a:alpha val="60000"/>
                  </a:srgbClr>
                </a:solidFill>
                <a:prstDash val="solid"/>
              </a:ln>
            </p:spPr>
            <p:style>
              <a:lnRef idx="3">
                <a:schemeClr val="dk1"/>
              </a:lnRef>
              <a:fillRef idx="0">
                <a:schemeClr val="dk1"/>
              </a:fillRef>
              <a:effectRef idx="2">
                <a:schemeClr val="dk1"/>
              </a:effectRef>
              <a:fontRef idx="minor">
                <a:schemeClr val="tx1"/>
              </a:fontRef>
            </p:style>
          </p:cxnSp>
          <p:sp>
            <p:nvSpPr>
              <p:cNvPr id="38" name="矩形 37"/>
              <p:cNvSpPr/>
              <p:nvPr/>
            </p:nvSpPr>
            <p:spPr>
              <a:xfrm>
                <a:off x="3980015" y="3561969"/>
                <a:ext cx="1109472" cy="416816"/>
              </a:xfrm>
              <a:prstGeom prst="rect">
                <a:avLst/>
              </a:prstGeom>
              <a:solidFill>
                <a:srgbClr val="E65032">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CDH Shine</a:t>
                </a:r>
              </a:p>
            </p:txBody>
          </p:sp>
          <p:sp>
            <p:nvSpPr>
              <p:cNvPr id="39" name="矩形 38"/>
              <p:cNvSpPr/>
              <p:nvPr/>
            </p:nvSpPr>
            <p:spPr>
              <a:xfrm>
                <a:off x="2562976" y="3561969"/>
                <a:ext cx="1109472" cy="416816"/>
              </a:xfrm>
              <a:prstGeom prst="rect">
                <a:avLst/>
              </a:prstGeom>
              <a:solidFill>
                <a:srgbClr val="E65032">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endPar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40" name="矩形 39"/>
              <p:cNvSpPr/>
              <p:nvPr/>
            </p:nvSpPr>
            <p:spPr>
              <a:xfrm>
                <a:off x="5419917" y="3561969"/>
                <a:ext cx="1109472" cy="416816"/>
              </a:xfrm>
              <a:prstGeom prst="rect">
                <a:avLst/>
              </a:prstGeom>
              <a:solidFill>
                <a:srgbClr val="7F7F7F">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Others</a:t>
                </a:r>
              </a:p>
            </p:txBody>
          </p:sp>
        </p:grpSp>
      </p:grpSp>
    </p:spTree>
    <p:extLst>
      <p:ext uri="{BB962C8B-B14F-4D97-AF65-F5344CB8AC3E}">
        <p14:creationId xmlns:p14="http://schemas.microsoft.com/office/powerpoint/2010/main" val="2758324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spcAft>
                <a:spcPts val="400"/>
              </a:spcAft>
            </a:pPr>
            <a:r>
              <a:rPr lang="en-US" altLang="zh-CN" sz="1600" dirty="0" smtClean="0"/>
              <a:t>On 31 Dec, 2007 Shine C was renamed as </a:t>
            </a:r>
            <a:r>
              <a:rPr lang="en-US" altLang="zh-CN" sz="1600" dirty="0" err="1" smtClean="0"/>
              <a:t>Shuanghui</a:t>
            </a:r>
            <a:r>
              <a:rPr lang="en-US" altLang="zh-CN" sz="1600" dirty="0" smtClean="0"/>
              <a:t> </a:t>
            </a:r>
            <a:r>
              <a:rPr lang="en-US" altLang="zh-CN" sz="1600" dirty="0"/>
              <a:t>International Holdings </a:t>
            </a:r>
            <a:r>
              <a:rPr lang="en-US" altLang="zh-CN" sz="1600" dirty="0" smtClean="0"/>
              <a:t>Limited.</a:t>
            </a:r>
            <a:endParaRPr lang="zh-CN" altLang="en-US" sz="1600" dirty="0"/>
          </a:p>
          <a:p>
            <a:pPr>
              <a:spcAft>
                <a:spcPts val="400"/>
              </a:spcAft>
            </a:pPr>
            <a:r>
              <a:rPr lang="en-US" altLang="zh-CN" sz="1600" dirty="0" smtClean="0"/>
              <a:t>On 28 Dec, 2009 </a:t>
            </a:r>
            <a:r>
              <a:rPr lang="en-US" altLang="zh-CN" sz="1600" dirty="0" err="1" smtClean="0"/>
              <a:t>Cardilli</a:t>
            </a:r>
            <a:r>
              <a:rPr lang="en-US" altLang="zh-CN" sz="1600" dirty="0" smtClean="0"/>
              <a:t> and </a:t>
            </a:r>
            <a:r>
              <a:rPr lang="en-US" altLang="zh-CN" sz="1600" dirty="0" err="1" smtClean="0"/>
              <a:t>Richy</a:t>
            </a:r>
            <a:r>
              <a:rPr lang="en-US" altLang="zh-CN" sz="1600" dirty="0" smtClean="0"/>
              <a:t> Fast respectively transferred a 1.05% and a 5.34% stake in </a:t>
            </a:r>
            <a:r>
              <a:rPr lang="en-US" altLang="zh-CN" sz="1600" dirty="0" err="1" smtClean="0"/>
              <a:t>Shuanghui</a:t>
            </a:r>
            <a:r>
              <a:rPr lang="en-US" altLang="zh-CN" sz="1600" dirty="0" smtClean="0"/>
              <a:t> International to CDH Shine IV Limited.</a:t>
            </a:r>
          </a:p>
          <a:p>
            <a:pPr>
              <a:spcAft>
                <a:spcPts val="400"/>
              </a:spcAft>
            </a:pPr>
            <a:r>
              <a:rPr lang="en-US" altLang="zh-CN" sz="1600" dirty="0" smtClean="0"/>
              <a:t>Below shows the share structure of </a:t>
            </a:r>
            <a:r>
              <a:rPr lang="en-US" altLang="zh-CN" sz="1600" dirty="0" err="1" smtClean="0"/>
              <a:t>Shuanghui</a:t>
            </a:r>
            <a:r>
              <a:rPr lang="en-US" altLang="zh-CN" sz="1600" dirty="0" smtClean="0"/>
              <a:t> International as of 31 Dec, 2009.</a:t>
            </a:r>
          </a:p>
        </p:txBody>
      </p:sp>
      <p:sp>
        <p:nvSpPr>
          <p:cNvPr id="2" name="标题 1"/>
          <p:cNvSpPr>
            <a:spLocks noGrp="1"/>
          </p:cNvSpPr>
          <p:nvPr>
            <p:ph type="title"/>
          </p:nvPr>
        </p:nvSpPr>
        <p:spPr/>
        <p:txBody>
          <a:bodyPr/>
          <a:lstStyle/>
          <a:p>
            <a:r>
              <a:rPr lang="en-US" altLang="zh-CN" dirty="0" smtClean="0"/>
              <a:t>Overview </a:t>
            </a:r>
            <a:br>
              <a:rPr lang="en-US" altLang="zh-CN" dirty="0" smtClean="0"/>
            </a:br>
            <a:r>
              <a:rPr lang="en-US" altLang="zh-CN" sz="2000" dirty="0" smtClean="0"/>
              <a:t>——Shine C (cont’d)</a:t>
            </a:r>
            <a:endParaRPr lang="zh-CN" altLang="en-US" sz="2000" dirty="0"/>
          </a:p>
        </p:txBody>
      </p:sp>
      <p:sp>
        <p:nvSpPr>
          <p:cNvPr id="4" name="灯片编号占位符 3"/>
          <p:cNvSpPr>
            <a:spLocks noGrp="1"/>
          </p:cNvSpPr>
          <p:nvPr>
            <p:ph type="sldNum" sz="quarter" idx="10"/>
          </p:nvPr>
        </p:nvSpPr>
        <p:spPr/>
        <p:txBody>
          <a:bodyPr/>
          <a:lstStyle/>
          <a:p>
            <a:fld id="{118D6B32-68AB-44EC-99A1-2452DD150784}" type="slidenum">
              <a:rPr lang="zh-CN" altLang="en-US" smtClean="0"/>
              <a:pPr/>
              <a:t>9</a:t>
            </a:fld>
            <a:endParaRPr lang="zh-CN" altLang="en-US"/>
          </a:p>
        </p:txBody>
      </p:sp>
      <p:grpSp>
        <p:nvGrpSpPr>
          <p:cNvPr id="5" name="组合 4"/>
          <p:cNvGrpSpPr/>
          <p:nvPr/>
        </p:nvGrpSpPr>
        <p:grpSpPr>
          <a:xfrm>
            <a:off x="391822" y="3174359"/>
            <a:ext cx="8452263" cy="2702913"/>
            <a:chOff x="391822" y="3586760"/>
            <a:chExt cx="8452263" cy="2702913"/>
          </a:xfrm>
        </p:grpSpPr>
        <p:sp>
          <p:nvSpPr>
            <p:cNvPr id="106" name="文本框 105"/>
            <p:cNvSpPr txBox="1"/>
            <p:nvPr/>
          </p:nvSpPr>
          <p:spPr>
            <a:xfrm>
              <a:off x="884573"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5.00%</a:t>
              </a:r>
              <a:endParaRPr lang="zh-CN" altLang="en-US" sz="1400" dirty="0"/>
            </a:p>
          </p:txBody>
        </p:sp>
        <p:sp>
          <p:nvSpPr>
            <p:cNvPr id="107" name="文本框 106"/>
            <p:cNvSpPr txBox="1"/>
            <p:nvPr/>
          </p:nvSpPr>
          <p:spPr>
            <a:xfrm>
              <a:off x="4564110" y="5282382"/>
              <a:ext cx="687953" cy="215444"/>
            </a:xfrm>
            <a:prstGeom prst="rect">
              <a:avLst/>
            </a:prstGeom>
            <a:noFill/>
            <a:ln>
              <a:noFill/>
              <a:prstDash val="dash"/>
            </a:ln>
          </p:spPr>
          <p:txBody>
            <a:bodyPr wrap="square" lIns="0" tIns="0" rIns="0" bIns="0" rtlCol="0">
              <a:spAutoFit/>
            </a:bodyPr>
            <a:lstStyle/>
            <a:p>
              <a:pPr algn="ctr"/>
              <a:r>
                <a:rPr lang="en-US" altLang="zh-CN" sz="1400" dirty="0" smtClean="0"/>
                <a:t>36.36%</a:t>
              </a:r>
              <a:endParaRPr lang="zh-CN" altLang="en-US" sz="1400" dirty="0"/>
            </a:p>
          </p:txBody>
        </p:sp>
        <p:sp>
          <p:nvSpPr>
            <p:cNvPr id="108" name="文本框 107"/>
            <p:cNvSpPr txBox="1"/>
            <p:nvPr/>
          </p:nvSpPr>
          <p:spPr>
            <a:xfrm>
              <a:off x="8103523"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3.34%</a:t>
              </a:r>
              <a:endParaRPr lang="zh-CN" altLang="en-US" sz="1400" dirty="0"/>
            </a:p>
          </p:txBody>
        </p:sp>
        <p:sp>
          <p:nvSpPr>
            <p:cNvPr id="82" name="矩形 81"/>
            <p:cNvSpPr/>
            <p:nvPr/>
          </p:nvSpPr>
          <p:spPr>
            <a:xfrm>
              <a:off x="391822" y="4735799"/>
              <a:ext cx="1109472" cy="424490"/>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Profit Summit</a:t>
              </a:r>
            </a:p>
          </p:txBody>
        </p:sp>
        <p:sp>
          <p:nvSpPr>
            <p:cNvPr id="84" name="矩形 83"/>
            <p:cNvSpPr/>
            <p:nvPr/>
          </p:nvSpPr>
          <p:spPr>
            <a:xfrm>
              <a:off x="7544574" y="4732702"/>
              <a:ext cx="1203890" cy="424490"/>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IV</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90" name="肘形连接符 89"/>
            <p:cNvCxnSpPr/>
            <p:nvPr/>
          </p:nvCxnSpPr>
          <p:spPr>
            <a:xfrm rot="16200000" flipV="1">
              <a:off x="2386558" y="3707196"/>
              <a:ext cx="720000" cy="360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sp>
          <p:nvSpPr>
            <p:cNvPr id="103" name="矩形 102"/>
            <p:cNvSpPr/>
            <p:nvPr/>
          </p:nvSpPr>
          <p:spPr>
            <a:xfrm>
              <a:off x="3793350" y="5872857"/>
              <a:ext cx="1541520"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err="1">
                  <a:solidFill>
                    <a:schemeClr val="bg1"/>
                  </a:solidFill>
                  <a:latin typeface="Arial" panose="020B0604020202020204" pitchFamily="34" charset="0"/>
                  <a:ea typeface="楷体_GB2312" panose="02010609030101010101" pitchFamily="49" charset="-122"/>
                  <a:cs typeface="Arial" panose="020B0604020202020204" pitchFamily="34" charset="0"/>
                </a:rPr>
                <a:t>Shuanghui</a:t>
              </a:r>
              <a:r>
                <a:rPr lang="en-US" altLang="zh-CN" sz="1600" dirty="0">
                  <a:solidFill>
                    <a:schemeClr val="bg1"/>
                  </a:solidFill>
                  <a:latin typeface="Arial" panose="020B0604020202020204" pitchFamily="34" charset="0"/>
                  <a:ea typeface="楷体_GB2312" panose="02010609030101010101" pitchFamily="49" charset="-122"/>
                  <a:cs typeface="Arial" panose="020B0604020202020204" pitchFamily="34" charset="0"/>
                </a:rPr>
                <a:t> Int’l</a:t>
              </a:r>
              <a:endPar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cxnSp>
          <p:nvCxnSpPr>
            <p:cNvPr id="73" name="肘形连接符 72"/>
            <p:cNvCxnSpPr/>
            <p:nvPr/>
          </p:nvCxnSpPr>
          <p:spPr>
            <a:xfrm rot="5400000" flipH="1" flipV="1">
              <a:off x="5999718" y="3700264"/>
              <a:ext cx="720000" cy="3600000"/>
            </a:xfrm>
            <a:prstGeom prst="bentConnector3">
              <a:avLst>
                <a:gd name="adj1" fmla="val 50000"/>
              </a:avLst>
            </a:prstGeom>
            <a:ln w="12700"/>
          </p:spPr>
          <p:style>
            <a:lnRef idx="3">
              <a:schemeClr val="dk1"/>
            </a:lnRef>
            <a:fillRef idx="0">
              <a:schemeClr val="dk1"/>
            </a:fillRef>
            <a:effectRef idx="2">
              <a:schemeClr val="dk1"/>
            </a:effectRef>
            <a:fontRef idx="minor">
              <a:schemeClr val="tx1"/>
            </a:fontRef>
          </p:style>
        </p:cxnSp>
        <p:grpSp>
          <p:nvGrpSpPr>
            <p:cNvPr id="15" name="组合 14"/>
            <p:cNvGrpSpPr/>
            <p:nvPr/>
          </p:nvGrpSpPr>
          <p:grpSpPr>
            <a:xfrm>
              <a:off x="2771800" y="4743473"/>
              <a:ext cx="1109472" cy="758062"/>
              <a:chOff x="2771800" y="4892430"/>
              <a:chExt cx="1109472" cy="758062"/>
            </a:xfrm>
          </p:grpSpPr>
          <p:cxnSp>
            <p:nvCxnSpPr>
              <p:cNvPr id="97" name="直接连接符 96"/>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99" name="矩形 98"/>
              <p:cNvSpPr/>
              <p:nvPr/>
            </p:nvSpPr>
            <p:spPr>
              <a:xfrm>
                <a:off x="2771800" y="4892430"/>
                <a:ext cx="1109472" cy="416816"/>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Heroic Zone</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16" name="组合 15"/>
            <p:cNvGrpSpPr/>
            <p:nvPr/>
          </p:nvGrpSpPr>
          <p:grpSpPr>
            <a:xfrm>
              <a:off x="1590320" y="4743473"/>
              <a:ext cx="1109472" cy="758062"/>
              <a:chOff x="1667431" y="4892430"/>
              <a:chExt cx="1109472" cy="758062"/>
            </a:xfrm>
          </p:grpSpPr>
          <p:cxnSp>
            <p:nvCxnSpPr>
              <p:cNvPr id="74" name="直接连接符 73"/>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100" name="矩形 99"/>
              <p:cNvSpPr/>
              <p:nvPr/>
            </p:nvSpPr>
            <p:spPr>
              <a:xfrm>
                <a:off x="1667431" y="4892430"/>
                <a:ext cx="1109472" cy="416816"/>
              </a:xfrm>
              <a:prstGeom prst="rect">
                <a:avLst/>
              </a:prstGeom>
              <a:solidFill>
                <a:schemeClr val="bg1">
                  <a:lumMod val="5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err="1" smtClean="0">
                    <a:solidFill>
                      <a:schemeClr val="bg1"/>
                    </a:solidFill>
                    <a:latin typeface="Arial" panose="020B0604020202020204" pitchFamily="34" charset="0"/>
                    <a:ea typeface="楷体_GB2312" panose="02010609030101010101" pitchFamily="49" charset="-122"/>
                    <a:cs typeface="Arial" panose="020B0604020202020204" pitchFamily="34" charset="0"/>
                  </a:rPr>
                  <a:t>Cardilli</a:t>
                </a:r>
                <a:endPar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grpSp>
        <p:grpSp>
          <p:nvGrpSpPr>
            <p:cNvPr id="101" name="组合 100"/>
            <p:cNvGrpSpPr/>
            <p:nvPr/>
          </p:nvGrpSpPr>
          <p:grpSpPr>
            <a:xfrm>
              <a:off x="6378963" y="4743473"/>
              <a:ext cx="1109472" cy="758062"/>
              <a:chOff x="2771800" y="4892430"/>
              <a:chExt cx="1109472" cy="758062"/>
            </a:xfrm>
          </p:grpSpPr>
          <p:cxnSp>
            <p:nvCxnSpPr>
              <p:cNvPr id="109" name="直接连接符 108"/>
              <p:cNvCxnSpPr/>
              <p:nvPr/>
            </p:nvCxnSpPr>
            <p:spPr>
              <a:xfrm>
                <a:off x="334786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111" name="矩形 110"/>
              <p:cNvSpPr/>
              <p:nvPr/>
            </p:nvSpPr>
            <p:spPr>
              <a:xfrm>
                <a:off x="2771800"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D</a:t>
                </a:r>
              </a:p>
            </p:txBody>
          </p:sp>
        </p:grpSp>
        <p:grpSp>
          <p:nvGrpSpPr>
            <p:cNvPr id="112" name="组合 111"/>
            <p:cNvGrpSpPr/>
            <p:nvPr/>
          </p:nvGrpSpPr>
          <p:grpSpPr>
            <a:xfrm>
              <a:off x="5197483" y="4743473"/>
              <a:ext cx="1109472" cy="758062"/>
              <a:chOff x="1667431" y="4892430"/>
              <a:chExt cx="1109472" cy="758062"/>
            </a:xfrm>
          </p:grpSpPr>
          <p:cxnSp>
            <p:nvCxnSpPr>
              <p:cNvPr id="113" name="直接连接符 112"/>
              <p:cNvCxnSpPr/>
              <p:nvPr/>
            </p:nvCxnSpPr>
            <p:spPr>
              <a:xfrm>
                <a:off x="2267744" y="5290492"/>
                <a:ext cx="0" cy="360000"/>
              </a:xfrm>
              <a:prstGeom prst="line">
                <a:avLst/>
              </a:prstGeom>
              <a:ln w="12700"/>
            </p:spPr>
            <p:style>
              <a:lnRef idx="3">
                <a:schemeClr val="dk1"/>
              </a:lnRef>
              <a:fillRef idx="0">
                <a:schemeClr val="dk1"/>
              </a:fillRef>
              <a:effectRef idx="2">
                <a:schemeClr val="dk1"/>
              </a:effectRef>
              <a:fontRef idx="minor">
                <a:schemeClr val="tx1"/>
              </a:fontRef>
            </p:style>
          </p:cxnSp>
          <p:sp>
            <p:nvSpPr>
              <p:cNvPr id="119" name="矩形 118"/>
              <p:cNvSpPr/>
              <p:nvPr/>
            </p:nvSpPr>
            <p:spPr>
              <a:xfrm>
                <a:off x="1667431" y="4892430"/>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lIns="0" rIns="0" rtlCol="0" anchor="ctr"/>
              <a:lstStyle/>
              <a:p>
                <a:pPr algn="ctr"/>
                <a:r>
                  <a:rPr lang="en-US" altLang="zh-CN" sz="14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CDH Shine II</a:t>
                </a:r>
              </a:p>
            </p:txBody>
          </p:sp>
        </p:grpSp>
        <p:sp>
          <p:nvSpPr>
            <p:cNvPr id="120" name="文本框 119"/>
            <p:cNvSpPr txBox="1"/>
            <p:nvPr/>
          </p:nvSpPr>
          <p:spPr>
            <a:xfrm>
              <a:off x="2138147"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7.79%</a:t>
              </a:r>
              <a:endParaRPr lang="zh-CN" altLang="en-US" sz="1400" dirty="0"/>
            </a:p>
          </p:txBody>
        </p:sp>
        <p:sp>
          <p:nvSpPr>
            <p:cNvPr id="121" name="文本框 120"/>
            <p:cNvSpPr txBox="1"/>
            <p:nvPr/>
          </p:nvSpPr>
          <p:spPr>
            <a:xfrm>
              <a:off x="3354272"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31.82%</a:t>
              </a:r>
              <a:endParaRPr lang="zh-CN" altLang="en-US" sz="1400" dirty="0"/>
            </a:p>
          </p:txBody>
        </p:sp>
        <p:sp>
          <p:nvSpPr>
            <p:cNvPr id="122" name="文本框 121"/>
            <p:cNvSpPr txBox="1"/>
            <p:nvPr/>
          </p:nvSpPr>
          <p:spPr>
            <a:xfrm>
              <a:off x="5769092"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9.69%</a:t>
              </a:r>
              <a:endParaRPr lang="zh-CN" altLang="en-US" sz="1400" dirty="0"/>
            </a:p>
          </p:txBody>
        </p:sp>
        <p:sp>
          <p:nvSpPr>
            <p:cNvPr id="123" name="文本框 122"/>
            <p:cNvSpPr txBox="1"/>
            <p:nvPr/>
          </p:nvSpPr>
          <p:spPr>
            <a:xfrm>
              <a:off x="6899856" y="5282383"/>
              <a:ext cx="740562" cy="215444"/>
            </a:xfrm>
            <a:prstGeom prst="rect">
              <a:avLst/>
            </a:prstGeom>
            <a:noFill/>
            <a:ln>
              <a:noFill/>
              <a:prstDash val="dash"/>
            </a:ln>
          </p:spPr>
          <p:txBody>
            <a:bodyPr wrap="square" lIns="0" tIns="0" rIns="0" bIns="0" rtlCol="0">
              <a:spAutoFit/>
            </a:bodyPr>
            <a:lstStyle/>
            <a:p>
              <a:pPr algn="ctr"/>
              <a:r>
                <a:rPr lang="en-US" altLang="zh-CN" sz="1400" dirty="0" smtClean="0"/>
                <a:t>6.00%</a:t>
              </a:r>
              <a:endParaRPr lang="zh-CN" altLang="en-US" sz="1400" dirty="0"/>
            </a:p>
          </p:txBody>
        </p:sp>
        <p:sp>
          <p:nvSpPr>
            <p:cNvPr id="32" name="矩形 31"/>
            <p:cNvSpPr/>
            <p:nvPr/>
          </p:nvSpPr>
          <p:spPr>
            <a:xfrm>
              <a:off x="3980015" y="4331575"/>
              <a:ext cx="1109472" cy="416816"/>
            </a:xfrm>
            <a:prstGeom prst="rect">
              <a:avLst/>
            </a:prstGeom>
            <a:solidFill>
              <a:srgbClr val="E65032"/>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Shine B</a:t>
              </a:r>
            </a:p>
          </p:txBody>
        </p:sp>
        <p:cxnSp>
          <p:nvCxnSpPr>
            <p:cNvPr id="33" name="直接连接符 32"/>
            <p:cNvCxnSpPr/>
            <p:nvPr/>
          </p:nvCxnSpPr>
          <p:spPr>
            <a:xfrm>
              <a:off x="4549765" y="4745234"/>
              <a:ext cx="0" cy="1080000"/>
            </a:xfrm>
            <a:prstGeom prst="line">
              <a:avLst/>
            </a:prstGeom>
            <a:ln w="12700"/>
          </p:spPr>
          <p:style>
            <a:lnRef idx="3">
              <a:schemeClr val="dk1"/>
            </a:lnRef>
            <a:fillRef idx="0">
              <a:schemeClr val="dk1"/>
            </a:fillRef>
            <a:effectRef idx="2">
              <a:schemeClr val="dk1"/>
            </a:effectRef>
            <a:fontRef idx="minor">
              <a:schemeClr val="tx1"/>
            </a:fontRef>
          </p:style>
        </p:cxnSp>
        <p:cxnSp>
          <p:nvCxnSpPr>
            <p:cNvPr id="34" name="肘形连接符 33"/>
            <p:cNvCxnSpPr/>
            <p:nvPr/>
          </p:nvCxnSpPr>
          <p:spPr bwMode="auto">
            <a:xfrm rot="16200000" flipV="1">
              <a:off x="5917487" y="3691798"/>
              <a:ext cx="216000" cy="1872000"/>
            </a:xfrm>
            <a:prstGeom prst="bentConnector2">
              <a:avLst/>
            </a:prstGeom>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6221290" y="4302559"/>
              <a:ext cx="740562" cy="215444"/>
            </a:xfrm>
            <a:prstGeom prst="rect">
              <a:avLst/>
            </a:prstGeom>
            <a:noFill/>
            <a:ln>
              <a:noFill/>
              <a:prstDash val="dash"/>
            </a:ln>
          </p:spPr>
          <p:txBody>
            <a:bodyPr wrap="square" lIns="0" tIns="0" rIns="0" bIns="0" rtlCol="0">
              <a:spAutoFit/>
            </a:bodyPr>
            <a:lstStyle/>
            <a:p>
              <a:pPr algn="ctr"/>
              <a:r>
                <a:rPr lang="en-US" altLang="zh-CN" sz="1400" dirty="0" smtClean="0"/>
                <a:t>100%</a:t>
              </a:r>
              <a:endParaRPr lang="zh-CN" altLang="en-US" sz="1400" dirty="0"/>
            </a:p>
          </p:txBody>
        </p:sp>
        <p:cxnSp>
          <p:nvCxnSpPr>
            <p:cNvPr id="38" name="肘形连接符 37"/>
            <p:cNvCxnSpPr/>
            <p:nvPr/>
          </p:nvCxnSpPr>
          <p:spPr>
            <a:xfrm rot="16200000" flipV="1">
              <a:off x="3657712" y="3438639"/>
              <a:ext cx="360000" cy="1440000"/>
            </a:xfrm>
            <a:prstGeom prst="bentConnector3">
              <a:avLst>
                <a:gd name="adj1" fmla="val 50000"/>
              </a:avLst>
            </a:prstGeom>
            <a:ln w="12700">
              <a:solidFill>
                <a:srgbClr val="000000">
                  <a:alpha val="60000"/>
                </a:srgbClr>
              </a:solidFill>
              <a:prstDash val="solid"/>
            </a:ln>
          </p:spPr>
          <p:style>
            <a:lnRef idx="3">
              <a:schemeClr val="dk1"/>
            </a:lnRef>
            <a:fillRef idx="0">
              <a:schemeClr val="dk1"/>
            </a:fillRef>
            <a:effectRef idx="2">
              <a:schemeClr val="dk1"/>
            </a:effectRef>
            <a:fontRef idx="minor">
              <a:schemeClr val="tx1"/>
            </a:fontRef>
          </p:style>
        </p:cxnSp>
        <p:cxnSp>
          <p:nvCxnSpPr>
            <p:cNvPr id="39" name="肘形连接符 38"/>
            <p:cNvCxnSpPr/>
            <p:nvPr/>
          </p:nvCxnSpPr>
          <p:spPr>
            <a:xfrm rot="5400000" flipH="1" flipV="1">
              <a:off x="5086558" y="3431575"/>
              <a:ext cx="360000" cy="1440000"/>
            </a:xfrm>
            <a:prstGeom prst="bentConnector3">
              <a:avLst>
                <a:gd name="adj1" fmla="val 50000"/>
              </a:avLst>
            </a:prstGeom>
            <a:ln w="12700">
              <a:solidFill>
                <a:srgbClr val="000000">
                  <a:alpha val="60000"/>
                </a:srgbClr>
              </a:solidFill>
              <a:prstDash val="solid"/>
            </a:ln>
          </p:spPr>
          <p:style>
            <a:lnRef idx="3">
              <a:schemeClr val="dk1"/>
            </a:lnRef>
            <a:fillRef idx="0">
              <a:schemeClr val="dk1"/>
            </a:fillRef>
            <a:effectRef idx="2">
              <a:schemeClr val="dk1"/>
            </a:effectRef>
            <a:fontRef idx="minor">
              <a:schemeClr val="tx1"/>
            </a:fontRef>
          </p:style>
        </p:cxnSp>
        <p:cxnSp>
          <p:nvCxnSpPr>
            <p:cNvPr id="40" name="直接连接符 39"/>
            <p:cNvCxnSpPr/>
            <p:nvPr/>
          </p:nvCxnSpPr>
          <p:spPr>
            <a:xfrm>
              <a:off x="4553382" y="3996255"/>
              <a:ext cx="0" cy="252000"/>
            </a:xfrm>
            <a:prstGeom prst="line">
              <a:avLst/>
            </a:prstGeom>
            <a:ln w="12700">
              <a:solidFill>
                <a:srgbClr val="000000">
                  <a:alpha val="60000"/>
                </a:srgbClr>
              </a:solidFill>
              <a:prstDash val="solid"/>
            </a:ln>
          </p:spPr>
          <p:style>
            <a:lnRef idx="3">
              <a:schemeClr val="dk1"/>
            </a:lnRef>
            <a:fillRef idx="0">
              <a:schemeClr val="dk1"/>
            </a:fillRef>
            <a:effectRef idx="2">
              <a:schemeClr val="dk1"/>
            </a:effectRef>
            <a:fontRef idx="minor">
              <a:schemeClr val="tx1"/>
            </a:fontRef>
          </p:style>
        </p:cxnSp>
        <p:sp>
          <p:nvSpPr>
            <p:cNvPr id="42" name="矩形 41"/>
            <p:cNvSpPr/>
            <p:nvPr/>
          </p:nvSpPr>
          <p:spPr>
            <a:xfrm>
              <a:off x="3980015" y="3586760"/>
              <a:ext cx="1109472" cy="416816"/>
            </a:xfrm>
            <a:prstGeom prst="rect">
              <a:avLst/>
            </a:prstGeom>
            <a:solidFill>
              <a:srgbClr val="E65032">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400" dirty="0">
                  <a:solidFill>
                    <a:schemeClr val="bg1"/>
                  </a:solidFill>
                  <a:latin typeface="Arial" panose="020B0604020202020204" pitchFamily="34" charset="0"/>
                  <a:ea typeface="楷体_GB2312" panose="02010609030101010101" pitchFamily="49" charset="-122"/>
                  <a:cs typeface="Arial" panose="020B0604020202020204" pitchFamily="34" charset="0"/>
                </a:rPr>
                <a:t>CDH Shine</a:t>
              </a:r>
            </a:p>
          </p:txBody>
        </p:sp>
        <p:sp>
          <p:nvSpPr>
            <p:cNvPr id="43" name="矩形 42"/>
            <p:cNvSpPr/>
            <p:nvPr/>
          </p:nvSpPr>
          <p:spPr>
            <a:xfrm>
              <a:off x="2562976" y="3586760"/>
              <a:ext cx="1109472" cy="416816"/>
            </a:xfrm>
            <a:prstGeom prst="rect">
              <a:avLst/>
            </a:prstGeom>
            <a:solidFill>
              <a:srgbClr val="E65032">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GS</a:t>
              </a:r>
              <a:endParaRPr lang="zh-CN" altLang="en-US" sz="1600" dirty="0">
                <a:solidFill>
                  <a:schemeClr val="bg1"/>
                </a:solidFill>
                <a:latin typeface="Arial" panose="020B0604020202020204" pitchFamily="34" charset="0"/>
                <a:ea typeface="楷体_GB2312" panose="02010609030101010101" pitchFamily="49" charset="-122"/>
                <a:cs typeface="Arial" panose="020B0604020202020204" pitchFamily="34" charset="0"/>
              </a:endParaRPr>
            </a:p>
          </p:txBody>
        </p:sp>
        <p:sp>
          <p:nvSpPr>
            <p:cNvPr id="44" name="矩形 43"/>
            <p:cNvSpPr/>
            <p:nvPr/>
          </p:nvSpPr>
          <p:spPr>
            <a:xfrm>
              <a:off x="5419917" y="3586760"/>
              <a:ext cx="1109472" cy="416816"/>
            </a:xfrm>
            <a:prstGeom prst="rect">
              <a:avLst/>
            </a:prstGeom>
            <a:solidFill>
              <a:srgbClr val="7F7F7F">
                <a:alpha val="60000"/>
              </a:srgb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1600" dirty="0" smtClean="0">
                  <a:solidFill>
                    <a:schemeClr val="bg1"/>
                  </a:solidFill>
                  <a:latin typeface="Arial" panose="020B0604020202020204" pitchFamily="34" charset="0"/>
                  <a:ea typeface="楷体_GB2312" panose="02010609030101010101" pitchFamily="49" charset="-122"/>
                  <a:cs typeface="Arial" panose="020B0604020202020204" pitchFamily="34" charset="0"/>
                </a:rPr>
                <a:t>Others</a:t>
              </a:r>
            </a:p>
          </p:txBody>
        </p:sp>
      </p:grpSp>
    </p:spTree>
    <p:extLst>
      <p:ext uri="{BB962C8B-B14F-4D97-AF65-F5344CB8AC3E}">
        <p14:creationId xmlns:p14="http://schemas.microsoft.com/office/powerpoint/2010/main" val="3478934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TW">
  <a:themeElements>
    <a:clrScheme name="2_Red Field Master 3">
      <a:dk1>
        <a:srgbClr val="000000"/>
      </a:dk1>
      <a:lt1>
        <a:srgbClr val="FFFFFF"/>
      </a:lt1>
      <a:dk2>
        <a:srgbClr val="E65032"/>
      </a:dk2>
      <a:lt2>
        <a:srgbClr val="FFDA65"/>
      </a:lt2>
      <a:accent1>
        <a:srgbClr val="EBAF00"/>
      </a:accent1>
      <a:accent2>
        <a:srgbClr val="A00050"/>
      </a:accent2>
      <a:accent3>
        <a:srgbClr val="FFFFFF"/>
      </a:accent3>
      <a:accent4>
        <a:srgbClr val="000000"/>
      </a:accent4>
      <a:accent5>
        <a:srgbClr val="F3D4AA"/>
      </a:accent5>
      <a:accent6>
        <a:srgbClr val="910048"/>
      </a:accent6>
      <a:hlink>
        <a:srgbClr val="999999"/>
      </a:hlink>
      <a:folHlink>
        <a:srgbClr val="EA745C"/>
      </a:folHlink>
    </a:clrScheme>
    <a:fontScheme name="2_Red Field Master">
      <a:majorFont>
        <a:latin typeface="Arial"/>
        <a:ea typeface="楷体_GB2312"/>
        <a:cs typeface=""/>
      </a:majorFont>
      <a:minorFont>
        <a:latin typeface="Arial"/>
        <a:ea typeface="楷体_GB2312"/>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00"/>
        </a:solidFill>
        <a:ln>
          <a:noFill/>
        </a:ln>
        <a:effectLst/>
        <a:extLst>
          <a:ext uri="{91240B29-F687-4F45-9708-019B960494DF}">
            <a14:hiddenLine xmlns:a14="http://schemas.microsoft.com/office/drawing/2010/main" w="12700" cap="flat" cmpd="sng" algn="ctr">
              <a:solidFill>
                <a:srgbClr val="33CCFF"/>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Pct val="60000"/>
          <a:buFont typeface="Wingdings" pitchFamily="2" charset="2"/>
          <a:buNone/>
          <a:tabLst/>
          <a:defRPr kumimoji="0" lang="zh-CN" altLang="en-US" sz="1600" b="1" i="0" u="none" strike="noStrike" cap="none" normalizeH="0" baseline="0" smtClean="0">
            <a:ln>
              <a:noFill/>
            </a:ln>
            <a:solidFill>
              <a:schemeClr val="bg1"/>
            </a:solidFill>
            <a:effectLst/>
            <a:latin typeface="Arial" charset="0"/>
            <a:ea typeface="楷体_GB2312" pitchFamily="49" charset="-122"/>
          </a:defRPr>
        </a:defPPr>
      </a:lstStyle>
    </a:spDef>
    <a:lnDef>
      <a:spPr bwMode="auto">
        <a:solidFill>
          <a:srgbClr val="00CC00"/>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2_Red Field Master 1">
        <a:dk1>
          <a:srgbClr val="000000"/>
        </a:dk1>
        <a:lt1>
          <a:srgbClr val="FFFFFF"/>
        </a:lt1>
        <a:dk2>
          <a:srgbClr val="A00050"/>
        </a:dk2>
        <a:lt2>
          <a:srgbClr val="D6D966"/>
        </a:lt2>
        <a:accent1>
          <a:srgbClr val="00B4AF"/>
        </a:accent1>
        <a:accent2>
          <a:srgbClr val="B4BE00"/>
        </a:accent2>
        <a:accent3>
          <a:srgbClr val="FFFFFF"/>
        </a:accent3>
        <a:accent4>
          <a:srgbClr val="000000"/>
        </a:accent4>
        <a:accent5>
          <a:srgbClr val="AAD6D4"/>
        </a:accent5>
        <a:accent6>
          <a:srgbClr val="A3AC00"/>
        </a:accent6>
        <a:hlink>
          <a:srgbClr val="999999"/>
        </a:hlink>
        <a:folHlink>
          <a:srgbClr val="9CE0DE"/>
        </a:folHlink>
      </a:clrScheme>
      <a:clrMap bg1="lt1" tx1="dk1" bg2="lt2" tx2="dk2" accent1="accent1" accent2="accent2" accent3="accent3" accent4="accent4" accent5="accent5" accent6="accent6" hlink="hlink" folHlink="folHlink"/>
    </a:extraClrScheme>
    <a:extraClrScheme>
      <a:clrScheme name="2_Red Field Master 2">
        <a:dk1>
          <a:srgbClr val="000000"/>
        </a:dk1>
        <a:lt1>
          <a:srgbClr val="FFFFFF"/>
        </a:lt1>
        <a:dk2>
          <a:srgbClr val="E65032"/>
        </a:dk2>
        <a:lt2>
          <a:srgbClr val="D6D966"/>
        </a:lt2>
        <a:accent1>
          <a:srgbClr val="A00050"/>
        </a:accent1>
        <a:accent2>
          <a:srgbClr val="B4BE00"/>
        </a:accent2>
        <a:accent3>
          <a:srgbClr val="FFFFFF"/>
        </a:accent3>
        <a:accent4>
          <a:srgbClr val="000000"/>
        </a:accent4>
        <a:accent5>
          <a:srgbClr val="CDAAB3"/>
        </a:accent5>
        <a:accent6>
          <a:srgbClr val="A3AC00"/>
        </a:accent6>
        <a:hlink>
          <a:srgbClr val="999999"/>
        </a:hlink>
        <a:folHlink>
          <a:srgbClr val="BA6178"/>
        </a:folHlink>
      </a:clrScheme>
      <a:clrMap bg1="lt1" tx1="dk1" bg2="lt2" tx2="dk2" accent1="accent1" accent2="accent2" accent3="accent3" accent4="accent4" accent5="accent5" accent6="accent6" hlink="hlink" folHlink="folHlink"/>
    </a:extraClrScheme>
    <a:extraClrScheme>
      <a:clrScheme name="2_Red Field Master 3">
        <a:dk1>
          <a:srgbClr val="000000"/>
        </a:dk1>
        <a:lt1>
          <a:srgbClr val="FFFFFF"/>
        </a:lt1>
        <a:dk2>
          <a:srgbClr val="E65032"/>
        </a:dk2>
        <a:lt2>
          <a:srgbClr val="FFDA65"/>
        </a:lt2>
        <a:accent1>
          <a:srgbClr val="EBAF00"/>
        </a:accent1>
        <a:accent2>
          <a:srgbClr val="A00050"/>
        </a:accent2>
        <a:accent3>
          <a:srgbClr val="FFFFFF"/>
        </a:accent3>
        <a:accent4>
          <a:srgbClr val="000000"/>
        </a:accent4>
        <a:accent5>
          <a:srgbClr val="F3D4AA"/>
        </a:accent5>
        <a:accent6>
          <a:srgbClr val="910048"/>
        </a:accent6>
        <a:hlink>
          <a:srgbClr val="999999"/>
        </a:hlink>
        <a:folHlink>
          <a:srgbClr val="EA745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5710</TotalTime>
  <Words>2353</Words>
  <Application>Microsoft Office PowerPoint</Application>
  <PresentationFormat>全屏显示(4:3)</PresentationFormat>
  <Paragraphs>430</Paragraphs>
  <Slides>26</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26</vt:i4>
      </vt:variant>
    </vt:vector>
  </HeadingPairs>
  <TitlesOfParts>
    <vt:vector size="32" baseType="lpstr">
      <vt:lpstr>Arial</vt:lpstr>
      <vt:lpstr>宋体</vt:lpstr>
      <vt:lpstr>Calibri</vt:lpstr>
      <vt:lpstr>楷体_GB2312</vt:lpstr>
      <vt:lpstr>Wingdings</vt:lpstr>
      <vt:lpstr>TW</vt:lpstr>
      <vt:lpstr>The Indirect Share Transfers of He’nan Shuanghui</vt:lpstr>
      <vt:lpstr>Contents</vt:lpstr>
      <vt:lpstr>Overview</vt:lpstr>
      <vt:lpstr>Overview</vt:lpstr>
      <vt:lpstr>Overview ——Rotary Vortex</vt:lpstr>
      <vt:lpstr>Overview ——Rotary Vortex (cont’d)</vt:lpstr>
      <vt:lpstr>Overview ——Rotary Vortex (cont’d)</vt:lpstr>
      <vt:lpstr>Overview ——Shine C</vt:lpstr>
      <vt:lpstr>Overview  ——Shine C (cont’d)</vt:lpstr>
      <vt:lpstr>Overview  ——Shine B</vt:lpstr>
      <vt:lpstr>Overview ——Shine B (cont’d)</vt:lpstr>
      <vt:lpstr>Overview ——Shine B (cont’d)</vt:lpstr>
      <vt:lpstr>Overview ——The result of offshore share transfers</vt:lpstr>
      <vt:lpstr>Contents</vt:lpstr>
      <vt:lpstr>Questions</vt:lpstr>
      <vt:lpstr>Questions (cont’d)</vt:lpstr>
      <vt:lpstr>Contents</vt:lpstr>
      <vt:lpstr>Answers ——Tax liability determination</vt:lpstr>
      <vt:lpstr>Answers ——Tax liability determination (cont’d)</vt:lpstr>
      <vt:lpstr>Answers ——Tax liability determination (cont’d)</vt:lpstr>
      <vt:lpstr>Answers ——Tax liability determination (cont’d)</vt:lpstr>
      <vt:lpstr>Answers ——Tax liability determination (cont’d)</vt:lpstr>
      <vt:lpstr>Answers ——Tax liability determination (cont’d)</vt:lpstr>
      <vt:lpstr>Answers ——Features of the share transfers </vt:lpstr>
      <vt:lpstr>Summary</vt:lpstr>
      <vt:lpstr>End of the case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高盛和鼎晖间接转让双汇发展避税模式分析</dc:title>
  <dc:creator>Tony Jin</dc:creator>
  <cp:lastModifiedBy>admin</cp:lastModifiedBy>
  <cp:revision>474</cp:revision>
  <dcterms:created xsi:type="dcterms:W3CDTF">2012-12-13T11:07:13Z</dcterms:created>
  <dcterms:modified xsi:type="dcterms:W3CDTF">2014-12-10T06:10:56Z</dcterms:modified>
</cp:coreProperties>
</file>