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71" r:id="rId13"/>
    <p:sldId id="273" r:id="rId14"/>
    <p:sldId id="274" r:id="rId15"/>
    <p:sldId id="27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74086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75264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46385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596126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4945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3539814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1665496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02066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674039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417547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1958642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85731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355606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53313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626157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C0ED378E-B012-41ED-9462-710C32E79039}" type="datetimeFigureOut">
              <a:rPr lang="zh-CN" altLang="en-US" smtClean="0"/>
              <a:t>2013/12/7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18954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ED378E-B012-41ED-9462-710C32E79039}" type="datetimeFigureOut">
              <a:rPr lang="zh-CN" altLang="en-US" smtClean="0"/>
              <a:t>2013/12/7</a:t>
            </a:fld>
            <a:endParaRPr lang="zh-CN"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71AB683-FD46-48EB-8886-278408936E47}" type="slidenum">
              <a:rPr lang="zh-CN" altLang="en-US" smtClean="0"/>
              <a:t>‹#›</a:t>
            </a:fld>
            <a:endParaRPr lang="zh-CN" altLang="en-US"/>
          </a:p>
        </p:txBody>
      </p:sp>
    </p:spTree>
    <p:extLst>
      <p:ext uri="{BB962C8B-B14F-4D97-AF65-F5344CB8AC3E}">
        <p14:creationId xmlns:p14="http://schemas.microsoft.com/office/powerpoint/2010/main" val="255890159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1.cache.netease.com/catchpic/D/DF/DFE95871965433D7A74207D4CF886D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0152"/>
            <a:ext cx="12286445" cy="6948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55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012972" y="144063"/>
            <a:ext cx="780213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a:ln/>
                <a:solidFill>
                  <a:schemeClr val="accent4"/>
                </a:solidFill>
              </a:rPr>
              <a:t>校园</a:t>
            </a:r>
            <a:r>
              <a:rPr lang="zh-CN" altLang="en-US" sz="5400" b="1" cap="none" spc="0" dirty="0" smtClean="0">
                <a:ln/>
                <a:solidFill>
                  <a:schemeClr val="accent4"/>
                </a:solidFill>
                <a:effectLst/>
              </a:rPr>
              <a:t>调查（客观性问题）</a:t>
            </a:r>
            <a:endParaRPr lang="zh-CN" altLang="en-US" sz="5400" b="1" cap="none" spc="0" dirty="0">
              <a:ln/>
              <a:solidFill>
                <a:schemeClr val="accent4"/>
              </a:solidFill>
              <a:effectLst/>
            </a:endParaRPr>
          </a:p>
        </p:txBody>
      </p:sp>
      <p:graphicFrame>
        <p:nvGraphicFramePr>
          <p:cNvPr id="7" name="表格 6"/>
          <p:cNvGraphicFramePr>
            <a:graphicFrameLocks noGrp="1"/>
          </p:cNvGraphicFramePr>
          <p:nvPr>
            <p:extLst>
              <p:ext uri="{D42A27DB-BD31-4B8C-83A1-F6EECF244321}">
                <p14:modId xmlns:p14="http://schemas.microsoft.com/office/powerpoint/2010/main" val="2935024046"/>
              </p:ext>
            </p:extLst>
          </p:nvPr>
        </p:nvGraphicFramePr>
        <p:xfrm>
          <a:off x="223771" y="1236495"/>
          <a:ext cx="11817975" cy="5212080"/>
        </p:xfrm>
        <a:graphic>
          <a:graphicData uri="http://schemas.openxmlformats.org/drawingml/2006/table">
            <a:tbl>
              <a:tblPr>
                <a:tableStyleId>{5C22544A-7EE6-4342-B048-85BDC9FD1C3A}</a:tableStyleId>
              </a:tblPr>
              <a:tblGrid>
                <a:gridCol w="8937332"/>
                <a:gridCol w="741078"/>
                <a:gridCol w="1265297"/>
                <a:gridCol w="437134"/>
                <a:gridCol w="437134"/>
              </a:tblGrid>
              <a:tr h="161925">
                <a:tc gridSpan="5">
                  <a:txBody>
                    <a:bodyPr/>
                    <a:lstStyle/>
                    <a:p>
                      <a:pPr algn="l">
                        <a:spcAft>
                          <a:spcPts val="0"/>
                        </a:spcAft>
                      </a:pPr>
                      <a:r>
                        <a:rPr lang="zh-CN" sz="1800" kern="0">
                          <a:effectLst/>
                        </a:rPr>
                        <a:t>您认为产生</a:t>
                      </a:r>
                      <a:r>
                        <a:rPr lang="en-US" sz="1800" kern="0">
                          <a:effectLst/>
                        </a:rPr>
                        <a:t>“</a:t>
                      </a:r>
                      <a:r>
                        <a:rPr lang="zh-CN" sz="1800" kern="0">
                          <a:effectLst/>
                        </a:rPr>
                        <a:t>临时夫妻</a:t>
                      </a:r>
                      <a:r>
                        <a:rPr lang="en-US" sz="1800" kern="0">
                          <a:effectLst/>
                        </a:rPr>
                        <a:t>”</a:t>
                      </a:r>
                      <a:r>
                        <a:rPr lang="zh-CN" sz="1800" kern="0">
                          <a:effectLst/>
                        </a:rPr>
                        <a:t>的原因有哪些？（多选）</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1925">
                <a:tc>
                  <a:txBody>
                    <a:bodyPr/>
                    <a:lstStyle/>
                    <a:p>
                      <a:pPr algn="ctr">
                        <a:spcAft>
                          <a:spcPts val="0"/>
                        </a:spcAft>
                      </a:pPr>
                      <a:r>
                        <a:rPr lang="zh-CN" sz="1800" kern="0">
                          <a:effectLst/>
                        </a:rPr>
                        <a:t>选项</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1800" kern="0">
                          <a:effectLst/>
                        </a:rPr>
                        <a:t>数量</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1800" kern="0">
                          <a:effectLst/>
                        </a:rPr>
                        <a:t>百分比</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生理需求</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104</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90.43%</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情感需求（缓解孤独感）</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100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86.96%</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生活上需要彼此照顾</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70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60.87%</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越来越开放的文化对农民工思想产生影响</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42</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36.52%</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离开故乡在城市打工，使得熟人社会里的道德约束有些失效</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46</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40.00%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其他（注明）</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2</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1.74%</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回答人数</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115</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100.00%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gridSpan="5">
                  <a:txBody>
                    <a:bodyPr/>
                    <a:lstStyle/>
                    <a:p>
                      <a:pPr algn="l">
                        <a:spcAft>
                          <a:spcPts val="0"/>
                        </a:spcAft>
                      </a:pPr>
                      <a:r>
                        <a:rPr lang="zh-CN" sz="1800" kern="0">
                          <a:effectLst/>
                        </a:rPr>
                        <a:t>你认为</a:t>
                      </a:r>
                      <a:r>
                        <a:rPr lang="en-US" sz="1800" kern="0">
                          <a:effectLst/>
                        </a:rPr>
                        <a:t>“</a:t>
                      </a:r>
                      <a:r>
                        <a:rPr lang="zh-CN" sz="1800" kern="0">
                          <a:effectLst/>
                        </a:rPr>
                        <a:t>临时夫妻</a:t>
                      </a:r>
                      <a:r>
                        <a:rPr lang="en-US" sz="1800" kern="0">
                          <a:effectLst/>
                        </a:rPr>
                        <a:t>”</a:t>
                      </a:r>
                      <a:r>
                        <a:rPr lang="zh-CN" sz="1800" kern="0">
                          <a:effectLst/>
                        </a:rPr>
                        <a:t>可能造成哪些影响？（多选）</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1925">
                <a:tc>
                  <a:txBody>
                    <a:bodyPr/>
                    <a:lstStyle/>
                    <a:p>
                      <a:pPr algn="ctr">
                        <a:spcAft>
                          <a:spcPts val="0"/>
                        </a:spcAft>
                      </a:pPr>
                      <a:r>
                        <a:rPr lang="zh-CN" sz="1800" kern="0">
                          <a:effectLst/>
                        </a:rPr>
                        <a:t>选项</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1800" kern="0">
                          <a:effectLst/>
                        </a:rPr>
                        <a:t>数量</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1800" kern="0">
                          <a:effectLst/>
                        </a:rPr>
                        <a:t>百分比</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意外怀孕带来社会问题</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80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69.57%</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给农民工带来一些安慰</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54</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46.96%</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在一定程度上降低性犯罪率</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60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52.17%</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造成不良风气</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49</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42.61%</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影响原配家庭关系</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95</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82.61%</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其他（注明）</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3</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2.61%</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r>
              <a:tr h="161925">
                <a:tc>
                  <a:txBody>
                    <a:bodyPr/>
                    <a:lstStyle/>
                    <a:p>
                      <a:pPr algn="l">
                        <a:spcAft>
                          <a:spcPts val="0"/>
                        </a:spcAft>
                      </a:pPr>
                      <a:r>
                        <a:rPr lang="zh-CN" sz="1800" kern="0">
                          <a:effectLst/>
                        </a:rPr>
                        <a:t>回答人数</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115</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1800" kern="0">
                          <a:effectLst/>
                        </a:rPr>
                        <a:t>100.00%</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a:effectLst/>
                        </a:rPr>
                        <a:t>　</a:t>
                      </a:r>
                      <a:endParaRPr lang="zh-CN" sz="18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l">
                        <a:spcAft>
                          <a:spcPts val="0"/>
                        </a:spcAft>
                      </a:pPr>
                      <a:r>
                        <a:rPr lang="zh-CN" sz="1800" kern="0" dirty="0">
                          <a:effectLst/>
                        </a:rPr>
                        <a:t>　</a:t>
                      </a:r>
                      <a:endParaRPr lang="zh-CN" sz="1800" kern="100" dirty="0">
                        <a:effectLst/>
                        <a:latin typeface="Times New Roman" panose="02020603050405020304" pitchFamily="18" charset="0"/>
                        <a:ea typeface="宋体" panose="02010600030101010101" pitchFamily="2" charset="-122"/>
                      </a:endParaRPr>
                    </a:p>
                  </a:txBody>
                  <a:tcPr marL="68580" marR="68580" marT="0" marB="0" anchor="b"/>
                </a:tc>
              </a:tr>
            </a:tbl>
          </a:graphicData>
        </a:graphic>
      </p:graphicFrame>
    </p:spTree>
    <p:extLst>
      <p:ext uri="{BB962C8B-B14F-4D97-AF65-F5344CB8AC3E}">
        <p14:creationId xmlns:p14="http://schemas.microsoft.com/office/powerpoint/2010/main" val="265569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12972" y="144063"/>
            <a:ext cx="780213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a:ln/>
                <a:solidFill>
                  <a:schemeClr val="accent4"/>
                </a:solidFill>
              </a:rPr>
              <a:t>校园</a:t>
            </a:r>
            <a:r>
              <a:rPr lang="zh-CN" altLang="en-US" sz="5400" b="1" cap="none" spc="0" dirty="0" smtClean="0">
                <a:ln/>
                <a:solidFill>
                  <a:schemeClr val="accent4"/>
                </a:solidFill>
                <a:effectLst/>
              </a:rPr>
              <a:t>调查（客观性问题）</a:t>
            </a:r>
            <a:endParaRPr lang="zh-CN" altLang="en-US" sz="5400" b="1" cap="none" spc="0" dirty="0">
              <a:ln/>
              <a:solidFill>
                <a:schemeClr val="accent4"/>
              </a:solidFill>
              <a:effectLst/>
            </a:endParaRPr>
          </a:p>
        </p:txBody>
      </p:sp>
      <p:graphicFrame>
        <p:nvGraphicFramePr>
          <p:cNvPr id="5" name="表格 4"/>
          <p:cNvGraphicFramePr>
            <a:graphicFrameLocks noGrp="1"/>
          </p:cNvGraphicFramePr>
          <p:nvPr>
            <p:extLst>
              <p:ext uri="{D42A27DB-BD31-4B8C-83A1-F6EECF244321}">
                <p14:modId xmlns:p14="http://schemas.microsoft.com/office/powerpoint/2010/main" val="1539632175"/>
              </p:ext>
            </p:extLst>
          </p:nvPr>
        </p:nvGraphicFramePr>
        <p:xfrm>
          <a:off x="713169" y="1400691"/>
          <a:ext cx="10929332" cy="4663440"/>
        </p:xfrm>
        <a:graphic>
          <a:graphicData uri="http://schemas.openxmlformats.org/drawingml/2006/table">
            <a:tbl>
              <a:tblPr>
                <a:tableStyleId>{5C22544A-7EE6-4342-B048-85BDC9FD1C3A}</a:tableStyleId>
              </a:tblPr>
              <a:tblGrid>
                <a:gridCol w="8491037"/>
                <a:gridCol w="704071"/>
                <a:gridCol w="1202114"/>
                <a:gridCol w="532110"/>
              </a:tblGrid>
              <a:tr h="161925">
                <a:tc gridSpan="4">
                  <a:txBody>
                    <a:bodyPr/>
                    <a:lstStyle/>
                    <a:p>
                      <a:pPr algn="l">
                        <a:spcAft>
                          <a:spcPts val="0"/>
                        </a:spcAft>
                      </a:pPr>
                      <a:r>
                        <a:rPr lang="zh-CN" sz="2400" kern="0" dirty="0">
                          <a:effectLst/>
                        </a:rPr>
                        <a:t>您觉得政府机关和福利保障机构应该采取什么措施保障农民工生活，减少</a:t>
                      </a:r>
                      <a:r>
                        <a:rPr lang="en-US" sz="2400" kern="0" dirty="0">
                          <a:effectLst/>
                        </a:rPr>
                        <a:t>“</a:t>
                      </a:r>
                      <a:r>
                        <a:rPr lang="zh-CN" sz="2400" kern="0" dirty="0">
                          <a:effectLst/>
                        </a:rPr>
                        <a:t>临时夫妻</a:t>
                      </a:r>
                      <a:r>
                        <a:rPr lang="en-US" sz="2400" kern="0" dirty="0">
                          <a:effectLst/>
                        </a:rPr>
                        <a:t>”</a:t>
                      </a:r>
                      <a:r>
                        <a:rPr lang="zh-CN" sz="2400" kern="0" dirty="0">
                          <a:effectLst/>
                        </a:rPr>
                        <a:t>现象？（多选）</a:t>
                      </a:r>
                      <a:endParaRPr lang="zh-CN" sz="2400" kern="100" dirty="0">
                        <a:effectLst/>
                        <a:latin typeface="Times New Roman" panose="02020603050405020304" pitchFamily="18" charset="0"/>
                        <a:ea typeface="宋体" panose="02010600030101010101" pitchFamily="2" charset="-122"/>
                      </a:endParaRPr>
                    </a:p>
                  </a:txBody>
                  <a:tcPr marL="68580" marR="68580" marT="0" marB="0" anchor="b"/>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161925">
                <a:tc>
                  <a:txBody>
                    <a:bodyPr/>
                    <a:lstStyle/>
                    <a:p>
                      <a:pPr algn="ctr">
                        <a:spcAft>
                          <a:spcPts val="0"/>
                        </a:spcAft>
                      </a:pPr>
                      <a:r>
                        <a:rPr lang="zh-CN" sz="2400" kern="0">
                          <a:effectLst/>
                        </a:rPr>
                        <a:t>选项</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2400" kern="0">
                          <a:effectLst/>
                        </a:rPr>
                        <a:t>数量</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ctr">
                        <a:spcAft>
                          <a:spcPts val="0"/>
                        </a:spcAft>
                      </a:pPr>
                      <a:r>
                        <a:rPr lang="zh-CN" sz="2400" kern="0">
                          <a:effectLst/>
                        </a:rPr>
                        <a:t>百分比</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dirty="0">
                          <a:effectLst/>
                        </a:rPr>
                        <a:t>改革居民户口制度</a:t>
                      </a:r>
                      <a:endParaRPr lang="zh-CN" sz="2400" kern="100" dirty="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57</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49.57%</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dirty="0">
                          <a:effectLst/>
                        </a:rPr>
                        <a:t>提高农民工工资及福利</a:t>
                      </a:r>
                      <a:endParaRPr lang="zh-CN" sz="2400" kern="100" dirty="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57</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49.57%</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a:effectLst/>
                        </a:rPr>
                        <a:t>增加农民工保障性住房</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58</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50.43%</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a:effectLst/>
                        </a:rPr>
                        <a:t>给农民工提供夫妻岗</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80</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69.57%</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a:effectLst/>
                        </a:rPr>
                        <a:t>人性化假期制度</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82</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71.30%</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a:effectLst/>
                        </a:rPr>
                        <a:t>开设红灯区等，使性产业合法化</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25</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21.74%</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a:p>
                  </a:txBody>
                  <a:tcPr/>
                </a:tc>
              </a:tr>
              <a:tr h="161925">
                <a:tc>
                  <a:txBody>
                    <a:bodyPr/>
                    <a:lstStyle/>
                    <a:p>
                      <a:pPr algn="l">
                        <a:spcAft>
                          <a:spcPts val="0"/>
                        </a:spcAft>
                      </a:pPr>
                      <a:r>
                        <a:rPr lang="zh-CN" sz="2400" kern="0">
                          <a:effectLst/>
                        </a:rPr>
                        <a:t>其他（注明）</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3</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pPr algn="r">
                        <a:spcAft>
                          <a:spcPts val="0"/>
                        </a:spcAft>
                      </a:pPr>
                      <a:r>
                        <a:rPr lang="en-US" sz="2400" kern="0">
                          <a:effectLst/>
                        </a:rPr>
                        <a:t>2.61%</a:t>
                      </a:r>
                      <a:endParaRPr lang="zh-CN" sz="2400" kern="100">
                        <a:effectLst/>
                        <a:latin typeface="Times New Roman" panose="02020603050405020304" pitchFamily="18" charset="0"/>
                        <a:ea typeface="宋体" panose="02010600030101010101" pitchFamily="2" charset="-122"/>
                      </a:endParaRPr>
                    </a:p>
                  </a:txBody>
                  <a:tcPr marL="68580" marR="68580" marT="0" marB="0" anchor="b"/>
                </a:tc>
                <a:tc>
                  <a:txBody>
                    <a:bodyPr/>
                    <a:lstStyle/>
                    <a:p>
                      <a:endParaRPr lang="zh-CN" altLang="en-US" sz="2400" dirty="0"/>
                    </a:p>
                  </a:txBody>
                  <a:tcPr/>
                </a:tc>
              </a:tr>
            </a:tbl>
          </a:graphicData>
        </a:graphic>
      </p:graphicFrame>
    </p:spTree>
    <p:extLst>
      <p:ext uri="{BB962C8B-B14F-4D97-AF65-F5344CB8AC3E}">
        <p14:creationId xmlns:p14="http://schemas.microsoft.com/office/powerpoint/2010/main" val="22634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2"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问题分析</a:t>
            </a:r>
            <a:endParaRPr lang="zh-CN" altLang="en-US" sz="5400" b="1" cap="none" spc="0" dirty="0">
              <a:ln/>
              <a:solidFill>
                <a:schemeClr val="accent4"/>
              </a:solidFill>
              <a:effectLst/>
            </a:endParaRPr>
          </a:p>
        </p:txBody>
      </p:sp>
      <p:sp>
        <p:nvSpPr>
          <p:cNvPr id="3" name="文本框 2"/>
          <p:cNvSpPr txBox="1"/>
          <p:nvPr/>
        </p:nvSpPr>
        <p:spPr>
          <a:xfrm>
            <a:off x="575747" y="1262129"/>
            <a:ext cx="10676586" cy="3785652"/>
          </a:xfrm>
          <a:prstGeom prst="rect">
            <a:avLst/>
          </a:prstGeom>
          <a:noFill/>
        </p:spPr>
        <p:txBody>
          <a:bodyPr wrap="square" rtlCol="0">
            <a:spAutoFit/>
          </a:bodyPr>
          <a:lstStyle/>
          <a:p>
            <a:r>
              <a:rPr lang="zh-CN" altLang="en-US" sz="2400" dirty="0" smtClean="0"/>
              <a:t>       基于我们小组的这个课题调查。我们采访了陈金华老师，通过整合陈金华老师和小组成员的观点，我们从以下几方面对“临时夫妻”这一现象进行分析：</a:t>
            </a:r>
            <a:endParaRPr lang="en-US" altLang="zh-CN" sz="2400" dirty="0" smtClean="0"/>
          </a:p>
          <a:p>
            <a:pPr marL="342900" indent="-342900">
              <a:buFont typeface="+mj-lt"/>
              <a:buAutoNum type="arabicPeriod"/>
            </a:pPr>
            <a:r>
              <a:rPr lang="zh-CN" altLang="zh-CN" sz="2400" dirty="0"/>
              <a:t>“临时夫妻”不构成重婚，无违法</a:t>
            </a:r>
            <a:r>
              <a:rPr lang="zh-CN" altLang="zh-CN" sz="2400" dirty="0" smtClean="0"/>
              <a:t>问题</a:t>
            </a:r>
            <a:endParaRPr lang="en-US" altLang="zh-CN" sz="2400" dirty="0" smtClean="0"/>
          </a:p>
          <a:p>
            <a:pPr marL="342900" lvl="0" indent="-342900">
              <a:buFont typeface="+mj-lt"/>
              <a:buAutoNum type="arabicPeriod"/>
            </a:pPr>
            <a:r>
              <a:rPr lang="zh-CN" altLang="zh-CN" sz="2400" dirty="0"/>
              <a:t>“临时夫妻”合情性——人性的原始需求</a:t>
            </a:r>
          </a:p>
          <a:p>
            <a:pPr marL="342900" lvl="0" indent="-342900">
              <a:buFont typeface="+mj-lt"/>
              <a:buAutoNum type="arabicPeriod"/>
            </a:pPr>
            <a:r>
              <a:rPr lang="zh-CN" altLang="zh-CN" sz="2400" dirty="0"/>
              <a:t>“临时夫妻”合理性——道德？规范</a:t>
            </a:r>
            <a:r>
              <a:rPr lang="zh-CN" altLang="zh-CN" sz="2400" dirty="0" smtClean="0"/>
              <a:t>？反思</a:t>
            </a:r>
            <a:r>
              <a:rPr lang="zh-CN" altLang="en-US" sz="2400" dirty="0" smtClean="0"/>
              <a:t>？</a:t>
            </a:r>
            <a:endParaRPr lang="en-US" altLang="zh-CN" sz="2400" dirty="0" smtClean="0"/>
          </a:p>
          <a:p>
            <a:pPr marL="800100" lvl="1" indent="-342900">
              <a:buFont typeface="+mj-lt"/>
              <a:buAutoNum type="alphaLcParenR"/>
            </a:pPr>
            <a:r>
              <a:rPr lang="zh-CN" altLang="zh-CN" sz="2400" dirty="0"/>
              <a:t>从临时夫妻以及原配夫妻本身来看——是否知情，性与情的</a:t>
            </a:r>
            <a:r>
              <a:rPr lang="zh-CN" altLang="zh-CN" sz="2400" dirty="0" smtClean="0"/>
              <a:t>关系</a:t>
            </a:r>
            <a:endParaRPr lang="en-US" altLang="zh-CN" sz="2400" dirty="0" smtClean="0"/>
          </a:p>
          <a:p>
            <a:pPr marL="800100" lvl="1" indent="-342900">
              <a:buFont typeface="+mj-lt"/>
              <a:buAutoNum type="alphaLcParenR"/>
            </a:pPr>
            <a:r>
              <a:rPr lang="zh-CN" altLang="zh-CN" sz="2400" dirty="0"/>
              <a:t>从社会性观念来看——传统观念受到</a:t>
            </a:r>
            <a:r>
              <a:rPr lang="zh-CN" altLang="zh-CN" sz="2400" dirty="0" smtClean="0"/>
              <a:t>冲击</a:t>
            </a:r>
            <a:endParaRPr lang="en-US" altLang="zh-CN" sz="2400" dirty="0" smtClean="0"/>
          </a:p>
          <a:p>
            <a:pPr marL="800100" lvl="1" indent="-342900">
              <a:buFont typeface="+mj-lt"/>
              <a:buAutoNum type="alphaLcParenR"/>
            </a:pPr>
            <a:r>
              <a:rPr lang="zh-CN" altLang="zh-CN" sz="2400" dirty="0"/>
              <a:t>从社会影响上看——兼有利弊</a:t>
            </a:r>
          </a:p>
          <a:p>
            <a:pPr marL="800100" lvl="1" indent="-342900">
              <a:buFont typeface="+mj-lt"/>
              <a:buAutoNum type="alphaLcParenR"/>
            </a:pPr>
            <a:r>
              <a:rPr lang="zh-CN" altLang="zh-CN" sz="2400" dirty="0"/>
              <a:t>反思当下道德规范——坚守或与时俱进</a:t>
            </a:r>
            <a:r>
              <a:rPr lang="zh-CN" altLang="zh-CN" sz="2400" dirty="0" smtClean="0"/>
              <a:t>？</a:t>
            </a:r>
            <a:endParaRPr lang="zh-CN" altLang="zh-CN" sz="2400" dirty="0"/>
          </a:p>
          <a:p>
            <a:pPr marL="342900" indent="-342900">
              <a:buFont typeface="+mj-lt"/>
              <a:buAutoNum type="arabicPeriod" startAt="4"/>
            </a:pPr>
            <a:r>
              <a:rPr lang="zh-CN" altLang="zh-CN" sz="2400" dirty="0"/>
              <a:t>处理方式——禁止</a:t>
            </a:r>
            <a:r>
              <a:rPr lang="en-US" altLang="zh-CN" sz="2400" dirty="0"/>
              <a:t>OR</a:t>
            </a:r>
            <a:r>
              <a:rPr lang="zh-CN" altLang="zh-CN" sz="2400" dirty="0"/>
              <a:t>放开，权衡利弊。</a:t>
            </a:r>
            <a:endParaRPr lang="en-US" altLang="zh-CN" sz="2400" dirty="0"/>
          </a:p>
        </p:txBody>
      </p:sp>
    </p:spTree>
    <p:extLst>
      <p:ext uri="{BB962C8B-B14F-4D97-AF65-F5344CB8AC3E}">
        <p14:creationId xmlns:p14="http://schemas.microsoft.com/office/powerpoint/2010/main" val="2497670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2"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问题分析</a:t>
            </a:r>
            <a:endParaRPr lang="zh-CN" altLang="en-US" sz="5400" b="1" cap="none" spc="0" dirty="0">
              <a:ln/>
              <a:solidFill>
                <a:schemeClr val="accent4"/>
              </a:solidFill>
              <a:effectLst/>
            </a:endParaRPr>
          </a:p>
        </p:txBody>
      </p:sp>
      <p:sp>
        <p:nvSpPr>
          <p:cNvPr id="3" name="文本框 2"/>
          <p:cNvSpPr txBox="1"/>
          <p:nvPr/>
        </p:nvSpPr>
        <p:spPr>
          <a:xfrm>
            <a:off x="515891" y="1775732"/>
            <a:ext cx="10796297" cy="4893647"/>
          </a:xfrm>
          <a:prstGeom prst="rect">
            <a:avLst/>
          </a:prstGeom>
          <a:noFill/>
        </p:spPr>
        <p:txBody>
          <a:bodyPr wrap="square" rtlCol="0">
            <a:spAutoFit/>
          </a:bodyPr>
          <a:lstStyle/>
          <a:p>
            <a:r>
              <a:rPr lang="zh-CN" altLang="en-US" sz="2400" dirty="0" smtClean="0"/>
              <a:t>由于“临时夫妻”这一现象中涉及了性伦理的问题，下面就</a:t>
            </a:r>
            <a:r>
              <a:rPr lang="zh-CN" altLang="en-US" sz="2400" dirty="0"/>
              <a:t>性</a:t>
            </a:r>
            <a:r>
              <a:rPr lang="zh-CN" altLang="en-US" sz="2400" dirty="0" smtClean="0"/>
              <a:t>伦理和性道德方面做一些探讨：</a:t>
            </a:r>
            <a:endParaRPr lang="en-US" altLang="zh-CN" sz="2400" dirty="0" smtClean="0"/>
          </a:p>
          <a:p>
            <a:pPr marL="285750" indent="-285750">
              <a:buFont typeface="Arial" panose="020B0604020202020204" pitchFamily="34" charset="0"/>
              <a:buChar char="•"/>
            </a:pPr>
            <a:r>
              <a:rPr lang="zh-CN" altLang="en-US" sz="2400" dirty="0"/>
              <a:t>性</a:t>
            </a:r>
            <a:r>
              <a:rPr lang="zh-CN" altLang="en-US" sz="2400" dirty="0" smtClean="0"/>
              <a:t>道德主要</a:t>
            </a:r>
            <a:r>
              <a:rPr lang="zh-CN" altLang="en-US" sz="2400" dirty="0"/>
              <a:t>表现在家庭婚姻道德领域</a:t>
            </a:r>
            <a:r>
              <a:rPr lang="zh-CN" altLang="en-US" sz="2400" dirty="0" smtClean="0"/>
              <a:t>内，</a:t>
            </a:r>
            <a:r>
              <a:rPr lang="zh-CN" altLang="en-US" sz="2400" dirty="0"/>
              <a:t>指人类调整两性性行为的社会规范的总和</a:t>
            </a:r>
            <a:r>
              <a:rPr lang="zh-CN" altLang="en-US" sz="2400" dirty="0" smtClean="0"/>
              <a:t>。</a:t>
            </a:r>
            <a:endParaRPr lang="en-US" altLang="zh-CN" sz="2400" dirty="0" smtClean="0"/>
          </a:p>
          <a:p>
            <a:pPr marL="285750" indent="-285750">
              <a:buFont typeface="Arial" panose="020B0604020202020204" pitchFamily="34" charset="0"/>
              <a:buChar char="•"/>
            </a:pPr>
            <a:r>
              <a:rPr lang="zh-CN" altLang="en-US" sz="2400" dirty="0" smtClean="0"/>
              <a:t>性道德的标准：</a:t>
            </a:r>
            <a:r>
              <a:rPr lang="zh-CN" altLang="en-US" sz="2400" dirty="0"/>
              <a:t> </a:t>
            </a:r>
            <a:r>
              <a:rPr lang="en-US" altLang="zh-CN" sz="2400" dirty="0"/>
              <a:t>1.</a:t>
            </a:r>
            <a:r>
              <a:rPr lang="zh-CN" altLang="en-US" sz="2400" dirty="0"/>
              <a:t>双方自愿原则</a:t>
            </a:r>
            <a:r>
              <a:rPr lang="zh-CN" altLang="en-US" sz="2400" dirty="0" smtClean="0"/>
              <a:t>。</a:t>
            </a:r>
            <a:r>
              <a:rPr lang="en-US" altLang="zh-CN" sz="2400" dirty="0" smtClean="0">
                <a:solidFill>
                  <a:srgbClr val="FF0000"/>
                </a:solidFill>
              </a:rPr>
              <a:t>2</a:t>
            </a:r>
            <a:r>
              <a:rPr lang="en-US" altLang="zh-CN" sz="2400" dirty="0">
                <a:solidFill>
                  <a:srgbClr val="FF0000"/>
                </a:solidFill>
              </a:rPr>
              <a:t>.</a:t>
            </a:r>
            <a:r>
              <a:rPr lang="zh-CN" altLang="en-US" sz="2400" dirty="0">
                <a:solidFill>
                  <a:srgbClr val="FF0000"/>
                </a:solidFill>
              </a:rPr>
              <a:t>无伤原则</a:t>
            </a:r>
            <a:r>
              <a:rPr lang="zh-CN" altLang="en-US" sz="2400" dirty="0" smtClean="0">
                <a:solidFill>
                  <a:srgbClr val="FF0000"/>
                </a:solidFill>
              </a:rPr>
              <a:t>。</a:t>
            </a:r>
            <a:r>
              <a:rPr lang="en-US" altLang="zh-CN" sz="2400" dirty="0" smtClean="0">
                <a:solidFill>
                  <a:srgbClr val="FF0000"/>
                </a:solidFill>
              </a:rPr>
              <a:t>3</a:t>
            </a:r>
            <a:r>
              <a:rPr lang="en-US" altLang="zh-CN" sz="2400" dirty="0">
                <a:solidFill>
                  <a:srgbClr val="FF0000"/>
                </a:solidFill>
              </a:rPr>
              <a:t>.</a:t>
            </a:r>
            <a:r>
              <a:rPr lang="zh-CN" altLang="en-US" sz="2400" dirty="0">
                <a:solidFill>
                  <a:srgbClr val="FF0000"/>
                </a:solidFill>
              </a:rPr>
              <a:t>爱的原则</a:t>
            </a:r>
            <a:r>
              <a:rPr lang="zh-CN" altLang="en-US" sz="2400" dirty="0" smtClean="0">
                <a:solidFill>
                  <a:srgbClr val="FF0000"/>
                </a:solidFill>
              </a:rPr>
              <a:t>。</a:t>
            </a:r>
            <a:r>
              <a:rPr lang="en-US" altLang="zh-CN" sz="2400" dirty="0" smtClean="0">
                <a:solidFill>
                  <a:srgbClr val="FF0000"/>
                </a:solidFill>
              </a:rPr>
              <a:t>4</a:t>
            </a:r>
            <a:r>
              <a:rPr lang="en-US" altLang="zh-CN" sz="2400" dirty="0">
                <a:solidFill>
                  <a:srgbClr val="FF0000"/>
                </a:solidFill>
              </a:rPr>
              <a:t>.</a:t>
            </a:r>
            <a:r>
              <a:rPr lang="zh-CN" altLang="en-US" sz="2400" dirty="0">
                <a:solidFill>
                  <a:srgbClr val="FF0000"/>
                </a:solidFill>
              </a:rPr>
              <a:t>婚姻缔约原则</a:t>
            </a:r>
            <a:r>
              <a:rPr lang="zh-CN" altLang="en-US" sz="2400" dirty="0" smtClean="0">
                <a:solidFill>
                  <a:srgbClr val="FF0000"/>
                </a:solidFill>
              </a:rPr>
              <a:t>。</a:t>
            </a:r>
            <a:r>
              <a:rPr lang="en-US" altLang="zh-CN" sz="2400" dirty="0" smtClean="0"/>
              <a:t>5</a:t>
            </a:r>
            <a:r>
              <a:rPr lang="en-US" altLang="zh-CN" sz="2400" dirty="0"/>
              <a:t>.</a:t>
            </a:r>
            <a:r>
              <a:rPr lang="zh-CN" altLang="en-US" sz="2400" dirty="0"/>
              <a:t>科学计划生育原则</a:t>
            </a:r>
            <a:r>
              <a:rPr lang="zh-CN" altLang="en-US" sz="2400" dirty="0" smtClean="0"/>
              <a:t>。</a:t>
            </a:r>
            <a:r>
              <a:rPr lang="en-US" altLang="zh-CN" sz="2400" dirty="0" smtClean="0"/>
              <a:t>6</a:t>
            </a:r>
            <a:r>
              <a:rPr lang="en-US" altLang="zh-CN" sz="2400" dirty="0"/>
              <a:t>.</a:t>
            </a:r>
            <a:r>
              <a:rPr lang="zh-CN" altLang="en-US" sz="2400" dirty="0"/>
              <a:t>性禁忌原则</a:t>
            </a:r>
            <a:r>
              <a:rPr lang="zh-CN" altLang="en-US" sz="2400" dirty="0" smtClean="0"/>
              <a:t>。</a:t>
            </a:r>
            <a:endParaRPr lang="en-US" altLang="zh-CN" sz="2400" dirty="0" smtClean="0"/>
          </a:p>
          <a:p>
            <a:pPr marL="285750" indent="-285750">
              <a:buFont typeface="Arial" panose="020B0604020202020204" pitchFamily="34" charset="0"/>
              <a:buChar char="•"/>
            </a:pPr>
            <a:r>
              <a:rPr lang="zh-CN" altLang="en-US" sz="2400" dirty="0"/>
              <a:t>性道德的</a:t>
            </a:r>
            <a:r>
              <a:rPr lang="zh-CN" altLang="en-US" sz="2400" dirty="0" smtClean="0"/>
              <a:t>规范（中国为例）：</a:t>
            </a:r>
            <a:r>
              <a:rPr lang="en-US" altLang="zh-CN" sz="2400" dirty="0" smtClean="0"/>
              <a:t>1.</a:t>
            </a:r>
            <a:r>
              <a:rPr lang="zh-CN" altLang="en-US" sz="2400" dirty="0" smtClean="0"/>
              <a:t>性行为</a:t>
            </a:r>
            <a:r>
              <a:rPr lang="zh-CN" altLang="en-US" sz="2400" dirty="0"/>
              <a:t>必须以合法婚姻为基础</a:t>
            </a:r>
            <a:r>
              <a:rPr lang="zh-CN" altLang="en-US" sz="2400" dirty="0" smtClean="0"/>
              <a:t>。</a:t>
            </a:r>
            <a:r>
              <a:rPr lang="en-US" altLang="zh-CN" sz="2400" dirty="0" smtClean="0"/>
              <a:t>2.</a:t>
            </a:r>
            <a:r>
              <a:rPr lang="zh-CN" altLang="en-US" sz="2400" dirty="0" smtClean="0"/>
              <a:t>性行为</a:t>
            </a:r>
            <a:r>
              <a:rPr lang="zh-CN" altLang="en-US" sz="2400" dirty="0"/>
              <a:t>必须建立在爱情基础上</a:t>
            </a:r>
            <a:r>
              <a:rPr lang="zh-CN" altLang="en-US" sz="2400" dirty="0" smtClean="0"/>
              <a:t>。</a:t>
            </a:r>
            <a:r>
              <a:rPr lang="en-US" altLang="zh-CN" sz="2400" dirty="0" smtClean="0"/>
              <a:t>3.</a:t>
            </a:r>
            <a:r>
              <a:rPr lang="zh-CN" altLang="en-US" sz="2400" dirty="0" smtClean="0"/>
              <a:t>性行为</a:t>
            </a:r>
            <a:r>
              <a:rPr lang="zh-CN" altLang="en-US" sz="2400" dirty="0"/>
              <a:t>双方必须对性行为的后果负责。</a:t>
            </a:r>
          </a:p>
          <a:p>
            <a:pPr marL="285750" indent="-285750">
              <a:buFont typeface="Arial" panose="020B0604020202020204" pitchFamily="34" charset="0"/>
              <a:buChar char="•"/>
            </a:pPr>
            <a:r>
              <a:rPr lang="zh-CN" altLang="en-US" sz="2400" dirty="0" smtClean="0"/>
              <a:t>性道德的三观：</a:t>
            </a:r>
            <a:r>
              <a:rPr lang="zh-CN" altLang="en-US" sz="2400" dirty="0" smtClean="0">
                <a:solidFill>
                  <a:srgbClr val="FF0000"/>
                </a:solidFill>
              </a:rPr>
              <a:t>爱情观</a:t>
            </a:r>
            <a:r>
              <a:rPr lang="zh-CN" altLang="en-US" sz="2400" dirty="0"/>
              <a:t>、</a:t>
            </a:r>
            <a:r>
              <a:rPr lang="zh-CN" altLang="en-US" sz="2400" dirty="0" smtClean="0"/>
              <a:t>贞操观、生育观</a:t>
            </a:r>
            <a:endParaRPr lang="en-US" altLang="zh-CN" sz="2400" dirty="0" smtClean="0"/>
          </a:p>
          <a:p>
            <a:r>
              <a:rPr lang="en-US" altLang="zh-CN" sz="2400" dirty="0" smtClean="0"/>
              <a:t>     </a:t>
            </a:r>
            <a:r>
              <a:rPr lang="zh-CN" altLang="en-US" sz="2400" dirty="0" smtClean="0"/>
              <a:t>爱情观：对等性、</a:t>
            </a:r>
            <a:r>
              <a:rPr lang="zh-CN" altLang="en-US" sz="2400" dirty="0" smtClean="0">
                <a:solidFill>
                  <a:srgbClr val="FF0000"/>
                </a:solidFill>
              </a:rPr>
              <a:t>专一性和排他性</a:t>
            </a:r>
            <a:r>
              <a:rPr lang="zh-CN" altLang="en-US" sz="2400" dirty="0" smtClean="0"/>
              <a:t>、</a:t>
            </a:r>
            <a:r>
              <a:rPr lang="zh-CN" altLang="en-US" sz="2400" dirty="0" smtClean="0">
                <a:solidFill>
                  <a:srgbClr val="FF0000"/>
                </a:solidFill>
              </a:rPr>
              <a:t>持久性</a:t>
            </a:r>
            <a:endParaRPr lang="en-US" altLang="zh-CN" sz="2400" dirty="0" smtClean="0">
              <a:solidFill>
                <a:srgbClr val="FF0000"/>
              </a:solidFill>
            </a:endParaRPr>
          </a:p>
          <a:p>
            <a:pPr marL="285750" indent="-285750">
              <a:buFont typeface="Arial" panose="020B0604020202020204" pitchFamily="34" charset="0"/>
              <a:buChar char="•"/>
            </a:pPr>
            <a:endParaRPr lang="en-US" altLang="zh-CN" sz="2400" dirty="0" smtClean="0"/>
          </a:p>
          <a:p>
            <a:r>
              <a:rPr lang="en-US" altLang="zh-CN" sz="2400" dirty="0" smtClean="0"/>
              <a:t>    </a:t>
            </a:r>
          </a:p>
          <a:p>
            <a:endParaRPr lang="en-US" altLang="zh-CN" sz="2400" dirty="0" smtClean="0"/>
          </a:p>
        </p:txBody>
      </p:sp>
    </p:spTree>
    <p:extLst>
      <p:ext uri="{BB962C8B-B14F-4D97-AF65-F5344CB8AC3E}">
        <p14:creationId xmlns:p14="http://schemas.microsoft.com/office/powerpoint/2010/main" val="3486869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2"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解决措施</a:t>
            </a:r>
            <a:endParaRPr lang="zh-CN" altLang="en-US" sz="5400" b="1" cap="none" spc="0" dirty="0">
              <a:ln/>
              <a:solidFill>
                <a:schemeClr val="accent4"/>
              </a:solidFill>
              <a:effectLst/>
            </a:endParaRPr>
          </a:p>
        </p:txBody>
      </p:sp>
      <p:sp>
        <p:nvSpPr>
          <p:cNvPr id="3" name="矩形 2"/>
          <p:cNvSpPr/>
          <p:nvPr/>
        </p:nvSpPr>
        <p:spPr>
          <a:xfrm>
            <a:off x="601505" y="1067393"/>
            <a:ext cx="11182664" cy="4524315"/>
          </a:xfrm>
          <a:prstGeom prst="rect">
            <a:avLst/>
          </a:prstGeom>
        </p:spPr>
        <p:txBody>
          <a:bodyPr wrap="square">
            <a:spAutoFit/>
          </a:bodyPr>
          <a:lstStyle/>
          <a:p>
            <a:r>
              <a:rPr lang="en-US" altLang="zh-CN" sz="2400" dirty="0"/>
              <a:t>1</a:t>
            </a:r>
            <a:r>
              <a:rPr lang="zh-CN" altLang="en-US" sz="2400" dirty="0"/>
              <a:t>、对于农民工的进驻要有宽广的</a:t>
            </a:r>
            <a:r>
              <a:rPr lang="zh-CN" altLang="en-US" sz="2400" dirty="0" smtClean="0"/>
              <a:t>胸怀。对其一视同仁，</a:t>
            </a:r>
            <a:r>
              <a:rPr lang="zh-CN" altLang="en-US" sz="2400" dirty="0"/>
              <a:t>让他们在国家政策的护卫之下，可以自由的迁徙。</a:t>
            </a:r>
          </a:p>
          <a:p>
            <a:r>
              <a:rPr lang="en-US" altLang="zh-CN" sz="2400" dirty="0"/>
              <a:t>2</a:t>
            </a:r>
            <a:r>
              <a:rPr lang="zh-CN" altLang="en-US" sz="2400" dirty="0"/>
              <a:t>、要为农民工团圆创造条件，工厂</a:t>
            </a:r>
            <a:r>
              <a:rPr lang="zh-CN" altLang="en-US" sz="2400" dirty="0" smtClean="0"/>
              <a:t>里建立弄民工夫妻房，使农民工夫妻可以有地方共同居住。</a:t>
            </a:r>
            <a:endParaRPr lang="zh-CN" altLang="en-US" sz="2400" dirty="0"/>
          </a:p>
          <a:p>
            <a:r>
              <a:rPr lang="en-US" altLang="zh-CN" sz="2400" dirty="0"/>
              <a:t>3</a:t>
            </a:r>
            <a:r>
              <a:rPr lang="zh-CN" altLang="en-US" sz="2400" dirty="0"/>
              <a:t>、对于有意愿长期或者定居的农民工，在子女上学，配偶就业、社会保障方面享受市民待遇。</a:t>
            </a:r>
          </a:p>
          <a:p>
            <a:r>
              <a:rPr lang="en-US" altLang="zh-CN" sz="2400" dirty="0"/>
              <a:t>4</a:t>
            </a:r>
            <a:r>
              <a:rPr lang="zh-CN" altLang="en-US" sz="2400" dirty="0"/>
              <a:t>、城市里</a:t>
            </a:r>
            <a:r>
              <a:rPr lang="zh-CN" altLang="en-US" sz="2400" dirty="0" smtClean="0"/>
              <a:t>的农民工保障</a:t>
            </a:r>
            <a:r>
              <a:rPr lang="zh-CN" altLang="en-US" sz="2400" dirty="0"/>
              <a:t>房建设的力度要</a:t>
            </a:r>
            <a:r>
              <a:rPr lang="zh-CN" altLang="en-US" sz="2400" dirty="0" smtClean="0"/>
              <a:t>加大，给</a:t>
            </a:r>
            <a:r>
              <a:rPr lang="zh-CN" altLang="en-US" sz="2400" dirty="0"/>
              <a:t>农民工一</a:t>
            </a:r>
            <a:r>
              <a:rPr lang="zh-CN" altLang="en-US" sz="2400" dirty="0" smtClean="0"/>
              <a:t>个住房机会</a:t>
            </a:r>
            <a:r>
              <a:rPr lang="zh-CN" altLang="en-US" sz="2400" dirty="0"/>
              <a:t>。</a:t>
            </a:r>
          </a:p>
          <a:p>
            <a:r>
              <a:rPr lang="en-US" altLang="zh-CN" sz="2400" dirty="0"/>
              <a:t>5</a:t>
            </a:r>
            <a:r>
              <a:rPr lang="zh-CN" altLang="en-US" sz="2400" dirty="0"/>
              <a:t>、假期制度需要人性化，对于路程不远的农民工可以设置“夫妻团圆假”。也可以由单位出资设立“探亲团圆日”</a:t>
            </a:r>
            <a:r>
              <a:rPr lang="zh-CN" altLang="en-US" sz="2400" dirty="0" smtClean="0"/>
              <a:t>。</a:t>
            </a:r>
            <a:endParaRPr lang="zh-CN" altLang="en-US" sz="2400" dirty="0"/>
          </a:p>
          <a:p>
            <a:r>
              <a:rPr lang="en-US" altLang="zh-CN" sz="2400" dirty="0"/>
              <a:t>6</a:t>
            </a:r>
            <a:r>
              <a:rPr lang="zh-CN" altLang="en-US" sz="2400" dirty="0"/>
              <a:t>、制定更加合理的户籍</a:t>
            </a:r>
            <a:r>
              <a:rPr lang="zh-CN" altLang="en-US" sz="2400" dirty="0" smtClean="0"/>
              <a:t>制度。</a:t>
            </a:r>
            <a:endParaRPr lang="zh-CN" altLang="en-US" sz="2400" dirty="0"/>
          </a:p>
          <a:p>
            <a:r>
              <a:rPr lang="en-US" altLang="zh-CN" sz="2400" dirty="0"/>
              <a:t>7</a:t>
            </a:r>
            <a:r>
              <a:rPr lang="zh-CN" altLang="en-US" sz="2400" dirty="0" smtClean="0"/>
              <a:t>、国家</a:t>
            </a:r>
            <a:r>
              <a:rPr lang="zh-CN" altLang="en-US" sz="2400" dirty="0"/>
              <a:t>宏观调控打破城乡二元化结构，关注中小城市发展，将资源更多地投入到中小城市，鼓励民营、私营企业发展，使农民工能够就近打工赚钱</a:t>
            </a:r>
            <a:r>
              <a:rPr lang="zh-CN" altLang="en-US" sz="2400" dirty="0" smtClean="0"/>
              <a:t>。</a:t>
            </a:r>
            <a:endParaRPr lang="zh-CN" altLang="en-US" sz="2400" dirty="0"/>
          </a:p>
        </p:txBody>
      </p:sp>
    </p:spTree>
    <p:extLst>
      <p:ext uri="{BB962C8B-B14F-4D97-AF65-F5344CB8AC3E}">
        <p14:creationId xmlns:p14="http://schemas.microsoft.com/office/powerpoint/2010/main" val="180367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2"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a:ln/>
                <a:solidFill>
                  <a:schemeClr val="accent4"/>
                </a:solidFill>
              </a:rPr>
              <a:t>特别鸣谢</a:t>
            </a:r>
            <a:endParaRPr lang="zh-CN" altLang="en-US" sz="5400" b="1" cap="none" spc="0" dirty="0">
              <a:ln/>
              <a:solidFill>
                <a:schemeClr val="accent4"/>
              </a:solidFill>
              <a:effectLst/>
            </a:endParaRPr>
          </a:p>
        </p:txBody>
      </p:sp>
      <p:sp>
        <p:nvSpPr>
          <p:cNvPr id="3" name="文本框 2"/>
          <p:cNvSpPr txBox="1"/>
          <p:nvPr/>
        </p:nvSpPr>
        <p:spPr>
          <a:xfrm>
            <a:off x="730293" y="1196181"/>
            <a:ext cx="10367493" cy="2308324"/>
          </a:xfrm>
          <a:prstGeom prst="rect">
            <a:avLst/>
          </a:prstGeom>
          <a:noFill/>
        </p:spPr>
        <p:txBody>
          <a:bodyPr wrap="square" rtlCol="0">
            <a:spAutoFit/>
          </a:bodyPr>
          <a:lstStyle/>
          <a:p>
            <a:pPr marL="342900" indent="-342900">
              <a:buFont typeface="Arial" panose="020B0604020202020204" pitchFamily="34" charset="0"/>
              <a:buChar char="•"/>
            </a:pPr>
            <a:r>
              <a:rPr lang="zh-CN" altLang="en-US" sz="2400" dirty="0" smtClean="0">
                <a:latin typeface="宋体" panose="02010600030101010101" pitchFamily="2" charset="-122"/>
                <a:ea typeface="宋体" panose="02010600030101010101" pitchFamily="2" charset="-122"/>
              </a:rPr>
              <a:t>感谢陈金华老师在百忙之中能够抽出宝贵的时间对我们小组的课题进行指导并接受我们的采访。</a:t>
            </a:r>
            <a:endParaRPr lang="en-US" altLang="zh-CN" sz="2400" dirty="0" smtClean="0">
              <a:latin typeface="宋体" panose="02010600030101010101" pitchFamily="2" charset="-122"/>
              <a:ea typeface="宋体" panose="02010600030101010101" pitchFamily="2" charset="-122"/>
            </a:endParaRPr>
          </a:p>
          <a:p>
            <a:pPr marL="342900" indent="-342900">
              <a:buFont typeface="Arial" panose="020B0604020202020204" pitchFamily="34" charset="0"/>
              <a:buChar char="•"/>
            </a:pPr>
            <a:r>
              <a:rPr lang="zh-CN" altLang="en-US" sz="2400" dirty="0" smtClean="0">
                <a:latin typeface="宋体" panose="02010600030101010101" pitchFamily="2" charset="-122"/>
                <a:ea typeface="宋体" panose="02010600030101010101" pitchFamily="2" charset="-122"/>
              </a:rPr>
              <a:t>感谢组长俞傲男同学的整体统筹与宏观调控，并整理了十分调理的采访稿。</a:t>
            </a:r>
            <a:endParaRPr lang="en-US" altLang="zh-CN" sz="2400" dirty="0" smtClean="0">
              <a:latin typeface="宋体" panose="02010600030101010101" pitchFamily="2" charset="-122"/>
              <a:ea typeface="宋体" panose="02010600030101010101" pitchFamily="2" charset="-122"/>
            </a:endParaRPr>
          </a:p>
          <a:p>
            <a:pPr marL="342900" indent="-342900">
              <a:buFont typeface="Arial" panose="020B0604020202020204" pitchFamily="34" charset="0"/>
              <a:buChar char="•"/>
            </a:pPr>
            <a:r>
              <a:rPr lang="zh-CN" altLang="en-US" sz="2400" dirty="0" smtClean="0">
                <a:latin typeface="宋体" panose="02010600030101010101" pitchFamily="2" charset="-122"/>
                <a:ea typeface="宋体" panose="02010600030101010101" pitchFamily="2" charset="-122"/>
              </a:rPr>
              <a:t>感谢沈玥同学对调查问卷进行了精细的数据分析。</a:t>
            </a:r>
            <a:endParaRPr lang="en-US" altLang="zh-CN" sz="2400" dirty="0" smtClean="0">
              <a:latin typeface="宋体" panose="02010600030101010101" pitchFamily="2" charset="-122"/>
              <a:ea typeface="宋体" panose="02010600030101010101" pitchFamily="2" charset="-122"/>
            </a:endParaRPr>
          </a:p>
          <a:p>
            <a:pPr marL="342900" indent="-342900">
              <a:buFont typeface="Arial" panose="020B0604020202020204" pitchFamily="34" charset="0"/>
              <a:buChar char="•"/>
            </a:pPr>
            <a:r>
              <a:rPr lang="zh-CN" altLang="en-US" sz="2400" dirty="0" smtClean="0">
                <a:latin typeface="宋体" panose="02010600030101010101" pitchFamily="2" charset="-122"/>
                <a:ea typeface="宋体" panose="02010600030101010101" pitchFamily="2" charset="-122"/>
              </a:rPr>
              <a:t>感谢田承泽同学辛勤劳动撰写发言稿。</a:t>
            </a:r>
            <a:endParaRPr lang="en-US" altLang="zh-CN" sz="2400" dirty="0" smtClean="0">
              <a:latin typeface="宋体" panose="02010600030101010101" pitchFamily="2" charset="-122"/>
              <a:ea typeface="宋体" panose="02010600030101010101" pitchFamily="2" charset="-122"/>
            </a:endParaRPr>
          </a:p>
          <a:p>
            <a:pPr marL="342900" indent="-342900">
              <a:buFont typeface="Arial" panose="020B0604020202020204" pitchFamily="34" charset="0"/>
              <a:buChar char="•"/>
            </a:pPr>
            <a:r>
              <a:rPr lang="zh-CN" altLang="en-US" sz="2400" dirty="0">
                <a:latin typeface="宋体" panose="02010600030101010101" pitchFamily="2" charset="-122"/>
                <a:ea typeface="宋体" panose="02010600030101010101" pitchFamily="2" charset="-122"/>
              </a:rPr>
              <a:t>感谢王勤</a:t>
            </a:r>
            <a:r>
              <a:rPr lang="zh-CN" altLang="en-US" sz="2400" dirty="0" smtClean="0">
                <a:latin typeface="宋体" panose="02010600030101010101" pitchFamily="2" charset="-122"/>
                <a:ea typeface="宋体" panose="02010600030101010101" pitchFamily="2" charset="-122"/>
              </a:rPr>
              <a:t>譞同学制作</a:t>
            </a:r>
            <a:r>
              <a:rPr lang="en-US" altLang="zh-CN" sz="2400" dirty="0" err="1" smtClean="0">
                <a:latin typeface="宋体" panose="02010600030101010101" pitchFamily="2" charset="-122"/>
                <a:ea typeface="宋体" panose="02010600030101010101" pitchFamily="2" charset="-122"/>
              </a:rPr>
              <a:t>ppt</a:t>
            </a:r>
            <a:r>
              <a:rPr lang="zh-CN" altLang="en-US" sz="2400" dirty="0" smtClean="0">
                <a:latin typeface="宋体" panose="02010600030101010101" pitchFamily="2" charset="-122"/>
                <a:ea typeface="宋体" panose="02010600030101010101" pitchFamily="2" charset="-122"/>
              </a:rPr>
              <a:t>。</a:t>
            </a:r>
            <a:endParaRPr lang="zh-CN" altLang="en-US" sz="2400" dirty="0">
              <a:latin typeface="宋体" panose="02010600030101010101" pitchFamily="2" charset="-122"/>
              <a:ea typeface="宋体" panose="02010600030101010101" pitchFamily="2" charset="-122"/>
            </a:endParaRPr>
          </a:p>
        </p:txBody>
      </p:sp>
      <p:sp>
        <p:nvSpPr>
          <p:cNvPr id="4" name="文本框 3"/>
          <p:cNvSpPr txBox="1"/>
          <p:nvPr/>
        </p:nvSpPr>
        <p:spPr>
          <a:xfrm rot="21090354">
            <a:off x="3129567" y="4211391"/>
            <a:ext cx="5254580" cy="1569660"/>
          </a:xfrm>
          <a:prstGeom prst="rect">
            <a:avLst/>
          </a:prstGeom>
          <a:noFill/>
        </p:spPr>
        <p:txBody>
          <a:bodyPr wrap="square" rtlCol="0">
            <a:spAutoFit/>
          </a:bodyPr>
          <a:lstStyle/>
          <a:p>
            <a:r>
              <a:rPr lang="en-US" altLang="zh-CN" sz="9600" dirty="0" smtClean="0">
                <a:solidFill>
                  <a:srgbClr val="FF0000"/>
                </a:solidFill>
              </a:rPr>
              <a:t>Thanks~</a:t>
            </a:r>
            <a:endParaRPr lang="zh-CN" altLang="en-US" sz="9600" dirty="0">
              <a:solidFill>
                <a:srgbClr val="FF0000"/>
              </a:solidFill>
            </a:endParaRPr>
          </a:p>
        </p:txBody>
      </p:sp>
    </p:spTree>
    <p:extLst>
      <p:ext uri="{BB962C8B-B14F-4D97-AF65-F5344CB8AC3E}">
        <p14:creationId xmlns:p14="http://schemas.microsoft.com/office/powerpoint/2010/main" val="169621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96981" y="301407"/>
            <a:ext cx="7574507" cy="363176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11500" b="1" cap="none" spc="0" dirty="0" smtClean="0">
                <a:ln/>
                <a:solidFill>
                  <a:srgbClr val="C00000"/>
                </a:solidFill>
                <a:effectLst/>
              </a:rPr>
              <a:t>临时夫妻的伦理问题</a:t>
            </a:r>
            <a:endParaRPr lang="zh-CN" altLang="en-US" sz="11500" b="1" cap="none" spc="0" dirty="0">
              <a:ln/>
              <a:solidFill>
                <a:srgbClr val="C00000"/>
              </a:solidFill>
              <a:effectLst/>
            </a:endParaRPr>
          </a:p>
        </p:txBody>
      </p:sp>
      <p:sp>
        <p:nvSpPr>
          <p:cNvPr id="3" name="文本框 7"/>
          <p:cNvSpPr txBox="1"/>
          <p:nvPr/>
        </p:nvSpPr>
        <p:spPr>
          <a:xfrm>
            <a:off x="5091448" y="4583737"/>
            <a:ext cx="6628327" cy="95410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2800" b="1" dirty="0" smtClean="0">
                <a:solidFill>
                  <a:srgbClr val="002060"/>
                </a:solidFill>
                <a:latin typeface="宋体" panose="02010600030101010101" pitchFamily="2" charset="-122"/>
                <a:ea typeface="宋体" panose="02010600030101010101" pitchFamily="2" charset="-122"/>
              </a:rPr>
              <a:t>12</a:t>
            </a:r>
            <a:r>
              <a:rPr lang="zh-CN" altLang="en-US" sz="2800" b="1" dirty="0" smtClean="0">
                <a:solidFill>
                  <a:srgbClr val="002060"/>
                </a:solidFill>
                <a:latin typeface="宋体" panose="02010600030101010101" pitchFamily="2" charset="-122"/>
                <a:ea typeface="宋体" panose="02010600030101010101" pitchFamily="2" charset="-122"/>
              </a:rPr>
              <a:t>化学</a:t>
            </a:r>
            <a:endParaRPr lang="en-US" altLang="zh-CN" sz="2800" b="1" dirty="0" smtClean="0">
              <a:solidFill>
                <a:srgbClr val="002060"/>
              </a:solidFill>
              <a:latin typeface="宋体" panose="02010600030101010101" pitchFamily="2" charset="-122"/>
              <a:ea typeface="宋体" panose="02010600030101010101" pitchFamily="2" charset="-122"/>
            </a:endParaRPr>
          </a:p>
          <a:p>
            <a:pPr algn="ctr"/>
            <a:r>
              <a:rPr lang="zh-CN" altLang="en-US" sz="2800" b="1" dirty="0" smtClean="0">
                <a:solidFill>
                  <a:srgbClr val="002060"/>
                </a:solidFill>
                <a:latin typeface="宋体" panose="02010600030101010101" pitchFamily="2" charset="-122"/>
                <a:ea typeface="宋体" panose="02010600030101010101" pitchFamily="2" charset="-122"/>
              </a:rPr>
              <a:t>俞傲男 沈玥 田承泽 王勤譞</a:t>
            </a:r>
            <a:endParaRPr lang="zh-CN" altLang="en-US" sz="2800" b="1" dirty="0">
              <a:solidFill>
                <a:srgbClr val="002060"/>
              </a:solidFill>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76651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51717" y="144063"/>
            <a:ext cx="572464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什么是临时夫妻？</a:t>
            </a:r>
            <a:endParaRPr lang="zh-CN" altLang="en-US" sz="5400" b="1" cap="none" spc="0" dirty="0">
              <a:ln/>
              <a:solidFill>
                <a:schemeClr val="accent4"/>
              </a:solidFill>
              <a:effectLst/>
            </a:endParaRPr>
          </a:p>
        </p:txBody>
      </p:sp>
      <p:sp>
        <p:nvSpPr>
          <p:cNvPr id="3" name="矩形 2"/>
          <p:cNvSpPr/>
          <p:nvPr/>
        </p:nvSpPr>
        <p:spPr>
          <a:xfrm>
            <a:off x="965765" y="1067393"/>
            <a:ext cx="10577849" cy="1200329"/>
          </a:xfrm>
          <a:prstGeom prst="rect">
            <a:avLst/>
          </a:prstGeom>
        </p:spPr>
        <p:txBody>
          <a:bodyPr wrap="square">
            <a:spAutoFit/>
          </a:bodyPr>
          <a:lstStyle/>
          <a:p>
            <a:pPr marL="342900" indent="-342900">
              <a:buFont typeface="Arial" panose="020B0604020202020204" pitchFamily="34" charset="0"/>
              <a:buChar char="•"/>
            </a:pPr>
            <a:r>
              <a:rPr lang="zh-CN" altLang="en-US" sz="3600" dirty="0" smtClean="0"/>
              <a:t>不</a:t>
            </a:r>
            <a:r>
              <a:rPr lang="zh-CN" altLang="en-US" sz="3600" dirty="0" smtClean="0"/>
              <a:t>换掉自己的</a:t>
            </a:r>
            <a:r>
              <a:rPr lang="zh-CN" altLang="en-US" sz="3600" dirty="0" smtClean="0"/>
              <a:t>配偶，不</a:t>
            </a:r>
            <a:r>
              <a:rPr lang="zh-CN" altLang="en-US" sz="3600" dirty="0" smtClean="0"/>
              <a:t>拆散原有</a:t>
            </a:r>
            <a:r>
              <a:rPr lang="zh-CN" altLang="en-US" sz="3600" dirty="0" smtClean="0"/>
              <a:t>家庭</a:t>
            </a:r>
            <a:endParaRPr lang="en-US" altLang="zh-CN" sz="3600" dirty="0" smtClean="0"/>
          </a:p>
          <a:p>
            <a:pPr marL="342900" indent="-342900">
              <a:buFont typeface="Arial" panose="020B0604020202020204" pitchFamily="34" charset="0"/>
              <a:buChar char="•"/>
            </a:pPr>
            <a:r>
              <a:rPr lang="zh-CN" altLang="en-US" sz="3600" dirty="0" smtClean="0"/>
              <a:t>夫妻</a:t>
            </a:r>
            <a:r>
              <a:rPr lang="zh-CN" altLang="en-US" sz="3600" dirty="0"/>
              <a:t>团聚</a:t>
            </a:r>
            <a:r>
              <a:rPr lang="zh-CN" altLang="en-US" sz="3600" dirty="0" smtClean="0"/>
              <a:t>时即</a:t>
            </a:r>
            <a:r>
              <a:rPr lang="zh-CN" altLang="en-US" sz="3600" dirty="0"/>
              <a:t>自行</a:t>
            </a:r>
            <a:r>
              <a:rPr lang="zh-CN" altLang="en-US" sz="3600" dirty="0" smtClean="0"/>
              <a:t>解体</a:t>
            </a:r>
            <a:endParaRPr lang="zh-CN" altLang="en-US" sz="3600" dirty="0"/>
          </a:p>
        </p:txBody>
      </p:sp>
      <p:pic>
        <p:nvPicPr>
          <p:cNvPr id="2052" name="Picture 4" descr="http://img.cf8.com.cn/uploadfile/2013/0517/2013051702432619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9111" y="3300572"/>
            <a:ext cx="5534503" cy="328228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xishuiw.com/down/upload2013/201305161254147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982" y="3300572"/>
            <a:ext cx="5511129" cy="3282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1723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1"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产生背景</a:t>
            </a:r>
            <a:endParaRPr lang="zh-CN" altLang="en-US" sz="5400" b="1" cap="none" spc="0" dirty="0">
              <a:ln/>
              <a:solidFill>
                <a:schemeClr val="accent4"/>
              </a:solidFill>
              <a:effectLst/>
            </a:endParaRPr>
          </a:p>
        </p:txBody>
      </p:sp>
      <p:sp>
        <p:nvSpPr>
          <p:cNvPr id="3" name="文本框 2"/>
          <p:cNvSpPr txBox="1"/>
          <p:nvPr/>
        </p:nvSpPr>
        <p:spPr>
          <a:xfrm>
            <a:off x="360609" y="1466638"/>
            <a:ext cx="11436439" cy="1200329"/>
          </a:xfrm>
          <a:prstGeom prst="rect">
            <a:avLst/>
          </a:prstGeom>
          <a:noFill/>
        </p:spPr>
        <p:txBody>
          <a:bodyPr wrap="square" rtlCol="0">
            <a:spAutoFit/>
          </a:bodyPr>
          <a:lstStyle/>
          <a:p>
            <a:pPr marL="457200" indent="-457200">
              <a:buFont typeface="Arial" panose="020B0604020202020204" pitchFamily="34" charset="0"/>
              <a:buChar char="•"/>
            </a:pPr>
            <a:r>
              <a:rPr lang="zh-CN" altLang="en-US" sz="3600" dirty="0" smtClean="0"/>
              <a:t>生理需求（诱惑）</a:t>
            </a:r>
            <a:endParaRPr lang="en-US" altLang="zh-CN" sz="3600" dirty="0" smtClean="0"/>
          </a:p>
          <a:p>
            <a:pPr marL="457200" indent="-457200">
              <a:buFont typeface="Arial" panose="020B0604020202020204" pitchFamily="34" charset="0"/>
              <a:buChar char="•"/>
            </a:pPr>
            <a:r>
              <a:rPr lang="zh-CN" altLang="en-US" sz="3600" dirty="0" smtClean="0"/>
              <a:t>社会</a:t>
            </a:r>
            <a:r>
              <a:rPr lang="zh-CN" altLang="en-US" sz="3600" dirty="0" smtClean="0"/>
              <a:t>道德的</a:t>
            </a:r>
            <a:r>
              <a:rPr lang="zh-CN" altLang="en-US" sz="3600" dirty="0" smtClean="0"/>
              <a:t>滑坡</a:t>
            </a:r>
            <a:endParaRPr lang="en-US" altLang="zh-CN" sz="3600" dirty="0" smtClean="0"/>
          </a:p>
        </p:txBody>
      </p:sp>
    </p:spTree>
    <p:extLst>
      <p:ext uri="{BB962C8B-B14F-4D97-AF65-F5344CB8AC3E}">
        <p14:creationId xmlns:p14="http://schemas.microsoft.com/office/powerpoint/2010/main" val="47394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1"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社会关注</a:t>
            </a:r>
            <a:endParaRPr lang="zh-CN" altLang="en-US" sz="5400" b="1" cap="none" spc="0" dirty="0">
              <a:ln/>
              <a:solidFill>
                <a:schemeClr val="accent4"/>
              </a:solidFill>
              <a:effectLst/>
            </a:endParaRPr>
          </a:p>
        </p:txBody>
      </p:sp>
      <p:sp>
        <p:nvSpPr>
          <p:cNvPr id="3" name="矩形 2"/>
          <p:cNvSpPr/>
          <p:nvPr/>
        </p:nvSpPr>
        <p:spPr>
          <a:xfrm>
            <a:off x="613893" y="1428001"/>
            <a:ext cx="11578107" cy="3970318"/>
          </a:xfrm>
          <a:prstGeom prst="rect">
            <a:avLst/>
          </a:prstGeom>
        </p:spPr>
        <p:txBody>
          <a:bodyPr wrap="square">
            <a:spAutoFit/>
          </a:bodyPr>
          <a:lstStyle/>
          <a:p>
            <a:pPr marL="342900" indent="-342900">
              <a:buFont typeface="Arial" panose="020B0604020202020204" pitchFamily="34" charset="0"/>
              <a:buChar char="•"/>
            </a:pPr>
            <a:r>
              <a:rPr lang="en-US" altLang="zh-CN" sz="3600" dirty="0" smtClean="0"/>
              <a:t>2013</a:t>
            </a:r>
            <a:r>
              <a:rPr lang="zh-CN" altLang="en-US" sz="3600" dirty="0" smtClean="0"/>
              <a:t>年全国</a:t>
            </a:r>
            <a:r>
              <a:rPr lang="zh-CN" altLang="en-US" sz="3600" dirty="0" smtClean="0"/>
              <a:t>“两会”</a:t>
            </a:r>
            <a:r>
              <a:rPr lang="en-US" altLang="zh-CN" sz="3600" dirty="0"/>
              <a:t>——</a:t>
            </a:r>
            <a:r>
              <a:rPr lang="zh-CN" altLang="en-US" sz="3600" dirty="0" smtClean="0"/>
              <a:t>刘丽</a:t>
            </a:r>
            <a:endParaRPr lang="en-US" altLang="zh-CN" sz="3600" dirty="0" smtClean="0"/>
          </a:p>
          <a:p>
            <a:endParaRPr lang="en-US" altLang="zh-CN" sz="3600" dirty="0"/>
          </a:p>
          <a:p>
            <a:pPr marL="285750" indent="-285750">
              <a:buFont typeface="Arial" panose="020B0604020202020204" pitchFamily="34" charset="0"/>
              <a:buChar char="•"/>
            </a:pPr>
            <a:r>
              <a:rPr lang="zh-CN" altLang="en-US" sz="3600" dirty="0" smtClean="0"/>
              <a:t>农民工</a:t>
            </a:r>
            <a:r>
              <a:rPr lang="zh-CN" altLang="en-US" sz="3600" dirty="0"/>
              <a:t>无奈的选择</a:t>
            </a:r>
            <a:r>
              <a:rPr lang="zh-CN" altLang="en-US" sz="3600" dirty="0" smtClean="0"/>
              <a:t>。</a:t>
            </a:r>
            <a:endParaRPr lang="en-US" altLang="zh-CN" sz="3600" dirty="0" smtClean="0"/>
          </a:p>
          <a:p>
            <a:pPr marL="285750" indent="-285750">
              <a:buFont typeface="Arial" panose="020B0604020202020204" pitchFamily="34" charset="0"/>
              <a:buChar char="•"/>
            </a:pPr>
            <a:r>
              <a:rPr lang="zh-CN" altLang="en-US" sz="3600" dirty="0" smtClean="0"/>
              <a:t>社会</a:t>
            </a:r>
            <a:r>
              <a:rPr lang="zh-CN" altLang="en-US" sz="3600" dirty="0"/>
              <a:t>道德的</a:t>
            </a:r>
            <a:r>
              <a:rPr lang="zh-CN" altLang="en-US" sz="3600" dirty="0" smtClean="0"/>
              <a:t>缺失 “</a:t>
            </a:r>
            <a:r>
              <a:rPr lang="zh-CN" altLang="en-US" sz="3600" dirty="0"/>
              <a:t>不要为道德沦丧找借口”</a:t>
            </a:r>
            <a:r>
              <a:rPr lang="zh-CN" altLang="en-US" sz="3600" dirty="0" smtClean="0"/>
              <a:t>。</a:t>
            </a:r>
            <a:endParaRPr lang="en-US" altLang="zh-CN" sz="3600" dirty="0" smtClean="0"/>
          </a:p>
          <a:p>
            <a:pPr marL="285750" indent="-285750">
              <a:buFont typeface="Arial" panose="020B0604020202020204" pitchFamily="34" charset="0"/>
              <a:buChar char="•"/>
            </a:pPr>
            <a:r>
              <a:rPr lang="zh-CN" altLang="en-US" sz="3600" dirty="0" smtClean="0"/>
              <a:t>更</a:t>
            </a:r>
            <a:r>
              <a:rPr lang="zh-CN" altLang="en-US" sz="3600" dirty="0"/>
              <a:t>开放的社会环境里人们正常生理需求的</a:t>
            </a:r>
            <a:r>
              <a:rPr lang="zh-CN" altLang="en-US" sz="3600" dirty="0" smtClean="0"/>
              <a:t>反映</a:t>
            </a:r>
            <a:endParaRPr lang="en-US" altLang="zh-CN" sz="3600" dirty="0" smtClean="0"/>
          </a:p>
          <a:p>
            <a:pPr marL="285750" indent="-285750">
              <a:buFont typeface="Arial" panose="020B0604020202020204" pitchFamily="34" charset="0"/>
              <a:buChar char="•"/>
            </a:pPr>
            <a:r>
              <a:rPr lang="zh-CN" altLang="en-US" sz="3600" dirty="0" smtClean="0"/>
              <a:t>陌生</a:t>
            </a:r>
            <a:r>
              <a:rPr lang="zh-CN" altLang="en-US" sz="3600" dirty="0"/>
              <a:t>的</a:t>
            </a:r>
            <a:r>
              <a:rPr lang="zh-CN" altLang="en-US" sz="3600" dirty="0" smtClean="0"/>
              <a:t>环境中原有</a:t>
            </a:r>
            <a:r>
              <a:rPr lang="zh-CN" altLang="en-US" sz="3600" dirty="0"/>
              <a:t>的在熟人社会里的道德约束失效</a:t>
            </a:r>
            <a:r>
              <a:rPr lang="zh-CN" altLang="en-US" sz="3600" dirty="0" smtClean="0"/>
              <a:t>。</a:t>
            </a:r>
            <a:endParaRPr lang="en-US" altLang="zh-CN" sz="3600" dirty="0" smtClean="0"/>
          </a:p>
          <a:p>
            <a:pPr marL="285750" indent="-285750">
              <a:buFont typeface="Arial" panose="020B0604020202020204" pitchFamily="34" charset="0"/>
              <a:buChar char="•"/>
            </a:pPr>
            <a:r>
              <a:rPr lang="zh-CN" altLang="en-US" sz="3600" dirty="0" smtClean="0"/>
              <a:t>不</a:t>
            </a:r>
            <a:r>
              <a:rPr lang="zh-CN" altLang="en-US" sz="3600" dirty="0"/>
              <a:t>安定、没有任何法规</a:t>
            </a:r>
            <a:r>
              <a:rPr lang="zh-CN" altLang="en-US" sz="3600" dirty="0" smtClean="0"/>
              <a:t>保护</a:t>
            </a:r>
            <a:endParaRPr lang="en-US" altLang="zh-CN" sz="3600" dirty="0" smtClean="0"/>
          </a:p>
        </p:txBody>
      </p:sp>
    </p:spTree>
    <p:extLst>
      <p:ext uri="{BB962C8B-B14F-4D97-AF65-F5344CB8AC3E}">
        <p14:creationId xmlns:p14="http://schemas.microsoft.com/office/powerpoint/2010/main" val="21293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0"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smtClean="0">
                <a:ln/>
                <a:solidFill>
                  <a:schemeClr val="accent4"/>
                </a:solidFill>
              </a:rPr>
              <a:t>自身声音</a:t>
            </a:r>
            <a:endParaRPr lang="zh-CN" altLang="en-US" sz="5400" b="1" cap="none" spc="0" dirty="0">
              <a:ln/>
              <a:solidFill>
                <a:schemeClr val="accent4"/>
              </a:solidFill>
              <a:effectLst/>
            </a:endParaRPr>
          </a:p>
        </p:txBody>
      </p:sp>
      <p:sp>
        <p:nvSpPr>
          <p:cNvPr id="3" name="文本框 2"/>
          <p:cNvSpPr txBox="1"/>
          <p:nvPr/>
        </p:nvSpPr>
        <p:spPr>
          <a:xfrm>
            <a:off x="489398" y="1415122"/>
            <a:ext cx="11230376" cy="1754326"/>
          </a:xfrm>
          <a:prstGeom prst="rect">
            <a:avLst/>
          </a:prstGeom>
          <a:noFill/>
        </p:spPr>
        <p:txBody>
          <a:bodyPr wrap="square" rtlCol="0">
            <a:spAutoFit/>
          </a:bodyPr>
          <a:lstStyle/>
          <a:p>
            <a:pPr marL="285750" indent="-285750">
              <a:buFont typeface="Arial" panose="020B0604020202020204" pitchFamily="34" charset="0"/>
              <a:buChar char="•"/>
            </a:pPr>
            <a:r>
              <a:rPr lang="zh-CN" altLang="en-US" sz="3600" dirty="0" smtClean="0"/>
              <a:t>起初</a:t>
            </a:r>
            <a:r>
              <a:rPr lang="zh-CN" altLang="en-US" sz="3600" dirty="0"/>
              <a:t>只是想找人说</a:t>
            </a:r>
            <a:r>
              <a:rPr lang="zh-CN" altLang="en-US" sz="3600" dirty="0" smtClean="0"/>
              <a:t>说话，后来</a:t>
            </a:r>
            <a:r>
              <a:rPr lang="zh-CN" altLang="en-US" sz="3600" dirty="0"/>
              <a:t>慢慢慢慢就在</a:t>
            </a:r>
            <a:r>
              <a:rPr lang="zh-CN" altLang="en-US" sz="3600" dirty="0" smtClean="0"/>
              <a:t>一起</a:t>
            </a:r>
            <a:r>
              <a:rPr lang="zh-CN" altLang="en-US" sz="3600" dirty="0" smtClean="0"/>
              <a:t>。</a:t>
            </a:r>
            <a:endParaRPr lang="en-US" altLang="zh-CN" sz="3600" dirty="0" smtClean="0"/>
          </a:p>
          <a:p>
            <a:pPr marL="285750" indent="-285750">
              <a:buFont typeface="Arial" panose="020B0604020202020204" pitchFamily="34" charset="0"/>
              <a:buChar char="•"/>
            </a:pPr>
            <a:r>
              <a:rPr lang="zh-CN" altLang="en-US" sz="3600" dirty="0"/>
              <a:t>怕被人发现不敢</a:t>
            </a:r>
            <a:r>
              <a:rPr lang="zh-CN" altLang="en-US" sz="3600" dirty="0" smtClean="0"/>
              <a:t>同居，一</a:t>
            </a:r>
            <a:r>
              <a:rPr lang="zh-CN" altLang="en-US" sz="3600" dirty="0"/>
              <a:t>有时间就去小</a:t>
            </a:r>
            <a:r>
              <a:rPr lang="zh-CN" altLang="en-US" sz="3600" dirty="0" smtClean="0"/>
              <a:t>旅馆。</a:t>
            </a:r>
            <a:endParaRPr lang="en-US" altLang="zh-CN" sz="3600" dirty="0" smtClean="0"/>
          </a:p>
          <a:p>
            <a:pPr marL="285750" indent="-285750">
              <a:buFont typeface="Arial" panose="020B0604020202020204" pitchFamily="34" charset="0"/>
              <a:buChar char="•"/>
            </a:pPr>
            <a:r>
              <a:rPr lang="zh-CN" altLang="en-US" sz="3600" dirty="0" smtClean="0"/>
              <a:t>住</a:t>
            </a:r>
            <a:r>
              <a:rPr lang="zh-CN" altLang="en-US" sz="3600" dirty="0"/>
              <a:t>在一起谈不上</a:t>
            </a:r>
            <a:r>
              <a:rPr lang="zh-CN" altLang="en-US" sz="3600" dirty="0" smtClean="0"/>
              <a:t>感情，一起</a:t>
            </a:r>
            <a:r>
              <a:rPr lang="zh-CN" altLang="en-US" sz="3600" dirty="0"/>
              <a:t>搭伙过日子</a:t>
            </a:r>
            <a:r>
              <a:rPr lang="zh-CN" altLang="en-US" sz="3600" dirty="0" smtClean="0"/>
              <a:t>罢了</a:t>
            </a:r>
            <a:r>
              <a:rPr lang="zh-CN" altLang="en-US" sz="3600" dirty="0" smtClean="0"/>
              <a:t>。</a:t>
            </a:r>
            <a:endParaRPr lang="zh-CN" altLang="en-US" sz="3600" dirty="0"/>
          </a:p>
        </p:txBody>
      </p:sp>
    </p:spTree>
    <p:extLst>
      <p:ext uri="{BB962C8B-B14F-4D97-AF65-F5344CB8AC3E}">
        <p14:creationId xmlns:p14="http://schemas.microsoft.com/office/powerpoint/2010/main" val="58609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36711" y="144063"/>
            <a:ext cx="2954655"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cap="none" spc="0" dirty="0" smtClean="0">
                <a:ln/>
                <a:solidFill>
                  <a:schemeClr val="accent4"/>
                </a:solidFill>
                <a:effectLst/>
              </a:rPr>
              <a:t>社会调查</a:t>
            </a:r>
            <a:endParaRPr lang="zh-CN" altLang="en-US" sz="5400" b="1" cap="none" spc="0" dirty="0">
              <a:ln/>
              <a:solidFill>
                <a:schemeClr val="accent4"/>
              </a:solidFill>
              <a:effectLst/>
            </a:endParaRPr>
          </a:p>
        </p:txBody>
      </p:sp>
      <p:sp>
        <p:nvSpPr>
          <p:cNvPr id="4" name="矩形 3"/>
          <p:cNvSpPr/>
          <p:nvPr/>
        </p:nvSpPr>
        <p:spPr>
          <a:xfrm>
            <a:off x="283335" y="1505275"/>
            <a:ext cx="11784169" cy="3539430"/>
          </a:xfrm>
          <a:prstGeom prst="rect">
            <a:avLst/>
          </a:prstGeom>
        </p:spPr>
        <p:txBody>
          <a:bodyPr wrap="square">
            <a:spAutoFit/>
          </a:bodyPr>
          <a:lstStyle/>
          <a:p>
            <a:r>
              <a:rPr lang="zh-CN" altLang="en-US" sz="3200" dirty="0" smtClean="0"/>
              <a:t>       上海市</a:t>
            </a:r>
            <a:r>
              <a:rPr lang="zh-CN" altLang="en-US" sz="3200" dirty="0"/>
              <a:t>妇联和复旦大学社会性别发展与研究中心</a:t>
            </a:r>
            <a:r>
              <a:rPr lang="zh-CN" altLang="en-US" sz="3200" dirty="0" smtClean="0"/>
              <a:t>联手</a:t>
            </a:r>
            <a:r>
              <a:rPr lang="en-US" altLang="zh-CN" sz="3200" dirty="0" smtClean="0"/>
              <a:t>《"</a:t>
            </a:r>
            <a:r>
              <a:rPr lang="zh-CN" altLang="en-US" sz="3200" dirty="0"/>
              <a:t>临时夫妻</a:t>
            </a:r>
            <a:r>
              <a:rPr lang="en-US" altLang="zh-CN" sz="3200" dirty="0"/>
              <a:t>"</a:t>
            </a:r>
            <a:r>
              <a:rPr lang="zh-CN" altLang="en-US" sz="3200" dirty="0"/>
              <a:t>还是</a:t>
            </a:r>
            <a:r>
              <a:rPr lang="en-US" altLang="zh-CN" sz="3200" dirty="0"/>
              <a:t>"</a:t>
            </a:r>
            <a:r>
              <a:rPr lang="zh-CN" altLang="en-US" sz="3200" dirty="0"/>
              <a:t>忠贞不渝</a:t>
            </a:r>
            <a:r>
              <a:rPr lang="en-US" altLang="zh-CN" sz="3200" dirty="0" smtClean="0"/>
              <a:t>"》</a:t>
            </a:r>
          </a:p>
          <a:p>
            <a:pPr marL="457200" indent="-457200">
              <a:buFont typeface="Arial" panose="020B0604020202020204" pitchFamily="34" charset="0"/>
              <a:buChar char="•"/>
            </a:pPr>
            <a:r>
              <a:rPr lang="zh-CN" altLang="en-US" sz="3200" dirty="0" smtClean="0"/>
              <a:t>绝大多数</a:t>
            </a:r>
            <a:r>
              <a:rPr lang="zh-CN" altLang="en-US" sz="3200" dirty="0"/>
              <a:t>“不能接受”配偶对自己有过不</a:t>
            </a:r>
            <a:r>
              <a:rPr lang="zh-CN" altLang="en-US" sz="3200" dirty="0" smtClean="0"/>
              <a:t>忠</a:t>
            </a:r>
            <a:endParaRPr lang="en-US" altLang="zh-CN" sz="3200" dirty="0" smtClean="0"/>
          </a:p>
          <a:p>
            <a:pPr marL="457200" indent="-457200">
              <a:buFont typeface="Arial" panose="020B0604020202020204" pitchFamily="34" charset="0"/>
              <a:buChar char="•"/>
            </a:pPr>
            <a:r>
              <a:rPr lang="zh-CN" altLang="en-US" sz="3200" dirty="0"/>
              <a:t>三</a:t>
            </a:r>
            <a:r>
              <a:rPr lang="zh-CN" altLang="en-US" sz="3200" dirty="0" smtClean="0"/>
              <a:t>成人</a:t>
            </a:r>
            <a:r>
              <a:rPr lang="zh-CN" altLang="en-US" sz="3200" dirty="0"/>
              <a:t>绝对</a:t>
            </a:r>
            <a:r>
              <a:rPr lang="zh-CN" altLang="en-US" sz="3200" dirty="0" smtClean="0"/>
              <a:t>有把握“忠贞不渝”多数对于</a:t>
            </a:r>
            <a:r>
              <a:rPr lang="zh-CN" altLang="en-US" sz="3200" dirty="0"/>
              <a:t>长期分居下自我能否坚守表示出不确定。</a:t>
            </a:r>
            <a:endParaRPr lang="en-US" altLang="zh-CN" sz="3200" dirty="0" smtClean="0"/>
          </a:p>
          <a:p>
            <a:pPr marL="457200" indent="-457200">
              <a:buFont typeface="Arial" panose="020B0604020202020204" pitchFamily="34" charset="0"/>
              <a:buChar char="•"/>
            </a:pPr>
            <a:r>
              <a:rPr lang="zh-CN" altLang="en-US" sz="3200" dirty="0" smtClean="0"/>
              <a:t>多数人认为应该以引导和教育为主，少数人认为应采取治安管理或法律手段</a:t>
            </a:r>
            <a:endParaRPr lang="zh-CN" altLang="en-US" sz="3200" dirty="0"/>
          </a:p>
        </p:txBody>
      </p:sp>
    </p:spTree>
    <p:extLst>
      <p:ext uri="{BB962C8B-B14F-4D97-AF65-F5344CB8AC3E}">
        <p14:creationId xmlns:p14="http://schemas.microsoft.com/office/powerpoint/2010/main" val="2692854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436711" y="144063"/>
            <a:ext cx="295465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a:ln/>
                <a:solidFill>
                  <a:schemeClr val="accent4"/>
                </a:solidFill>
              </a:rPr>
              <a:t>校园</a:t>
            </a:r>
            <a:r>
              <a:rPr lang="zh-CN" altLang="en-US" sz="5400" b="1" cap="none" spc="0" dirty="0" smtClean="0">
                <a:ln/>
                <a:solidFill>
                  <a:schemeClr val="accent4"/>
                </a:solidFill>
                <a:effectLst/>
              </a:rPr>
              <a:t>调查</a:t>
            </a:r>
            <a:endParaRPr lang="zh-CN" altLang="en-US" sz="5400" b="1" cap="none" spc="0" dirty="0">
              <a:ln/>
              <a:solidFill>
                <a:schemeClr val="accent4"/>
              </a:solidFill>
              <a:effectLst/>
            </a:endParaRPr>
          </a:p>
        </p:txBody>
      </p:sp>
      <p:sp>
        <p:nvSpPr>
          <p:cNvPr id="4" name="矩形 3"/>
          <p:cNvSpPr/>
          <p:nvPr/>
        </p:nvSpPr>
        <p:spPr>
          <a:xfrm>
            <a:off x="1687133" y="1067393"/>
            <a:ext cx="9040968" cy="3539430"/>
          </a:xfrm>
          <a:prstGeom prst="rect">
            <a:avLst/>
          </a:prstGeom>
        </p:spPr>
        <p:txBody>
          <a:bodyPr wrap="square">
            <a:spAutoFit/>
          </a:bodyPr>
          <a:lstStyle/>
          <a:p>
            <a:pPr algn="just">
              <a:spcAft>
                <a:spcPts val="0"/>
              </a:spcAft>
            </a:pPr>
            <a:r>
              <a:rPr lang="en-US" altLang="zh-CN" sz="3200" kern="100" dirty="0" smtClean="0">
                <a:latin typeface="+mn-ea"/>
              </a:rPr>
              <a:t>        </a:t>
            </a:r>
            <a:r>
              <a:rPr lang="zh-CN" altLang="zh-CN" sz="3200" kern="100" dirty="0" smtClean="0">
                <a:latin typeface="+mn-ea"/>
              </a:rPr>
              <a:t>针对</a:t>
            </a:r>
            <a:r>
              <a:rPr lang="zh-CN" altLang="zh-CN" sz="3200" kern="100" dirty="0">
                <a:latin typeface="+mn-ea"/>
              </a:rPr>
              <a:t>这个问题我们小组制作了一份问卷</a:t>
            </a:r>
            <a:r>
              <a:rPr lang="zh-CN" altLang="zh-CN" sz="3200" kern="100" dirty="0" smtClean="0">
                <a:latin typeface="+mn-ea"/>
              </a:rPr>
              <a:t>。</a:t>
            </a:r>
            <a:r>
              <a:rPr lang="en-US" altLang="zh-CN" sz="3200" kern="100" dirty="0" smtClean="0">
                <a:latin typeface="+mn-ea"/>
              </a:rPr>
              <a:t>        </a:t>
            </a:r>
            <a:r>
              <a:rPr lang="zh-CN" altLang="en-US" sz="3200" kern="100" dirty="0" smtClean="0">
                <a:solidFill>
                  <a:srgbClr val="FF0000"/>
                </a:solidFill>
                <a:latin typeface="+mn-ea"/>
              </a:rPr>
              <a:t>（</a:t>
            </a:r>
            <a:r>
              <a:rPr lang="en-US" altLang="zh-CN" sz="3200" dirty="0" smtClean="0">
                <a:solidFill>
                  <a:srgbClr val="FF0000"/>
                </a:solidFill>
              </a:rPr>
              <a:t>http</a:t>
            </a:r>
            <a:r>
              <a:rPr lang="en-US" altLang="zh-CN" sz="3200" dirty="0">
                <a:solidFill>
                  <a:srgbClr val="FF0000"/>
                </a:solidFill>
              </a:rPr>
              <a:t>://</a:t>
            </a:r>
            <a:r>
              <a:rPr lang="en-US" altLang="zh-CN" sz="3200" dirty="0" smtClean="0">
                <a:solidFill>
                  <a:srgbClr val="FF0000"/>
                </a:solidFill>
              </a:rPr>
              <a:t>www.diaochapai.com/survey/a7e66fde-1e9f-402a-aabd-e198e1f53a0a</a:t>
            </a:r>
            <a:r>
              <a:rPr lang="zh-CN" altLang="en-US" sz="3200" dirty="0" smtClean="0">
                <a:solidFill>
                  <a:srgbClr val="FF0000"/>
                </a:solidFill>
              </a:rPr>
              <a:t>）</a:t>
            </a:r>
            <a:endParaRPr lang="en-US" altLang="zh-CN" sz="3200" kern="100" dirty="0" smtClean="0">
              <a:solidFill>
                <a:srgbClr val="FF0000"/>
              </a:solidFill>
              <a:latin typeface="+mn-ea"/>
            </a:endParaRPr>
          </a:p>
          <a:p>
            <a:pPr algn="just">
              <a:spcAft>
                <a:spcPts val="0"/>
              </a:spcAft>
            </a:pPr>
            <a:endParaRPr lang="en-US" altLang="zh-CN" sz="3200" kern="100" dirty="0" smtClean="0">
              <a:latin typeface="+mn-ea"/>
            </a:endParaRPr>
          </a:p>
          <a:p>
            <a:pPr algn="just">
              <a:spcAft>
                <a:spcPts val="0"/>
              </a:spcAft>
            </a:pPr>
            <a:r>
              <a:rPr lang="en-US" altLang="zh-CN" sz="3200" kern="100" dirty="0">
                <a:latin typeface="+mn-ea"/>
              </a:rPr>
              <a:t> </a:t>
            </a:r>
            <a:r>
              <a:rPr lang="en-US" altLang="zh-CN" sz="3200" kern="100" dirty="0" smtClean="0">
                <a:latin typeface="+mn-ea"/>
              </a:rPr>
              <a:t>       </a:t>
            </a:r>
            <a:r>
              <a:rPr lang="zh-CN" altLang="zh-CN" sz="3200" kern="100" dirty="0" smtClean="0">
                <a:latin typeface="+mn-ea"/>
              </a:rPr>
              <a:t>截止</a:t>
            </a:r>
            <a:r>
              <a:rPr lang="zh-CN" altLang="zh-CN" sz="3200" kern="100" dirty="0">
                <a:latin typeface="+mn-ea"/>
              </a:rPr>
              <a:t>到</a:t>
            </a:r>
            <a:r>
              <a:rPr lang="en-US" altLang="zh-CN" sz="3200" kern="100" dirty="0">
                <a:latin typeface="+mn-ea"/>
              </a:rPr>
              <a:t>2013/11/30</a:t>
            </a:r>
            <a:r>
              <a:rPr lang="zh-CN" altLang="zh-CN" sz="3200" kern="100" dirty="0">
                <a:latin typeface="+mn-ea"/>
              </a:rPr>
              <a:t>日，已有</a:t>
            </a:r>
            <a:r>
              <a:rPr lang="en-US" altLang="zh-CN" sz="3200" kern="100" dirty="0">
                <a:latin typeface="+mn-ea"/>
              </a:rPr>
              <a:t>115</a:t>
            </a:r>
            <a:r>
              <a:rPr lang="zh-CN" altLang="zh-CN" sz="3200" kern="100" dirty="0">
                <a:latin typeface="+mn-ea"/>
              </a:rPr>
              <a:t>人填写，其中男性占</a:t>
            </a:r>
            <a:r>
              <a:rPr lang="en-US" altLang="zh-CN" sz="3200" kern="100" dirty="0">
                <a:latin typeface="+mn-ea"/>
              </a:rPr>
              <a:t>61.74%</a:t>
            </a:r>
            <a:r>
              <a:rPr lang="zh-CN" altLang="zh-CN" sz="3200" kern="100" dirty="0">
                <a:latin typeface="+mn-ea"/>
              </a:rPr>
              <a:t>，女性比例</a:t>
            </a:r>
            <a:r>
              <a:rPr lang="en-US" altLang="zh-CN" sz="3200" kern="100" dirty="0">
                <a:latin typeface="+mn-ea"/>
              </a:rPr>
              <a:t>38.26%</a:t>
            </a:r>
            <a:r>
              <a:rPr lang="zh-CN" altLang="zh-CN" sz="3200" kern="100" dirty="0" smtClean="0">
                <a:latin typeface="+mn-ea"/>
              </a:rPr>
              <a:t>。问卷调查分为</a:t>
            </a:r>
            <a:r>
              <a:rPr lang="zh-CN" altLang="zh-CN" sz="3200" kern="100" dirty="0">
                <a:latin typeface="+mn-ea"/>
              </a:rPr>
              <a:t>两</a:t>
            </a:r>
            <a:r>
              <a:rPr lang="zh-CN" altLang="zh-CN" sz="3200" kern="100" dirty="0" smtClean="0">
                <a:latin typeface="+mn-ea"/>
              </a:rPr>
              <a:t>大块</a:t>
            </a:r>
            <a:r>
              <a:rPr lang="zh-CN" altLang="en-US" sz="3200" kern="100" dirty="0" smtClean="0">
                <a:latin typeface="+mn-ea"/>
              </a:rPr>
              <a:t>，主观性问题和客观性问题</a:t>
            </a:r>
            <a:endParaRPr lang="zh-CN" altLang="en-US" sz="3200" kern="100" dirty="0">
              <a:latin typeface="+mn-ea"/>
            </a:endParaRPr>
          </a:p>
        </p:txBody>
      </p:sp>
    </p:spTree>
    <p:extLst>
      <p:ext uri="{BB962C8B-B14F-4D97-AF65-F5344CB8AC3E}">
        <p14:creationId xmlns:p14="http://schemas.microsoft.com/office/powerpoint/2010/main" val="2649099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1249959" y="1067393"/>
            <a:ext cx="9328159" cy="5706351"/>
          </a:xfrm>
          <a:prstGeom prst="rect">
            <a:avLst/>
          </a:prstGeom>
        </p:spPr>
      </p:pic>
      <p:sp>
        <p:nvSpPr>
          <p:cNvPr id="4" name="矩形 3"/>
          <p:cNvSpPr/>
          <p:nvPr/>
        </p:nvSpPr>
        <p:spPr>
          <a:xfrm>
            <a:off x="2012971" y="144063"/>
            <a:ext cx="7802137"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CN" altLang="en-US" sz="5400" b="1" dirty="0">
                <a:ln/>
                <a:solidFill>
                  <a:schemeClr val="accent4"/>
                </a:solidFill>
              </a:rPr>
              <a:t>校园</a:t>
            </a:r>
            <a:r>
              <a:rPr lang="zh-CN" altLang="en-US" sz="5400" b="1" cap="none" spc="0" dirty="0" smtClean="0">
                <a:ln/>
                <a:solidFill>
                  <a:schemeClr val="accent4"/>
                </a:solidFill>
                <a:effectLst/>
              </a:rPr>
              <a:t>调查（主观性问题）</a:t>
            </a:r>
            <a:endParaRPr lang="zh-CN" altLang="en-US" sz="5400" b="1" cap="none" spc="0" dirty="0">
              <a:ln/>
              <a:solidFill>
                <a:schemeClr val="accent4"/>
              </a:solidFill>
              <a:effectLst/>
            </a:endParaRPr>
          </a:p>
        </p:txBody>
      </p:sp>
    </p:spTree>
    <p:extLst>
      <p:ext uri="{BB962C8B-B14F-4D97-AF65-F5344CB8AC3E}">
        <p14:creationId xmlns:p14="http://schemas.microsoft.com/office/powerpoint/2010/main" val="4192524248"/>
      </p:ext>
    </p:extLst>
  </p:cSld>
  <p:clrMapOvr>
    <a:masterClrMapping/>
  </p:clrMapOvr>
</p:sld>
</file>

<file path=ppt/theme/theme1.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159</TotalTime>
  <Words>1048</Words>
  <Application>Microsoft Office PowerPoint</Application>
  <PresentationFormat>宽屏</PresentationFormat>
  <Paragraphs>179</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方正姚体</vt:lpstr>
      <vt:lpstr>华文新魏</vt:lpstr>
      <vt:lpstr>宋体</vt:lpstr>
      <vt:lpstr>Arial</vt:lpstr>
      <vt:lpstr>Times New Roman</vt:lpstr>
      <vt:lpstr>Trebuchet MS</vt:lpstr>
      <vt:lpstr>Wingdings 3</vt:lpstr>
      <vt:lpstr>平面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hp</dc:creator>
  <cp:lastModifiedBy>hp</cp:lastModifiedBy>
  <cp:revision>23</cp:revision>
  <dcterms:created xsi:type="dcterms:W3CDTF">2013-12-06T08:52:38Z</dcterms:created>
  <dcterms:modified xsi:type="dcterms:W3CDTF">2013-12-07T05:08:52Z</dcterms:modified>
</cp:coreProperties>
</file>