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2" r:id="rId6"/>
    <p:sldId id="261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9FED7-7805-4175-9509-B38DE3EB87C2}" type="doc">
      <dgm:prSet loTypeId="urn:microsoft.com/office/officeart/2005/8/layout/process2" loCatId="process" qsTypeId="urn:microsoft.com/office/officeart/2005/8/quickstyle/3d5" qsCatId="3D" csTypeId="urn:microsoft.com/office/officeart/2005/8/colors/accent1_4" csCatId="accent1" phldr="1"/>
      <dgm:spPr/>
    </dgm:pt>
    <dgm:pt modelId="{07DA785E-E915-4525-B1DB-5D07968789C1}">
      <dgm:prSet phldrT="[文本]"/>
      <dgm:spPr/>
      <dgm:t>
        <a:bodyPr/>
        <a:lstStyle/>
        <a:p>
          <a:r>
            <a:rPr lang="en-US" altLang="zh-CN" dirty="0" smtClean="0"/>
            <a:t>The first trimester</a:t>
          </a:r>
          <a:endParaRPr lang="zh-CN" altLang="en-US" dirty="0"/>
        </a:p>
      </dgm:t>
    </dgm:pt>
    <dgm:pt modelId="{8F91C210-1C84-401B-9CBC-152167D8D726}" type="parTrans" cxnId="{84D0A254-0E58-48A3-8EA6-A4901C0C3C4F}">
      <dgm:prSet/>
      <dgm:spPr/>
      <dgm:t>
        <a:bodyPr/>
        <a:lstStyle/>
        <a:p>
          <a:endParaRPr lang="zh-CN" altLang="en-US"/>
        </a:p>
      </dgm:t>
    </dgm:pt>
    <dgm:pt modelId="{896BA14C-0A4C-430C-AE31-0EC4A24A8069}" type="sibTrans" cxnId="{84D0A254-0E58-48A3-8EA6-A4901C0C3C4F}">
      <dgm:prSet/>
      <dgm:spPr/>
      <dgm:t>
        <a:bodyPr/>
        <a:lstStyle/>
        <a:p>
          <a:endParaRPr lang="zh-CN" altLang="en-US"/>
        </a:p>
      </dgm:t>
    </dgm:pt>
    <dgm:pt modelId="{965D5167-48CD-48F9-8408-663B39F41A64}">
      <dgm:prSet phldrT="[文本]"/>
      <dgm:spPr/>
      <dgm:t>
        <a:bodyPr/>
        <a:lstStyle/>
        <a:p>
          <a:r>
            <a:rPr lang="en-US" altLang="zh-CN" dirty="0" smtClean="0"/>
            <a:t>The second trimester</a:t>
          </a:r>
          <a:endParaRPr lang="zh-CN" altLang="en-US" dirty="0"/>
        </a:p>
      </dgm:t>
    </dgm:pt>
    <dgm:pt modelId="{FC171C07-2FFA-4CD7-B0B1-6D13FDD7F45F}" type="parTrans" cxnId="{3B1D8D0A-6C76-4260-832E-F70CA2146DA2}">
      <dgm:prSet/>
      <dgm:spPr/>
      <dgm:t>
        <a:bodyPr/>
        <a:lstStyle/>
        <a:p>
          <a:endParaRPr lang="zh-CN" altLang="en-US"/>
        </a:p>
      </dgm:t>
    </dgm:pt>
    <dgm:pt modelId="{F9FAD4F9-24BF-4918-B956-FAE3FFB04D6A}" type="sibTrans" cxnId="{3B1D8D0A-6C76-4260-832E-F70CA2146DA2}">
      <dgm:prSet/>
      <dgm:spPr/>
      <dgm:t>
        <a:bodyPr/>
        <a:lstStyle/>
        <a:p>
          <a:endParaRPr lang="zh-CN" altLang="en-US"/>
        </a:p>
      </dgm:t>
    </dgm:pt>
    <dgm:pt modelId="{28BC93E6-0F7D-4E9D-A9BB-1B7E088DCCE0}">
      <dgm:prSet phldrT="[文本]"/>
      <dgm:spPr/>
      <dgm:t>
        <a:bodyPr/>
        <a:lstStyle/>
        <a:p>
          <a:r>
            <a:rPr lang="en-US" altLang="zh-CN" dirty="0" smtClean="0"/>
            <a:t>The third trimester</a:t>
          </a:r>
          <a:endParaRPr lang="zh-CN" altLang="en-US" dirty="0"/>
        </a:p>
      </dgm:t>
    </dgm:pt>
    <dgm:pt modelId="{73CD99A5-B9AC-4973-BA51-A6491BAD5F6F}" type="parTrans" cxnId="{C50FC18D-AF38-4E35-861C-083BD9140335}">
      <dgm:prSet/>
      <dgm:spPr/>
      <dgm:t>
        <a:bodyPr/>
        <a:lstStyle/>
        <a:p>
          <a:endParaRPr lang="zh-CN" altLang="en-US"/>
        </a:p>
      </dgm:t>
    </dgm:pt>
    <dgm:pt modelId="{927E1DED-E4A7-4C0B-815F-C9B221D187BD}" type="sibTrans" cxnId="{C50FC18D-AF38-4E35-861C-083BD9140335}">
      <dgm:prSet/>
      <dgm:spPr/>
      <dgm:t>
        <a:bodyPr/>
        <a:lstStyle/>
        <a:p>
          <a:endParaRPr lang="zh-CN" altLang="en-US"/>
        </a:p>
      </dgm:t>
    </dgm:pt>
    <dgm:pt modelId="{2B2B8C7D-0A69-49BD-B984-74DEEAECBDB4}" type="pres">
      <dgm:prSet presAssocID="{7119FED7-7805-4175-9509-B38DE3EB87C2}" presName="linearFlow" presStyleCnt="0">
        <dgm:presLayoutVars>
          <dgm:resizeHandles val="exact"/>
        </dgm:presLayoutVars>
      </dgm:prSet>
      <dgm:spPr/>
    </dgm:pt>
    <dgm:pt modelId="{A7BC9882-A4BD-446C-B767-A9008A81B745}" type="pres">
      <dgm:prSet presAssocID="{07DA785E-E915-4525-B1DB-5D07968789C1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972E5-A0BA-4DF7-A3BF-ED9803BE33C2}" type="pres">
      <dgm:prSet presAssocID="{896BA14C-0A4C-430C-AE31-0EC4A24A8069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6EF7761A-0792-4AF0-B350-3801E328CB49}" type="pres">
      <dgm:prSet presAssocID="{896BA14C-0A4C-430C-AE31-0EC4A24A8069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7DBCED3B-DEEB-41CD-A2DA-F152816491F6}" type="pres">
      <dgm:prSet presAssocID="{965D5167-48CD-48F9-8408-663B39F41A64}" presName="node" presStyleLbl="node1" presStyleIdx="1" presStyleCnt="3" custLinFactNeighborX="965" custLinFactNeighborY="108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7D6466-5860-438E-9FAB-168AE4538988}" type="pres">
      <dgm:prSet presAssocID="{F9FAD4F9-24BF-4918-B956-FAE3FFB04D6A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C8325284-22F4-4BF6-A4FB-C84B698E09C8}" type="pres">
      <dgm:prSet presAssocID="{F9FAD4F9-24BF-4918-B956-FAE3FFB04D6A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725532B3-E828-4F62-8D6E-9D40C79A7365}" type="pres">
      <dgm:prSet presAssocID="{28BC93E6-0F7D-4E9D-A9BB-1B7E088DCC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1D76FD9-7111-4487-A6A1-8C25556CDB4F}" type="presOf" srcId="{7119FED7-7805-4175-9509-B38DE3EB87C2}" destId="{2B2B8C7D-0A69-49BD-B984-74DEEAECBDB4}" srcOrd="0" destOrd="0" presId="urn:microsoft.com/office/officeart/2005/8/layout/process2"/>
    <dgm:cxn modelId="{84D0A254-0E58-48A3-8EA6-A4901C0C3C4F}" srcId="{7119FED7-7805-4175-9509-B38DE3EB87C2}" destId="{07DA785E-E915-4525-B1DB-5D07968789C1}" srcOrd="0" destOrd="0" parTransId="{8F91C210-1C84-401B-9CBC-152167D8D726}" sibTransId="{896BA14C-0A4C-430C-AE31-0EC4A24A8069}"/>
    <dgm:cxn modelId="{AAFE5924-DF1A-4281-A04B-36CBD476F500}" type="presOf" srcId="{965D5167-48CD-48F9-8408-663B39F41A64}" destId="{7DBCED3B-DEEB-41CD-A2DA-F152816491F6}" srcOrd="0" destOrd="0" presId="urn:microsoft.com/office/officeart/2005/8/layout/process2"/>
    <dgm:cxn modelId="{DC2FC5F9-3309-4343-BC39-AEF55C23A341}" type="presOf" srcId="{F9FAD4F9-24BF-4918-B956-FAE3FFB04D6A}" destId="{C8325284-22F4-4BF6-A4FB-C84B698E09C8}" srcOrd="1" destOrd="0" presId="urn:microsoft.com/office/officeart/2005/8/layout/process2"/>
    <dgm:cxn modelId="{2EA4396C-B28B-495B-82C3-4689D03F6302}" type="presOf" srcId="{07DA785E-E915-4525-B1DB-5D07968789C1}" destId="{A7BC9882-A4BD-446C-B767-A9008A81B745}" srcOrd="0" destOrd="0" presId="urn:microsoft.com/office/officeart/2005/8/layout/process2"/>
    <dgm:cxn modelId="{3B1D8D0A-6C76-4260-832E-F70CA2146DA2}" srcId="{7119FED7-7805-4175-9509-B38DE3EB87C2}" destId="{965D5167-48CD-48F9-8408-663B39F41A64}" srcOrd="1" destOrd="0" parTransId="{FC171C07-2FFA-4CD7-B0B1-6D13FDD7F45F}" sibTransId="{F9FAD4F9-24BF-4918-B956-FAE3FFB04D6A}"/>
    <dgm:cxn modelId="{C50FC18D-AF38-4E35-861C-083BD9140335}" srcId="{7119FED7-7805-4175-9509-B38DE3EB87C2}" destId="{28BC93E6-0F7D-4E9D-A9BB-1B7E088DCCE0}" srcOrd="2" destOrd="0" parTransId="{73CD99A5-B9AC-4973-BA51-A6491BAD5F6F}" sibTransId="{927E1DED-E4A7-4C0B-815F-C9B221D187BD}"/>
    <dgm:cxn modelId="{3079CFB3-DE8E-4420-B15D-2F76BA783735}" type="presOf" srcId="{28BC93E6-0F7D-4E9D-A9BB-1B7E088DCCE0}" destId="{725532B3-E828-4F62-8D6E-9D40C79A7365}" srcOrd="0" destOrd="0" presId="urn:microsoft.com/office/officeart/2005/8/layout/process2"/>
    <dgm:cxn modelId="{5027EAFB-6226-41D5-A72A-6016BE47FB0B}" type="presOf" srcId="{F9FAD4F9-24BF-4918-B956-FAE3FFB04D6A}" destId="{CB7D6466-5860-438E-9FAB-168AE4538988}" srcOrd="0" destOrd="0" presId="urn:microsoft.com/office/officeart/2005/8/layout/process2"/>
    <dgm:cxn modelId="{C76631E2-3D73-48F2-B684-03E1B9C03CCC}" type="presOf" srcId="{896BA14C-0A4C-430C-AE31-0EC4A24A8069}" destId="{6E6972E5-A0BA-4DF7-A3BF-ED9803BE33C2}" srcOrd="0" destOrd="0" presId="urn:microsoft.com/office/officeart/2005/8/layout/process2"/>
    <dgm:cxn modelId="{6FEFC5C1-17EE-42FD-8B19-7D78FE9BBA61}" type="presOf" srcId="{896BA14C-0A4C-430C-AE31-0EC4A24A8069}" destId="{6EF7761A-0792-4AF0-B350-3801E328CB49}" srcOrd="1" destOrd="0" presId="urn:microsoft.com/office/officeart/2005/8/layout/process2"/>
    <dgm:cxn modelId="{8A7452A1-2595-4693-91E3-5E6672B2CC59}" type="presParOf" srcId="{2B2B8C7D-0A69-49BD-B984-74DEEAECBDB4}" destId="{A7BC9882-A4BD-446C-B767-A9008A81B745}" srcOrd="0" destOrd="0" presId="urn:microsoft.com/office/officeart/2005/8/layout/process2"/>
    <dgm:cxn modelId="{75B3CB6C-260A-4C80-A49B-80C0B20B98B8}" type="presParOf" srcId="{2B2B8C7D-0A69-49BD-B984-74DEEAECBDB4}" destId="{6E6972E5-A0BA-4DF7-A3BF-ED9803BE33C2}" srcOrd="1" destOrd="0" presId="urn:microsoft.com/office/officeart/2005/8/layout/process2"/>
    <dgm:cxn modelId="{899DD4BC-FFC2-43ED-9CCE-239E3B16ADFA}" type="presParOf" srcId="{6E6972E5-A0BA-4DF7-A3BF-ED9803BE33C2}" destId="{6EF7761A-0792-4AF0-B350-3801E328CB49}" srcOrd="0" destOrd="0" presId="urn:microsoft.com/office/officeart/2005/8/layout/process2"/>
    <dgm:cxn modelId="{95DA9FC0-6926-43E6-8F84-B90A4981A4F5}" type="presParOf" srcId="{2B2B8C7D-0A69-49BD-B984-74DEEAECBDB4}" destId="{7DBCED3B-DEEB-41CD-A2DA-F152816491F6}" srcOrd="2" destOrd="0" presId="urn:microsoft.com/office/officeart/2005/8/layout/process2"/>
    <dgm:cxn modelId="{2867A0FA-60BC-40F3-9CFB-7FD32B4AF2D1}" type="presParOf" srcId="{2B2B8C7D-0A69-49BD-B984-74DEEAECBDB4}" destId="{CB7D6466-5860-438E-9FAB-168AE4538988}" srcOrd="3" destOrd="0" presId="urn:microsoft.com/office/officeart/2005/8/layout/process2"/>
    <dgm:cxn modelId="{5E00B077-B619-456B-B3B3-C09E471F70F6}" type="presParOf" srcId="{CB7D6466-5860-438E-9FAB-168AE4538988}" destId="{C8325284-22F4-4BF6-A4FB-C84B698E09C8}" srcOrd="0" destOrd="0" presId="urn:microsoft.com/office/officeart/2005/8/layout/process2"/>
    <dgm:cxn modelId="{2D619B01-1C65-4B2B-B3F1-9295E63E6CCE}" type="presParOf" srcId="{2B2B8C7D-0A69-49BD-B984-74DEEAECBDB4}" destId="{725532B3-E828-4F62-8D6E-9D40C79A736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BC9882-A4BD-446C-B767-A9008A81B745}">
      <dsp:nvSpPr>
        <dsp:cNvPr id="0" name=""/>
        <dsp:cNvSpPr/>
      </dsp:nvSpPr>
      <dsp:spPr>
        <a:xfrm>
          <a:off x="1703250" y="0"/>
          <a:ext cx="2689498" cy="14941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The first trimester</a:t>
          </a:r>
          <a:endParaRPr lang="zh-CN" altLang="en-US" sz="3900" kern="1200" dirty="0"/>
        </a:p>
      </dsp:txBody>
      <dsp:txXfrm>
        <a:off x="1703250" y="0"/>
        <a:ext cx="2689498" cy="1494166"/>
      </dsp:txXfrm>
    </dsp:sp>
    <dsp:sp modelId="{6E6972E5-A0BA-4DF7-A3BF-ED9803BE33C2}">
      <dsp:nvSpPr>
        <dsp:cNvPr id="0" name=""/>
        <dsp:cNvSpPr/>
      </dsp:nvSpPr>
      <dsp:spPr>
        <a:xfrm rot="5361581">
          <a:off x="2750423" y="1572023"/>
          <a:ext cx="621105" cy="672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100" kern="1200"/>
        </a:p>
      </dsp:txBody>
      <dsp:txXfrm rot="5361581">
        <a:off x="2750423" y="1572023"/>
        <a:ext cx="621105" cy="672374"/>
      </dsp:txXfrm>
    </dsp:sp>
    <dsp:sp modelId="{7DBCED3B-DEEB-41CD-A2DA-F152816491F6}">
      <dsp:nvSpPr>
        <dsp:cNvPr id="0" name=""/>
        <dsp:cNvSpPr/>
      </dsp:nvSpPr>
      <dsp:spPr>
        <a:xfrm>
          <a:off x="1729204" y="2322255"/>
          <a:ext cx="2689498" cy="14941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The second trimester</a:t>
          </a:r>
          <a:endParaRPr lang="zh-CN" altLang="en-US" sz="3900" kern="1200" dirty="0"/>
        </a:p>
      </dsp:txBody>
      <dsp:txXfrm>
        <a:off x="1729204" y="2322255"/>
        <a:ext cx="2689498" cy="1494166"/>
      </dsp:txXfrm>
    </dsp:sp>
    <dsp:sp modelId="{CB7D6466-5860-438E-9FAB-168AE4538988}">
      <dsp:nvSpPr>
        <dsp:cNvPr id="0" name=""/>
        <dsp:cNvSpPr/>
      </dsp:nvSpPr>
      <dsp:spPr>
        <a:xfrm rot="5441300">
          <a:off x="2811180" y="3813272"/>
          <a:ext cx="499593" cy="672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/>
        </a:p>
      </dsp:txBody>
      <dsp:txXfrm rot="5441300">
        <a:off x="2811180" y="3813272"/>
        <a:ext cx="499593" cy="672374"/>
      </dsp:txXfrm>
    </dsp:sp>
    <dsp:sp modelId="{725532B3-E828-4F62-8D6E-9D40C79A7365}">
      <dsp:nvSpPr>
        <dsp:cNvPr id="0" name=""/>
        <dsp:cNvSpPr/>
      </dsp:nvSpPr>
      <dsp:spPr>
        <a:xfrm>
          <a:off x="1703250" y="4482498"/>
          <a:ext cx="2689498" cy="149416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The third trimester</a:t>
          </a:r>
          <a:endParaRPr lang="zh-CN" altLang="en-US" sz="3900" kern="1200" dirty="0"/>
        </a:p>
      </dsp:txBody>
      <dsp:txXfrm>
        <a:off x="1703250" y="4482498"/>
        <a:ext cx="2689498" cy="1494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43CC-2E04-4693-9958-0317B477376D}" type="datetimeFigureOut">
              <a:rPr lang="zh-CN" altLang="en-US" smtClean="0"/>
              <a:pPr/>
              <a:t>2013/5/26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117B-5606-41D9-953D-25F16ED975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30215163518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9051"/>
            <a:ext cx="3823072" cy="386894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63688" y="1628800"/>
            <a:ext cx="5266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Artificial abortion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450912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10301010075</a:t>
            </a:r>
          </a:p>
          <a:p>
            <a:pPr algn="ctr"/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刘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丝雨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1664993_173711608139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72169">
            <a:off x="90967" y="1405514"/>
            <a:ext cx="5036974" cy="5036974"/>
          </a:xfrm>
          <a:prstGeom prst="rect">
            <a:avLst/>
          </a:prstGeom>
        </p:spPr>
      </p:pic>
      <p:pic>
        <p:nvPicPr>
          <p:cNvPr id="4" name="图片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052736"/>
            <a:ext cx="4413937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6832"/>
            <a:ext cx="86764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Suction 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curettage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        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抽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吸刮除术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D&amp;E </a:t>
            </a:r>
          </a:p>
          <a:p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Dilation 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&amp;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Evacuation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）  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扩张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和吸取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800" b="1" dirty="0" err="1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forcep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                            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钳子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scrape                                  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刮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Saline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method                     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盐水法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Caesarean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section                     </a:t>
            </a:r>
            <a:r>
              <a:rPr lang="zh-CN" altLang="en-US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剖腹产</a:t>
            </a:r>
            <a:endParaRPr lang="en-US" altLang="zh-CN" sz="2800" b="1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0" y="0"/>
            <a:ext cx="3779912" cy="764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Key words </a:t>
            </a:r>
            <a:endParaRPr lang="zh-CN" altLang="en-US" sz="44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3779912" y="836712"/>
          <a:ext cx="6096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23728" y="1394773"/>
            <a:ext cx="33123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     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3 months</a:t>
            </a:r>
          </a:p>
          <a:p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    (1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12weeks)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3338989"/>
            <a:ext cx="33123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4</a:t>
            </a:r>
            <a:r>
              <a:rPr lang="zh-CN" altLang="en-US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6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months</a:t>
            </a:r>
          </a:p>
          <a:p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(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13</a:t>
            </a:r>
            <a:r>
              <a:rPr lang="zh-CN" altLang="en-US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28weeks)</a:t>
            </a:r>
            <a:endParaRPr lang="zh-CN" altLang="en-US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5283205"/>
            <a:ext cx="33123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 7</a:t>
            </a:r>
            <a:r>
              <a:rPr lang="zh-CN" altLang="en-US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9 </a:t>
            </a:r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months</a:t>
            </a:r>
          </a:p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(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29</a:t>
            </a:r>
            <a:r>
              <a:rPr lang="zh-CN" altLang="en-US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40weeks)</a:t>
            </a:r>
            <a:endParaRPr lang="zh-CN" altLang="en-US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1763688" y="3789040"/>
            <a:ext cx="288032" cy="2016224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4275093"/>
            <a:ext cx="205011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Late Term</a:t>
            </a:r>
          </a:p>
          <a:p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Abortion</a:t>
            </a:r>
            <a:endParaRPr lang="zh-CN" altLang="en-US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496" y="1322765"/>
            <a:ext cx="21602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8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Early Term</a:t>
            </a:r>
            <a:endParaRPr lang="en-US" altLang="zh-CN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Abortion</a:t>
            </a:r>
            <a:endParaRPr lang="zh-CN" altLang="en-US" sz="2800" b="1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0" y="0"/>
            <a:ext cx="3779912" cy="764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Staging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aspi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3520" y="836712"/>
            <a:ext cx="4320480" cy="3704448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0" y="0"/>
            <a:ext cx="3779912" cy="764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Methods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226" y="1246109"/>
            <a:ext cx="518587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suction curettage</a:t>
            </a:r>
          </a:p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 </a:t>
            </a:r>
          </a:p>
          <a:p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early term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abortion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   (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＜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12weeks)</a:t>
            </a:r>
            <a:endParaRPr lang="en-US" altLang="zh-CN" sz="440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 · </a:t>
            </a:r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local anesthetic 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dilate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insert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suction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scrape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curettage </a:t>
            </a:r>
            <a:r>
              <a:rPr lang="zh-CN" altLang="en-US" sz="2400" b="1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刮除术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800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280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280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5648" y="4554994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1.Amniotic sac</a:t>
            </a:r>
          </a:p>
          <a:p>
            <a:r>
              <a:rPr lang="en-US" altLang="zh-CN" b="1" dirty="0" smtClean="0"/>
              <a:t>2.Embryo </a:t>
            </a:r>
          </a:p>
          <a:p>
            <a:r>
              <a:rPr lang="en-US" altLang="zh-CN" b="1" dirty="0" smtClean="0"/>
              <a:t>3.Uterine lining</a:t>
            </a:r>
            <a:endParaRPr lang="en-US" altLang="zh-CN" b="1" dirty="0"/>
          </a:p>
          <a:p>
            <a:r>
              <a:rPr lang="en-US" altLang="zh-CN" b="1" dirty="0" smtClean="0"/>
              <a:t>4.Speculum</a:t>
            </a:r>
          </a:p>
          <a:p>
            <a:r>
              <a:rPr lang="en-US" altLang="zh-CN" b="1" dirty="0" smtClean="0"/>
              <a:t>5.Vacurette</a:t>
            </a:r>
          </a:p>
          <a:p>
            <a:r>
              <a:rPr lang="en-US" altLang="zh-CN" b="1" dirty="0" smtClean="0"/>
              <a:t>6.Attached to a suction pump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1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4445" y="3573016"/>
            <a:ext cx="4370042" cy="3140968"/>
          </a:xfrm>
          <a:prstGeom prst="rect">
            <a:avLst/>
          </a:prstGeom>
        </p:spPr>
      </p:pic>
      <p:pic>
        <p:nvPicPr>
          <p:cNvPr id="4" name="图片 3" descr="8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033" y="188640"/>
            <a:ext cx="4211959" cy="3158969"/>
          </a:xfrm>
          <a:prstGeom prst="rect">
            <a:avLst/>
          </a:prstGeom>
        </p:spPr>
      </p:pic>
      <p:pic>
        <p:nvPicPr>
          <p:cNvPr id="5" name="图片 4" descr="9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6517" y="180020"/>
            <a:ext cx="4235963" cy="3176972"/>
          </a:xfrm>
          <a:prstGeom prst="rect">
            <a:avLst/>
          </a:prstGeom>
        </p:spPr>
      </p:pic>
      <p:pic>
        <p:nvPicPr>
          <p:cNvPr id="7" name="图片 6" descr="10m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717032"/>
            <a:ext cx="4043941" cy="29249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8032" y="2780928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7w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285293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9w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032" y="6093296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10w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8512" y="6300028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11w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016" y="24294"/>
            <a:ext cx="60841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D&amp;E</a:t>
            </a:r>
          </a:p>
          <a:p>
            <a:endParaRPr lang="en-US" altLang="zh-CN" sz="2800" dirty="0" smtClean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chemeClr val="accent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(dilation and evacuation)</a:t>
            </a:r>
            <a:endParaRPr lang="en-US" altLang="zh-CN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late </a:t>
            </a:r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term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abortion</a:t>
            </a:r>
          </a:p>
          <a:p>
            <a:r>
              <a:rPr lang="zh-CN" altLang="en-US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(M4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～Ｍ８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微软雅黑" pitchFamily="34" charset="-122"/>
                <a:ea typeface="微软雅黑" pitchFamily="34" charset="-122"/>
              </a:rPr>
              <a:t>·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local/general anesthetic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dilate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insert</a:t>
            </a:r>
          </a:p>
          <a:p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shred  (</a:t>
            </a:r>
            <a:r>
              <a:rPr lang="en-US" altLang="zh-CN" sz="2800" dirty="0" err="1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forcep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suction 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  scrap  (curettage)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280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 descr="20130215163518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04664"/>
            <a:ext cx="3635896" cy="2664296"/>
          </a:xfrm>
          <a:prstGeom prst="rect">
            <a:avLst/>
          </a:prstGeom>
        </p:spPr>
      </p:pic>
      <p:pic>
        <p:nvPicPr>
          <p:cNvPr id="8" name="图片 7" descr="688a8f49ef2919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789040"/>
            <a:ext cx="3811191" cy="2289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88640"/>
            <a:ext cx="5133136" cy="5693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Other</a:t>
            </a:r>
            <a:r>
              <a:rPr lang="zh-CN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·Saline method</a:t>
            </a:r>
          </a:p>
          <a:p>
            <a:r>
              <a:rPr lang="en-US" altLang="zh-CN" sz="40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M4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～Ｍ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7</a:t>
            </a:r>
          </a:p>
          <a:p>
            <a:r>
              <a:rPr lang="en-US" altLang="zh-CN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hypertonic saline solution</a:t>
            </a:r>
          </a:p>
          <a:p>
            <a:r>
              <a:rPr lang="en-US" altLang="zh-CN" sz="2800" dirty="0"/>
              <a:t> </a:t>
            </a:r>
            <a:endParaRPr lang="en-US" altLang="zh-CN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en-US" altLang="zh-CN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hysterotomy</a:t>
            </a:r>
            <a:endParaRPr lang="en-US" altLang="zh-CN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 M7</a:t>
            </a:r>
            <a:r>
              <a:rPr lang="zh-CN" altLang="en-US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～Ｍ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9</a:t>
            </a:r>
          </a:p>
          <a:p>
            <a:r>
              <a:rPr lang="en-US" altLang="zh-C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similar to </a:t>
            </a:r>
            <a:r>
              <a:rPr lang="en-US" altLang="zh-CN" sz="2800" dirty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Caesarean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section</a:t>
            </a:r>
          </a:p>
          <a:p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dirty="0" smtClean="0">
                <a:solidFill>
                  <a:schemeClr val="dk1"/>
                </a:solidFill>
                <a:latin typeface="微软雅黑" pitchFamily="34" charset="-122"/>
                <a:ea typeface="微软雅黑" pitchFamily="34" charset="-122"/>
              </a:rPr>
              <a:t>different purpose</a:t>
            </a:r>
            <a:endParaRPr lang="en-US" altLang="zh-CN" sz="2800" dirty="0">
              <a:solidFill>
                <a:schemeClr val="dk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 descr="4405394_116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717032"/>
            <a:ext cx="3586377" cy="2398390"/>
          </a:xfrm>
          <a:prstGeom prst="rect">
            <a:avLst/>
          </a:prstGeom>
        </p:spPr>
      </p:pic>
      <p:pic>
        <p:nvPicPr>
          <p:cNvPr id="4" name="图片 3" descr="7864393_143246495155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548680"/>
            <a:ext cx="3606023" cy="24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f500fd89d543c15bb1721ab6be1aa07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293096"/>
            <a:ext cx="3419872" cy="1999413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0" y="0"/>
            <a:ext cx="3779912" cy="764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Summary </a:t>
            </a:r>
            <a:endParaRPr lang="zh-CN" altLang="en-US" sz="4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528" y="1340768"/>
            <a:ext cx="4608512" cy="1815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Suction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curettage</a:t>
            </a:r>
          </a:p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 D&amp;E</a:t>
            </a:r>
            <a:endParaRPr lang="en-US" altLang="zh-CN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 Saline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method</a:t>
            </a:r>
          </a:p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en-US" altLang="zh-CN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Hysterotomy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abortion</a:t>
            </a:r>
            <a:endParaRPr lang="en-US" altLang="zh-CN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4644008" y="2060848"/>
            <a:ext cx="648072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868144" y="1988840"/>
            <a:ext cx="1613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harmful</a:t>
            </a:r>
            <a:endParaRPr lang="zh-CN" alt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5536" y="3573016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·prevent accidental pregnancy</a:t>
            </a:r>
            <a:r>
              <a:rPr lang="en-US" altLang="zh-C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3779912" cy="7647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微软雅黑" pitchFamily="34" charset="-122"/>
                <a:ea typeface="微软雅黑" pitchFamily="34" charset="-122"/>
              </a:rPr>
              <a:t>Reference  </a:t>
            </a:r>
            <a:endParaRPr lang="zh-CN" altLang="en-US" sz="4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105273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http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://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en.wikipedia.org/wiki/Abortion#By_gestational_age_and_method</a:t>
            </a:r>
          </a:p>
          <a:p>
            <a:pPr marL="342900" indent="-342900"/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buAutoNum type="arabicPeriod" startAt="2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Roche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, Natalie E. (28 September 2004). "Therapeutic Abortion".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E Medicine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 Archived from the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original on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14 December 2004. Retrieved 19 June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2011</a:t>
            </a:r>
          </a:p>
          <a:p>
            <a:pPr marL="342900" indent="-342900"/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buAutoNum type="arabicPeriod" startAt="3"/>
            </a:pP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Healthwise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(2004).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"Manual and vacuum aspiration for abortion". Web MD. Archived from the original on 28 October 2008.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Retrieved 2008-12-05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 marL="457200" indent="-457200"/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/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4.   World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Health Organization (2003).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"Dilatation and curettage". Managing Complications in Pregnancy and Childbirth: A Guide for Midwives and Doctors.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Geneva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: World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Health Organization. ISBN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978-92-4-154587-7.OCLC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 181845530.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Retrieved 2008-12-05.</a:t>
            </a:r>
            <a:endParaRPr lang="zh-CN" altLang="en-US" sz="2000" dirty="0" err="1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193</Words>
  <Application>Microsoft Office PowerPoint</Application>
  <PresentationFormat>全屏显示(4:3)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3</cp:revision>
  <dcterms:created xsi:type="dcterms:W3CDTF">2013-05-22T11:51:14Z</dcterms:created>
  <dcterms:modified xsi:type="dcterms:W3CDTF">2013-05-26T17:59:37Z</dcterms:modified>
</cp:coreProperties>
</file>