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>
        <p:scale>
          <a:sx n="69" d="100"/>
          <a:sy n="69" d="100"/>
        </p:scale>
        <p:origin x="2232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9236" y="2030197"/>
            <a:ext cx="10642764" cy="2262781"/>
          </a:xfrm>
        </p:spPr>
        <p:txBody>
          <a:bodyPr>
            <a:normAutofit fontScale="90000"/>
          </a:bodyPr>
          <a:lstStyle/>
          <a:p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zh-CN" altLang="zh-CN" sz="4900" b="1" dirty="0" smtClean="0"/>
              <a:t>從</a:t>
            </a:r>
            <a:r>
              <a:rPr lang="zh-TW" altLang="zh-CN" sz="4900" b="1" dirty="0"/>
              <a:t>倫理（</a:t>
            </a:r>
            <a:r>
              <a:rPr lang="en-US" altLang="zh-CN" sz="4900" b="1" dirty="0"/>
              <a:t>ethos</a:t>
            </a:r>
            <a:r>
              <a:rPr lang="zh-TW" altLang="zh-CN" sz="4900" b="1" dirty="0"/>
              <a:t>）</a:t>
            </a:r>
            <a:r>
              <a:rPr lang="zh-CN" altLang="zh-CN" sz="4900" b="1" dirty="0"/>
              <a:t>之本义論說</a:t>
            </a:r>
            <a:r>
              <a:rPr lang="zh-TW" altLang="zh-CN" sz="4900" b="1" dirty="0"/>
              <a:t>什麼是</a:t>
            </a:r>
            <a:r>
              <a:rPr lang="zh-CN" altLang="zh-CN" sz="4900" b="1" dirty="0"/>
              <a:t>伦理学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9977718" y="5265065"/>
            <a:ext cx="3146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dirty="0" smtClean="0">
                <a:latin typeface="STFangsong" charset="-122"/>
                <a:ea typeface="STFangsong" charset="-122"/>
                <a:cs typeface="STFangsong" charset="-122"/>
              </a:rPr>
              <a:t>伦理学基础</a:t>
            </a:r>
            <a:endParaRPr kumimoji="1" lang="en-US" altLang="zh-CN" sz="24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endParaRPr kumimoji="1" lang="en-US" altLang="zh-CN" sz="24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r>
              <a:rPr kumimoji="1" lang="zh-CN" altLang="en-US" sz="2400" dirty="0" smtClean="0">
                <a:latin typeface="STFangsong" charset="-122"/>
                <a:ea typeface="STFangsong" charset="-122"/>
                <a:cs typeface="STFangsong" charset="-122"/>
              </a:rPr>
              <a:t>邓安庆教授</a:t>
            </a:r>
            <a:endParaRPr kumimoji="1" lang="zh-CN" altLang="en-US" sz="2400" dirty="0">
              <a:latin typeface="STFangsong" charset="-122"/>
              <a:ea typeface="STFangsong" charset="-122"/>
              <a:cs typeface="STFangsong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6859" y="147918"/>
            <a:ext cx="3173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dirty="0" smtClean="0">
                <a:latin typeface="STHupo" charset="-122"/>
                <a:ea typeface="STHupo" charset="-122"/>
                <a:cs typeface="STHupo" charset="-122"/>
              </a:rPr>
              <a:t>第二讲：</a:t>
            </a:r>
            <a:endParaRPr kumimoji="1" lang="zh-CN" altLang="en-US" sz="4000" dirty="0">
              <a:latin typeface="STHupo" charset="-122"/>
              <a:ea typeface="STHupo" charset="-122"/>
              <a:cs typeface="STHupo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727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161365"/>
            <a:ext cx="8911687" cy="7785847"/>
          </a:xfrm>
        </p:spPr>
        <p:txBody>
          <a:bodyPr>
            <a:normAutofit/>
          </a:bodyPr>
          <a:lstStyle/>
          <a:p>
            <a:r>
              <a:rPr lang="zh-TW" altLang="zh-CN" b="1" dirty="0">
                <a:solidFill>
                  <a:srgbClr val="0070C0"/>
                </a:solidFill>
              </a:rPr>
              <a:t>但後來我在上黑格爾《法哲學原理》時，再次見到了黑格爾對</a:t>
            </a:r>
            <a:r>
              <a:rPr lang="en-US" altLang="zh-CN" b="1" dirty="0">
                <a:solidFill>
                  <a:srgbClr val="0070C0"/>
                </a:solidFill>
              </a:rPr>
              <a:t>Ethos</a:t>
            </a:r>
            <a:r>
              <a:rPr lang="zh-TW" altLang="zh-CN" b="1" dirty="0">
                <a:solidFill>
                  <a:srgbClr val="0070C0"/>
                </a:solidFill>
              </a:rPr>
              <a:t>本義的闡釋：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 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sz="3100" dirty="0"/>
              <a:t>伦理—</a:t>
            </a:r>
            <a:r>
              <a:rPr lang="el-GR" altLang="zh-CN" sz="3100" dirty="0"/>
              <a:t>ή</a:t>
            </a:r>
            <a:r>
              <a:rPr lang="zh-CN" altLang="zh-CN" sz="3100" dirty="0"/>
              <a:t>θο</a:t>
            </a:r>
            <a:r>
              <a:rPr lang="el-GR" altLang="zh-CN" sz="3100" dirty="0"/>
              <a:t>ς</a:t>
            </a:r>
            <a:r>
              <a:rPr lang="zh-CN" altLang="zh-CN" sz="3100" dirty="0"/>
              <a:t>—古人完全没有对良心的意识—里默尔（</a:t>
            </a:r>
            <a:r>
              <a:rPr lang="en-GB" altLang="zh-CN" sz="3100" dirty="0" err="1"/>
              <a:t>Riemer</a:t>
            </a:r>
            <a:r>
              <a:rPr lang="zh-CN" altLang="zh-CN" sz="3100" dirty="0"/>
              <a:t>）：</a:t>
            </a:r>
            <a:r>
              <a:rPr lang="en-GB" altLang="zh-CN" sz="3100" dirty="0" err="1"/>
              <a:t>ή</a:t>
            </a:r>
            <a:r>
              <a:rPr lang="zh-CN" altLang="zh-CN" sz="3100" dirty="0"/>
              <a:t>θο</a:t>
            </a:r>
            <a:r>
              <a:rPr lang="en-GB" altLang="zh-CN" sz="3100" dirty="0" err="1"/>
              <a:t>ς,ion</a:t>
            </a:r>
            <a:r>
              <a:rPr lang="en-GB" altLang="zh-CN" sz="3100" dirty="0"/>
              <a:t>.</a:t>
            </a:r>
            <a:r>
              <a:rPr lang="en-US" altLang="zh-CN" sz="3100" dirty="0"/>
              <a:t> </a:t>
            </a:r>
            <a:r>
              <a:rPr lang="en-US" altLang="zh-CN" sz="3100" dirty="0" err="1"/>
              <a:t>έ</a:t>
            </a:r>
            <a:r>
              <a:rPr lang="zh-CN" altLang="zh-CN" sz="3100" dirty="0"/>
              <a:t>θο</a:t>
            </a:r>
            <a:r>
              <a:rPr lang="en-GB" altLang="zh-CN" sz="3100" dirty="0" err="1"/>
              <a:t>ς</a:t>
            </a:r>
            <a:r>
              <a:rPr lang="zh-CN" altLang="zh-CN" sz="3100" dirty="0"/>
              <a:t>—习惯、风尚—（在希罗多德那里尤其是住所、家的意思）人的出身—伦理—是否从“处所”（</a:t>
            </a:r>
            <a:r>
              <a:rPr lang="en-GB" altLang="zh-CN" sz="3100" dirty="0" err="1"/>
              <a:t>Sitz</a:t>
            </a:r>
            <a:r>
              <a:rPr lang="zh-CN" altLang="zh-CN" sz="3100" dirty="0"/>
              <a:t>）而来？—住所、习惯（</a:t>
            </a:r>
            <a:r>
              <a:rPr lang="en-GB" altLang="zh-CN" sz="3100" dirty="0" err="1"/>
              <a:t>Gewohnheit</a:t>
            </a:r>
            <a:r>
              <a:rPr lang="zh-CN" altLang="zh-CN" sz="3100" dirty="0"/>
              <a:t>），性格，神态— </a:t>
            </a:r>
            <a:r>
              <a:rPr lang="en-GB" altLang="zh-CN" sz="3100" dirty="0" err="1"/>
              <a:t>ή</a:t>
            </a:r>
            <a:r>
              <a:rPr lang="zh-CN" altLang="zh-CN" sz="3100" dirty="0"/>
              <a:t>θιχó</a:t>
            </a:r>
            <a:r>
              <a:rPr lang="en-GB" altLang="zh-CN" sz="3100" dirty="0" err="1"/>
              <a:t>ς</a:t>
            </a:r>
            <a:r>
              <a:rPr lang="zh-CN" altLang="zh-CN" sz="3100" dirty="0"/>
              <a:t>在风尚中，富有个性的—存在和生活的方式—</a:t>
            </a:r>
            <a:br>
              <a:rPr lang="zh-CN" altLang="zh-CN" sz="3100" dirty="0"/>
            </a:br>
            <a:r>
              <a:rPr lang="zh-TW" altLang="zh-CN" sz="3100" dirty="0"/>
              <a:t>這段話在我們一般的《法哲學原理》中是找不到的，它出自黑格爾</a:t>
            </a:r>
            <a:r>
              <a:rPr lang="zh-CN" altLang="zh-CN" sz="3100" dirty="0"/>
              <a:t>［对第</a:t>
            </a:r>
            <a:r>
              <a:rPr lang="en-GB" altLang="zh-CN" sz="3100" dirty="0"/>
              <a:t>151</a:t>
            </a:r>
            <a:r>
              <a:rPr lang="zh-CN" altLang="zh-CN" sz="3100" dirty="0"/>
              <a:t>节的笺注］，請</a:t>
            </a:r>
            <a:r>
              <a:rPr lang="zh-TW" altLang="zh-CN" sz="3100" dirty="0"/>
              <a:t>參見：</a:t>
            </a:r>
            <a:r>
              <a:rPr lang="zh-TW" altLang="zh-CN" sz="3100" b="1" dirty="0">
                <a:solidFill>
                  <a:srgbClr val="FF0000"/>
                </a:solidFill>
              </a:rPr>
              <a:t>黑格爾：《法哲學原理》（《黑格爾全集》第七卷），人民出版社</a:t>
            </a:r>
            <a:r>
              <a:rPr lang="en-GB" altLang="zh-CN" sz="3100" b="1" dirty="0">
                <a:solidFill>
                  <a:srgbClr val="FF0000"/>
                </a:solidFill>
              </a:rPr>
              <a:t>2016</a:t>
            </a:r>
            <a:r>
              <a:rPr lang="zh-TW" altLang="zh-CN" sz="3100" b="1" dirty="0">
                <a:solidFill>
                  <a:srgbClr val="FF0000"/>
                </a:solidFill>
              </a:rPr>
              <a:t>年版，鄧安慶譯。</a:t>
            </a:r>
            <a:r>
              <a:rPr lang="zh-CN" altLang="zh-CN" b="1" dirty="0">
                <a:solidFill>
                  <a:srgbClr val="FF0000"/>
                </a:solidFill>
              </a:rPr>
              <a:t/>
            </a:r>
            <a:br>
              <a:rPr lang="zh-CN" altLang="zh-CN" b="1" dirty="0">
                <a:solidFill>
                  <a:srgbClr val="FF0000"/>
                </a:solidFill>
              </a:rPr>
            </a:br>
            <a:endParaRPr kumimoji="1"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86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6680718"/>
          </a:xfrm>
        </p:spPr>
        <p:txBody>
          <a:bodyPr>
            <a:normAutofit fontScale="90000"/>
          </a:bodyPr>
          <a:lstStyle/>
          <a:p>
            <a:r>
              <a:rPr lang="zh-TW" altLang="zh-CN" b="1" dirty="0">
                <a:solidFill>
                  <a:srgbClr val="0070C0"/>
                </a:solidFill>
              </a:rPr>
              <a:t>黑格爾的這個</a:t>
            </a:r>
            <a:r>
              <a:rPr lang="en-GB" altLang="zh-CN" b="1" dirty="0">
                <a:solidFill>
                  <a:srgbClr val="0070C0"/>
                </a:solidFill>
              </a:rPr>
              <a:t>“</a:t>
            </a:r>
            <a:r>
              <a:rPr lang="zh-TW" altLang="zh-CN" b="1" dirty="0">
                <a:solidFill>
                  <a:srgbClr val="0070C0"/>
                </a:solidFill>
              </a:rPr>
              <a:t>箋注</a:t>
            </a:r>
            <a:r>
              <a:rPr lang="en-GB" altLang="zh-CN" b="1" dirty="0">
                <a:solidFill>
                  <a:srgbClr val="0070C0"/>
                </a:solidFill>
              </a:rPr>
              <a:t>”</a:t>
            </a:r>
            <a:r>
              <a:rPr lang="zh-TW" altLang="zh-CN" b="1" dirty="0">
                <a:solidFill>
                  <a:srgbClr val="0070C0"/>
                </a:solidFill>
              </a:rPr>
              <a:t>闡釋了</a:t>
            </a:r>
            <a:r>
              <a:rPr lang="en-US" altLang="zh-CN" b="1" dirty="0">
                <a:solidFill>
                  <a:srgbClr val="0070C0"/>
                </a:solidFill>
              </a:rPr>
              <a:t>ethos</a:t>
            </a:r>
            <a:r>
              <a:rPr lang="zh-TW" altLang="zh-CN" b="1" dirty="0">
                <a:solidFill>
                  <a:srgbClr val="0070C0"/>
                </a:solidFill>
              </a:rPr>
              <a:t>作為</a:t>
            </a:r>
            <a:r>
              <a:rPr lang="en-US" altLang="zh-CN" b="1" dirty="0">
                <a:solidFill>
                  <a:srgbClr val="0070C0"/>
                </a:solidFill>
              </a:rPr>
              <a:t>“</a:t>
            </a:r>
            <a:r>
              <a:rPr lang="zh-TW" altLang="zh-CN" b="1" dirty="0">
                <a:solidFill>
                  <a:srgbClr val="0070C0"/>
                </a:solidFill>
              </a:rPr>
              <a:t>倫理</a:t>
            </a:r>
            <a:r>
              <a:rPr lang="en-US" altLang="zh-CN" b="1" dirty="0">
                <a:solidFill>
                  <a:srgbClr val="0070C0"/>
                </a:solidFill>
              </a:rPr>
              <a:t>”</a:t>
            </a:r>
            <a:r>
              <a:rPr lang="zh-TW" altLang="zh-CN" b="1" dirty="0">
                <a:solidFill>
                  <a:srgbClr val="0070C0"/>
                </a:solidFill>
              </a:rPr>
              <a:t>之本義的三個根源</a:t>
            </a:r>
            <a:r>
              <a:rPr lang="zh-TW" altLang="zh-CN" b="1" dirty="0" smtClean="0">
                <a:solidFill>
                  <a:srgbClr val="0070C0"/>
                </a:solidFill>
              </a:rPr>
              <a:t>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zh-TW" altLang="zh-CN" dirty="0" smtClean="0"/>
              <a:t>古</a:t>
            </a:r>
            <a:r>
              <a:rPr lang="zh-TW" altLang="zh-CN" dirty="0"/>
              <a:t>希臘的</a:t>
            </a:r>
            <a:r>
              <a:rPr lang="zh-TW" altLang="zh-CN" dirty="0" smtClean="0"/>
              <a:t>根源</a:t>
            </a:r>
            <a:r>
              <a:rPr lang="zh-CN" altLang="en-US" dirty="0" smtClean="0"/>
              <a:t>，</a:t>
            </a:r>
            <a:r>
              <a:rPr lang="en-US" altLang="zh-CN" dirty="0"/>
              <a:t>“</a:t>
            </a:r>
            <a:r>
              <a:rPr lang="zh-TW" altLang="zh-CN" dirty="0"/>
              <a:t>在</a:t>
            </a:r>
            <a:r>
              <a:rPr lang="zh-CN" altLang="zh-CN" dirty="0"/>
              <a:t>希罗多德那里尤其是住所、家的意思</a:t>
            </a:r>
            <a:r>
              <a:rPr lang="en-GB" altLang="zh-CN" dirty="0"/>
              <a:t>”</a:t>
            </a:r>
            <a:r>
              <a:rPr lang="zh-CN" altLang="zh-CN" dirty="0"/>
              <a:t> </a:t>
            </a:r>
            <a:r>
              <a:rPr lang="zh-CN" altLang="en-US" dirty="0" smtClean="0"/>
              <a:t>；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zh-TW" altLang="zh-CN" dirty="0"/>
              <a:t>指出了從</a:t>
            </a:r>
            <a:r>
              <a:rPr lang="en-US" altLang="zh-CN" dirty="0"/>
              <a:t>“</a:t>
            </a:r>
            <a:r>
              <a:rPr lang="zh-TW" altLang="zh-CN" dirty="0"/>
              <a:t>住所</a:t>
            </a:r>
            <a:r>
              <a:rPr lang="en-US" altLang="zh-CN" dirty="0"/>
              <a:t>”</a:t>
            </a:r>
            <a:r>
              <a:rPr lang="zh-TW" altLang="zh-CN" dirty="0"/>
              <a:t>、</a:t>
            </a:r>
            <a:r>
              <a:rPr lang="en-US" altLang="zh-CN" dirty="0"/>
              <a:t>“</a:t>
            </a:r>
            <a:r>
              <a:rPr lang="zh-TW" altLang="zh-CN" dirty="0"/>
              <a:t>家</a:t>
            </a:r>
            <a:r>
              <a:rPr lang="en-US" altLang="zh-CN" dirty="0"/>
              <a:t>”</a:t>
            </a:r>
            <a:r>
              <a:rPr lang="zh-TW" altLang="zh-CN" dirty="0"/>
              <a:t>之本義向</a:t>
            </a:r>
            <a:r>
              <a:rPr lang="en-US" altLang="zh-CN" dirty="0"/>
              <a:t>“</a:t>
            </a:r>
            <a:r>
              <a:rPr lang="zh-TW" altLang="zh-CN" dirty="0"/>
              <a:t>習慣</a:t>
            </a:r>
            <a:r>
              <a:rPr lang="en-US" altLang="zh-CN" dirty="0"/>
              <a:t>”</a:t>
            </a:r>
            <a:r>
              <a:rPr lang="zh-TW" altLang="zh-CN" dirty="0"/>
              <a:t>、</a:t>
            </a:r>
            <a:r>
              <a:rPr lang="en-US" altLang="zh-CN" dirty="0"/>
              <a:t>“</a:t>
            </a:r>
            <a:r>
              <a:rPr lang="zh-TW" altLang="zh-CN" dirty="0"/>
              <a:t>風俗</a:t>
            </a:r>
            <a:r>
              <a:rPr lang="en-US" altLang="zh-CN" dirty="0"/>
              <a:t>”</a:t>
            </a:r>
            <a:r>
              <a:rPr lang="zh-TW" altLang="zh-CN" dirty="0"/>
              <a:t>轉變的德語根源</a:t>
            </a:r>
            <a:r>
              <a:rPr lang="zh-TW" altLang="zh-CN" dirty="0" smtClean="0"/>
              <a:t>。</a:t>
            </a:r>
            <a:r>
              <a:rPr lang="en-US" altLang="zh-CN" dirty="0" smtClean="0"/>
              <a:t>E</a:t>
            </a:r>
            <a:r>
              <a:rPr lang="de-DE" altLang="zh-CN" dirty="0" err="1" smtClean="0"/>
              <a:t>thos</a:t>
            </a:r>
            <a:r>
              <a:rPr lang="zh-CN" altLang="en-US" dirty="0"/>
              <a:t>：</a:t>
            </a:r>
            <a:r>
              <a:rPr lang="zh-CN" altLang="de-DE" dirty="0" smtClean="0"/>
              <a:t>家</a:t>
            </a:r>
            <a:r>
              <a:rPr lang="zh-CN" altLang="de-DE" dirty="0"/>
              <a:t>，居住</a:t>
            </a:r>
            <a:r>
              <a:rPr lang="de-DE" altLang="zh-CN" dirty="0"/>
              <a:t>wohnen,</a:t>
            </a:r>
            <a:r>
              <a:rPr lang="zh-CN" altLang="de-DE" dirty="0"/>
              <a:t>住所</a:t>
            </a:r>
            <a:r>
              <a:rPr lang="de-DE" altLang="zh-CN" dirty="0"/>
              <a:t>Wohnung,</a:t>
            </a:r>
            <a:r>
              <a:rPr lang="zh-CN" altLang="de-DE" dirty="0"/>
              <a:t>習慣</a:t>
            </a:r>
            <a:r>
              <a:rPr lang="de-DE" altLang="zh-CN" dirty="0"/>
              <a:t>Gewohnheit Gewöhnung,</a:t>
            </a:r>
            <a:r>
              <a:rPr lang="zh-CN" altLang="de-DE" dirty="0"/>
              <a:t>倫理</a:t>
            </a:r>
            <a:r>
              <a:rPr lang="de-DE" altLang="zh-CN" dirty="0" smtClean="0"/>
              <a:t>Sitten</a:t>
            </a:r>
            <a:r>
              <a:rPr lang="zh-CN" altLang="en-US" dirty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/>
              <a:t>“</a:t>
            </a:r>
            <a:r>
              <a:rPr lang="zh-TW" altLang="zh-CN" dirty="0"/>
              <a:t>倫理</a:t>
            </a:r>
            <a:r>
              <a:rPr lang="en-US" altLang="zh-CN" dirty="0"/>
              <a:t>”</a:t>
            </a:r>
            <a:r>
              <a:rPr lang="zh-TW" altLang="zh-CN" dirty="0"/>
              <a:t>更多地還與</a:t>
            </a:r>
            <a:r>
              <a:rPr lang="en-US" altLang="zh-CN" dirty="0"/>
              <a:t>“</a:t>
            </a:r>
            <a:r>
              <a:rPr lang="zh-CN" altLang="zh-CN" dirty="0"/>
              <a:t>性格，神态— </a:t>
            </a:r>
            <a:r>
              <a:rPr lang="en-GB" altLang="zh-CN" dirty="0" err="1"/>
              <a:t>ή</a:t>
            </a:r>
            <a:r>
              <a:rPr lang="zh-CN" altLang="zh-CN" dirty="0"/>
              <a:t>θιχó</a:t>
            </a:r>
            <a:r>
              <a:rPr lang="en-GB" altLang="zh-CN" dirty="0" err="1"/>
              <a:t>ς</a:t>
            </a:r>
            <a:r>
              <a:rPr lang="zh-CN" altLang="zh-CN" dirty="0"/>
              <a:t>在风尚中，富有个性的—存在和生活的方式</a:t>
            </a:r>
            <a:r>
              <a:rPr lang="en-GB" altLang="zh-CN" dirty="0"/>
              <a:t>”</a:t>
            </a:r>
            <a:r>
              <a:rPr lang="zh-TW" altLang="zh-CN" dirty="0"/>
              <a:t>相關。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 smtClean="0"/>
              <a:t> 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0404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7107949"/>
          </a:xfrm>
        </p:spPr>
        <p:txBody>
          <a:bodyPr>
            <a:normAutofit/>
          </a:bodyPr>
          <a:lstStyle/>
          <a:p>
            <a:r>
              <a:rPr lang="zh-CN" altLang="zh-CN" b="1" dirty="0">
                <a:solidFill>
                  <a:srgbClr val="0070C0"/>
                </a:solidFill>
              </a:rPr>
              <a:t>海德格尔在《关于人道主义的通信》中</a:t>
            </a:r>
            <a:r>
              <a:rPr lang="zh-TW" altLang="zh-CN" b="1" dirty="0">
                <a:solidFill>
                  <a:srgbClr val="0070C0"/>
                </a:solidFill>
              </a:rPr>
              <a:t>提出了一個</a:t>
            </a:r>
            <a:r>
              <a:rPr lang="en-US" altLang="zh-CN" b="1" dirty="0">
                <a:solidFill>
                  <a:srgbClr val="0070C0"/>
                </a:solidFill>
              </a:rPr>
              <a:t>“</a:t>
            </a:r>
            <a:r>
              <a:rPr lang="zh-TW" altLang="zh-CN" b="1" dirty="0">
                <a:solidFill>
                  <a:srgbClr val="0070C0"/>
                </a:solidFill>
              </a:rPr>
              <a:t>元倫理學</a:t>
            </a:r>
            <a:r>
              <a:rPr lang="zh-CN" altLang="zh-CN" b="1" dirty="0">
                <a:solidFill>
                  <a:srgbClr val="0070C0"/>
                </a:solidFill>
              </a:rPr>
              <a:t>（</a:t>
            </a:r>
            <a:r>
              <a:rPr lang="de-DE" altLang="zh-CN" b="1" dirty="0" err="1">
                <a:solidFill>
                  <a:srgbClr val="0070C0"/>
                </a:solidFill>
              </a:rPr>
              <a:t>Metaethike</a:t>
            </a:r>
            <a:r>
              <a:rPr lang="zh-CN" altLang="zh-CN" b="1" dirty="0">
                <a:solidFill>
                  <a:srgbClr val="0070C0"/>
                </a:solidFill>
              </a:rPr>
              <a:t>）</a:t>
            </a:r>
            <a:r>
              <a:rPr lang="zh-TW" altLang="zh-CN" b="1" dirty="0">
                <a:solidFill>
                  <a:srgbClr val="0070C0"/>
                </a:solidFill>
              </a:rPr>
              <a:t>概念</a:t>
            </a:r>
            <a:r>
              <a:rPr lang="zh-CN" altLang="zh-CN" b="1" dirty="0">
                <a:solidFill>
                  <a:srgbClr val="0070C0"/>
                </a:solidFill>
              </a:rPr>
              <a:t> </a:t>
            </a:r>
            <a:r>
              <a:rPr lang="zh-CN" altLang="en-US" b="1" dirty="0" smtClean="0">
                <a:solidFill>
                  <a:srgbClr val="0070C0"/>
                </a:solidFill>
              </a:rPr>
              <a:t>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700" dirty="0"/>
              <a:t/>
            </a:r>
            <a:br>
              <a:rPr lang="en-US" altLang="zh-CN" sz="2700" dirty="0"/>
            </a:br>
            <a:r>
              <a:rPr lang="zh-CN" altLang="en-US" sz="2700" dirty="0" smtClean="0"/>
              <a:t>       </a:t>
            </a:r>
            <a:r>
              <a:rPr lang="el-GR" altLang="zh-CN" sz="2700" dirty="0" smtClean="0"/>
              <a:t>“</a:t>
            </a:r>
            <a:r>
              <a:rPr lang="zh-TW" altLang="zh-CN" sz="2700" dirty="0"/>
              <a:t>如果說按照</a:t>
            </a:r>
            <a:r>
              <a:rPr lang="el-GR" altLang="zh-CN" sz="2700" dirty="0"/>
              <a:t>ή</a:t>
            </a:r>
            <a:r>
              <a:rPr lang="zh-CN" altLang="zh-CN" sz="2700" dirty="0"/>
              <a:t>θο</a:t>
            </a:r>
            <a:r>
              <a:rPr lang="el-GR" altLang="zh-CN" sz="2700" dirty="0"/>
              <a:t>ς</a:t>
            </a:r>
            <a:r>
              <a:rPr lang="zh-TW" altLang="zh-CN" sz="2700" dirty="0"/>
              <a:t>一詞的基本含義來看，倫理學這個名稱說的是它深思人的居所，那麼，那種把</a:t>
            </a:r>
            <a:r>
              <a:rPr lang="zh-TW" altLang="zh-CN" sz="2700" b="1" dirty="0">
                <a:solidFill>
                  <a:srgbClr val="0070C0"/>
                </a:solidFill>
              </a:rPr>
              <a:t>存在之真相</a:t>
            </a:r>
            <a:r>
              <a:rPr lang="zh-TW" altLang="zh-CN" sz="2700" dirty="0"/>
              <a:t>思為一個</a:t>
            </a:r>
            <a:r>
              <a:rPr lang="zh-TW" altLang="zh-CN" sz="2700" b="1" dirty="0">
                <a:solidFill>
                  <a:srgbClr val="0070C0"/>
                </a:solidFill>
              </a:rPr>
              <a:t>綻出地生存著的人</a:t>
            </a:r>
            <a:r>
              <a:rPr lang="zh-TW" altLang="zh-CN" sz="2700" dirty="0"/>
              <a:t>的原初要素的思想，本身就已經是原始的倫理學了。不過，這種思想之所以是倫理學，也並非首先因為它是存在論。因為</a:t>
            </a:r>
            <a:r>
              <a:rPr lang="zh-TW" altLang="zh-CN" sz="2700" b="1" dirty="0">
                <a:solidFill>
                  <a:srgbClr val="0070C0"/>
                </a:solidFill>
              </a:rPr>
              <a:t>存在論始終只思考在存在中的存在者</a:t>
            </a:r>
            <a:r>
              <a:rPr lang="zh-TW" altLang="zh-CN" sz="2700" dirty="0"/>
              <a:t>。但只要存在之真相沒有被思，一切存在論就還沒有基礎。</a:t>
            </a:r>
            <a:r>
              <a:rPr lang="el-GR" altLang="zh-CN" sz="2700" dirty="0" smtClean="0"/>
              <a:t>”</a:t>
            </a:r>
            <a:r>
              <a:rPr lang="zh-CN" altLang="zh-CN" sz="2700" dirty="0" smtClean="0">
                <a:solidFill>
                  <a:srgbClr val="FF0000"/>
                </a:solidFill>
              </a:rPr>
              <a:t>海德</a:t>
            </a:r>
            <a:r>
              <a:rPr lang="zh-CN" altLang="zh-CN" sz="2700" dirty="0">
                <a:solidFill>
                  <a:srgbClr val="FF0000"/>
                </a:solidFill>
              </a:rPr>
              <a:t>格爾</a:t>
            </a:r>
            <a:r>
              <a:rPr lang="zh-TW" altLang="zh-CN" sz="2700" dirty="0">
                <a:solidFill>
                  <a:srgbClr val="FF0000"/>
                </a:solidFill>
              </a:rPr>
              <a:t>：</a:t>
            </a:r>
            <a:r>
              <a:rPr lang="zh-CN" altLang="zh-CN" sz="2700" dirty="0">
                <a:solidFill>
                  <a:srgbClr val="FF0000"/>
                </a:solidFill>
              </a:rPr>
              <a:t>《关于人道主义的书信》，中文载于孙周兴译《路标》，商务印书馆</a:t>
            </a:r>
            <a:r>
              <a:rPr lang="de-DE" altLang="zh-CN" sz="2700" dirty="0">
                <a:solidFill>
                  <a:srgbClr val="FF0000"/>
                </a:solidFill>
              </a:rPr>
              <a:t>2001</a:t>
            </a:r>
            <a:r>
              <a:rPr lang="zh-CN" altLang="zh-CN" sz="2700" dirty="0">
                <a:solidFill>
                  <a:srgbClr val="FF0000"/>
                </a:solidFill>
              </a:rPr>
              <a:t>年版，第</a:t>
            </a:r>
            <a:r>
              <a:rPr lang="de-DE" altLang="zh-CN" sz="2700" dirty="0">
                <a:solidFill>
                  <a:srgbClr val="FF0000"/>
                </a:solidFill>
              </a:rPr>
              <a:t>420</a:t>
            </a:r>
            <a:r>
              <a:rPr lang="zh-CN" altLang="zh-CN" sz="2700" dirty="0">
                <a:solidFill>
                  <a:srgbClr val="FF0000"/>
                </a:solidFill>
              </a:rPr>
              <a:t>页（引文是</a:t>
            </a:r>
            <a:r>
              <a:rPr lang="zh-TW" altLang="zh-CN" sz="2700" dirty="0">
                <a:solidFill>
                  <a:srgbClr val="FF0000"/>
                </a:solidFill>
              </a:rPr>
              <a:t>引者按照德文版修改過的）</a:t>
            </a:r>
            <a:r>
              <a:rPr lang="zh-TW" altLang="zh-CN" sz="2700" dirty="0"/>
              <a:t>。</a:t>
            </a:r>
            <a:r>
              <a:rPr lang="zh-CN" altLang="zh-CN" sz="2700" dirty="0"/>
              <a:t/>
            </a:r>
            <a:br>
              <a:rPr lang="zh-CN" altLang="zh-CN" sz="2700" dirty="0"/>
            </a:br>
            <a:endParaRPr kumimoji="1" lang="zh-CN" altLang="en-US" sz="2700" dirty="0"/>
          </a:p>
        </p:txBody>
      </p:sp>
    </p:spTree>
    <p:extLst>
      <p:ext uri="{BB962C8B-B14F-4D97-AF65-F5344CB8AC3E}">
        <p14:creationId xmlns:p14="http://schemas.microsoft.com/office/powerpoint/2010/main" val="925014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1390592"/>
            <a:ext cx="9374957" cy="5467408"/>
          </a:xfrm>
        </p:spPr>
        <p:txBody>
          <a:bodyPr>
            <a:normAutofit fontScale="90000"/>
          </a:bodyPr>
          <a:lstStyle/>
          <a:p>
            <a:r>
              <a:rPr lang="zh-TW" altLang="zh-CN" dirty="0"/>
              <a:t>“與一切</a:t>
            </a:r>
            <a:r>
              <a:rPr lang="en-US" altLang="zh-CN" dirty="0" err="1"/>
              <a:t>existentia</a:t>
            </a:r>
            <a:r>
              <a:rPr lang="en-US" altLang="zh-CN" dirty="0"/>
              <a:t>[</a:t>
            </a:r>
            <a:r>
              <a:rPr lang="zh-TW" altLang="zh-CN" b="1" dirty="0">
                <a:solidFill>
                  <a:srgbClr val="0070C0"/>
                </a:solidFill>
              </a:rPr>
              <a:t>實存</a:t>
            </a:r>
            <a:r>
              <a:rPr lang="en-US" altLang="zh-CN" dirty="0"/>
              <a:t>]</a:t>
            </a:r>
            <a:r>
              <a:rPr lang="zh-TW" altLang="zh-CN" dirty="0"/>
              <a:t>和</a:t>
            </a:r>
            <a:r>
              <a:rPr lang="en-US" altLang="zh-CN" dirty="0"/>
              <a:t>existence[</a:t>
            </a:r>
            <a:r>
              <a:rPr lang="zh-TW" altLang="zh-CN" b="1" dirty="0">
                <a:solidFill>
                  <a:srgbClr val="0070C0"/>
                </a:solidFill>
              </a:rPr>
              <a:t>實存、生存</a:t>
            </a:r>
            <a:r>
              <a:rPr lang="en-US" altLang="zh-CN" dirty="0"/>
              <a:t>]</a:t>
            </a:r>
            <a:r>
              <a:rPr lang="zh-TW" altLang="zh-CN" dirty="0"/>
              <a:t>根本不同，</a:t>
            </a:r>
            <a:r>
              <a:rPr lang="en-US" altLang="zh-CN" dirty="0"/>
              <a:t>‘</a:t>
            </a:r>
            <a:r>
              <a:rPr lang="zh-TW" altLang="zh-CN" dirty="0"/>
              <a:t>綻出之生存</a:t>
            </a:r>
            <a:r>
              <a:rPr lang="en-US" altLang="zh-CN" dirty="0"/>
              <a:t>’</a:t>
            </a:r>
            <a:r>
              <a:rPr lang="zh-TW" altLang="zh-CN" dirty="0"/>
              <a:t>（</a:t>
            </a:r>
            <a:r>
              <a:rPr lang="en-US" altLang="zh-CN" dirty="0" err="1"/>
              <a:t>Ek-sistenz</a:t>
            </a:r>
            <a:r>
              <a:rPr lang="zh-TW" altLang="zh-CN" dirty="0"/>
              <a:t>）是切近存在的綻出的居住（</a:t>
            </a:r>
            <a:r>
              <a:rPr lang="en-US" altLang="zh-CN" dirty="0"/>
              <a:t>das </a:t>
            </a:r>
            <a:r>
              <a:rPr lang="en-US" altLang="zh-CN" dirty="0" err="1"/>
              <a:t>ek-statische</a:t>
            </a:r>
            <a:r>
              <a:rPr lang="en-US" altLang="zh-CN" dirty="0"/>
              <a:t> </a:t>
            </a:r>
            <a:r>
              <a:rPr lang="en-US" altLang="zh-CN" dirty="0" err="1"/>
              <a:t>Wohnen</a:t>
            </a:r>
            <a:r>
              <a:rPr lang="zh-TW" altLang="zh-CN" dirty="0"/>
              <a:t>）。綻出之生存乃是看護（</a:t>
            </a:r>
            <a:r>
              <a:rPr lang="de-DE" altLang="zh-CN" dirty="0" err="1"/>
              <a:t>Wä</a:t>
            </a:r>
            <a:r>
              <a:rPr lang="en-US" altLang="zh-CN" dirty="0" err="1"/>
              <a:t>chterschaft</a:t>
            </a:r>
            <a:r>
              <a:rPr lang="zh-TW" altLang="zh-CN" dirty="0"/>
              <a:t>）存在</a:t>
            </a:r>
            <a:r>
              <a:rPr lang="en-US" altLang="zh-CN" dirty="0"/>
              <a:t>,</a:t>
            </a:r>
            <a:r>
              <a:rPr lang="zh-TW" altLang="zh-CN" dirty="0"/>
              <a:t>也就是為存在而操心（</a:t>
            </a:r>
            <a:r>
              <a:rPr lang="en-US" altLang="zh-CN" dirty="0"/>
              <a:t>die </a:t>
            </a:r>
            <a:r>
              <a:rPr lang="en-US" altLang="zh-CN" dirty="0" err="1"/>
              <a:t>Sorge</a:t>
            </a:r>
            <a:r>
              <a:rPr lang="en-US" altLang="zh-CN" dirty="0"/>
              <a:t> f</a:t>
            </a:r>
            <a:r>
              <a:rPr lang="de-DE" altLang="zh-CN" dirty="0" err="1"/>
              <a:t>ür</a:t>
            </a:r>
            <a:r>
              <a:rPr lang="de-DE" altLang="zh-CN" dirty="0"/>
              <a:t> das Sein</a:t>
            </a:r>
            <a:r>
              <a:rPr lang="zh-TW" altLang="zh-CN" dirty="0"/>
              <a:t>）。</a:t>
            </a:r>
            <a:r>
              <a:rPr lang="en-US" altLang="zh-CN" dirty="0"/>
              <a:t>”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>
                <a:solidFill>
                  <a:srgbClr val="FF0000"/>
                </a:solidFill>
              </a:rPr>
              <a:t>海德格爾</a:t>
            </a:r>
            <a:r>
              <a:rPr lang="zh-TW" altLang="zh-CN" dirty="0">
                <a:solidFill>
                  <a:srgbClr val="FF0000"/>
                </a:solidFill>
              </a:rPr>
              <a:t>：</a:t>
            </a:r>
            <a:r>
              <a:rPr lang="zh-CN" altLang="zh-CN" dirty="0">
                <a:solidFill>
                  <a:srgbClr val="FF0000"/>
                </a:solidFill>
              </a:rPr>
              <a:t>《关于人道主义的书信》，中文载于孙周兴译《路标》，商务印书馆</a:t>
            </a:r>
            <a:r>
              <a:rPr lang="de-DE" altLang="zh-CN" dirty="0">
                <a:solidFill>
                  <a:srgbClr val="FF0000"/>
                </a:solidFill>
              </a:rPr>
              <a:t>2001</a:t>
            </a:r>
            <a:r>
              <a:rPr lang="zh-CN" altLang="zh-CN" dirty="0">
                <a:solidFill>
                  <a:srgbClr val="FF0000"/>
                </a:solidFill>
              </a:rPr>
              <a:t>年版，第</a:t>
            </a:r>
            <a:r>
              <a:rPr lang="de-DE" altLang="zh-CN" dirty="0">
                <a:solidFill>
                  <a:srgbClr val="FF0000"/>
                </a:solidFill>
              </a:rPr>
              <a:t>404</a:t>
            </a:r>
            <a:r>
              <a:rPr lang="zh-CN" altLang="zh-CN" dirty="0">
                <a:solidFill>
                  <a:srgbClr val="FF0000"/>
                </a:solidFill>
              </a:rPr>
              <a:t>页（引文是</a:t>
            </a:r>
            <a:r>
              <a:rPr lang="zh-TW" altLang="zh-CN" dirty="0">
                <a:solidFill>
                  <a:srgbClr val="FF0000"/>
                </a:solidFill>
              </a:rPr>
              <a:t>引者按照德文版修改過的）。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8729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00501" y="1498168"/>
            <a:ext cx="8911687" cy="479505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“</a:t>
            </a:r>
            <a:r>
              <a:rPr lang="zh-TW" altLang="zh-CN" b="1" dirty="0">
                <a:solidFill>
                  <a:srgbClr val="0070C0"/>
                </a:solidFill>
              </a:rPr>
              <a:t>沒有什麼德性是自然賦予我們的。</a:t>
            </a:r>
            <a:r>
              <a:rPr lang="en-US" altLang="zh-CN" dirty="0"/>
              <a:t>”(1103a19</a:t>
            </a:r>
            <a:r>
              <a:rPr lang="en-US" altLang="zh-CN" dirty="0" smtClean="0"/>
              <a:t>)</a:t>
            </a:r>
            <a:br>
              <a:rPr lang="en-US" altLang="zh-CN" dirty="0" smtClean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TW" altLang="zh-CN" dirty="0"/>
              <a:t>“德性既非出自自然，也非違反自然，而是我們具有自然的天賦，把它接受到我們之內，然後通過習慣讓這種天賦完善起來。</a:t>
            </a:r>
            <a:r>
              <a:rPr lang="en-US" altLang="zh-CN" dirty="0"/>
              <a:t>”</a:t>
            </a:r>
            <a:r>
              <a:rPr lang="zh-TW" altLang="zh-CN" dirty="0"/>
              <a:t>（</a:t>
            </a:r>
            <a:r>
              <a:rPr lang="en-US" altLang="zh-CN" dirty="0"/>
              <a:t>1103a24f.</a:t>
            </a:r>
            <a:r>
              <a:rPr lang="zh-TW" altLang="zh-CN" dirty="0"/>
              <a:t>）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>
                <a:solidFill>
                  <a:srgbClr val="FF0000"/>
                </a:solidFill>
              </a:rPr>
              <a:t>[</a:t>
            </a:r>
            <a:r>
              <a:rPr lang="zh-TW" altLang="zh-CN" dirty="0">
                <a:solidFill>
                  <a:srgbClr val="FF0000"/>
                </a:solidFill>
              </a:rPr>
              <a:t>古希臘</a:t>
            </a:r>
            <a:r>
              <a:rPr lang="en-US" altLang="zh-CN" dirty="0">
                <a:solidFill>
                  <a:srgbClr val="FF0000"/>
                </a:solidFill>
              </a:rPr>
              <a:t>]</a:t>
            </a:r>
            <a:r>
              <a:rPr lang="zh-TW" altLang="zh-CN" dirty="0">
                <a:solidFill>
                  <a:srgbClr val="FF0000"/>
                </a:solidFill>
              </a:rPr>
              <a:t>亞里士多德：《尼各馬可倫理學》（注釋導讀本），人民出版社</a:t>
            </a:r>
            <a:r>
              <a:rPr lang="en-US" altLang="zh-CN" dirty="0">
                <a:solidFill>
                  <a:srgbClr val="FF0000"/>
                </a:solidFill>
              </a:rPr>
              <a:t>2010</a:t>
            </a:r>
            <a:r>
              <a:rPr lang="zh-TW" altLang="zh-CN" dirty="0">
                <a:solidFill>
                  <a:srgbClr val="FF0000"/>
                </a:solidFill>
              </a:rPr>
              <a:t>年版，第</a:t>
            </a:r>
            <a:r>
              <a:rPr lang="en-US" altLang="zh-CN" dirty="0">
                <a:solidFill>
                  <a:srgbClr val="FF0000"/>
                </a:solidFill>
              </a:rPr>
              <a:t>76-77</a:t>
            </a:r>
            <a:r>
              <a:rPr lang="zh-TW" altLang="zh-CN" dirty="0">
                <a:solidFill>
                  <a:srgbClr val="FF0000"/>
                </a:solidFill>
              </a:rPr>
              <a:t>頁</a:t>
            </a:r>
            <a:r>
              <a:rPr lang="zh-TW" altLang="zh-CN" dirty="0"/>
              <a:t>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12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34972" y="1901580"/>
            <a:ext cx="8911687" cy="4472325"/>
          </a:xfrm>
        </p:spPr>
        <p:txBody>
          <a:bodyPr>
            <a:normAutofit/>
          </a:bodyPr>
          <a:lstStyle/>
          <a:p>
            <a:r>
              <a:rPr lang="zh-TW" altLang="zh-CN" b="1" dirty="0" smtClean="0">
                <a:solidFill>
                  <a:srgbClr val="0070C0"/>
                </a:solidFill>
              </a:rPr>
              <a:t>亞里士</a:t>
            </a:r>
            <a:r>
              <a:rPr lang="zh-TW" altLang="zh-CN" b="1" dirty="0">
                <a:solidFill>
                  <a:srgbClr val="0070C0"/>
                </a:solidFill>
              </a:rPr>
              <a:t>多德的德性論呈現給我們這樣一幅德性存在論：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 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zh-CN" altLang="en-US" sz="4000" dirty="0" smtClean="0"/>
              <a:t>     </a:t>
            </a:r>
            <a:r>
              <a:rPr lang="zh-TW" altLang="zh-CN" sz="4000" dirty="0" smtClean="0"/>
              <a:t>潛能</a:t>
            </a:r>
            <a:r>
              <a:rPr lang="zh-TW" altLang="zh-CN" sz="4000" dirty="0"/>
              <a:t>（自然的）</a:t>
            </a:r>
            <a:r>
              <a:rPr lang="en-US" altLang="zh-CN" sz="4000" dirty="0"/>
              <a:t>—</a:t>
            </a:r>
            <a:r>
              <a:rPr lang="zh-TW" altLang="zh-CN" sz="4000" dirty="0"/>
              <a:t>活動</a:t>
            </a:r>
            <a:r>
              <a:rPr lang="en-US" altLang="zh-CN" sz="4000" dirty="0"/>
              <a:t>—</a:t>
            </a:r>
            <a:r>
              <a:rPr lang="zh-TW" altLang="zh-CN" sz="4000" dirty="0"/>
              <a:t>德性品質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874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23921" y="1089058"/>
            <a:ext cx="9340771" cy="4691809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      </a:t>
            </a:r>
            <a:r>
              <a:rPr lang="en-US" altLang="zh-CN" dirty="0" smtClean="0"/>
              <a:t>“</a:t>
            </a:r>
            <a:r>
              <a:rPr lang="zh-TW" altLang="zh-CN" dirty="0"/>
              <a:t>我們自然的與生俱來的東西，首先只是潛能，然後我們才把它們表現為相應的活動。</a:t>
            </a:r>
            <a:r>
              <a:rPr lang="en-US" altLang="zh-CN" dirty="0"/>
              <a:t>…</a:t>
            </a:r>
            <a:r>
              <a:rPr lang="zh-TW" altLang="zh-CN" dirty="0"/>
              <a:t>德性則相反，我們事先施行德性活動，然後我們才獲得德行，就像藝術家是先從事藝術活動然後才成為藝術家一樣。</a:t>
            </a:r>
            <a:r>
              <a:rPr lang="en-US" altLang="zh-CN" dirty="0"/>
              <a:t>…</a:t>
            </a:r>
            <a:r>
              <a:rPr lang="zh-TW" altLang="zh-CN" dirty="0"/>
              <a:t>我們也是在公正的事情當中，成為公正的人，在審慎當中成為審慎的人，在勇敢當中成為勇敢的人。</a:t>
            </a:r>
            <a:r>
              <a:rPr lang="en-US" altLang="zh-CN" dirty="0"/>
              <a:t>”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>
                <a:solidFill>
                  <a:srgbClr val="FF0000"/>
                </a:solidFill>
              </a:rPr>
              <a:t>[</a:t>
            </a:r>
            <a:r>
              <a:rPr lang="zh-TW" altLang="zh-CN" dirty="0">
                <a:solidFill>
                  <a:srgbClr val="FF0000"/>
                </a:solidFill>
              </a:rPr>
              <a:t>古希臘</a:t>
            </a:r>
            <a:r>
              <a:rPr lang="en-US" altLang="zh-CN" dirty="0">
                <a:solidFill>
                  <a:srgbClr val="FF0000"/>
                </a:solidFill>
              </a:rPr>
              <a:t>]</a:t>
            </a:r>
            <a:r>
              <a:rPr lang="zh-TW" altLang="zh-CN" dirty="0">
                <a:solidFill>
                  <a:srgbClr val="FF0000"/>
                </a:solidFill>
              </a:rPr>
              <a:t>亞里士多德：《尼各馬可倫理學》（注釋導讀本），人民出版社</a:t>
            </a:r>
            <a:r>
              <a:rPr lang="en-US" altLang="zh-CN" dirty="0">
                <a:solidFill>
                  <a:srgbClr val="FF0000"/>
                </a:solidFill>
              </a:rPr>
              <a:t>2010</a:t>
            </a:r>
            <a:r>
              <a:rPr lang="zh-TW" altLang="zh-CN" dirty="0">
                <a:solidFill>
                  <a:srgbClr val="FF0000"/>
                </a:solidFill>
              </a:rPr>
              <a:t>年版，第</a:t>
            </a:r>
            <a:r>
              <a:rPr lang="en-US" altLang="zh-CN" dirty="0">
                <a:solidFill>
                  <a:srgbClr val="FF0000"/>
                </a:solidFill>
              </a:rPr>
              <a:t>77</a:t>
            </a:r>
            <a:r>
              <a:rPr lang="zh-TW" altLang="zh-CN" dirty="0">
                <a:solidFill>
                  <a:srgbClr val="FF0000"/>
                </a:solidFill>
              </a:rPr>
              <a:t>頁。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853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42215" y="1426543"/>
            <a:ext cx="8911687" cy="471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     </a:t>
            </a:r>
            <a:r>
              <a:rPr lang="zh-TW" altLang="zh-CN" dirty="0" smtClean="0"/>
              <a:t>“</a:t>
            </a:r>
            <a:r>
              <a:rPr lang="zh-TW" altLang="zh-CN" dirty="0"/>
              <a:t>由於我們在這裡所探討的哲學的這一部分，不像其他部分那樣是純粹思辨的，因為我們搞哲學，不是為了知道德性是什麼，而是為了變成有德性的人（由於德性對於我們沒有別的用處）。</a:t>
            </a:r>
            <a:r>
              <a:rPr lang="de-DE" altLang="zh-CN" dirty="0" smtClean="0"/>
              <a:t>”</a:t>
            </a:r>
            <a:br>
              <a:rPr lang="de-DE" altLang="zh-CN" dirty="0" smtClean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>
                <a:solidFill>
                  <a:srgbClr val="FF0000"/>
                </a:solidFill>
              </a:rPr>
              <a:t>[</a:t>
            </a:r>
            <a:r>
              <a:rPr lang="zh-TW" altLang="zh-CN" dirty="0">
                <a:solidFill>
                  <a:srgbClr val="FF0000"/>
                </a:solidFill>
              </a:rPr>
              <a:t>古希臘</a:t>
            </a:r>
            <a:r>
              <a:rPr lang="en-US" altLang="zh-CN" dirty="0">
                <a:solidFill>
                  <a:srgbClr val="FF0000"/>
                </a:solidFill>
              </a:rPr>
              <a:t>]</a:t>
            </a:r>
            <a:r>
              <a:rPr lang="zh-TW" altLang="zh-CN" dirty="0">
                <a:solidFill>
                  <a:srgbClr val="FF0000"/>
                </a:solidFill>
              </a:rPr>
              <a:t>亞里士多德：《尼各馬可倫理學》（注釋導讀本），人民出版社</a:t>
            </a:r>
            <a:r>
              <a:rPr lang="en-US" altLang="zh-CN" dirty="0">
                <a:solidFill>
                  <a:srgbClr val="FF0000"/>
                </a:solidFill>
              </a:rPr>
              <a:t>2010</a:t>
            </a:r>
            <a:r>
              <a:rPr lang="zh-TW" altLang="zh-CN" dirty="0">
                <a:solidFill>
                  <a:srgbClr val="FF0000"/>
                </a:solidFill>
              </a:rPr>
              <a:t>年版，第</a:t>
            </a:r>
            <a:r>
              <a:rPr lang="en-US" altLang="zh-CN" dirty="0">
                <a:solidFill>
                  <a:srgbClr val="FF0000"/>
                </a:solidFill>
              </a:rPr>
              <a:t>79</a:t>
            </a:r>
            <a:r>
              <a:rPr lang="zh-TW" altLang="zh-CN" dirty="0">
                <a:solidFill>
                  <a:srgbClr val="FF0000"/>
                </a:solidFill>
              </a:rPr>
              <a:t>頁。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6396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72843" y="1295913"/>
            <a:ext cx="8911687" cy="5328821"/>
          </a:xfrm>
        </p:spPr>
        <p:txBody>
          <a:bodyPr>
            <a:normAutofit fontScale="90000"/>
          </a:bodyPr>
          <a:lstStyle/>
          <a:p>
            <a:r>
              <a:rPr lang="zh-CN" altLang="zh-CN" b="1" dirty="0">
                <a:solidFill>
                  <a:srgbClr val="0070C0"/>
                </a:solidFill>
              </a:rPr>
              <a:t>参考书目：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 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de-DE" altLang="zh-CN" dirty="0"/>
              <a:t>1</a:t>
            </a:r>
            <a:r>
              <a:rPr lang="zh-CN" altLang="zh-CN" dirty="0"/>
              <a:t>、海德格爾</a:t>
            </a:r>
            <a:r>
              <a:rPr lang="zh-TW" altLang="zh-CN" dirty="0"/>
              <a:t>：</a:t>
            </a:r>
            <a:r>
              <a:rPr lang="zh-CN" altLang="zh-CN" dirty="0"/>
              <a:t>《关于人道主义的书信》，中文载于孙周兴译《路标》，商务印书馆</a:t>
            </a:r>
            <a:r>
              <a:rPr lang="de-DE" altLang="zh-CN" dirty="0"/>
              <a:t>2001</a:t>
            </a:r>
            <a:r>
              <a:rPr lang="zh-CN" altLang="zh-CN" dirty="0"/>
              <a:t>年版</a:t>
            </a:r>
            <a:r>
              <a:rPr lang="zh-TW" altLang="zh-CN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2 [</a:t>
            </a:r>
            <a:r>
              <a:rPr lang="zh-TW" altLang="zh-CN" dirty="0"/>
              <a:t>古希臘</a:t>
            </a:r>
            <a:r>
              <a:rPr lang="en-US" altLang="zh-CN" dirty="0"/>
              <a:t>]</a:t>
            </a:r>
            <a:r>
              <a:rPr lang="zh-TW" altLang="zh-CN" dirty="0"/>
              <a:t>亞里士多德：《尼各馬可倫理學》（注釋導讀本），鄧安慶譯，人民出版社</a:t>
            </a:r>
            <a:r>
              <a:rPr lang="en-US" altLang="zh-CN" dirty="0"/>
              <a:t>2010</a:t>
            </a:r>
            <a:r>
              <a:rPr lang="zh-TW" altLang="zh-CN" dirty="0"/>
              <a:t>年版，第二卷，第一章和第二章。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26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963885" y="3041779"/>
            <a:ext cx="29420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谢       谢！</a:t>
            </a:r>
            <a:endParaRPr lang="zh-CN" altLang="en-US" sz="54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62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3472" y="1418253"/>
            <a:ext cx="8911687" cy="4086807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</a:rPr>
              <a:t>總結上節課的核心內容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：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/>
            </a:r>
            <a:br>
              <a:rPr lang="en-US" altLang="zh-CN" sz="4000" b="1" dirty="0" smtClean="0">
                <a:solidFill>
                  <a:srgbClr val="0070C0"/>
                </a:solidFill>
              </a:rPr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 smtClean="0"/>
              <a:t>兩種</a:t>
            </a:r>
            <a:r>
              <a:rPr lang="zh-CN" altLang="en-US" sz="4000" dirty="0"/>
              <a:t>不同的形而</a:t>
            </a:r>
            <a:r>
              <a:rPr lang="zh-CN" altLang="en-US" sz="4000" dirty="0" smtClean="0"/>
              <a:t>上學</a:t>
            </a:r>
            <a:r>
              <a:rPr lang="en-US" altLang="zh-CN" sz="4000" dirty="0" smtClean="0"/>
              <a:t>;</a:t>
            </a:r>
            <a:br>
              <a:rPr lang="en-US" altLang="zh-CN" sz="4000" dirty="0" smtClean="0"/>
            </a:br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zh-CN" altLang="en-US" sz="4000" dirty="0" smtClean="0"/>
              <a:t>實踐</a:t>
            </a:r>
            <a:r>
              <a:rPr lang="zh-CN" altLang="en-US" sz="4000" dirty="0"/>
              <a:t>哲學的概念（作為倫理學</a:t>
            </a:r>
            <a:r>
              <a:rPr lang="zh-CN" altLang="en-US" sz="4000" dirty="0" smtClean="0"/>
              <a:t>）</a:t>
            </a:r>
            <a:r>
              <a:rPr lang="zh-CN" altLang="en-US" sz="4000" dirty="0"/>
              <a:t>。</a:t>
            </a:r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0861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20471" y="1767109"/>
            <a:ext cx="9910483" cy="4996761"/>
          </a:xfrm>
        </p:spPr>
        <p:txBody>
          <a:bodyPr>
            <a:normAutofit/>
          </a:bodyPr>
          <a:lstStyle/>
          <a:p>
            <a:r>
              <a:rPr lang="zh-TW" altLang="zh-CN" sz="4000" dirty="0">
                <a:solidFill>
                  <a:srgbClr val="0070C0"/>
                </a:solidFill>
              </a:rPr>
              <a:t>海德格爾對形而上學所總結的這一句話：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en-US" altLang="zh-CN" sz="4000" dirty="0"/>
              <a:t> 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zh-CN" altLang="en-US" sz="4000" dirty="0" smtClean="0"/>
              <a:t>       </a:t>
            </a:r>
            <a:r>
              <a:rPr lang="en-US" altLang="zh-CN" sz="4000" dirty="0" smtClean="0"/>
              <a:t>“</a:t>
            </a:r>
            <a:r>
              <a:rPr lang="zh-TW" altLang="zh-CN" sz="4000" b="1" dirty="0"/>
              <a:t>把存在者造就成其所是的存在者的那種東西：存在。</a:t>
            </a:r>
            <a:r>
              <a:rPr lang="en-US" altLang="zh-CN" sz="4000" b="1" dirty="0"/>
              <a:t>”</a:t>
            </a:r>
            <a:r>
              <a:rPr lang="zh-TW" altLang="zh-CN" sz="4000" b="1" dirty="0"/>
              <a:t>這就是所謂的</a:t>
            </a:r>
            <a:r>
              <a:rPr lang="en-US" altLang="zh-CN" sz="4000" b="1" dirty="0"/>
              <a:t>“</a:t>
            </a:r>
            <a:r>
              <a:rPr lang="zh-TW" altLang="zh-CN" sz="4000" b="1" dirty="0"/>
              <a:t>第一哲學</a:t>
            </a:r>
            <a:r>
              <a:rPr lang="en-US" altLang="zh-CN" sz="4000" b="1" dirty="0"/>
              <a:t>”</a:t>
            </a:r>
            <a:r>
              <a:rPr lang="zh-TW" altLang="zh-CN" sz="4000" b="1" dirty="0"/>
              <a:t>，即</a:t>
            </a:r>
            <a:r>
              <a:rPr lang="en-US" altLang="zh-CN" sz="4000" b="1" dirty="0"/>
              <a:t>“</a:t>
            </a:r>
            <a:r>
              <a:rPr lang="zh-TW" altLang="zh-CN" sz="4000" b="1" dirty="0"/>
              <a:t>存在學</a:t>
            </a:r>
            <a:r>
              <a:rPr lang="en-US" altLang="zh-CN" sz="4000" b="1" dirty="0"/>
              <a:t>”—Ontology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303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76164" y="1237128"/>
            <a:ext cx="6858001" cy="2904565"/>
          </a:xfrm>
        </p:spPr>
        <p:txBody>
          <a:bodyPr>
            <a:normAutofit fontScale="90000"/>
          </a:bodyPr>
          <a:lstStyle/>
          <a:p>
            <a:r>
              <a:rPr lang="en-US" altLang="zh-CN" sz="4400" dirty="0"/>
              <a:t>Metaphysics</a:t>
            </a:r>
            <a:r>
              <a:rPr lang="zh-TW" altLang="zh-CN" sz="4400" dirty="0"/>
              <a:t>（形而上學）</a:t>
            </a:r>
            <a:r>
              <a:rPr lang="en-US" altLang="zh-CN" sz="4400" dirty="0"/>
              <a:t>:</a:t>
            </a:r>
            <a:r>
              <a:rPr lang="zh-TW" altLang="zh-CN" sz="4400" dirty="0" smtClean="0"/>
              <a:t>存在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CN" sz="4400" dirty="0" smtClean="0"/>
              <a:t>Being</a:t>
            </a:r>
            <a:r>
              <a:rPr lang="zh-CN" altLang="zh-CN" sz="4400" dirty="0" smtClean="0"/>
              <a:t> 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/>
              <a:t>to be</a:t>
            </a:r>
            <a:r>
              <a:rPr lang="zh-CN" altLang="zh-CN" sz="4400" dirty="0"/>
              <a:t> 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725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2659" y="1667435"/>
            <a:ext cx="11089341" cy="4491318"/>
          </a:xfrm>
        </p:spPr>
        <p:txBody>
          <a:bodyPr>
            <a:normAutofit fontScale="90000"/>
          </a:bodyPr>
          <a:lstStyle/>
          <a:p>
            <a:r>
              <a:rPr lang="zh-TW" altLang="zh-CN" b="1" dirty="0">
                <a:solidFill>
                  <a:srgbClr val="0070C0"/>
                </a:solidFill>
              </a:rPr>
              <a:t>亞里士多</a:t>
            </a:r>
            <a:r>
              <a:rPr lang="zh-TW" altLang="zh-CN" b="1" dirty="0" smtClean="0">
                <a:solidFill>
                  <a:srgbClr val="0070C0"/>
                </a:solidFill>
              </a:rPr>
              <a:t>德</a:t>
            </a:r>
            <a:r>
              <a:rPr lang="en-US" altLang="zh-CN" b="1" dirty="0" smtClean="0">
                <a:solidFill>
                  <a:srgbClr val="0070C0"/>
                </a:solidFill>
              </a:rPr>
              <a:t>---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TW" altLang="zh-CN" dirty="0"/>
              <a:t>理論科學（知識、學術）：物理學、數學、第一哲學（神學</a:t>
            </a:r>
            <a:r>
              <a:rPr lang="zh-TW" altLang="zh-CN" dirty="0" smtClean="0"/>
              <a:t>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TW" altLang="zh-CN" dirty="0"/>
              <a:t>實踐科學（知識、學術）：政治學、倫理學、家</a:t>
            </a:r>
            <a:r>
              <a:rPr lang="zh-TW" altLang="zh-CN" dirty="0" smtClean="0"/>
              <a:t>政學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lang="zh-TW" altLang="zh-CN" dirty="0"/>
              <a:t>製作科學（技術）：修辭、詩學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69629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2401" y="1740215"/>
            <a:ext cx="9622023" cy="3275537"/>
          </a:xfrm>
        </p:spPr>
        <p:txBody>
          <a:bodyPr>
            <a:normAutofit fontScale="90000"/>
          </a:bodyPr>
          <a:lstStyle/>
          <a:p>
            <a:r>
              <a:rPr lang="zh-CN" altLang="en-US" sz="4000" dirty="0" smtClean="0"/>
              <a:t>       </a:t>
            </a:r>
            <a:r>
              <a:rPr lang="zh-TW" altLang="zh-CN" sz="4400" dirty="0" smtClean="0"/>
              <a:t>倫理</a:t>
            </a:r>
            <a:r>
              <a:rPr lang="zh-TW" altLang="zh-CN" sz="4400" dirty="0"/>
              <a:t>學屬於實踐科學或實踐哲學，</a:t>
            </a:r>
            <a:r>
              <a:rPr lang="zh-TW" altLang="zh-CN" sz="4400" dirty="0" smtClean="0"/>
              <a:t>這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zh-CN" sz="4400" dirty="0" smtClean="0"/>
              <a:t>是</a:t>
            </a:r>
            <a:r>
              <a:rPr lang="zh-TW" altLang="zh-CN" sz="4400" dirty="0"/>
              <a:t>一個籠統的規定，具體的規定是</a:t>
            </a:r>
            <a:r>
              <a:rPr lang="zh-TW" altLang="zh-CN" sz="4400" dirty="0" smtClean="0"/>
              <a:t>亞里士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zh-TW" altLang="zh-CN" sz="4400" dirty="0" smtClean="0"/>
              <a:t>多</a:t>
            </a:r>
            <a:r>
              <a:rPr lang="zh-TW" altLang="zh-CN" sz="4400" dirty="0"/>
              <a:t>德在其倫理學著作中做出的。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4980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36360" y="1283016"/>
            <a:ext cx="9455640" cy="5574984"/>
          </a:xfrm>
        </p:spPr>
        <p:txBody>
          <a:bodyPr>
            <a:normAutofit fontScale="90000"/>
          </a:bodyPr>
          <a:lstStyle/>
          <a:p>
            <a:r>
              <a:rPr lang="zh-TW" altLang="zh-CN" b="1" dirty="0">
                <a:solidFill>
                  <a:srgbClr val="0070C0"/>
                </a:solidFill>
              </a:rPr>
              <a:t>亞里士多德留給我們的倫理學著作共有三部</a:t>
            </a:r>
            <a:r>
              <a:rPr lang="zh-TW" altLang="zh-CN" b="1" dirty="0" smtClean="0">
                <a:solidFill>
                  <a:srgbClr val="0070C0"/>
                </a:solidFill>
              </a:rPr>
              <a:t>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CN" altLang="en-US" dirty="0" smtClean="0"/>
              <a:t>      </a:t>
            </a:r>
            <a:r>
              <a:rPr lang="zh-TW" altLang="zh-CN" dirty="0" smtClean="0"/>
              <a:t>《</a:t>
            </a:r>
            <a:r>
              <a:rPr lang="zh-TW" altLang="zh-C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尼各馬可倫理學</a:t>
            </a:r>
            <a:r>
              <a:rPr lang="zh-TW" altLang="zh-CN" dirty="0"/>
              <a:t>》、《</a:t>
            </a:r>
            <a:r>
              <a:rPr lang="zh-TW" altLang="zh-C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歐德謨倫理學</a:t>
            </a:r>
            <a:r>
              <a:rPr lang="zh-TW" altLang="zh-CN" dirty="0"/>
              <a:t>》和《</a:t>
            </a:r>
            <a:r>
              <a:rPr lang="zh-TW" altLang="zh-C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大倫理學</a:t>
            </a:r>
            <a:r>
              <a:rPr lang="zh-TW" altLang="zh-CN" dirty="0"/>
              <a:t>》。學界公認，《尼各馬可倫理學》最為系統和成熟，因而是公認的西方哲學最偉大的經典之一。凡是想學倫理學的人，最應該學習的就是這部經典，在這本書中他系統闡述了至今依然影響十分廣泛的一個倫理學型態：</a:t>
            </a:r>
            <a:r>
              <a:rPr lang="zh-TW" altLang="zh-CN" b="1" dirty="0">
                <a:solidFill>
                  <a:schemeClr val="accent1"/>
                </a:solidFill>
              </a:rPr>
              <a:t>德性論倫理學</a:t>
            </a:r>
            <a:r>
              <a:rPr lang="zh-TW" altLang="zh-CN" dirty="0"/>
              <a:t>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2913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33601" y="1269569"/>
            <a:ext cx="10058399" cy="5588431"/>
          </a:xfrm>
        </p:spPr>
        <p:txBody>
          <a:bodyPr>
            <a:normAutofit/>
          </a:bodyPr>
          <a:lstStyle/>
          <a:p>
            <a:r>
              <a:rPr lang="zh-TW" altLang="zh-CN" b="1" dirty="0">
                <a:solidFill>
                  <a:srgbClr val="0070C0"/>
                </a:solidFill>
              </a:rPr>
              <a:t>在《尼各馬可倫理學》中，具體地對</a:t>
            </a:r>
            <a:r>
              <a:rPr lang="en-US" altLang="zh-CN" b="1" dirty="0">
                <a:solidFill>
                  <a:srgbClr val="0070C0"/>
                </a:solidFill>
              </a:rPr>
              <a:t>“</a:t>
            </a:r>
            <a:r>
              <a:rPr lang="zh-TW" altLang="zh-CN" b="1" dirty="0">
                <a:solidFill>
                  <a:srgbClr val="0070C0"/>
                </a:solidFill>
              </a:rPr>
              <a:t>倫理學</a:t>
            </a:r>
            <a:r>
              <a:rPr lang="en-US" altLang="zh-CN" b="1" dirty="0">
                <a:solidFill>
                  <a:srgbClr val="0070C0"/>
                </a:solidFill>
              </a:rPr>
              <a:t>”</a:t>
            </a:r>
            <a:r>
              <a:rPr lang="zh-TW" altLang="zh-CN" b="1" dirty="0">
                <a:solidFill>
                  <a:srgbClr val="0070C0"/>
                </a:solidFill>
              </a:rPr>
              <a:t>進行規定的是這句話：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 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>【</a:t>
            </a:r>
            <a:r>
              <a:rPr lang="en-US" altLang="zh-CN" dirty="0"/>
              <a:t>1103a</a:t>
            </a:r>
            <a:r>
              <a:rPr lang="zh-CN" altLang="zh-CN" dirty="0"/>
              <a:t>】那么德性有两类：理智德性和伦理德性。【</a:t>
            </a:r>
            <a:r>
              <a:rPr lang="en-US" altLang="zh-CN" dirty="0"/>
              <a:t>15</a:t>
            </a:r>
            <a:r>
              <a:rPr lang="zh-CN" altLang="zh-CN" dirty="0"/>
              <a:t>】前者主要是通过教导（</a:t>
            </a:r>
            <a:r>
              <a:rPr lang="en-US" altLang="zh-CN" dirty="0" err="1"/>
              <a:t>Belehrung</a:t>
            </a:r>
            <a:r>
              <a:rPr lang="zh-CN" altLang="zh-CN" dirty="0"/>
              <a:t>）来形成和培养，因此需要经验和时间，后者相反是从习惯中产生的，所以</a:t>
            </a:r>
            <a:r>
              <a:rPr lang="zh-CN" altLang="zh-CN" b="1" dirty="0">
                <a:solidFill>
                  <a:srgbClr val="FF0000"/>
                </a:solidFill>
              </a:rPr>
              <a:t>只把习惯这个词略加改变也就得到了伦理德性</a:t>
            </a:r>
            <a:r>
              <a:rPr lang="en-US" altLang="zh-CN" b="1" dirty="0">
                <a:solidFill>
                  <a:srgbClr val="FF0000"/>
                </a:solidFill>
              </a:rPr>
              <a:t>[</a:t>
            </a:r>
            <a:r>
              <a:rPr lang="zh-TW" altLang="zh-CN" b="1" dirty="0">
                <a:solidFill>
                  <a:srgbClr val="FF0000"/>
                </a:solidFill>
              </a:rPr>
              <a:t>倫理學</a:t>
            </a:r>
            <a:r>
              <a:rPr lang="en-US" altLang="zh-CN" b="1" dirty="0">
                <a:solidFill>
                  <a:srgbClr val="FF0000"/>
                </a:solidFill>
              </a:rPr>
              <a:t>]</a:t>
            </a:r>
            <a:r>
              <a:rPr lang="zh-CN" altLang="zh-CN" b="1" dirty="0">
                <a:solidFill>
                  <a:srgbClr val="FF0000"/>
                </a:solidFill>
              </a:rPr>
              <a:t>这个名称</a:t>
            </a:r>
            <a:r>
              <a:rPr lang="zh-CN" altLang="zh-CN" dirty="0"/>
              <a:t>。</a:t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9601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54290" y="1457827"/>
            <a:ext cx="8911687" cy="4875737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0070C0"/>
                </a:solidFill>
              </a:rPr>
              <a:t>“</a:t>
            </a:r>
            <a:r>
              <a:rPr lang="zh-CN" altLang="zh-CN" b="1" dirty="0">
                <a:solidFill>
                  <a:srgbClr val="0070C0"/>
                </a:solidFill>
              </a:rPr>
              <a:t>倫理</a:t>
            </a:r>
            <a:r>
              <a:rPr lang="zh-TW" altLang="zh-CN" b="1" dirty="0">
                <a:solidFill>
                  <a:srgbClr val="0070C0"/>
                </a:solidFill>
              </a:rPr>
              <a:t>學</a:t>
            </a:r>
            <a:r>
              <a:rPr lang="en-US" altLang="zh-CN" b="1" dirty="0">
                <a:solidFill>
                  <a:srgbClr val="0070C0"/>
                </a:solidFill>
              </a:rPr>
              <a:t>”</a:t>
            </a:r>
            <a:r>
              <a:rPr lang="zh-TW" altLang="zh-CN" b="1" dirty="0">
                <a:solidFill>
                  <a:srgbClr val="0070C0"/>
                </a:solidFill>
              </a:rPr>
              <a:t>（</a:t>
            </a:r>
            <a:r>
              <a:rPr lang="en-US" altLang="zh-CN" b="1" dirty="0">
                <a:solidFill>
                  <a:srgbClr val="0070C0"/>
                </a:solidFill>
              </a:rPr>
              <a:t>Ethics</a:t>
            </a:r>
            <a:r>
              <a:rPr lang="zh-TW" altLang="zh-CN" b="1" dirty="0">
                <a:solidFill>
                  <a:srgbClr val="0070C0"/>
                </a:solidFill>
              </a:rPr>
              <a:t>）的詞源：來源於</a:t>
            </a:r>
            <a:r>
              <a:rPr lang="en-US" altLang="zh-CN" b="1" dirty="0">
                <a:solidFill>
                  <a:srgbClr val="0070C0"/>
                </a:solidFill>
              </a:rPr>
              <a:t>Ethos</a:t>
            </a:r>
            <a:r>
              <a:rPr lang="zh-CN" altLang="zh-CN" b="1" dirty="0">
                <a:solidFill>
                  <a:srgbClr val="0070C0"/>
                </a:solidFill>
              </a:rPr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zh-TW" altLang="zh-CN" dirty="0"/>
              <a:t>我第一次具體接觸到對</a:t>
            </a:r>
            <a:r>
              <a:rPr lang="en-US" altLang="zh-CN" dirty="0"/>
              <a:t>Ethos</a:t>
            </a:r>
            <a:r>
              <a:rPr lang="zh-TW" altLang="zh-CN" dirty="0"/>
              <a:t>之本義的解讀，是在翻譯</a:t>
            </a:r>
            <a:r>
              <a:rPr lang="de-DE" altLang="zh-CN" dirty="0" err="1"/>
              <a:t>Höffer</a:t>
            </a:r>
            <a:r>
              <a:rPr lang="zh-CN" altLang="zh-CN" dirty="0"/>
              <a:t>的这本书</a:t>
            </a:r>
            <a:r>
              <a:rPr lang="en-US" altLang="zh-CN" dirty="0"/>
              <a:t>:Moral </a:t>
            </a:r>
            <a:r>
              <a:rPr lang="en-US" altLang="zh-CN" dirty="0" err="1"/>
              <a:t>als</a:t>
            </a:r>
            <a:r>
              <a:rPr lang="en-US" altLang="zh-CN" dirty="0"/>
              <a:t> </a:t>
            </a:r>
            <a:r>
              <a:rPr lang="en-US" altLang="zh-CN" dirty="0" err="1"/>
              <a:t>Preis</a:t>
            </a:r>
            <a:r>
              <a:rPr lang="en-US" altLang="zh-CN" dirty="0"/>
              <a:t> der </a:t>
            </a:r>
            <a:r>
              <a:rPr lang="en-US" altLang="zh-CN" dirty="0" err="1"/>
              <a:t>Moderne</a:t>
            </a:r>
            <a:r>
              <a:rPr lang="zh-TW" altLang="zh-CN" dirty="0"/>
              <a:t>。</a:t>
            </a:r>
            <a:r>
              <a:rPr lang="zh-CN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[</a:t>
            </a:r>
            <a:r>
              <a:rPr lang="zh-TW" altLang="zh-CN" dirty="0">
                <a:solidFill>
                  <a:srgbClr val="FF0000"/>
                </a:solidFill>
              </a:rPr>
              <a:t>德</a:t>
            </a:r>
            <a:r>
              <a:rPr lang="en-US" altLang="zh-CN" dirty="0">
                <a:solidFill>
                  <a:srgbClr val="FF0000"/>
                </a:solidFill>
              </a:rPr>
              <a:t>]</a:t>
            </a:r>
            <a:r>
              <a:rPr lang="zh-TW" altLang="zh-CN" dirty="0">
                <a:solidFill>
                  <a:srgbClr val="FF0000"/>
                </a:solidFill>
              </a:rPr>
              <a:t>赫費：《作為現代化之代價的道德》，鄧安慶、朱更生譯，上海譯文出版社</a:t>
            </a:r>
            <a:r>
              <a:rPr lang="en-US" altLang="zh-CN" dirty="0">
                <a:solidFill>
                  <a:srgbClr val="FF0000"/>
                </a:solidFill>
              </a:rPr>
              <a:t>2005</a:t>
            </a:r>
            <a:r>
              <a:rPr lang="zh-TW" altLang="zh-CN" dirty="0">
                <a:solidFill>
                  <a:srgbClr val="FF0000"/>
                </a:solidFill>
              </a:rPr>
              <a:t>年版。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94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丝状</Template>
  <TotalTime>70</TotalTime>
  <Words>431</Words>
  <Application>Microsoft Macintosh PowerPoint</Application>
  <PresentationFormat>宽屏</PresentationFormat>
  <Paragraphs>23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Century Gothic</vt:lpstr>
      <vt:lpstr>STFangsong</vt:lpstr>
      <vt:lpstr>STHupo</vt:lpstr>
      <vt:lpstr>Wingdings 3</vt:lpstr>
      <vt:lpstr>微軟正黑體</vt:lpstr>
      <vt:lpstr>幼圆</vt:lpstr>
      <vt:lpstr>Arial</vt:lpstr>
      <vt:lpstr>丝状</vt:lpstr>
      <vt:lpstr>          從倫理（ethos）之本义論說什麼是伦理学 </vt:lpstr>
      <vt:lpstr>總結上節課的核心內容：  兩種不同的形而上學;  實踐哲學的概念（作為倫理學）。</vt:lpstr>
      <vt:lpstr>海德格爾對形而上學所總結的這一句話：          “把存在者造就成其所是的存在者的那種東西：存在。”這就是所謂的“第一哲學”，即“存在學”—Ontology </vt:lpstr>
      <vt:lpstr>Metaphysics（形而上學）:存在  Being   to be  </vt:lpstr>
      <vt:lpstr>亞里士多德---  理論科學（知識、學術）：物理學、數學、第一哲學（神學）  實踐科學（知識、學術）：政治學、倫理學、家政學  製作科學（技術）：修辭、詩學 </vt:lpstr>
      <vt:lpstr>       倫理學屬於實踐科學或實踐哲學，這  是一個籠統的規定，具體的規定是亞里士  多德在其倫理學著作中做出的。 </vt:lpstr>
      <vt:lpstr>亞里士多德留給我們的倫理學著作共有三部：        《尼各馬可倫理學》、《歐德謨倫理學》和《大倫理學》。學界公認，《尼各馬可倫理學》最為系統和成熟，因而是公認的西方哲學最偉大的經典之一。凡是想學倫理學的人，最應該學習的就是這部經典，在這本書中他系統闡述了至今依然影響十分廣泛的一個倫理學型態：德性論倫理學。 </vt:lpstr>
      <vt:lpstr>在《尼各馬可倫理學》中，具體地對“倫理學”進行規定的是這句話：   【1103a】那么德性有两类：理智德性和伦理德性。【15】前者主要是通过教导（Belehrung）来形成和培养，因此需要经验和时间，后者相反是从习惯中产生的，所以只把习惯这个词略加改变也就得到了伦理德性[倫理學]这个名称。 </vt:lpstr>
      <vt:lpstr>“倫理學”（Ethics）的詞源：來源於Ethos   我第一次具體接觸到對Ethos之本義的解讀，是在翻譯Höffer的这本书:Moral als Preis der Moderne。 [德]赫費：《作為現代化之代價的道德》，鄧安慶、朱更生譯，上海譯文出版社2005年版。 </vt:lpstr>
      <vt:lpstr>但後來我在上黑格爾《法哲學原理》時，再次見到了黑格爾對Ethos本義的闡釋：   伦理—ήθος—古人完全没有对良心的意识—里默尔（Riemer）：ήθος,ion. έθος—习惯、风尚—（在希罗多德那里尤其是住所、家的意思）人的出身—伦理—是否从“处所”（Sitz）而来？—住所、习惯（Gewohnheit），性格，神态— ήθιχóς在风尚中，富有个性的—存在和生活的方式— 這段話在我們一般的《法哲學原理》中是找不到的，它出自黑格爾［对第151节的笺注］，請參見：黑格爾：《法哲學原理》（《黑格爾全集》第七卷），人民出版社2016年版，鄧安慶譯。 </vt:lpstr>
      <vt:lpstr>黑格爾的這個“箋注”闡釋了ethos作為“倫理”之本義的三個根源：  1、古希臘的根源，“在希罗多德那里尤其是住所、家的意思” ；  2、指出了從“住所”、“家”之本義向“習慣”、“風俗”轉變的德語根源。Ethos：家，居住wohnen,住所Wohnung,習慣Gewohnheit Gewöhnung,倫理Sitten。  3、“倫理”更多地還與“性格，神态— ήθιχóς在风尚中，富有个性的—存在和生活的方式”相關。   </vt:lpstr>
      <vt:lpstr>海德格尔在《关于人道主义的通信》中提出了一個“元倫理學（Metaethike）概念 。         “如果說按照ήθος一詞的基本含義來看，倫理學這個名稱說的是它深思人的居所，那麼，那種把存在之真相思為一個綻出地生存著的人的原初要素的思想，本身就已經是原始的倫理學了。不過，這種思想之所以是倫理學，也並非首先因為它是存在論。因為存在論始終只思考在存在中的存在者。但只要存在之真相沒有被思，一切存在論就還沒有基礎。”海德格爾：《关于人道主义的书信》，中文载于孙周兴译《路标》，商务印书馆2001年版，第420页（引文是引者按照德文版修改過的）。 </vt:lpstr>
      <vt:lpstr>“與一切existentia[實存]和existence[實存、生存]根本不同，‘綻出之生存’（Ek-sistenz）是切近存在的綻出的居住（das ek-statische Wohnen）。綻出之生存乃是看護（Wächterschaft）存在,也就是為存在而操心（die Sorge für das Sein）。” 海德格爾：《关于人道主义的书信》，中文载于孙周兴译《路标》，商务印书馆2001年版，第404页（引文是引者按照德文版修改過的）。 </vt:lpstr>
      <vt:lpstr>“沒有什麼德性是自然賦予我們的。”(1103a19)  “德性既非出自自然，也非違反自然，而是我們具有自然的天賦，把它接受到我們之內，然後通過習慣讓這種天賦完善起來。”（1103a24f.） [古希臘]亞里士多德：《尼各馬可倫理學》（注釋導讀本），人民出版社2010年版，第76-77頁。 </vt:lpstr>
      <vt:lpstr>亞里士多德的德性論呈現給我們這樣一幅德性存在論：        潛能（自然的）—活動—德性品質 </vt:lpstr>
      <vt:lpstr>       “我們自然的與生俱來的東西，首先只是潛能，然後我們才把它們表現為相應的活動。…德性則相反，我們事先施行德性活動，然後我們才獲得德行，就像藝術家是先從事藝術活動然後才成為藝術家一樣。…我們也是在公正的事情當中，成為公正的人，在審慎當中成為審慎的人，在勇敢當中成為勇敢的人。” [古希臘]亞里士多德：《尼各馬可倫理學》（注釋導讀本），人民出版社2010年版，第77頁。 </vt:lpstr>
      <vt:lpstr>     “由於我們在這裡所探討的哲學的這一部分，不像其他部分那樣是純粹思辨的，因為我們搞哲學，不是為了知道德性是什麼，而是為了變成有德性的人（由於德性對於我們沒有別的用處）。”  [古希臘]亞里士多德：《尼各馬可倫理學》（注釋導讀本），人民出版社2010年版，第79頁。 </vt:lpstr>
      <vt:lpstr>参考书目：   1、海德格爾：《关于人道主义的书信》，中文载于孙周兴译《路标》，商务印书馆2001年版。  2 [古希臘]亞里士多德：《尼各馬可倫理學》（注釋導讀本），鄧安慶譯，人民出版社2010年版，第二卷，第一章和第二章。 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從倫理（ethos）之本义論說什麼是伦理学 </dc:title>
  <dc:creator>User</dc:creator>
  <cp:lastModifiedBy>User</cp:lastModifiedBy>
  <cp:revision>9</cp:revision>
  <dcterms:created xsi:type="dcterms:W3CDTF">2017-03-07T13:54:38Z</dcterms:created>
  <dcterms:modified xsi:type="dcterms:W3CDTF">2017-03-27T02:02:01Z</dcterms:modified>
</cp:coreProperties>
</file>