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38"/>
  </p:notesMasterIdLst>
  <p:sldIdLst>
    <p:sldId id="256" r:id="rId2"/>
    <p:sldId id="321" r:id="rId3"/>
    <p:sldId id="315" r:id="rId4"/>
    <p:sldId id="324" r:id="rId5"/>
    <p:sldId id="323" r:id="rId6"/>
    <p:sldId id="265" r:id="rId7"/>
    <p:sldId id="294" r:id="rId8"/>
    <p:sldId id="295" r:id="rId9"/>
    <p:sldId id="296" r:id="rId10"/>
    <p:sldId id="271" r:id="rId11"/>
    <p:sldId id="272" r:id="rId12"/>
    <p:sldId id="273" r:id="rId13"/>
    <p:sldId id="276" r:id="rId14"/>
    <p:sldId id="297" r:id="rId15"/>
    <p:sldId id="299" r:id="rId16"/>
    <p:sldId id="316" r:id="rId17"/>
    <p:sldId id="277" r:id="rId18"/>
    <p:sldId id="278" r:id="rId19"/>
    <p:sldId id="306" r:id="rId20"/>
    <p:sldId id="308" r:id="rId21"/>
    <p:sldId id="325" r:id="rId22"/>
    <p:sldId id="290" r:id="rId23"/>
    <p:sldId id="279" r:id="rId24"/>
    <p:sldId id="327" r:id="rId25"/>
    <p:sldId id="275" r:id="rId26"/>
    <p:sldId id="286" r:id="rId27"/>
    <p:sldId id="287" r:id="rId28"/>
    <p:sldId id="288" r:id="rId29"/>
    <p:sldId id="281" r:id="rId30"/>
    <p:sldId id="317" r:id="rId31"/>
    <p:sldId id="318" r:id="rId32"/>
    <p:sldId id="280" r:id="rId33"/>
    <p:sldId id="309" r:id="rId34"/>
    <p:sldId id="303" r:id="rId35"/>
    <p:sldId id="269" r:id="rId36"/>
    <p:sldId id="283" r:id="rId37"/>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73469" autoAdjust="0"/>
  </p:normalViewPr>
  <p:slideViewPr>
    <p:cSldViewPr>
      <p:cViewPr varScale="1">
        <p:scale>
          <a:sx n="67" d="100"/>
          <a:sy n="67" d="100"/>
        </p:scale>
        <p:origin x="-163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governments%20view%20on%20population%20growt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Desktop\governments%20view%20on%20population%20growt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Desktop\governments%20view%20on%20population%20growt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2011-2012&#31179;&#23395;&#23398;&#26399;\&#33258;&#31185;&#39033;&#30446;\&#20013;&#26399;&#25253;&#21578;\&#30456;&#20851;&#25968;&#25454;\WPP2010_DB1_F20_POPULATION_GROWTH_RAT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barChart>
        <c:barDir val="col"/>
        <c:grouping val="clustered"/>
        <c:ser>
          <c:idx val="0"/>
          <c:order val="0"/>
          <c:tx>
            <c:strRef>
              <c:f>Sheet1!$B$1</c:f>
              <c:strCache>
                <c:ptCount val="1"/>
                <c:pt idx="0">
                  <c:v>Too Low</c:v>
                </c:pt>
              </c:strCache>
            </c:strRef>
          </c:tx>
          <c:dLbls>
            <c:txPr>
              <a:bodyPr/>
              <a:lstStyle/>
              <a:p>
                <a:pPr>
                  <a:defRPr sz="1600" b="1">
                    <a:solidFill>
                      <a:schemeClr val="tx1"/>
                    </a:solidFill>
                  </a:defRPr>
                </a:pPr>
                <a:endParaRPr lang="zh-CN"/>
              </a:p>
            </c:txPr>
            <c:showVal val="1"/>
          </c:dLbls>
          <c:cat>
            <c:numRef>
              <c:f>Sheet1!$A$2:$A$5</c:f>
              <c:numCache>
                <c:formatCode>General</c:formatCode>
                <c:ptCount val="4"/>
                <c:pt idx="0">
                  <c:v>1976</c:v>
                </c:pt>
                <c:pt idx="1">
                  <c:v>1986</c:v>
                </c:pt>
                <c:pt idx="2">
                  <c:v>1996</c:v>
                </c:pt>
                <c:pt idx="3">
                  <c:v>2009</c:v>
                </c:pt>
              </c:numCache>
            </c:numRef>
          </c:cat>
          <c:val>
            <c:numRef>
              <c:f>Sheet1!$B$2:$B$5</c:f>
              <c:numCache>
                <c:formatCode>General</c:formatCode>
                <c:ptCount val="4"/>
                <c:pt idx="0">
                  <c:v>23</c:v>
                </c:pt>
                <c:pt idx="1">
                  <c:v>16</c:v>
                </c:pt>
                <c:pt idx="2">
                  <c:v>16</c:v>
                </c:pt>
                <c:pt idx="3">
                  <c:v>22</c:v>
                </c:pt>
              </c:numCache>
            </c:numRef>
          </c:val>
        </c:ser>
        <c:ser>
          <c:idx val="1"/>
          <c:order val="1"/>
          <c:tx>
            <c:strRef>
              <c:f>Sheet1!$C$1</c:f>
              <c:strCache>
                <c:ptCount val="1"/>
                <c:pt idx="0">
                  <c:v>Satisfactory</c:v>
                </c:pt>
              </c:strCache>
            </c:strRef>
          </c:tx>
          <c:dLbls>
            <c:txPr>
              <a:bodyPr/>
              <a:lstStyle/>
              <a:p>
                <a:pPr>
                  <a:defRPr sz="1600">
                    <a:solidFill>
                      <a:srgbClr val="FF0000"/>
                    </a:solidFill>
                  </a:defRPr>
                </a:pPr>
                <a:endParaRPr lang="zh-CN"/>
              </a:p>
            </c:txPr>
            <c:showVal val="1"/>
          </c:dLbls>
          <c:cat>
            <c:numRef>
              <c:f>Sheet1!$A$2:$A$5</c:f>
              <c:numCache>
                <c:formatCode>General</c:formatCode>
                <c:ptCount val="4"/>
                <c:pt idx="0">
                  <c:v>1976</c:v>
                </c:pt>
                <c:pt idx="1">
                  <c:v>1986</c:v>
                </c:pt>
                <c:pt idx="2">
                  <c:v>1996</c:v>
                </c:pt>
                <c:pt idx="3">
                  <c:v>2009</c:v>
                </c:pt>
              </c:numCache>
            </c:numRef>
          </c:cat>
          <c:val>
            <c:numRef>
              <c:f>Sheet1!$C$2:$C$5</c:f>
              <c:numCache>
                <c:formatCode>General</c:formatCode>
                <c:ptCount val="4"/>
                <c:pt idx="0">
                  <c:v>45</c:v>
                </c:pt>
                <c:pt idx="1">
                  <c:v>45</c:v>
                </c:pt>
                <c:pt idx="2">
                  <c:v>43</c:v>
                </c:pt>
                <c:pt idx="3">
                  <c:v>43</c:v>
                </c:pt>
              </c:numCache>
            </c:numRef>
          </c:val>
        </c:ser>
        <c:ser>
          <c:idx val="2"/>
          <c:order val="2"/>
          <c:tx>
            <c:strRef>
              <c:f>Sheet1!$D$1</c:f>
              <c:strCache>
                <c:ptCount val="1"/>
                <c:pt idx="0">
                  <c:v>Too High</c:v>
                </c:pt>
              </c:strCache>
            </c:strRef>
          </c:tx>
          <c:dLbls>
            <c:txPr>
              <a:bodyPr/>
              <a:lstStyle/>
              <a:p>
                <a:pPr>
                  <a:defRPr sz="1600" b="1">
                    <a:solidFill>
                      <a:srgbClr val="7030A0"/>
                    </a:solidFill>
                  </a:defRPr>
                </a:pPr>
                <a:endParaRPr lang="zh-CN"/>
              </a:p>
            </c:txPr>
            <c:showVal val="1"/>
          </c:dLbls>
          <c:cat>
            <c:numRef>
              <c:f>Sheet1!$A$2:$A$5</c:f>
              <c:numCache>
                <c:formatCode>General</c:formatCode>
                <c:ptCount val="4"/>
                <c:pt idx="0">
                  <c:v>1976</c:v>
                </c:pt>
                <c:pt idx="1">
                  <c:v>1986</c:v>
                </c:pt>
                <c:pt idx="2">
                  <c:v>1996</c:v>
                </c:pt>
                <c:pt idx="3">
                  <c:v>2009</c:v>
                </c:pt>
              </c:numCache>
            </c:numRef>
          </c:cat>
          <c:val>
            <c:numRef>
              <c:f>Sheet1!$D$2:$D$5</c:f>
              <c:numCache>
                <c:formatCode>General</c:formatCode>
                <c:ptCount val="4"/>
                <c:pt idx="0">
                  <c:v>33</c:v>
                </c:pt>
                <c:pt idx="1">
                  <c:v>40</c:v>
                </c:pt>
                <c:pt idx="2">
                  <c:v>41</c:v>
                </c:pt>
                <c:pt idx="3">
                  <c:v>35</c:v>
                </c:pt>
              </c:numCache>
            </c:numRef>
          </c:val>
        </c:ser>
        <c:axId val="41864192"/>
        <c:axId val="41919232"/>
      </c:barChart>
      <c:catAx>
        <c:axId val="41864192"/>
        <c:scaling>
          <c:orientation val="minMax"/>
        </c:scaling>
        <c:axPos val="b"/>
        <c:numFmt formatCode="General" sourceLinked="1"/>
        <c:tickLblPos val="nextTo"/>
        <c:txPr>
          <a:bodyPr/>
          <a:lstStyle/>
          <a:p>
            <a:pPr>
              <a:defRPr sz="1400"/>
            </a:pPr>
            <a:endParaRPr lang="zh-CN"/>
          </a:p>
        </c:txPr>
        <c:crossAx val="41919232"/>
        <c:crosses val="autoZero"/>
        <c:auto val="1"/>
        <c:lblAlgn val="ctr"/>
        <c:lblOffset val="100"/>
      </c:catAx>
      <c:valAx>
        <c:axId val="41919232"/>
        <c:scaling>
          <c:orientation val="minMax"/>
        </c:scaling>
        <c:axPos val="l"/>
        <c:numFmt formatCode="General" sourceLinked="1"/>
        <c:tickLblPos val="nextTo"/>
        <c:txPr>
          <a:bodyPr/>
          <a:lstStyle/>
          <a:p>
            <a:pPr>
              <a:defRPr sz="1400"/>
            </a:pPr>
            <a:endParaRPr lang="zh-CN"/>
          </a:p>
        </c:txPr>
        <c:crossAx val="41864192"/>
        <c:crosses val="autoZero"/>
        <c:crossBetween val="between"/>
      </c:valAx>
    </c:plotArea>
    <c:legend>
      <c:legendPos val="r"/>
      <c:txPr>
        <a:bodyPr/>
        <a:lstStyle/>
        <a:p>
          <a:pPr>
            <a:defRPr sz="1600"/>
          </a:pPr>
          <a:endParaRPr lang="zh-CN"/>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6.1808579960714635E-2"/>
          <c:y val="6.1876281824065731E-2"/>
          <c:w val="0.93819142003928835"/>
          <c:h val="0.74140469394942665"/>
        </c:manualLayout>
      </c:layout>
      <c:barChart>
        <c:barDir val="col"/>
        <c:grouping val="clustered"/>
        <c:ser>
          <c:idx val="0"/>
          <c:order val="0"/>
          <c:tx>
            <c:strRef>
              <c:f>Sheet1!$G$1</c:f>
              <c:strCache>
                <c:ptCount val="1"/>
                <c:pt idx="0">
                  <c:v>Too Low</c:v>
                </c:pt>
              </c:strCache>
            </c:strRef>
          </c:tx>
          <c:dLbls>
            <c:txPr>
              <a:bodyPr/>
              <a:lstStyle/>
              <a:p>
                <a:pPr>
                  <a:defRPr sz="1600" b="1"/>
                </a:pPr>
                <a:endParaRPr lang="zh-CN"/>
              </a:p>
            </c:txPr>
            <c:showVal val="1"/>
          </c:dLbls>
          <c:cat>
            <c:strRef>
              <c:f>Sheet1!$F$2:$F$7</c:f>
              <c:strCache>
                <c:ptCount val="6"/>
                <c:pt idx="0">
                  <c:v>Africa</c:v>
                </c:pt>
                <c:pt idx="1">
                  <c:v>Asia</c:v>
                </c:pt>
                <c:pt idx="2">
                  <c:v>Europe</c:v>
                </c:pt>
                <c:pt idx="3">
                  <c:v>Latin America</c:v>
                </c:pt>
                <c:pt idx="4">
                  <c:v>North America</c:v>
                </c:pt>
                <c:pt idx="5">
                  <c:v>Oceania</c:v>
                </c:pt>
              </c:strCache>
            </c:strRef>
          </c:cat>
          <c:val>
            <c:numRef>
              <c:f>Sheet1!$G$2:$G$7</c:f>
              <c:numCache>
                <c:formatCode>General</c:formatCode>
                <c:ptCount val="6"/>
                <c:pt idx="0">
                  <c:v>15</c:v>
                </c:pt>
                <c:pt idx="1">
                  <c:v>30</c:v>
                </c:pt>
                <c:pt idx="2">
                  <c:v>38</c:v>
                </c:pt>
                <c:pt idx="3">
                  <c:v>15</c:v>
                </c:pt>
                <c:pt idx="4">
                  <c:v>0</c:v>
                </c:pt>
                <c:pt idx="5">
                  <c:v>14</c:v>
                </c:pt>
              </c:numCache>
            </c:numRef>
          </c:val>
        </c:ser>
        <c:ser>
          <c:idx val="1"/>
          <c:order val="1"/>
          <c:tx>
            <c:strRef>
              <c:f>Sheet1!$H$1</c:f>
              <c:strCache>
                <c:ptCount val="1"/>
                <c:pt idx="0">
                  <c:v>Satisfactory</c:v>
                </c:pt>
              </c:strCache>
            </c:strRef>
          </c:tx>
          <c:dLbls>
            <c:txPr>
              <a:bodyPr/>
              <a:lstStyle/>
              <a:p>
                <a:pPr>
                  <a:defRPr sz="1600" b="1"/>
                </a:pPr>
                <a:endParaRPr lang="zh-CN"/>
              </a:p>
            </c:txPr>
            <c:showVal val="1"/>
          </c:dLbls>
          <c:cat>
            <c:strRef>
              <c:f>Sheet1!$F$2:$F$7</c:f>
              <c:strCache>
                <c:ptCount val="6"/>
                <c:pt idx="0">
                  <c:v>Africa</c:v>
                </c:pt>
                <c:pt idx="1">
                  <c:v>Asia</c:v>
                </c:pt>
                <c:pt idx="2">
                  <c:v>Europe</c:v>
                </c:pt>
                <c:pt idx="3">
                  <c:v>Latin America</c:v>
                </c:pt>
                <c:pt idx="4">
                  <c:v>North America</c:v>
                </c:pt>
                <c:pt idx="5">
                  <c:v>Oceania</c:v>
                </c:pt>
              </c:strCache>
            </c:strRef>
          </c:cat>
          <c:val>
            <c:numRef>
              <c:f>Sheet1!$H$2:$H$7</c:f>
              <c:numCache>
                <c:formatCode>General</c:formatCode>
                <c:ptCount val="6"/>
                <c:pt idx="0">
                  <c:v>50</c:v>
                </c:pt>
                <c:pt idx="1">
                  <c:v>32</c:v>
                </c:pt>
                <c:pt idx="2">
                  <c:v>62</c:v>
                </c:pt>
                <c:pt idx="3">
                  <c:v>37</c:v>
                </c:pt>
                <c:pt idx="4">
                  <c:v>100</c:v>
                </c:pt>
                <c:pt idx="5">
                  <c:v>14</c:v>
                </c:pt>
              </c:numCache>
            </c:numRef>
          </c:val>
        </c:ser>
        <c:ser>
          <c:idx val="2"/>
          <c:order val="2"/>
          <c:tx>
            <c:strRef>
              <c:f>Sheet1!$I$1</c:f>
              <c:strCache>
                <c:ptCount val="1"/>
                <c:pt idx="0">
                  <c:v>Too High</c:v>
                </c:pt>
              </c:strCache>
            </c:strRef>
          </c:tx>
          <c:dLbls>
            <c:txPr>
              <a:bodyPr/>
              <a:lstStyle/>
              <a:p>
                <a:pPr>
                  <a:defRPr sz="1600" b="1">
                    <a:solidFill>
                      <a:srgbClr val="7030A0"/>
                    </a:solidFill>
                  </a:defRPr>
                </a:pPr>
                <a:endParaRPr lang="zh-CN"/>
              </a:p>
            </c:txPr>
            <c:showVal val="1"/>
          </c:dLbls>
          <c:cat>
            <c:strRef>
              <c:f>Sheet1!$F$2:$F$7</c:f>
              <c:strCache>
                <c:ptCount val="6"/>
                <c:pt idx="0">
                  <c:v>Africa</c:v>
                </c:pt>
                <c:pt idx="1">
                  <c:v>Asia</c:v>
                </c:pt>
                <c:pt idx="2">
                  <c:v>Europe</c:v>
                </c:pt>
                <c:pt idx="3">
                  <c:v>Latin America</c:v>
                </c:pt>
                <c:pt idx="4">
                  <c:v>North America</c:v>
                </c:pt>
                <c:pt idx="5">
                  <c:v>Oceania</c:v>
                </c:pt>
              </c:strCache>
            </c:strRef>
          </c:cat>
          <c:val>
            <c:numRef>
              <c:f>Sheet1!$I$2:$I$7</c:f>
              <c:numCache>
                <c:formatCode>General</c:formatCode>
                <c:ptCount val="6"/>
                <c:pt idx="0">
                  <c:v>35</c:v>
                </c:pt>
                <c:pt idx="1">
                  <c:v>38</c:v>
                </c:pt>
                <c:pt idx="2">
                  <c:v>0</c:v>
                </c:pt>
                <c:pt idx="3">
                  <c:v>48</c:v>
                </c:pt>
                <c:pt idx="4">
                  <c:v>0</c:v>
                </c:pt>
                <c:pt idx="5">
                  <c:v>71</c:v>
                </c:pt>
              </c:numCache>
            </c:numRef>
          </c:val>
        </c:ser>
        <c:axId val="41991552"/>
        <c:axId val="41997440"/>
      </c:barChart>
      <c:catAx>
        <c:axId val="41991552"/>
        <c:scaling>
          <c:orientation val="minMax"/>
        </c:scaling>
        <c:axPos val="b"/>
        <c:tickLblPos val="nextTo"/>
        <c:txPr>
          <a:bodyPr/>
          <a:lstStyle/>
          <a:p>
            <a:pPr>
              <a:defRPr sz="1600"/>
            </a:pPr>
            <a:endParaRPr lang="zh-CN"/>
          </a:p>
        </c:txPr>
        <c:crossAx val="41997440"/>
        <c:crosses val="autoZero"/>
        <c:auto val="1"/>
        <c:lblAlgn val="ctr"/>
        <c:lblOffset val="100"/>
      </c:catAx>
      <c:valAx>
        <c:axId val="41997440"/>
        <c:scaling>
          <c:orientation val="minMax"/>
        </c:scaling>
        <c:axPos val="l"/>
        <c:numFmt formatCode="General" sourceLinked="1"/>
        <c:tickLblPos val="nextTo"/>
        <c:txPr>
          <a:bodyPr/>
          <a:lstStyle/>
          <a:p>
            <a:pPr>
              <a:defRPr sz="1600"/>
            </a:pPr>
            <a:endParaRPr lang="zh-CN"/>
          </a:p>
        </c:txPr>
        <c:crossAx val="41991552"/>
        <c:crosses val="autoZero"/>
        <c:crossBetween val="between"/>
      </c:valAx>
    </c:plotArea>
    <c:legend>
      <c:legendPos val="b"/>
      <c:txPr>
        <a:bodyPr/>
        <a:lstStyle/>
        <a:p>
          <a:pPr>
            <a:defRPr sz="1600"/>
          </a:pPr>
          <a:endParaRPr lang="zh-CN"/>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barChart>
        <c:barDir val="col"/>
        <c:grouping val="clustered"/>
        <c:ser>
          <c:idx val="0"/>
          <c:order val="0"/>
          <c:tx>
            <c:strRef>
              <c:f>Sheet1!$K$1</c:f>
              <c:strCache>
                <c:ptCount val="1"/>
                <c:pt idx="0">
                  <c:v>Too Low</c:v>
                </c:pt>
              </c:strCache>
            </c:strRef>
          </c:tx>
          <c:dLbls>
            <c:txPr>
              <a:bodyPr/>
              <a:lstStyle/>
              <a:p>
                <a:pPr>
                  <a:defRPr sz="1600" b="1"/>
                </a:pPr>
                <a:endParaRPr lang="zh-CN"/>
              </a:p>
            </c:txPr>
            <c:showVal val="1"/>
          </c:dLbls>
          <c:cat>
            <c:strRef>
              <c:f>Sheet1!$J$2:$J$7</c:f>
              <c:strCache>
                <c:ptCount val="6"/>
                <c:pt idx="0">
                  <c:v>Africa</c:v>
                </c:pt>
                <c:pt idx="1">
                  <c:v>Asia</c:v>
                </c:pt>
                <c:pt idx="2">
                  <c:v>Europe</c:v>
                </c:pt>
                <c:pt idx="3">
                  <c:v>Latin America</c:v>
                </c:pt>
                <c:pt idx="4">
                  <c:v>North America</c:v>
                </c:pt>
                <c:pt idx="5">
                  <c:v>Oceania</c:v>
                </c:pt>
              </c:strCache>
            </c:strRef>
          </c:cat>
          <c:val>
            <c:numRef>
              <c:f>Sheet1!$K$2:$K$7</c:f>
              <c:numCache>
                <c:formatCode>General</c:formatCode>
                <c:ptCount val="6"/>
                <c:pt idx="0">
                  <c:v>4</c:v>
                </c:pt>
                <c:pt idx="1">
                  <c:v>30</c:v>
                </c:pt>
                <c:pt idx="2">
                  <c:v>50</c:v>
                </c:pt>
                <c:pt idx="3">
                  <c:v>3</c:v>
                </c:pt>
                <c:pt idx="4">
                  <c:v>0</c:v>
                </c:pt>
                <c:pt idx="5">
                  <c:v>25</c:v>
                </c:pt>
              </c:numCache>
            </c:numRef>
          </c:val>
        </c:ser>
        <c:ser>
          <c:idx val="1"/>
          <c:order val="1"/>
          <c:tx>
            <c:strRef>
              <c:f>Sheet1!$L$1</c:f>
              <c:strCache>
                <c:ptCount val="1"/>
                <c:pt idx="0">
                  <c:v>Satisfactory</c:v>
                </c:pt>
              </c:strCache>
            </c:strRef>
          </c:tx>
          <c:dLbls>
            <c:txPr>
              <a:bodyPr/>
              <a:lstStyle/>
              <a:p>
                <a:pPr>
                  <a:defRPr sz="1600" b="1">
                    <a:solidFill>
                      <a:srgbClr val="FF0000"/>
                    </a:solidFill>
                  </a:defRPr>
                </a:pPr>
                <a:endParaRPr lang="zh-CN"/>
              </a:p>
            </c:txPr>
            <c:showVal val="1"/>
          </c:dLbls>
          <c:cat>
            <c:strRef>
              <c:f>Sheet1!$J$2:$J$7</c:f>
              <c:strCache>
                <c:ptCount val="6"/>
                <c:pt idx="0">
                  <c:v>Africa</c:v>
                </c:pt>
                <c:pt idx="1">
                  <c:v>Asia</c:v>
                </c:pt>
                <c:pt idx="2">
                  <c:v>Europe</c:v>
                </c:pt>
                <c:pt idx="3">
                  <c:v>Latin America</c:v>
                </c:pt>
                <c:pt idx="4">
                  <c:v>North America</c:v>
                </c:pt>
                <c:pt idx="5">
                  <c:v>Oceania</c:v>
                </c:pt>
              </c:strCache>
            </c:strRef>
          </c:cat>
          <c:val>
            <c:numRef>
              <c:f>Sheet1!$L$2:$L$7</c:f>
              <c:numCache>
                <c:formatCode>General</c:formatCode>
                <c:ptCount val="6"/>
                <c:pt idx="0">
                  <c:v>28</c:v>
                </c:pt>
                <c:pt idx="1">
                  <c:v>36</c:v>
                </c:pt>
                <c:pt idx="2">
                  <c:v>50</c:v>
                </c:pt>
                <c:pt idx="3">
                  <c:v>76</c:v>
                </c:pt>
                <c:pt idx="4">
                  <c:v>100</c:v>
                </c:pt>
                <c:pt idx="5">
                  <c:v>19</c:v>
                </c:pt>
              </c:numCache>
            </c:numRef>
          </c:val>
        </c:ser>
        <c:ser>
          <c:idx val="2"/>
          <c:order val="2"/>
          <c:tx>
            <c:strRef>
              <c:f>Sheet1!$M$1</c:f>
              <c:strCache>
                <c:ptCount val="1"/>
                <c:pt idx="0">
                  <c:v>Too High</c:v>
                </c:pt>
              </c:strCache>
            </c:strRef>
          </c:tx>
          <c:dLbls>
            <c:txPr>
              <a:bodyPr/>
              <a:lstStyle/>
              <a:p>
                <a:pPr>
                  <a:defRPr sz="1600" b="1">
                    <a:solidFill>
                      <a:srgbClr val="7030A0"/>
                    </a:solidFill>
                  </a:defRPr>
                </a:pPr>
                <a:endParaRPr lang="zh-CN"/>
              </a:p>
            </c:txPr>
            <c:showVal val="1"/>
          </c:dLbls>
          <c:cat>
            <c:strRef>
              <c:f>Sheet1!$J$2:$J$7</c:f>
              <c:strCache>
                <c:ptCount val="6"/>
                <c:pt idx="0">
                  <c:v>Africa</c:v>
                </c:pt>
                <c:pt idx="1">
                  <c:v>Asia</c:v>
                </c:pt>
                <c:pt idx="2">
                  <c:v>Europe</c:v>
                </c:pt>
                <c:pt idx="3">
                  <c:v>Latin America</c:v>
                </c:pt>
                <c:pt idx="4">
                  <c:v>North America</c:v>
                </c:pt>
                <c:pt idx="5">
                  <c:v>Oceania</c:v>
                </c:pt>
              </c:strCache>
            </c:strRef>
          </c:cat>
          <c:val>
            <c:numRef>
              <c:f>Sheet1!$M$2:$M$7</c:f>
              <c:numCache>
                <c:formatCode>General</c:formatCode>
                <c:ptCount val="6"/>
                <c:pt idx="0">
                  <c:v>68</c:v>
                </c:pt>
                <c:pt idx="1">
                  <c:v>34</c:v>
                </c:pt>
                <c:pt idx="2">
                  <c:v>0</c:v>
                </c:pt>
                <c:pt idx="3">
                  <c:v>21</c:v>
                </c:pt>
                <c:pt idx="4">
                  <c:v>0</c:v>
                </c:pt>
                <c:pt idx="5">
                  <c:v>56</c:v>
                </c:pt>
              </c:numCache>
            </c:numRef>
          </c:val>
        </c:ser>
        <c:dLbls>
          <c:showVal val="1"/>
        </c:dLbls>
        <c:gapWidth val="75"/>
        <c:axId val="42041344"/>
        <c:axId val="42042880"/>
      </c:barChart>
      <c:catAx>
        <c:axId val="42041344"/>
        <c:scaling>
          <c:orientation val="minMax"/>
        </c:scaling>
        <c:axPos val="b"/>
        <c:majorTickMark val="none"/>
        <c:tickLblPos val="nextTo"/>
        <c:txPr>
          <a:bodyPr/>
          <a:lstStyle/>
          <a:p>
            <a:pPr>
              <a:defRPr sz="1600"/>
            </a:pPr>
            <a:endParaRPr lang="zh-CN"/>
          </a:p>
        </c:txPr>
        <c:crossAx val="42042880"/>
        <c:crosses val="autoZero"/>
        <c:auto val="1"/>
        <c:lblAlgn val="ctr"/>
        <c:lblOffset val="100"/>
      </c:catAx>
      <c:valAx>
        <c:axId val="42042880"/>
        <c:scaling>
          <c:orientation val="minMax"/>
        </c:scaling>
        <c:axPos val="l"/>
        <c:numFmt formatCode="General" sourceLinked="1"/>
        <c:majorTickMark val="none"/>
        <c:tickLblPos val="nextTo"/>
        <c:txPr>
          <a:bodyPr/>
          <a:lstStyle/>
          <a:p>
            <a:pPr>
              <a:defRPr sz="1600"/>
            </a:pPr>
            <a:endParaRPr lang="zh-CN"/>
          </a:p>
        </c:txPr>
        <c:crossAx val="42041344"/>
        <c:crosses val="autoZero"/>
        <c:crossBetween val="between"/>
      </c:valAx>
    </c:plotArea>
    <c:legend>
      <c:legendPos val="b"/>
      <c:txPr>
        <a:bodyPr/>
        <a:lstStyle/>
        <a:p>
          <a:pPr>
            <a:defRPr sz="1600"/>
          </a:pPr>
          <a:endParaRPr lang="zh-CN"/>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0678688454372176"/>
          <c:y val="7.1867426461925982E-2"/>
          <c:w val="0.86601417771400435"/>
          <c:h val="0.69128747639359189"/>
        </c:manualLayout>
      </c:layout>
      <c:lineChart>
        <c:grouping val="standard"/>
        <c:ser>
          <c:idx val="0"/>
          <c:order val="0"/>
          <c:tx>
            <c:strRef>
              <c:f>Sheet2!$A$2</c:f>
              <c:strCache>
                <c:ptCount val="1"/>
                <c:pt idx="0">
                  <c:v>世界</c:v>
                </c:pt>
              </c:strCache>
            </c:strRef>
          </c:tx>
          <c:spPr>
            <a:ln w="53975">
              <a:solidFill>
                <a:schemeClr val="bg2">
                  <a:lumMod val="50000"/>
                </a:schemeClr>
              </a:solidFill>
            </a:ln>
          </c:spPr>
          <c:marker>
            <c:symbol val="diamond"/>
            <c:size val="4"/>
          </c:marker>
          <c:cat>
            <c:strRef>
              <c:f>Sheet2!$B$1:$M$1</c:f>
              <c:strCache>
                <c:ptCount val="12"/>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strCache>
            </c:strRef>
          </c:cat>
          <c:val>
            <c:numRef>
              <c:f>Sheet2!$B$2:$M$2</c:f>
              <c:numCache>
                <c:formatCode>##0.00;\-##0.00;0</c:formatCode>
                <c:ptCount val="12"/>
                <c:pt idx="0">
                  <c:v>1.8160000000000001</c:v>
                </c:pt>
                <c:pt idx="1">
                  <c:v>1.829</c:v>
                </c:pt>
                <c:pt idx="2">
                  <c:v>1.851</c:v>
                </c:pt>
                <c:pt idx="3">
                  <c:v>2.069</c:v>
                </c:pt>
                <c:pt idx="4">
                  <c:v>1.9580000000000082</c:v>
                </c:pt>
                <c:pt idx="5">
                  <c:v>1.7669999999999908</c:v>
                </c:pt>
                <c:pt idx="6">
                  <c:v>1.7629999999999908</c:v>
                </c:pt>
                <c:pt idx="7">
                  <c:v>1.7440000000000002</c:v>
                </c:pt>
                <c:pt idx="8">
                  <c:v>1.5229999999999906</c:v>
                </c:pt>
                <c:pt idx="9">
                  <c:v>1.339</c:v>
                </c:pt>
                <c:pt idx="10">
                  <c:v>1.216</c:v>
                </c:pt>
                <c:pt idx="11">
                  <c:v>1.1619999999999908</c:v>
                </c:pt>
              </c:numCache>
            </c:numRef>
          </c:val>
        </c:ser>
        <c:ser>
          <c:idx val="1"/>
          <c:order val="1"/>
          <c:tx>
            <c:strRef>
              <c:f>Sheet2!$A$3</c:f>
              <c:strCache>
                <c:ptCount val="1"/>
                <c:pt idx="0">
                  <c:v>中国</c:v>
                </c:pt>
              </c:strCache>
            </c:strRef>
          </c:tx>
          <c:spPr>
            <a:ln w="53975">
              <a:solidFill>
                <a:srgbClr val="FF0000"/>
              </a:solidFill>
            </a:ln>
          </c:spPr>
          <c:marker>
            <c:symbol val="square"/>
            <c:size val="4"/>
          </c:marker>
          <c:cat>
            <c:strRef>
              <c:f>Sheet2!$B$1:$M$1</c:f>
              <c:strCache>
                <c:ptCount val="12"/>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strCache>
            </c:strRef>
          </c:cat>
          <c:val>
            <c:numRef>
              <c:f>Sheet2!$B$3:$M$3</c:f>
              <c:numCache>
                <c:formatCode>##0.00;\-##0.00;0</c:formatCode>
                <c:ptCount val="12"/>
                <c:pt idx="0">
                  <c:v>1.9889999999999999</c:v>
                </c:pt>
                <c:pt idx="1">
                  <c:v>1.577</c:v>
                </c:pt>
                <c:pt idx="2">
                  <c:v>1.5209999999999906</c:v>
                </c:pt>
                <c:pt idx="3">
                  <c:v>2.7410000000000001</c:v>
                </c:pt>
                <c:pt idx="4">
                  <c:v>2.3249999999999997</c:v>
                </c:pt>
                <c:pt idx="5">
                  <c:v>1.4359999999999831</c:v>
                </c:pt>
                <c:pt idx="6">
                  <c:v>1.44</c:v>
                </c:pt>
                <c:pt idx="7">
                  <c:v>1.611</c:v>
                </c:pt>
                <c:pt idx="8">
                  <c:v>1.167</c:v>
                </c:pt>
                <c:pt idx="9">
                  <c:v>0.88800000000000012</c:v>
                </c:pt>
                <c:pt idx="10">
                  <c:v>0.59700000000000009</c:v>
                </c:pt>
                <c:pt idx="11">
                  <c:v>0.51</c:v>
                </c:pt>
              </c:numCache>
            </c:numRef>
          </c:val>
        </c:ser>
        <c:marker val="1"/>
        <c:axId val="43260160"/>
        <c:axId val="43261952"/>
      </c:lineChart>
      <c:catAx>
        <c:axId val="43260160"/>
        <c:scaling>
          <c:orientation val="minMax"/>
        </c:scaling>
        <c:axPos val="b"/>
        <c:tickLblPos val="nextTo"/>
        <c:txPr>
          <a:bodyPr/>
          <a:lstStyle/>
          <a:p>
            <a:pPr>
              <a:defRPr sz="1600"/>
            </a:pPr>
            <a:endParaRPr lang="zh-CN"/>
          </a:p>
        </c:txPr>
        <c:crossAx val="43261952"/>
        <c:crosses val="autoZero"/>
        <c:auto val="1"/>
        <c:lblAlgn val="ctr"/>
        <c:lblOffset val="100"/>
      </c:catAx>
      <c:valAx>
        <c:axId val="43261952"/>
        <c:scaling>
          <c:orientation val="minMax"/>
        </c:scaling>
        <c:axPos val="l"/>
        <c:majorGridlines/>
        <c:title>
          <c:tx>
            <c:rich>
              <a:bodyPr rot="-5400000" vert="horz"/>
              <a:lstStyle/>
              <a:p>
                <a:pPr>
                  <a:defRPr sz="1400"/>
                </a:pPr>
                <a:r>
                  <a:rPr lang="en-US" altLang="zh-CN" sz="1400"/>
                  <a:t>%</a:t>
                </a:r>
                <a:endParaRPr lang="zh-CN" altLang="en-US" sz="1400"/>
              </a:p>
            </c:rich>
          </c:tx>
        </c:title>
        <c:numFmt formatCode="##0.00;\-##0.00;0" sourceLinked="1"/>
        <c:tickLblPos val="nextTo"/>
        <c:txPr>
          <a:bodyPr/>
          <a:lstStyle/>
          <a:p>
            <a:pPr>
              <a:defRPr sz="1600"/>
            </a:pPr>
            <a:endParaRPr lang="zh-CN"/>
          </a:p>
        </c:txPr>
        <c:crossAx val="43260160"/>
        <c:crosses val="autoZero"/>
        <c:crossBetween val="between"/>
      </c:valAx>
    </c:plotArea>
    <c:legend>
      <c:legendPos val="b"/>
      <c:layout>
        <c:manualLayout>
          <c:xMode val="edge"/>
          <c:yMode val="edge"/>
          <c:x val="0.56459747713790076"/>
          <c:y val="0.10056398181553479"/>
          <c:w val="0.32638725290729187"/>
          <c:h val="0.10236092469765008"/>
        </c:manualLayout>
      </c:layout>
      <c:txPr>
        <a:bodyPr/>
        <a:lstStyle/>
        <a:p>
          <a:pPr>
            <a:defRPr sz="2000"/>
          </a:pPr>
          <a:endParaRPr lang="zh-CN"/>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zh-CN" altLang="en-US"/>
          </a:p>
        </p:txBody>
      </p:sp>
      <p:sp>
        <p:nvSpPr>
          <p:cNvPr id="3" name="日期占位符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smtClean="0">
                <a:latin typeface="+mn-lt"/>
                <a:ea typeface="+mn-ea"/>
              </a:defRPr>
            </a:lvl1pPr>
          </a:lstStyle>
          <a:p>
            <a:pPr>
              <a:defRPr/>
            </a:pPr>
            <a:fld id="{65DBE249-9315-4347-9470-C155FA18BF5F}" type="datetimeFigureOut">
              <a:rPr lang="zh-CN" altLang="en-US"/>
              <a:pPr>
                <a:defRPr/>
              </a:pPr>
              <a:t>2014/3/24</a:t>
            </a:fld>
            <a:endParaRPr lang="zh-CN" altLang="en-US"/>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zh-CN" altLang="en-US" noProof="0"/>
          </a:p>
        </p:txBody>
      </p:sp>
      <p:sp>
        <p:nvSpPr>
          <p:cNvPr id="5" name="备注占位符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smtClean="0">
                <a:latin typeface="+mn-lt"/>
                <a:ea typeface="+mn-ea"/>
              </a:defRPr>
            </a:lvl1pPr>
          </a:lstStyle>
          <a:p>
            <a:pPr>
              <a:defRPr/>
            </a:pPr>
            <a:fld id="{8ECE7854-27E5-410B-9EFC-A7F3687C822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204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197B41-43E0-4998-9E5A-A0135BDA1CCD}" type="slidenum">
              <a:rPr lang="zh-CN" altLang="en-US"/>
              <a:pPr fontAlgn="base">
                <a:spcBef>
                  <a:spcPct val="0"/>
                </a:spcBef>
                <a:spcAft>
                  <a:spcPct val="0"/>
                </a:spcAft>
              </a:pPr>
              <a:t>2</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bwMode="auto">
          <a:noFill/>
          <a:ln>
            <a:solidFill>
              <a:srgbClr val="000000"/>
            </a:solidFill>
            <a:miter lim="800000"/>
            <a:headEnd/>
            <a:tailEnd/>
          </a:ln>
        </p:spPr>
      </p:sp>
      <p:sp>
        <p:nvSpPr>
          <p:cNvPr id="450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50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24D8C6-429B-45A4-84D8-EE46897463C1}" type="slidenum">
              <a:rPr lang="zh-CN" altLang="en-US"/>
              <a:pPr fontAlgn="base">
                <a:spcBef>
                  <a:spcPct val="0"/>
                </a:spcBef>
                <a:spcAft>
                  <a:spcPct val="0"/>
                </a:spcAft>
              </a:pPr>
              <a:t>13</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endParaRPr lang="en-US" altLang="zh-CN" smtClean="0"/>
          </a:p>
        </p:txBody>
      </p:sp>
      <p:sp>
        <p:nvSpPr>
          <p:cNvPr id="471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9E619E-9990-460E-B32E-0C7189959A46}" type="slidenum">
              <a:rPr lang="zh-CN" altLang="en-US"/>
              <a:pPr fontAlgn="base">
                <a:spcBef>
                  <a:spcPct val="0"/>
                </a:spcBef>
                <a:spcAft>
                  <a:spcPct val="0"/>
                </a:spcAft>
              </a:pPr>
              <a:t>14</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bwMode="auto">
          <a:noFill/>
          <a:ln>
            <a:solidFill>
              <a:srgbClr val="000000"/>
            </a:solidFill>
            <a:miter lim="800000"/>
            <a:headEnd/>
            <a:tailEnd/>
          </a:ln>
        </p:spPr>
      </p:sp>
      <p:sp>
        <p:nvSpPr>
          <p:cNvPr id="491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91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77DEE0-386E-40D1-B991-99C6200EDAFF}" type="slidenum">
              <a:rPr lang="zh-CN" altLang="en-US"/>
              <a:pPr fontAlgn="base">
                <a:spcBef>
                  <a:spcPct val="0"/>
                </a:spcBef>
                <a:spcAft>
                  <a:spcPct val="0"/>
                </a:spcAft>
              </a:pPr>
              <a:t>15</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bwMode="auto">
          <a:noFill/>
          <a:ln>
            <a:solidFill>
              <a:srgbClr val="000000"/>
            </a:solidFill>
            <a:miter lim="800000"/>
            <a:headEnd/>
            <a:tailEnd/>
          </a:ln>
        </p:spPr>
      </p:sp>
      <p:sp>
        <p:nvSpPr>
          <p:cNvPr id="51202" name="备注占位符 2"/>
          <p:cNvSpPr>
            <a:spLocks noGrp="1"/>
          </p:cNvSpPr>
          <p:nvPr>
            <p:ph type="body" idx="1"/>
          </p:nvPr>
        </p:nvSpPr>
        <p:spPr bwMode="auto">
          <a:noFill/>
        </p:spPr>
        <p:txBody>
          <a:bodyPr wrap="square" numCol="1" anchor="t" anchorCtr="0" compatLnSpc="1">
            <a:prstTxWarp prst="textNoShape">
              <a:avLst/>
            </a:prstTxWarp>
          </a:bodyPr>
          <a:lstStyle/>
          <a:p>
            <a:pPr defTabSz="989013">
              <a:spcBef>
                <a:spcPct val="0"/>
              </a:spcBef>
            </a:pPr>
            <a:endParaRPr lang="en-US" altLang="zh-CN" sz="1300" smtClean="0"/>
          </a:p>
        </p:txBody>
      </p:sp>
      <p:sp>
        <p:nvSpPr>
          <p:cNvPr id="512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E02ADC-04D0-4248-A3EA-DAA83F039265}" type="slidenum">
              <a:rPr lang="zh-CN" altLang="en-US"/>
              <a:pPr fontAlgn="base">
                <a:spcBef>
                  <a:spcPct val="0"/>
                </a:spcBef>
                <a:spcAft>
                  <a:spcPct val="0"/>
                </a:spcAft>
              </a:pPr>
              <a:t>16</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bwMode="auto">
          <a:noFill/>
          <a:ln>
            <a:solidFill>
              <a:srgbClr val="000000"/>
            </a:solidFill>
            <a:miter lim="800000"/>
            <a:headEnd/>
            <a:tailEnd/>
          </a:ln>
        </p:spPr>
      </p:sp>
      <p:sp>
        <p:nvSpPr>
          <p:cNvPr id="54274" name="备注占位符 2"/>
          <p:cNvSpPr>
            <a:spLocks noGrp="1"/>
          </p:cNvSpPr>
          <p:nvPr>
            <p:ph type="body" idx="1"/>
          </p:nvPr>
        </p:nvSpPr>
        <p:spPr bwMode="auto">
          <a:noFill/>
        </p:spPr>
        <p:txBody>
          <a:bodyPr wrap="square" numCol="1" anchor="t" anchorCtr="0" compatLnSpc="1">
            <a:prstTxWarp prst="textNoShape">
              <a:avLst/>
            </a:prstTxWarp>
          </a:bodyPr>
          <a:lstStyle/>
          <a:p>
            <a:pPr defTabSz="989013">
              <a:spcBef>
                <a:spcPct val="0"/>
              </a:spcBef>
            </a:pPr>
            <a:endParaRPr lang="zh-CN" altLang="en-US" smtClean="0"/>
          </a:p>
        </p:txBody>
      </p:sp>
      <p:sp>
        <p:nvSpPr>
          <p:cNvPr id="542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DCA6A9-F208-4586-8A88-FFAD2E8566CC}" type="slidenum">
              <a:rPr lang="zh-CN" altLang="en-US"/>
              <a:pPr fontAlgn="base">
                <a:spcBef>
                  <a:spcPct val="0"/>
                </a:spcBef>
                <a:spcAft>
                  <a:spcPct val="0"/>
                </a:spcAft>
              </a:pPr>
              <a:t>17</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bwMode="auto">
          <a:noFill/>
          <a:ln>
            <a:solidFill>
              <a:srgbClr val="000000"/>
            </a:solidFill>
            <a:miter lim="800000"/>
            <a:headEnd/>
            <a:tailEnd/>
          </a:ln>
        </p:spPr>
      </p:sp>
      <p:sp>
        <p:nvSpPr>
          <p:cNvPr id="57346" name="备注占位符 2"/>
          <p:cNvSpPr>
            <a:spLocks noGrp="1"/>
          </p:cNvSpPr>
          <p:nvPr>
            <p:ph type="body" idx="1"/>
          </p:nvPr>
        </p:nvSpPr>
        <p:spPr bwMode="auto">
          <a:noFill/>
        </p:spPr>
        <p:txBody>
          <a:bodyPr wrap="square" numCol="1" anchor="t" anchorCtr="0" compatLnSpc="1">
            <a:prstTxWarp prst="textNoShape">
              <a:avLst/>
            </a:prstTxWarp>
          </a:bodyPr>
          <a:lstStyle/>
          <a:p>
            <a:pPr defTabSz="989013">
              <a:spcBef>
                <a:spcPct val="0"/>
              </a:spcBef>
            </a:pPr>
            <a:endParaRPr lang="en-US" altLang="zh-CN" sz="1300" smtClean="0"/>
          </a:p>
        </p:txBody>
      </p:sp>
      <p:sp>
        <p:nvSpPr>
          <p:cNvPr id="5734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3AC154-4A06-4628-B224-84934D298878}" type="slidenum">
              <a:rPr lang="zh-CN" altLang="en-US"/>
              <a:pPr fontAlgn="base">
                <a:spcBef>
                  <a:spcPct val="0"/>
                </a:spcBef>
                <a:spcAft>
                  <a:spcPct val="0"/>
                </a:spcAft>
              </a:pPr>
              <a:t>18</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bwMode="auto">
          <a:noFill/>
          <a:ln>
            <a:solidFill>
              <a:srgbClr val="000000"/>
            </a:solidFill>
            <a:miter lim="800000"/>
            <a:headEnd/>
            <a:tailEnd/>
          </a:ln>
        </p:spPr>
      </p:sp>
      <p:sp>
        <p:nvSpPr>
          <p:cNvPr id="593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93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9DECDE-082F-4202-BCC6-47977CD0A92B}" type="slidenum">
              <a:rPr lang="zh-CN" altLang="en-US"/>
              <a:pPr fontAlgn="base">
                <a:spcBef>
                  <a:spcPct val="0"/>
                </a:spcBef>
                <a:spcAft>
                  <a:spcPct val="0"/>
                </a:spcAft>
              </a:pPr>
              <a:t>19</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altLang="zh-CN" sz="1100" smtClean="0"/>
          </a:p>
        </p:txBody>
      </p:sp>
      <p:sp>
        <p:nvSpPr>
          <p:cNvPr id="614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343EF4-22E1-41D6-BDF8-477868A72A0F}" type="slidenum">
              <a:rPr lang="zh-CN" altLang="en-US"/>
              <a:pPr fontAlgn="base">
                <a:spcBef>
                  <a:spcPct val="0"/>
                </a:spcBef>
                <a:spcAft>
                  <a:spcPct val="0"/>
                </a:spcAft>
              </a:pPr>
              <a:t>20</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bwMode="auto">
          <a:noFill/>
          <a:ln>
            <a:solidFill>
              <a:srgbClr val="000000"/>
            </a:solidFill>
            <a:miter lim="800000"/>
            <a:headEnd/>
            <a:tailEnd/>
          </a:ln>
        </p:spPr>
      </p:sp>
      <p:sp>
        <p:nvSpPr>
          <p:cNvPr id="634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34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27DF28-E81B-495D-8C20-CF2015C97F57}" type="slidenum">
              <a:rPr lang="zh-CN" altLang="en-US"/>
              <a:pPr fontAlgn="base">
                <a:spcBef>
                  <a:spcPct val="0"/>
                </a:spcBef>
                <a:spcAft>
                  <a:spcPct val="0"/>
                </a:spcAft>
              </a:pPr>
              <a:t>21</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6B2CA3-49B4-421F-A515-DABC7A2DDE67}" type="slidenum">
              <a:rPr lang="en-US" altLang="zh-CN"/>
              <a:pPr fontAlgn="base">
                <a:spcBef>
                  <a:spcPct val="0"/>
                </a:spcBef>
                <a:spcAft>
                  <a:spcPct val="0"/>
                </a:spcAft>
              </a:pPr>
              <a:t>22</a:t>
            </a:fld>
            <a:endParaRPr lang="en-US" altLang="zh-CN"/>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noFill/>
          <a:ln>
            <a:solidFill>
              <a:srgbClr val="000000"/>
            </a:solidFill>
            <a:miter lim="800000"/>
            <a:headEnd/>
            <a:tailEnd/>
          </a:ln>
        </p:spPr>
      </p:sp>
      <p:sp>
        <p:nvSpPr>
          <p:cNvPr id="2253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zh-CN" smtClean="0"/>
              <a:t> </a:t>
            </a:r>
            <a:endParaRPr lang="zh-CN" altLang="en-US" smtClean="0"/>
          </a:p>
        </p:txBody>
      </p:sp>
      <p:sp>
        <p:nvSpPr>
          <p:cNvPr id="2253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AB868B-76DB-4A2A-929E-7C30752D55E0}" type="slidenum">
              <a:rPr lang="zh-CN" altLang="en-US"/>
              <a:pPr fontAlgn="base">
                <a:spcBef>
                  <a:spcPct val="0"/>
                </a:spcBef>
                <a:spcAft>
                  <a:spcPct val="0"/>
                </a:spcAft>
              </a:pPr>
              <a:t>3</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p:cNvSpPr>
          <p:nvPr>
            <p:ph type="sldImg"/>
          </p:nvPr>
        </p:nvSpPr>
        <p:spPr bwMode="auto">
          <a:noFill/>
          <a:ln>
            <a:solidFill>
              <a:srgbClr val="000000"/>
            </a:solidFill>
            <a:miter lim="800000"/>
            <a:headEnd/>
            <a:tailEnd/>
          </a:ln>
        </p:spPr>
      </p:sp>
      <p:sp>
        <p:nvSpPr>
          <p:cNvPr id="1064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64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F4FB4-F68C-46BF-B23A-49DBB8677BEA}" type="slidenum">
              <a:rPr lang="zh-CN" altLang="en-US"/>
              <a:pPr fontAlgn="base">
                <a:spcBef>
                  <a:spcPct val="0"/>
                </a:spcBef>
                <a:spcAft>
                  <a:spcPct val="0"/>
                </a:spcAft>
              </a:pPr>
              <a:t>23</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p:cNvSpPr>
          <p:nvPr>
            <p:ph type="sldImg"/>
          </p:nvPr>
        </p:nvSpPr>
        <p:spPr bwMode="auto">
          <a:noFill/>
          <a:ln>
            <a:solidFill>
              <a:srgbClr val="000000"/>
            </a:solidFill>
            <a:miter lim="800000"/>
            <a:headEnd/>
            <a:tailEnd/>
          </a:ln>
        </p:spPr>
      </p:sp>
      <p:sp>
        <p:nvSpPr>
          <p:cNvPr id="706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06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6C82EA-39D6-42AF-9B9E-76DB9AF18D80}" type="slidenum">
              <a:rPr lang="zh-CN" altLang="en-US"/>
              <a:pPr fontAlgn="base">
                <a:spcBef>
                  <a:spcPct val="0"/>
                </a:spcBef>
                <a:spcAft>
                  <a:spcPct val="0"/>
                </a:spcAft>
              </a:pPr>
              <a:t>24</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p:cNvSpPr>
          <p:nvPr>
            <p:ph type="sldImg"/>
          </p:nvPr>
        </p:nvSpPr>
        <p:spPr bwMode="auto">
          <a:noFill/>
          <a:ln>
            <a:solidFill>
              <a:srgbClr val="000000"/>
            </a:solidFill>
            <a:miter lim="800000"/>
            <a:headEnd/>
            <a:tailEnd/>
          </a:ln>
        </p:spPr>
      </p:sp>
      <p:sp>
        <p:nvSpPr>
          <p:cNvPr id="727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27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2DCBB2-AE6D-44FA-AEA1-6CBB88AEE8EF}" type="slidenum">
              <a:rPr lang="zh-CN" altLang="en-US"/>
              <a:pPr fontAlgn="base">
                <a:spcBef>
                  <a:spcPct val="0"/>
                </a:spcBef>
                <a:spcAft>
                  <a:spcPct val="0"/>
                </a:spcAft>
              </a:pPr>
              <a:t>25</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47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FCF8F6-6C1A-4F1C-B788-BB63CC232BEC}" type="slidenum">
              <a:rPr lang="zh-CN" altLang="en-US"/>
              <a:pPr fontAlgn="base">
                <a:spcBef>
                  <a:spcPct val="0"/>
                </a:spcBef>
                <a:spcAft>
                  <a:spcPct val="0"/>
                </a:spcAft>
              </a:pPr>
              <a:t>26</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bwMode="auto">
          <a:noFill/>
          <a:ln>
            <a:solidFill>
              <a:srgbClr val="000000"/>
            </a:solidFill>
            <a:miter lim="800000"/>
            <a:headEnd/>
            <a:tailEnd/>
          </a:ln>
        </p:spPr>
      </p:sp>
      <p:sp>
        <p:nvSpPr>
          <p:cNvPr id="778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78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CDC1A3-6AFA-477E-86CD-7CD8964B977A}" type="slidenum">
              <a:rPr lang="zh-CN" altLang="en-US"/>
              <a:pPr fontAlgn="base">
                <a:spcBef>
                  <a:spcPct val="0"/>
                </a:spcBef>
                <a:spcAft>
                  <a:spcPct val="0"/>
                </a:spcAft>
              </a:pPr>
              <a:t>28</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p:cNvSpPr>
          <p:nvPr>
            <p:ph type="sldImg"/>
          </p:nvPr>
        </p:nvSpPr>
        <p:spPr bwMode="auto">
          <a:noFill/>
          <a:ln>
            <a:solidFill>
              <a:srgbClr val="000000"/>
            </a:solidFill>
            <a:miter lim="800000"/>
            <a:headEnd/>
            <a:tailEnd/>
          </a:ln>
        </p:spPr>
      </p:sp>
      <p:sp>
        <p:nvSpPr>
          <p:cNvPr id="7987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798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423520-A5A1-413C-98FA-BE3FC29C04B9}" type="slidenum">
              <a:rPr lang="zh-CN" altLang="en-US"/>
              <a:pPr fontAlgn="base">
                <a:spcBef>
                  <a:spcPct val="0"/>
                </a:spcBef>
                <a:spcAft>
                  <a:spcPct val="0"/>
                </a:spcAft>
              </a:pPr>
              <a:t>29</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bwMode="auto">
          <a:noFill/>
          <a:ln>
            <a:solidFill>
              <a:srgbClr val="000000"/>
            </a:solidFill>
            <a:miter lim="800000"/>
            <a:headEnd/>
            <a:tailEnd/>
          </a:ln>
        </p:spPr>
      </p:sp>
      <p:sp>
        <p:nvSpPr>
          <p:cNvPr id="8192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819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B61FE6-6DBC-4D03-A5ED-D52AA713B62D}" type="slidenum">
              <a:rPr lang="zh-CN" altLang="en-US"/>
              <a:pPr fontAlgn="base">
                <a:spcBef>
                  <a:spcPct val="0"/>
                </a:spcBef>
                <a:spcAft>
                  <a:spcPct val="0"/>
                </a:spcAft>
              </a:pPr>
              <a:t>30</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p:cNvSpPr>
          <p:nvPr>
            <p:ph type="sldImg"/>
          </p:nvPr>
        </p:nvSpPr>
        <p:spPr bwMode="auto">
          <a:noFill/>
          <a:ln>
            <a:solidFill>
              <a:srgbClr val="000000"/>
            </a:solidFill>
            <a:miter lim="800000"/>
            <a:headEnd/>
            <a:tailEnd/>
          </a:ln>
        </p:spPr>
      </p:sp>
      <p:sp>
        <p:nvSpPr>
          <p:cNvPr id="839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839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24DED1-04BB-4DC0-87BC-CB32AFB4CA1E}" type="slidenum">
              <a:rPr lang="zh-CN" altLang="en-US"/>
              <a:pPr fontAlgn="base">
                <a:spcBef>
                  <a:spcPct val="0"/>
                </a:spcBef>
                <a:spcAft>
                  <a:spcPct val="0"/>
                </a:spcAft>
              </a:pPr>
              <a:t>31</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p:cNvSpPr>
          <p:nvPr>
            <p:ph type="sldImg"/>
          </p:nvPr>
        </p:nvSpPr>
        <p:spPr bwMode="auto">
          <a:noFill/>
          <a:ln>
            <a:solidFill>
              <a:srgbClr val="000000"/>
            </a:solidFill>
            <a:miter lim="800000"/>
            <a:headEnd/>
            <a:tailEnd/>
          </a:ln>
        </p:spPr>
      </p:sp>
      <p:sp>
        <p:nvSpPr>
          <p:cNvPr id="860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860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BEE428-C8C2-4E40-8599-B256415C327F}" type="slidenum">
              <a:rPr lang="zh-CN" altLang="en-US"/>
              <a:pPr fontAlgn="base">
                <a:spcBef>
                  <a:spcPct val="0"/>
                </a:spcBef>
                <a:spcAft>
                  <a:spcPct val="0"/>
                </a:spcAft>
              </a:pPr>
              <a:t>32</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endParaRPr lang="zh-CN" altLang="en-US" smtClean="0"/>
          </a:p>
        </p:txBody>
      </p:sp>
      <p:sp>
        <p:nvSpPr>
          <p:cNvPr id="880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91D00B-AF69-4154-A9FB-2E2D363175B0}" type="slidenum">
              <a:rPr lang="zh-CN" altLang="en-US"/>
              <a:pPr fontAlgn="base">
                <a:spcBef>
                  <a:spcPct val="0"/>
                </a:spcBef>
                <a:spcAft>
                  <a:spcPct val="0"/>
                </a:spcAft>
              </a:pPr>
              <a:t>33</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533B2F-8974-4C8F-9711-835EC3491ED7}" type="slidenum">
              <a:rPr lang="zh-CN" altLang="en-US"/>
              <a:pPr fontAlgn="base">
                <a:spcBef>
                  <a:spcPct val="0"/>
                </a:spcBef>
                <a:spcAft>
                  <a:spcPct val="0"/>
                </a:spcAft>
              </a:pPr>
              <a:t>4</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p:cNvSpPr>
          <p:nvPr>
            <p:ph type="sldImg"/>
          </p:nvPr>
        </p:nvSpPr>
        <p:spPr bwMode="auto">
          <a:noFill/>
          <a:ln>
            <a:solidFill>
              <a:srgbClr val="000000"/>
            </a:solidFill>
            <a:miter lim="800000"/>
            <a:headEnd/>
            <a:tailEnd/>
          </a:ln>
        </p:spPr>
      </p:sp>
      <p:sp>
        <p:nvSpPr>
          <p:cNvPr id="901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901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9611A7-AF29-4D8F-8CD7-C1AF6AEE5549}" type="slidenum">
              <a:rPr lang="zh-CN" altLang="en-US"/>
              <a:pPr fontAlgn="base">
                <a:spcBef>
                  <a:spcPct val="0"/>
                </a:spcBef>
                <a:spcAft>
                  <a:spcPct val="0"/>
                </a:spcAft>
              </a:pPr>
              <a:t>34</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p:cNvSpPr>
          <p:nvPr>
            <p:ph type="sldImg"/>
          </p:nvPr>
        </p:nvSpPr>
        <p:spPr bwMode="auto">
          <a:noFill/>
          <a:ln>
            <a:solidFill>
              <a:srgbClr val="000000"/>
            </a:solidFill>
            <a:miter lim="800000"/>
            <a:headEnd/>
            <a:tailEnd/>
          </a:ln>
        </p:spPr>
      </p:sp>
      <p:sp>
        <p:nvSpPr>
          <p:cNvPr id="1095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95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5416FE-5802-4569-89D6-B791EDF7D6C9}" type="slidenum">
              <a:rPr lang="zh-CN" altLang="en-US"/>
              <a:pPr fontAlgn="base">
                <a:spcBef>
                  <a:spcPct val="0"/>
                </a:spcBef>
                <a:spcAft>
                  <a:spcPct val="0"/>
                </a:spcAft>
              </a:pPr>
              <a:t>35</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headEnd/>
            <a:tailEnd/>
          </a:ln>
        </p:spPr>
      </p:sp>
      <p:sp>
        <p:nvSpPr>
          <p:cNvPr id="266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66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209190-DE21-4885-83AC-5490C8B96F21}" type="slidenum">
              <a:rPr lang="zh-CN" altLang="en-US"/>
              <a:pPr fontAlgn="base">
                <a:spcBef>
                  <a:spcPct val="0"/>
                </a:spcBef>
                <a:spcAft>
                  <a:spcPct val="0"/>
                </a:spcAft>
              </a:pPr>
              <a:t>5</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27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E9AAE0-9FA0-4E57-A475-3C4B78E23616}" type="slidenum">
              <a:rPr lang="zh-CN" altLang="en-US"/>
              <a:pPr fontAlgn="base">
                <a:spcBef>
                  <a:spcPct val="0"/>
                </a:spcBef>
                <a:spcAft>
                  <a:spcPct val="0"/>
                </a:spcAft>
              </a:pPr>
              <a:t>6</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48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CEFF1D-1C52-40F1-856E-6118E16A90F1}" type="slidenum">
              <a:rPr lang="zh-CN" altLang="en-US"/>
              <a:pPr fontAlgn="base">
                <a:spcBef>
                  <a:spcPct val="0"/>
                </a:spcBef>
                <a:spcAft>
                  <a:spcPct val="0"/>
                </a:spcAft>
              </a:pPr>
              <a:t>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bwMode="auto">
          <a:noFill/>
          <a:ln>
            <a:solidFill>
              <a:srgbClr val="000000"/>
            </a:solidFill>
            <a:miter lim="800000"/>
            <a:headEnd/>
            <a:tailEnd/>
          </a:ln>
        </p:spPr>
      </p:sp>
      <p:sp>
        <p:nvSpPr>
          <p:cNvPr id="378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78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878E3E-E073-4B28-9017-05D319B6545B}" type="slidenum">
              <a:rPr lang="zh-CN" altLang="en-US"/>
              <a:pPr fontAlgn="base">
                <a:spcBef>
                  <a:spcPct val="0"/>
                </a:spcBef>
                <a:spcAft>
                  <a:spcPct val="0"/>
                </a:spcAft>
              </a:pPr>
              <a:t>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headEnd/>
            <a:tailEnd/>
          </a:ln>
        </p:spPr>
      </p:sp>
      <p:sp>
        <p:nvSpPr>
          <p:cNvPr id="409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09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C610CF-C2D0-449E-A092-D2E6648AF1EF}" type="slidenum">
              <a:rPr lang="zh-CN" altLang="en-US"/>
              <a:pPr fontAlgn="base">
                <a:spcBef>
                  <a:spcPct val="0"/>
                </a:spcBef>
                <a:spcAft>
                  <a:spcPct val="0"/>
                </a:spcAft>
              </a:pPr>
              <a:t>11</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headEnd/>
            <a:tailEnd/>
          </a:ln>
        </p:spPr>
      </p:sp>
      <p:sp>
        <p:nvSpPr>
          <p:cNvPr id="430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430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0FC140-7E4D-4407-9A8B-DE33F8A47032}" type="slidenum">
              <a:rPr lang="zh-CN" altLang="en-US"/>
              <a:pPr fontAlgn="base">
                <a:spcBef>
                  <a:spcPct val="0"/>
                </a:spcBef>
                <a:spcAft>
                  <a:spcPct val="0"/>
                </a:spcAft>
              </a:pPr>
              <a:t>12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2" name="矩形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 name="直接连接符 5"/>
          <p:cNvCxnSpPr/>
          <p:nvPr/>
        </p:nvCxnSpPr>
        <p:spPr>
          <a:xfrm>
            <a:off x="395288" y="3213100"/>
            <a:ext cx="8358187"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8B86BDA-4A11-4DF0-979D-F74E4333BC42}" type="datetimeFigureOut">
              <a:rPr lang="zh-CN" altLang="en-US"/>
              <a:pPr>
                <a:defRPr/>
              </a:pPr>
              <a:t>2014/3/24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E4FDCB6-6492-4E0B-BF56-EDADA6763615}"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F3F923-7297-4643-B5D0-CF5D69C0D6BE}" type="datetimeFigureOut">
              <a:rPr lang="zh-CN" altLang="en-US"/>
              <a:pPr>
                <a:defRPr/>
              </a:pPr>
              <a:t>2014/3/24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F11AE9-DA51-45DD-8940-E633E913A296}"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676401"/>
            <a:ext cx="7772400" cy="1538286"/>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753B5BA6-3B26-405D-BE36-8CBF6FD987A1}" type="datetimeFigureOut">
              <a:rPr lang="zh-CN" altLang="en-US"/>
              <a:pPr>
                <a:defRPr/>
              </a:pPr>
              <a:t>2014/3/24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7F82D43-B5C9-4D90-879C-CFF1230882CF}"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68313" y="0"/>
            <a:ext cx="8675687" cy="836613"/>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250825" y="1125538"/>
            <a:ext cx="8893175" cy="5351462"/>
          </a:xfrm>
        </p:spPr>
        <p:txBody>
          <a:bodyPr/>
          <a:lstStyle/>
          <a:p>
            <a:pPr lvl="0"/>
            <a:endParaRPr lang="zh-CN" altLang="en-US" noProof="0"/>
          </a:p>
        </p:txBody>
      </p:sp>
      <p:sp>
        <p:nvSpPr>
          <p:cNvPr id="4" name="灯片编号占位符 3"/>
          <p:cNvSpPr>
            <a:spLocks noGrp="1"/>
          </p:cNvSpPr>
          <p:nvPr>
            <p:ph type="sldNum" sz="quarter" idx="10"/>
          </p:nvPr>
        </p:nvSpPr>
        <p:spPr>
          <a:xfrm>
            <a:off x="6877050" y="6397625"/>
            <a:ext cx="2133600" cy="228600"/>
          </a:xfrm>
        </p:spPr>
        <p:txBody>
          <a:bodyPr/>
          <a:lstStyle>
            <a:lvl1pPr>
              <a:defRPr/>
            </a:lvl1pPr>
          </a:lstStyle>
          <a:p>
            <a:pPr>
              <a:defRPr/>
            </a:pPr>
            <a:fld id="{F58B4C0A-BEA7-4F8C-948F-91CDF67C364D}" type="slidenum">
              <a:rPr lang="en-US" altLang="zh-CN"/>
              <a:pPr>
                <a:defRPr/>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baseline="0">
                <a:latin typeface="Times New Roman" pitchFamily="18" charset="0"/>
                <a:ea typeface="楷体_GB2312" pitchFamily="49"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928662" y="1357298"/>
            <a:ext cx="7786687" cy="4714875"/>
          </a:xfrm>
        </p:spPr>
        <p:txBody>
          <a:bodyPr/>
          <a:lstStyle>
            <a:lvl1pPr>
              <a:spcBef>
                <a:spcPts val="1800"/>
              </a:spcBef>
              <a:defRPr sz="1800" baseline="0">
                <a:solidFill>
                  <a:schemeClr val="tx1"/>
                </a:solidFill>
                <a:latin typeface="Times New Roman" pitchFamily="18" charset="0"/>
                <a:ea typeface="楷体_GB2312" pitchFamily="49" charset="-122"/>
              </a:defRPr>
            </a:lvl1pPr>
            <a:lvl2pPr>
              <a:defRPr sz="1600" baseline="0"/>
            </a:lvl2pPr>
            <a:lvl3pPr>
              <a:defRPr sz="1600" baseline="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3AB5D2E3-C59D-4729-AE92-508021654F82}" type="datetimeFigureOut">
              <a:rPr lang="zh-CN" altLang="en-US"/>
              <a:pPr>
                <a:defRPr/>
              </a:pPr>
              <a:t>2014/3/24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6A4879D-6606-4521-933E-83F1816835B6}"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DEFC8D5-44AD-4BF8-A245-5971C3FA27C4}" type="datetimeFigureOut">
              <a:rPr lang="zh-CN" altLang="en-US"/>
              <a:pPr>
                <a:defRPr/>
              </a:pPr>
              <a:t>2014/3/24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7632870-502E-4F4A-BDBB-446FDE4C06D8}"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42910" y="1643050"/>
            <a:ext cx="4038600" cy="4525963"/>
          </a:xfrm>
        </p:spPr>
        <p:txBody>
          <a:bodyPr/>
          <a:lstStyle>
            <a:lvl1pPr>
              <a:defRPr sz="1800">
                <a:solidFill>
                  <a:schemeClr val="tx1"/>
                </a:solidFill>
              </a:defRPr>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786314" y="1643050"/>
            <a:ext cx="4038600" cy="4525963"/>
          </a:xfrm>
        </p:spPr>
        <p:txBody>
          <a:bodyPr/>
          <a:lstStyle>
            <a:lvl1pPr>
              <a:defRPr sz="1800">
                <a:solidFill>
                  <a:schemeClr val="tx1"/>
                </a:solidFill>
              </a:defRPr>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592F6A60-C1B2-4898-A5E5-C944B3B597AE}" type="datetimeFigureOut">
              <a:rPr lang="zh-CN" altLang="en-US"/>
              <a:pPr>
                <a:defRPr/>
              </a:pPr>
              <a:t>2014/3/24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EE797DC-0827-44D3-A765-3DCB01692D7F}"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42910" y="1500174"/>
            <a:ext cx="4040188" cy="639762"/>
          </a:xfrm>
        </p:spPr>
        <p:txBody>
          <a:bodyPr anchor="ctr"/>
          <a:lstStyle>
            <a:lvl1pPr marL="0" indent="0" algn="ctr">
              <a:buNone/>
              <a:defRPr sz="1800" b="1" baseline="0">
                <a:latin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42910" y="2214554"/>
            <a:ext cx="4040188" cy="3951288"/>
          </a:xfrm>
        </p:spPr>
        <p:txBody>
          <a:bodyPr/>
          <a:lstStyle>
            <a:lvl1pPr>
              <a:spcBef>
                <a:spcPts val="1800"/>
              </a:spcBef>
              <a:defRPr sz="1800">
                <a:solidFill>
                  <a:schemeClr val="tx1"/>
                </a:solidFill>
              </a:defRPr>
            </a:lvl1pPr>
            <a:lvl2pPr>
              <a:defRPr sz="16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文本占位符 4"/>
          <p:cNvSpPr>
            <a:spLocks noGrp="1"/>
          </p:cNvSpPr>
          <p:nvPr>
            <p:ph type="body" sz="quarter" idx="3"/>
          </p:nvPr>
        </p:nvSpPr>
        <p:spPr>
          <a:xfrm>
            <a:off x="4786314" y="1500174"/>
            <a:ext cx="4041775" cy="639762"/>
          </a:xfrm>
        </p:spPr>
        <p:txBody>
          <a:bodyPr anchor="ctr"/>
          <a:lstStyle>
            <a:lvl1pPr marL="0" indent="0" algn="ctr">
              <a:buNone/>
              <a:defRPr sz="1800" b="1" baseline="0">
                <a:latin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786314" y="2214554"/>
            <a:ext cx="4041775" cy="3951288"/>
          </a:xfrm>
        </p:spPr>
        <p:txBody>
          <a:bodyPr/>
          <a:lstStyle>
            <a:lvl1pPr>
              <a:spcBef>
                <a:spcPts val="1800"/>
              </a:spcBef>
              <a:defRPr sz="1800">
                <a:solidFill>
                  <a:schemeClr val="tx1"/>
                </a:solidFill>
              </a:defRPr>
            </a:lvl1pPr>
            <a:lvl2pPr>
              <a:defRPr sz="16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
        <p:nvSpPr>
          <p:cNvPr id="7" name="日期占位符 3"/>
          <p:cNvSpPr>
            <a:spLocks noGrp="1"/>
          </p:cNvSpPr>
          <p:nvPr>
            <p:ph type="dt" sz="half" idx="10"/>
          </p:nvPr>
        </p:nvSpPr>
        <p:spPr/>
        <p:txBody>
          <a:bodyPr/>
          <a:lstStyle>
            <a:lvl1pPr>
              <a:defRPr/>
            </a:lvl1pPr>
          </a:lstStyle>
          <a:p>
            <a:pPr>
              <a:defRPr/>
            </a:pPr>
            <a:fld id="{7A796A57-30D4-4836-8D87-FA1DB5494216}" type="datetimeFigureOut">
              <a:rPr lang="zh-CN" altLang="en-US"/>
              <a:pPr>
                <a:defRPr/>
              </a:pPr>
              <a:t>2014/3/24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612EE0A-4B25-46D0-824B-236010DF599C}"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6" name="内容占位符 2"/>
          <p:cNvSpPr>
            <a:spLocks noGrp="1"/>
          </p:cNvSpPr>
          <p:nvPr>
            <p:ph idx="1"/>
          </p:nvPr>
        </p:nvSpPr>
        <p:spPr>
          <a:xfrm>
            <a:off x="1187624" y="1700808"/>
            <a:ext cx="7272808" cy="3744417"/>
          </a:xfrm>
        </p:spPr>
        <p:txBody>
          <a:bodyPr/>
          <a:lstStyle>
            <a:lvl1pPr>
              <a:spcBef>
                <a:spcPts val="1800"/>
              </a:spcBef>
              <a:defRPr sz="2000" b="1">
                <a:solidFill>
                  <a:schemeClr val="tx1"/>
                </a:solidFill>
                <a:latin typeface="Times New Roman" pitchFamily="18" charset="0"/>
              </a:defRPr>
            </a:lvl1pPr>
            <a:lvl2pPr>
              <a:defRPr sz="1800" baseline="0">
                <a:latin typeface="Times New Roman" pitchFamily="18" charset="0"/>
              </a:defRPr>
            </a:lvl2pPr>
            <a:lvl3pPr>
              <a:defRPr sz="16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C7236E84-D7B3-4A40-8741-5F24F3D9C8E6}" type="datetimeFigureOut">
              <a:rPr lang="zh-CN" altLang="en-US"/>
              <a:pPr>
                <a:defRPr/>
              </a:pPr>
              <a:t>2014/3/24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04565D9-3A67-4432-9342-B9CB4E6F6FFC}"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2245814-F6E7-4B7F-8C56-15B671F5E2A4}" type="datetimeFigureOut">
              <a:rPr lang="zh-CN" altLang="en-US"/>
              <a:pPr>
                <a:defRPr/>
              </a:pPr>
              <a:t>2014/3/24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64FEE0E-C970-4063-A647-B0692652AA7A}"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EEB69DC-7E87-4A4F-AE0F-702603EC33B9}" type="datetimeFigureOut">
              <a:rPr lang="zh-CN" altLang="en-US"/>
              <a:pPr>
                <a:defRPr/>
              </a:pPr>
              <a:t>2014/3/24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9DFE187-6C07-4358-923D-63D630188812}"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719F367-5EFA-4E77-8681-8D9096057036}" type="datetimeFigureOut">
              <a:rPr lang="zh-CN" altLang="en-US"/>
              <a:pPr>
                <a:defRPr/>
              </a:pPr>
              <a:t>2014/3/24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8811D4F-C5F9-4B8C-B417-210362641FD6}"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928688" y="0"/>
            <a:ext cx="7758112" cy="928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928688" y="1285875"/>
            <a:ext cx="7786687"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785813" y="635793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0D58A2FC-1B6E-42F6-BB26-0B12A31093AE}" type="datetimeFigureOut">
              <a:rPr lang="zh-CN" altLang="en-US"/>
              <a:pPr>
                <a:defRPr/>
              </a:pPr>
              <a:t>2014/3/24</a:t>
            </a:fld>
            <a:endParaRPr lang="zh-CN" altLang="en-US"/>
          </a:p>
        </p:txBody>
      </p:sp>
      <p:sp>
        <p:nvSpPr>
          <p:cNvPr id="5" name="页脚占位符 4"/>
          <p:cNvSpPr>
            <a:spLocks noGrp="1"/>
          </p:cNvSpPr>
          <p:nvPr>
            <p:ph type="ftr" sz="quarter" idx="3"/>
          </p:nvPr>
        </p:nvSpPr>
        <p:spPr>
          <a:xfrm>
            <a:off x="3357563" y="635793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715125" y="63579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F355692E-0C91-4BA0-ABAC-4B45907EDE78}" type="slidenum">
              <a:rPr lang="zh-CN" altLang="en-US"/>
              <a:pPr>
                <a:defRPr/>
              </a:pPr>
              <a:t>‹#›</a:t>
            </a:fld>
            <a:endParaRPr lang="zh-CN" altLang="en-US"/>
          </a:p>
        </p:txBody>
      </p:sp>
      <p:sp>
        <p:nvSpPr>
          <p:cNvPr id="7" name="矩形 6"/>
          <p:cNvSpPr/>
          <p:nvPr/>
        </p:nvSpPr>
        <p:spPr>
          <a:xfrm>
            <a:off x="0" y="0"/>
            <a:ext cx="428596" cy="6858000"/>
          </a:xfrm>
          <a:prstGeom prst="rect">
            <a:avLst/>
          </a:prstGeom>
          <a:gradFill flip="none" rotWithShape="1">
            <a:gsLst>
              <a:gs pos="0">
                <a:srgbClr val="800080">
                  <a:shade val="30000"/>
                  <a:satMod val="115000"/>
                  <a:alpha val="32000"/>
                </a:srgbClr>
              </a:gs>
              <a:gs pos="50000">
                <a:srgbClr val="800080">
                  <a:shade val="67500"/>
                  <a:satMod val="115000"/>
                </a:srgbClr>
              </a:gs>
              <a:gs pos="100000">
                <a:srgbClr val="80008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7"/>
          <p:cNvCxnSpPr/>
          <p:nvPr/>
        </p:nvCxnSpPr>
        <p:spPr>
          <a:xfrm rot="10800000">
            <a:off x="928688" y="1000125"/>
            <a:ext cx="7786687" cy="1588"/>
          </a:xfrm>
          <a:prstGeom prst="line">
            <a:avLst/>
          </a:prstGeom>
          <a:ln w="19050">
            <a:solidFill>
              <a:srgbClr val="80008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4" r:id="rId1"/>
    <p:sldLayoutId id="2147483813" r:id="rId2"/>
    <p:sldLayoutId id="2147483812" r:id="rId3"/>
    <p:sldLayoutId id="2147483811" r:id="rId4"/>
    <p:sldLayoutId id="2147483810" r:id="rId5"/>
    <p:sldLayoutId id="2147483809" r:id="rId6"/>
    <p:sldLayoutId id="2147483808" r:id="rId7"/>
    <p:sldLayoutId id="2147483807" r:id="rId8"/>
    <p:sldLayoutId id="2147483806" r:id="rId9"/>
    <p:sldLayoutId id="2147483805" r:id="rId10"/>
    <p:sldLayoutId id="2147483804" r:id="rId11"/>
    <p:sldLayoutId id="2147483803" r:id="rId12"/>
    <p:sldLayoutId id="2147483815" r:id="rId13"/>
  </p:sldLayoutIdLst>
  <p:timing>
    <p:tnLst>
      <p:par>
        <p:cTn id="1" dur="indefinite" restart="never" nodeType="tmRoot"/>
      </p:par>
    </p:tnLst>
  </p:timing>
  <p:txStyles>
    <p:titleStyle>
      <a:lvl1pPr algn="l" rtl="0" fontAlgn="base">
        <a:spcBef>
          <a:spcPct val="0"/>
        </a:spcBef>
        <a:spcAft>
          <a:spcPct val="0"/>
        </a:spcAft>
        <a:defRPr sz="2400" b="1" kern="1200">
          <a:solidFill>
            <a:srgbClr val="800080"/>
          </a:solidFill>
          <a:latin typeface="楷体_GB2312" pitchFamily="49" charset="-122"/>
          <a:ea typeface="楷体_GB2312" pitchFamily="49" charset="-122"/>
          <a:cs typeface="楷体_GB2312"/>
        </a:defRPr>
      </a:lvl1pPr>
      <a:lvl2pPr algn="l" rtl="0" fontAlgn="base">
        <a:spcBef>
          <a:spcPct val="0"/>
        </a:spcBef>
        <a:spcAft>
          <a:spcPct val="0"/>
        </a:spcAft>
        <a:defRPr sz="2400" b="1">
          <a:solidFill>
            <a:srgbClr val="800080"/>
          </a:solidFill>
          <a:latin typeface="楷体_GB2312" pitchFamily="49" charset="-122"/>
          <a:ea typeface="楷体_GB2312" pitchFamily="49" charset="-122"/>
          <a:cs typeface="楷体_GB2312"/>
        </a:defRPr>
      </a:lvl2pPr>
      <a:lvl3pPr algn="l" rtl="0" fontAlgn="base">
        <a:spcBef>
          <a:spcPct val="0"/>
        </a:spcBef>
        <a:spcAft>
          <a:spcPct val="0"/>
        </a:spcAft>
        <a:defRPr sz="2400" b="1">
          <a:solidFill>
            <a:srgbClr val="800080"/>
          </a:solidFill>
          <a:latin typeface="楷体_GB2312" pitchFamily="49" charset="-122"/>
          <a:ea typeface="楷体_GB2312" pitchFamily="49" charset="-122"/>
          <a:cs typeface="楷体_GB2312"/>
        </a:defRPr>
      </a:lvl3pPr>
      <a:lvl4pPr algn="l" rtl="0" fontAlgn="base">
        <a:spcBef>
          <a:spcPct val="0"/>
        </a:spcBef>
        <a:spcAft>
          <a:spcPct val="0"/>
        </a:spcAft>
        <a:defRPr sz="2400" b="1">
          <a:solidFill>
            <a:srgbClr val="800080"/>
          </a:solidFill>
          <a:latin typeface="楷体_GB2312" pitchFamily="49" charset="-122"/>
          <a:ea typeface="楷体_GB2312" pitchFamily="49" charset="-122"/>
          <a:cs typeface="楷体_GB2312"/>
        </a:defRPr>
      </a:lvl4pPr>
      <a:lvl5pPr algn="l" rtl="0" fontAlgn="base">
        <a:spcBef>
          <a:spcPct val="0"/>
        </a:spcBef>
        <a:spcAft>
          <a:spcPct val="0"/>
        </a:spcAft>
        <a:defRPr sz="2400" b="1">
          <a:solidFill>
            <a:srgbClr val="800080"/>
          </a:solidFill>
          <a:latin typeface="楷体_GB2312" pitchFamily="49" charset="-122"/>
          <a:ea typeface="楷体_GB2312" pitchFamily="49" charset="-122"/>
          <a:cs typeface="楷体_GB2312"/>
        </a:defRPr>
      </a:lvl5pPr>
      <a:lvl6pPr marL="457200" algn="l" rtl="0" eaLnBrk="1" fontAlgn="base" hangingPunct="1">
        <a:spcBef>
          <a:spcPct val="0"/>
        </a:spcBef>
        <a:spcAft>
          <a:spcPct val="0"/>
        </a:spcAft>
        <a:defRPr sz="3200">
          <a:solidFill>
            <a:srgbClr val="800080"/>
          </a:solidFill>
          <a:latin typeface="黑体" pitchFamily="2" charset="-122"/>
          <a:ea typeface="黑体" pitchFamily="2" charset="-122"/>
        </a:defRPr>
      </a:lvl6pPr>
      <a:lvl7pPr marL="914400" algn="l" rtl="0" eaLnBrk="1" fontAlgn="base" hangingPunct="1">
        <a:spcBef>
          <a:spcPct val="0"/>
        </a:spcBef>
        <a:spcAft>
          <a:spcPct val="0"/>
        </a:spcAft>
        <a:defRPr sz="3200">
          <a:solidFill>
            <a:srgbClr val="800080"/>
          </a:solidFill>
          <a:latin typeface="黑体" pitchFamily="2" charset="-122"/>
          <a:ea typeface="黑体" pitchFamily="2" charset="-122"/>
        </a:defRPr>
      </a:lvl7pPr>
      <a:lvl8pPr marL="1371600" algn="l" rtl="0" eaLnBrk="1" fontAlgn="base" hangingPunct="1">
        <a:spcBef>
          <a:spcPct val="0"/>
        </a:spcBef>
        <a:spcAft>
          <a:spcPct val="0"/>
        </a:spcAft>
        <a:defRPr sz="3200">
          <a:solidFill>
            <a:srgbClr val="800080"/>
          </a:solidFill>
          <a:latin typeface="黑体" pitchFamily="2" charset="-122"/>
          <a:ea typeface="黑体" pitchFamily="2" charset="-122"/>
        </a:defRPr>
      </a:lvl8pPr>
      <a:lvl9pPr marL="1828800" algn="l" rtl="0" eaLnBrk="1" fontAlgn="base" hangingPunct="1">
        <a:spcBef>
          <a:spcPct val="0"/>
        </a:spcBef>
        <a:spcAft>
          <a:spcPct val="0"/>
        </a:spcAft>
        <a:defRPr sz="3200">
          <a:solidFill>
            <a:srgbClr val="800080"/>
          </a:solidFill>
          <a:latin typeface="黑体" pitchFamily="2" charset="-122"/>
          <a:ea typeface="黑体" pitchFamily="2" charset="-122"/>
        </a:defRPr>
      </a:lvl9pPr>
    </p:titleStyle>
    <p:bodyStyle>
      <a:lvl1pPr marL="342900" indent="-342900" algn="l" rtl="0" fontAlgn="base">
        <a:spcBef>
          <a:spcPct val="20000"/>
        </a:spcBef>
        <a:spcAft>
          <a:spcPct val="0"/>
        </a:spcAft>
        <a:buSzPct val="75000"/>
        <a:buFont typeface="Wingdings" pitchFamily="2" charset="2"/>
        <a:buChar char="u"/>
        <a:defRPr sz="2000" kern="1200">
          <a:solidFill>
            <a:srgbClr val="800080"/>
          </a:solidFill>
          <a:latin typeface="楷体_GB2312" pitchFamily="49" charset="-122"/>
          <a:ea typeface="楷体_GB2312" pitchFamily="49" charset="-122"/>
          <a:cs typeface="楷体_GB2312"/>
        </a:defRPr>
      </a:lvl1pPr>
      <a:lvl2pPr marL="742950" indent="-285750" algn="l" rtl="0" fontAlgn="base">
        <a:spcBef>
          <a:spcPct val="20000"/>
        </a:spcBef>
        <a:spcAft>
          <a:spcPct val="0"/>
        </a:spcAft>
        <a:buFont typeface="Arial" charset="0"/>
        <a:buChar char="–"/>
        <a:defRPr sz="2000" kern="1200">
          <a:solidFill>
            <a:schemeClr val="tx1"/>
          </a:solidFill>
          <a:latin typeface="Times New Roman" pitchFamily="18" charset="0"/>
          <a:ea typeface="楷体_GB2312" pitchFamily="49" charset="-122"/>
          <a:cs typeface="楷体_GB2312"/>
        </a:defRPr>
      </a:lvl2pPr>
      <a:lvl3pPr marL="1143000" indent="-228600" algn="l" rtl="0" fontAlgn="base">
        <a:spcBef>
          <a:spcPct val="20000"/>
        </a:spcBef>
        <a:spcAft>
          <a:spcPct val="0"/>
        </a:spcAft>
        <a:buFont typeface="Arial" charset="0"/>
        <a:buChar char="•"/>
        <a:defRPr sz="2400" kern="1200">
          <a:solidFill>
            <a:schemeClr val="tx1"/>
          </a:solidFill>
          <a:latin typeface="Times New Roman" pitchFamily="18" charset="0"/>
          <a:ea typeface="+mn-ea"/>
          <a:cs typeface="楷体_GB2312"/>
        </a:defRPr>
      </a:lvl3pPr>
      <a:lvl4pPr marL="1600200" indent="-228600" algn="l" rtl="0" fontAlgn="base">
        <a:spcBef>
          <a:spcPct val="20000"/>
        </a:spcBef>
        <a:spcAft>
          <a:spcPct val="0"/>
        </a:spcAft>
        <a:buFont typeface="Arial" charset="0"/>
        <a:buChar char="–"/>
        <a:defRPr sz="2000" kern="1200">
          <a:solidFill>
            <a:schemeClr val="tx1"/>
          </a:solidFill>
          <a:latin typeface="Times New Roman" pitchFamily="18" charset="0"/>
          <a:ea typeface="+mn-ea"/>
          <a:cs typeface="楷体_GB2312"/>
        </a:defRPr>
      </a:lvl4pPr>
      <a:lvl5pPr marL="2057400" indent="-228600" algn="l" rtl="0" fontAlgn="base">
        <a:spcBef>
          <a:spcPct val="20000"/>
        </a:spcBef>
        <a:spcAft>
          <a:spcPct val="0"/>
        </a:spcAft>
        <a:buFont typeface="Arial" charset="0"/>
        <a:buChar char="»"/>
        <a:defRPr sz="2000" kern="1200">
          <a:solidFill>
            <a:schemeClr val="tx1"/>
          </a:solidFill>
          <a:latin typeface="Times New Roman" pitchFamily="18" charset="0"/>
          <a:ea typeface="+mn-ea"/>
          <a:cs typeface="楷体_GB2312"/>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9/90/Population_growth_rate_world_2011.sv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388" y="1989138"/>
            <a:ext cx="8964612" cy="1808162"/>
          </a:xfrm>
        </p:spPr>
        <p:txBody>
          <a:bodyPr>
            <a:normAutofit/>
          </a:bodyPr>
          <a:lstStyle/>
          <a:p>
            <a:pPr algn="ctr"/>
            <a:r>
              <a:rPr lang="en-US" altLang="zh-CN" sz="3600" smtClean="0">
                <a:latin typeface="Perpetua" pitchFamily="18" charset="0"/>
                <a:ea typeface="楷体_GB2312"/>
              </a:rPr>
              <a:t>CHINA’S POPULATION AND DEVELOPMENT</a:t>
            </a:r>
            <a:br>
              <a:rPr lang="en-US" altLang="zh-CN" sz="3600" smtClean="0">
                <a:latin typeface="Perpetua" pitchFamily="18" charset="0"/>
                <a:ea typeface="楷体_GB2312"/>
              </a:rPr>
            </a:br>
            <a:endParaRPr lang="zh-CN" altLang="en-US" sz="3600" smtClean="0">
              <a:latin typeface="Perpetua" pitchFamily="18" charset="0"/>
              <a:ea typeface="楷体_GB2312"/>
            </a:endParaRPr>
          </a:p>
        </p:txBody>
      </p:sp>
      <p:sp>
        <p:nvSpPr>
          <p:cNvPr id="3" name="副标题 2"/>
          <p:cNvSpPr>
            <a:spLocks noGrp="1"/>
          </p:cNvSpPr>
          <p:nvPr>
            <p:ph type="subTitle" idx="1"/>
          </p:nvPr>
        </p:nvSpPr>
        <p:spPr>
          <a:xfrm>
            <a:off x="1187450" y="5084763"/>
            <a:ext cx="6858000" cy="733425"/>
          </a:xfrm>
        </p:spPr>
        <p:txBody>
          <a:bodyPr>
            <a:noAutofit/>
          </a:bodyPr>
          <a:lstStyle/>
          <a:p>
            <a:r>
              <a:rPr lang="en-US" altLang="zh-CN" sz="3600" smtClean="0">
                <a:solidFill>
                  <a:schemeClr val="tx1"/>
                </a:solidFill>
                <a:latin typeface="Perpetua" pitchFamily="18" charset="0"/>
                <a:ea typeface="楷体_GB2312"/>
              </a:rPr>
              <a:t>SHEN KE</a:t>
            </a:r>
          </a:p>
        </p:txBody>
      </p:sp>
      <p:sp>
        <p:nvSpPr>
          <p:cNvPr id="16387" name="TextBox 3"/>
          <p:cNvSpPr txBox="1">
            <a:spLocks noChangeArrowheads="1"/>
          </p:cNvSpPr>
          <p:nvPr/>
        </p:nvSpPr>
        <p:spPr bwMode="auto">
          <a:xfrm>
            <a:off x="827088" y="836613"/>
            <a:ext cx="7921625" cy="369887"/>
          </a:xfrm>
          <a:prstGeom prst="rect">
            <a:avLst/>
          </a:prstGeom>
          <a:solidFill>
            <a:schemeClr val="bg1"/>
          </a:solidFill>
          <a:ln w="9525">
            <a:noFill/>
            <a:miter lim="800000"/>
            <a:headEnd/>
            <a:tailEnd/>
          </a:ln>
        </p:spPr>
        <p:txBody>
          <a:bodyPr>
            <a:spAutoFit/>
          </a:bodyPr>
          <a:lstStyle/>
          <a:p>
            <a:endParaRPr lang="zh-CN" altLang="en-US">
              <a:latin typeface="Corbe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a:xfrm>
            <a:off x="500063" y="2428875"/>
            <a:ext cx="8229600" cy="1143000"/>
          </a:xfrm>
        </p:spPr>
        <p:txBody>
          <a:bodyPr/>
          <a:lstStyle/>
          <a:p>
            <a:pPr algn="ctr"/>
            <a:r>
              <a:rPr lang="en-US" altLang="zh-CN" sz="3200" smtClean="0">
                <a:latin typeface="Perpetua" pitchFamily="18" charset="0"/>
                <a:ea typeface="楷体_GB2312"/>
              </a:rPr>
              <a:t>A Big Day of Oct. 31</a:t>
            </a:r>
            <a:r>
              <a:rPr lang="en-US" altLang="zh-CN" sz="3200" baseline="30000" smtClean="0">
                <a:latin typeface="Perpetua" pitchFamily="18" charset="0"/>
                <a:ea typeface="楷体_GB2312"/>
              </a:rPr>
              <a:t>st</a:t>
            </a:r>
            <a:r>
              <a:rPr lang="en-US" altLang="zh-CN" sz="3200" smtClean="0">
                <a:latin typeface="Perpetua" pitchFamily="18" charset="0"/>
                <a:ea typeface="楷体_GB2312"/>
              </a:rPr>
              <a:t>, 2011?</a:t>
            </a:r>
            <a:endParaRPr lang="zh-CN" altLang="en-US" sz="3200" smtClean="0">
              <a:latin typeface="Perpetua" pitchFamily="18" charset="0"/>
              <a:ea typeface="楷体_GB231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内容占位符 3" descr="1.jpg"/>
          <p:cNvPicPr>
            <a:picLocks noGrp="1" noChangeAspect="1"/>
          </p:cNvPicPr>
          <p:nvPr>
            <p:ph idx="1"/>
          </p:nvPr>
        </p:nvPicPr>
        <p:blipFill>
          <a:blip r:embed="rId3"/>
          <a:srcRect/>
          <a:stretch>
            <a:fillRect/>
          </a:stretch>
        </p:blipFill>
        <p:spPr>
          <a:xfrm>
            <a:off x="900113" y="1412875"/>
            <a:ext cx="7459662" cy="4824413"/>
          </a:xfrm>
        </p:spPr>
      </p:pic>
      <p:sp>
        <p:nvSpPr>
          <p:cNvPr id="5" name="矩形 4"/>
          <p:cNvSpPr/>
          <p:nvPr/>
        </p:nvSpPr>
        <p:spPr>
          <a:xfrm>
            <a:off x="642938" y="428625"/>
            <a:ext cx="8032750" cy="646113"/>
          </a:xfrm>
          <a:prstGeom prst="rect">
            <a:avLst/>
          </a:prstGeom>
        </p:spPr>
        <p:txBody>
          <a:bodyPr>
            <a:spAutoFit/>
          </a:bodyPr>
          <a:lstStyle/>
          <a:p>
            <a:pPr algn="ctr" fontAlgn="auto">
              <a:spcBef>
                <a:spcPts val="0"/>
              </a:spcBef>
              <a:spcAft>
                <a:spcPts val="0"/>
              </a:spcAft>
              <a:defRPr/>
            </a:pPr>
            <a:r>
              <a:rPr lang="en-US" altLang="zh-CN" sz="3600" b="1" dirty="0">
                <a:latin typeface="Perpetua" pitchFamily="18" charset="0"/>
                <a:ea typeface="+mn-ea"/>
              </a:rPr>
              <a:t>World Population Reaches 7 Billion </a:t>
            </a:r>
            <a:endParaRPr lang="zh-CN" altLang="en-US" sz="3600" dirty="0">
              <a:solidFill>
                <a:schemeClr val="accent4">
                  <a:lumMod val="75000"/>
                </a:schemeClr>
              </a:solidFill>
              <a:latin typeface="Perpetua" pitchFamily="18" charset="0"/>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p:cNvSpPr>
          <p:nvPr>
            <p:ph type="title"/>
          </p:nvPr>
        </p:nvSpPr>
        <p:spPr/>
        <p:txBody>
          <a:bodyPr/>
          <a:lstStyle/>
          <a:p>
            <a:r>
              <a:rPr lang="en-US" altLang="zh-CN" sz="2800" smtClean="0">
                <a:latin typeface="Perpetua" pitchFamily="18" charset="0"/>
                <a:ea typeface="楷体_GB2312"/>
              </a:rPr>
              <a:t>World Population Reaches 7 Billion </a:t>
            </a:r>
            <a:endParaRPr lang="zh-CN" altLang="en-US" sz="2800" smtClean="0">
              <a:latin typeface="Perpetua" pitchFamily="18" charset="0"/>
              <a:ea typeface="楷体_GB2312"/>
            </a:endParaRPr>
          </a:p>
        </p:txBody>
      </p:sp>
      <p:sp>
        <p:nvSpPr>
          <p:cNvPr id="41986" name="内容占位符 2"/>
          <p:cNvSpPr>
            <a:spLocks noGrp="1"/>
          </p:cNvSpPr>
          <p:nvPr>
            <p:ph idx="1"/>
          </p:nvPr>
        </p:nvSpPr>
        <p:spPr>
          <a:xfrm>
            <a:off x="468313" y="4868863"/>
            <a:ext cx="5532437" cy="1631950"/>
          </a:xfrm>
        </p:spPr>
        <p:txBody>
          <a:bodyPr/>
          <a:lstStyle/>
          <a:p>
            <a:pPr>
              <a:spcBef>
                <a:spcPts val="1200"/>
              </a:spcBef>
            </a:pPr>
            <a:r>
              <a:rPr lang="en-US" altLang="zh-CN" sz="2800" smtClean="0">
                <a:latin typeface="Perpetua" pitchFamily="18" charset="0"/>
                <a:ea typeface="楷体_GB2312"/>
              </a:rPr>
              <a:t>Countries are vying for the symbolic 7 billionth baby.</a:t>
            </a:r>
          </a:p>
          <a:p>
            <a:pPr lvl="1">
              <a:spcBef>
                <a:spcPts val="1200"/>
              </a:spcBef>
            </a:pPr>
            <a:r>
              <a:rPr lang="en-US" altLang="zh-CN" sz="2400" smtClean="0">
                <a:latin typeface="Perpetua" pitchFamily="18" charset="0"/>
                <a:ea typeface="楷体_GB2312"/>
              </a:rPr>
              <a:t>India, Philippines, Russia</a:t>
            </a:r>
          </a:p>
        </p:txBody>
      </p:sp>
      <p:pic>
        <p:nvPicPr>
          <p:cNvPr id="41987" name="图片 3" descr="2.jpg"/>
          <p:cNvPicPr>
            <a:picLocks noChangeAspect="1"/>
          </p:cNvPicPr>
          <p:nvPr/>
        </p:nvPicPr>
        <p:blipFill>
          <a:blip r:embed="rId3"/>
          <a:srcRect/>
          <a:stretch>
            <a:fillRect/>
          </a:stretch>
        </p:blipFill>
        <p:spPr bwMode="auto">
          <a:xfrm>
            <a:off x="6186488" y="1484313"/>
            <a:ext cx="2957512" cy="3786187"/>
          </a:xfrm>
          <a:prstGeom prst="rect">
            <a:avLst/>
          </a:prstGeom>
          <a:noFill/>
          <a:ln w="9525">
            <a:noFill/>
            <a:miter lim="800000"/>
            <a:headEnd/>
            <a:tailEnd/>
          </a:ln>
        </p:spPr>
      </p:pic>
      <p:pic>
        <p:nvPicPr>
          <p:cNvPr id="41988" name="Picture 2"/>
          <p:cNvPicPr>
            <a:picLocks noChangeAspect="1" noChangeArrowheads="1"/>
          </p:cNvPicPr>
          <p:nvPr/>
        </p:nvPicPr>
        <p:blipFill>
          <a:blip r:embed="rId4"/>
          <a:srcRect/>
          <a:stretch>
            <a:fillRect/>
          </a:stretch>
        </p:blipFill>
        <p:spPr bwMode="auto">
          <a:xfrm>
            <a:off x="395288" y="1484313"/>
            <a:ext cx="4708525"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内容占位符 3" descr="jerm-world-population-7-billion.jpg"/>
          <p:cNvPicPr>
            <a:picLocks noGrp="1" noChangeAspect="1"/>
          </p:cNvPicPr>
          <p:nvPr>
            <p:ph idx="1"/>
          </p:nvPr>
        </p:nvPicPr>
        <p:blipFill>
          <a:blip r:embed="rId3"/>
          <a:srcRect/>
          <a:stretch>
            <a:fillRect/>
          </a:stretch>
        </p:blipFill>
        <p:spPr>
          <a:xfrm>
            <a:off x="684213" y="1484313"/>
            <a:ext cx="7416800" cy="5238750"/>
          </a:xfrm>
        </p:spPr>
      </p:pic>
      <p:sp>
        <p:nvSpPr>
          <p:cNvPr id="44034" name="矩形 4"/>
          <p:cNvSpPr>
            <a:spLocks noChangeArrowheads="1"/>
          </p:cNvSpPr>
          <p:nvPr/>
        </p:nvSpPr>
        <p:spPr bwMode="auto">
          <a:xfrm>
            <a:off x="900113" y="404813"/>
            <a:ext cx="7416800" cy="646112"/>
          </a:xfrm>
          <a:prstGeom prst="rect">
            <a:avLst/>
          </a:prstGeom>
          <a:noFill/>
          <a:ln w="9525">
            <a:noFill/>
            <a:miter lim="800000"/>
            <a:headEnd/>
            <a:tailEnd/>
          </a:ln>
        </p:spPr>
        <p:txBody>
          <a:bodyPr>
            <a:spAutoFit/>
          </a:bodyPr>
          <a:lstStyle/>
          <a:p>
            <a:pPr algn="ctr"/>
            <a:r>
              <a:rPr lang="en-US" altLang="zh-CN" sz="3600" b="1">
                <a:solidFill>
                  <a:srgbClr val="7030A0"/>
                </a:solidFill>
                <a:latin typeface="Perpetua" pitchFamily="18" charset="0"/>
                <a:cs typeface="Calibri" pitchFamily="34" charset="0"/>
              </a:rPr>
              <a:t>The Journey to 7 Billion</a:t>
            </a:r>
            <a:endParaRPr lang="zh-CN" altLang="en-US" sz="3600" b="1">
              <a:solidFill>
                <a:srgbClr val="7030A0"/>
              </a:solidFill>
              <a:latin typeface="Perpetua" pitchFamily="18"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矩形 4"/>
          <p:cNvSpPr>
            <a:spLocks noChangeArrowheads="1"/>
          </p:cNvSpPr>
          <p:nvPr/>
        </p:nvSpPr>
        <p:spPr bwMode="auto">
          <a:xfrm>
            <a:off x="900113" y="404813"/>
            <a:ext cx="7416800" cy="646112"/>
          </a:xfrm>
          <a:prstGeom prst="rect">
            <a:avLst/>
          </a:prstGeom>
          <a:noFill/>
          <a:ln w="9525">
            <a:noFill/>
            <a:miter lim="800000"/>
            <a:headEnd/>
            <a:tailEnd/>
          </a:ln>
        </p:spPr>
        <p:txBody>
          <a:bodyPr>
            <a:spAutoFit/>
          </a:bodyPr>
          <a:lstStyle/>
          <a:p>
            <a:pPr algn="ctr"/>
            <a:r>
              <a:rPr lang="en-US" altLang="zh-CN" sz="3600" b="1">
                <a:solidFill>
                  <a:srgbClr val="7030A0"/>
                </a:solidFill>
                <a:latin typeface="Perpetua" pitchFamily="18" charset="0"/>
                <a:cs typeface="Calibri" pitchFamily="34" charset="0"/>
              </a:rPr>
              <a:t>The Journey to 7 Billion</a:t>
            </a:r>
            <a:endParaRPr lang="zh-CN" altLang="en-US" sz="3600" b="1">
              <a:solidFill>
                <a:srgbClr val="7030A0"/>
              </a:solidFill>
              <a:latin typeface="Perpetua" pitchFamily="18" charset="0"/>
              <a:cs typeface="Calibri" pitchFamily="34" charset="0"/>
            </a:endParaRPr>
          </a:p>
        </p:txBody>
      </p:sp>
      <p:pic>
        <p:nvPicPr>
          <p:cNvPr id="65538" name="Picture 2"/>
          <p:cNvPicPr>
            <a:picLocks noChangeAspect="1" noChangeArrowheads="1"/>
          </p:cNvPicPr>
          <p:nvPr/>
        </p:nvPicPr>
        <p:blipFill>
          <a:blip r:embed="rId3"/>
          <a:srcRect/>
          <a:stretch>
            <a:fillRect/>
          </a:stretch>
        </p:blipFill>
        <p:spPr bwMode="auto">
          <a:xfrm>
            <a:off x="684213" y="1125538"/>
            <a:ext cx="8459787" cy="5181600"/>
          </a:xfrm>
          <a:prstGeom prst="rect">
            <a:avLst/>
          </a:prstGeom>
          <a:noFill/>
          <a:ln w="9525">
            <a:noFill/>
            <a:miter lim="800000"/>
            <a:headEnd/>
            <a:tailEnd/>
          </a:ln>
        </p:spPr>
      </p:pic>
      <p:sp>
        <p:nvSpPr>
          <p:cNvPr id="3" name="灯片编号占位符 2"/>
          <p:cNvSpPr>
            <a:spLocks noGrp="1"/>
          </p:cNvSpPr>
          <p:nvPr>
            <p:ph type="sldNum" sz="quarter" idx="12"/>
          </p:nvPr>
        </p:nvSpPr>
        <p:spPr/>
        <p:txBody>
          <a:bodyPr/>
          <a:lstStyle/>
          <a:p>
            <a:pPr>
              <a:defRPr/>
            </a:pPr>
            <a:fld id="{6562CA68-4BCA-495A-92A5-4FA116348C01}" type="slidenum">
              <a:rPr lang="en-AU"/>
              <a:pPr>
                <a:defRPr/>
              </a:pPr>
              <a:t>14</a:t>
            </a:fld>
            <a:endParaRPr lang="en-AU">
              <a:latin typeface="Times" pitchFamily="18"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5"/>
          <p:cNvSpPr>
            <a:spLocks noGrp="1"/>
          </p:cNvSpPr>
          <p:nvPr>
            <p:ph type="title"/>
          </p:nvPr>
        </p:nvSpPr>
        <p:spPr>
          <a:xfrm>
            <a:off x="539750" y="0"/>
            <a:ext cx="8604250" cy="760413"/>
          </a:xfrm>
        </p:spPr>
        <p:txBody>
          <a:bodyPr/>
          <a:lstStyle/>
          <a:p>
            <a:pPr algn="ctr"/>
            <a:r>
              <a:rPr lang="en-US" altLang="zh-CN" sz="3200" smtClean="0">
                <a:latin typeface="Perpetua" pitchFamily="18" charset="0"/>
                <a:ea typeface="楷体_GB2312"/>
              </a:rPr>
              <a:t>World’s 10 most populous countries, 2011</a:t>
            </a:r>
            <a:endParaRPr lang="zh-CN" altLang="en-US" sz="3200" smtClean="0">
              <a:latin typeface="Perpetua" pitchFamily="18" charset="0"/>
              <a:ea typeface="楷体_GB2312"/>
            </a:endParaRPr>
          </a:p>
        </p:txBody>
      </p:sp>
      <p:sp>
        <p:nvSpPr>
          <p:cNvPr id="4" name="灯片编号占位符 3"/>
          <p:cNvSpPr>
            <a:spLocks noGrp="1"/>
          </p:cNvSpPr>
          <p:nvPr>
            <p:ph type="sldNum" sz="quarter" idx="12"/>
          </p:nvPr>
        </p:nvSpPr>
        <p:spPr/>
        <p:txBody>
          <a:bodyPr/>
          <a:lstStyle/>
          <a:p>
            <a:pPr>
              <a:defRPr/>
            </a:pPr>
            <a:fld id="{C977C2A0-C94D-4F64-A2CC-B7596F45048B}" type="slidenum">
              <a:rPr lang="en-AU"/>
              <a:pPr>
                <a:defRPr/>
              </a:pPr>
              <a:t>15</a:t>
            </a:fld>
            <a:endParaRPr lang="en-AU"/>
          </a:p>
        </p:txBody>
      </p:sp>
      <p:pic>
        <p:nvPicPr>
          <p:cNvPr id="48131" name="Picture 2"/>
          <p:cNvPicPr>
            <a:picLocks noChangeAspect="1" noChangeArrowheads="1"/>
          </p:cNvPicPr>
          <p:nvPr/>
        </p:nvPicPr>
        <p:blipFill>
          <a:blip r:embed="rId3"/>
          <a:srcRect/>
          <a:stretch>
            <a:fillRect/>
          </a:stretch>
        </p:blipFill>
        <p:spPr bwMode="auto">
          <a:xfrm>
            <a:off x="1042988" y="981075"/>
            <a:ext cx="6940550" cy="56753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组合 10"/>
          <p:cNvGrpSpPr>
            <a:grpSpLocks/>
          </p:cNvGrpSpPr>
          <p:nvPr/>
        </p:nvGrpSpPr>
        <p:grpSpPr bwMode="auto">
          <a:xfrm>
            <a:off x="3357563" y="2362200"/>
            <a:ext cx="1500187" cy="995363"/>
            <a:chOff x="3357554" y="2362794"/>
            <a:chExt cx="1500198" cy="994768"/>
          </a:xfrm>
        </p:grpSpPr>
        <p:sp>
          <p:nvSpPr>
            <p:cNvPr id="7" name="TextBox 6"/>
            <p:cNvSpPr txBox="1"/>
            <p:nvPr/>
          </p:nvSpPr>
          <p:spPr>
            <a:xfrm>
              <a:off x="3643306" y="2362794"/>
              <a:ext cx="1214446" cy="739333"/>
            </a:xfrm>
            <a:prstGeom prst="rect">
              <a:avLst/>
            </a:prstGeom>
            <a:noFill/>
            <a:ln>
              <a:solidFill>
                <a:schemeClr val="accent1">
                  <a:shade val="60000"/>
                  <a:satMod val="110000"/>
                </a:schemeClr>
              </a:solidFill>
            </a:ln>
          </p:spPr>
          <p:txBody>
            <a:bodyPr>
              <a:spAutoFit/>
            </a:bodyPr>
            <a:lstStyle/>
            <a:p>
              <a:pPr fontAlgn="auto">
                <a:spcBef>
                  <a:spcPts val="0"/>
                </a:spcBef>
                <a:spcAft>
                  <a:spcPts val="0"/>
                </a:spcAft>
                <a:defRPr/>
              </a:pPr>
              <a:r>
                <a:rPr lang="en-US" altLang="zh-CN" sz="1400" b="1" dirty="0">
                  <a:latin typeface="+mn-lt"/>
                  <a:ea typeface="+mn-ea"/>
                </a:rPr>
                <a:t>5000 B.C. Agricultural Revolution </a:t>
              </a:r>
              <a:endParaRPr lang="zh-CN" altLang="en-US" sz="1400" b="1" dirty="0">
                <a:latin typeface="+mn-lt"/>
                <a:ea typeface="+mn-ea"/>
              </a:endParaRPr>
            </a:p>
          </p:txBody>
        </p:sp>
        <p:cxnSp>
          <p:nvCxnSpPr>
            <p:cNvPr id="9" name="直接箭头连接符 8"/>
            <p:cNvCxnSpPr/>
            <p:nvPr/>
          </p:nvCxnSpPr>
          <p:spPr>
            <a:xfrm rot="5400000" flipH="1" flipV="1">
              <a:off x="3321943" y="3036199"/>
              <a:ext cx="35697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0178" name="标题 1"/>
          <p:cNvSpPr>
            <a:spLocks noGrp="1"/>
          </p:cNvSpPr>
          <p:nvPr>
            <p:ph type="title"/>
          </p:nvPr>
        </p:nvSpPr>
        <p:spPr>
          <a:xfrm>
            <a:off x="914400" y="274638"/>
            <a:ext cx="7772400" cy="561975"/>
          </a:xfrm>
        </p:spPr>
        <p:txBody>
          <a:bodyPr/>
          <a:lstStyle/>
          <a:p>
            <a:pPr algn="ctr"/>
            <a:r>
              <a:rPr lang="en-US" altLang="zh-CN" sz="3200" smtClean="0">
                <a:latin typeface="Perpetua" pitchFamily="18" charset="0"/>
                <a:ea typeface="楷体_GB2312"/>
              </a:rPr>
              <a:t>World Population</a:t>
            </a:r>
            <a:endParaRPr lang="zh-CN" altLang="en-US" sz="3200" smtClean="0">
              <a:latin typeface="Perpetua" pitchFamily="18" charset="0"/>
              <a:ea typeface="楷体_GB2312"/>
            </a:endParaRPr>
          </a:p>
        </p:txBody>
      </p:sp>
      <p:graphicFrame>
        <p:nvGraphicFramePr>
          <p:cNvPr id="5" name="Group 52"/>
          <p:cNvGraphicFramePr>
            <a:graphicFrameLocks/>
          </p:cNvGraphicFramePr>
          <p:nvPr/>
        </p:nvGraphicFramePr>
        <p:xfrm>
          <a:off x="357188" y="1484313"/>
          <a:ext cx="8786812" cy="4381500"/>
        </p:xfrm>
        <a:graphic>
          <a:graphicData uri="http://schemas.openxmlformats.org/drawingml/2006/table">
            <a:tbl>
              <a:tblPr/>
              <a:tblGrid>
                <a:gridCol w="1742042"/>
                <a:gridCol w="2402759"/>
                <a:gridCol w="2569640"/>
                <a:gridCol w="2072401"/>
              </a:tblGrid>
              <a:tr h="935254">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dirty="0" smtClean="0">
                          <a:ln>
                            <a:noFill/>
                          </a:ln>
                          <a:solidFill>
                            <a:schemeClr val="tx1"/>
                          </a:solidFill>
                          <a:effectLst/>
                          <a:latin typeface="+mn-lt"/>
                          <a:ea typeface="宋体" pitchFamily="2" charset="-122"/>
                          <a:cs typeface="Times New Roman" pitchFamily="18" charset="0"/>
                        </a:rPr>
                        <a:t>Year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dirty="0" smtClean="0">
                          <a:ln>
                            <a:noFill/>
                          </a:ln>
                          <a:solidFill>
                            <a:schemeClr val="tx1"/>
                          </a:solidFill>
                          <a:effectLst/>
                          <a:latin typeface="+mn-lt"/>
                          <a:ea typeface="宋体" pitchFamily="2" charset="-122"/>
                          <a:cs typeface="Times New Roman" pitchFamily="18" charset="0"/>
                        </a:rPr>
                        <a:t>Population (Millions)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Average Annual Growth Rate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Doubling Time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9173">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–2000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1,051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9173">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dirty="0" smtClean="0">
                          <a:ln>
                            <a:noFill/>
                          </a:ln>
                          <a:solidFill>
                            <a:schemeClr val="tx1"/>
                          </a:solidFill>
                          <a:effectLst/>
                          <a:latin typeface="+mn-lt"/>
                          <a:ea typeface="宋体" pitchFamily="2" charset="-122"/>
                          <a:cs typeface="Times New Roman" pitchFamily="18" charset="0"/>
                        </a:rPr>
                        <a:t>211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dirty="0" smtClean="0">
                          <a:ln>
                            <a:noFill/>
                          </a:ln>
                          <a:solidFill>
                            <a:schemeClr val="tx1"/>
                          </a:solidFill>
                          <a:effectLst/>
                          <a:latin typeface="+mn-lt"/>
                          <a:ea typeface="宋体" pitchFamily="2" charset="-122"/>
                          <a:cs typeface="Times New Roman" pitchFamily="18" charset="0"/>
                        </a:rPr>
                        <a:t>463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9173">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dirty="0" smtClean="0">
                          <a:ln>
                            <a:noFill/>
                          </a:ln>
                          <a:solidFill>
                            <a:schemeClr val="tx1"/>
                          </a:solidFill>
                          <a:effectLst/>
                          <a:latin typeface="+mn-lt"/>
                          <a:ea typeface="宋体" pitchFamily="2" charset="-122"/>
                          <a:cs typeface="Times New Roman" pitchFamily="18" charset="0"/>
                        </a:rPr>
                        <a:t>1800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dirty="0" smtClean="0">
                          <a:ln>
                            <a:noFill/>
                          </a:ln>
                          <a:solidFill>
                            <a:schemeClr val="tx1"/>
                          </a:solidFill>
                          <a:effectLst/>
                          <a:latin typeface="+mn-lt"/>
                          <a:ea typeface="宋体" pitchFamily="2" charset="-122"/>
                          <a:cs typeface="Times New Roman" pitchFamily="18" charset="0"/>
                        </a:rPr>
                        <a:t>945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0.42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dirty="0" smtClean="0">
                          <a:ln>
                            <a:noFill/>
                          </a:ln>
                          <a:solidFill>
                            <a:schemeClr val="tx1"/>
                          </a:solidFill>
                          <a:effectLst/>
                          <a:latin typeface="+mn-lt"/>
                          <a:ea typeface="宋体" pitchFamily="2" charset="-122"/>
                          <a:cs typeface="Times New Roman" pitchFamily="18" charset="0"/>
                        </a:rPr>
                        <a:t>163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9173">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1960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3,039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dirty="0" smtClean="0">
                          <a:ln>
                            <a:noFill/>
                          </a:ln>
                          <a:solidFill>
                            <a:schemeClr val="tx1"/>
                          </a:solidFill>
                          <a:effectLst/>
                          <a:latin typeface="+mn-lt"/>
                          <a:ea typeface="宋体" pitchFamily="2" charset="-122"/>
                          <a:cs typeface="Times New Roman" pitchFamily="18" charset="0"/>
                        </a:rPr>
                        <a:t>1.33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9173">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2000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6,071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smtClean="0">
                          <a:ln>
                            <a:noFill/>
                          </a:ln>
                          <a:solidFill>
                            <a:schemeClr val="tx1"/>
                          </a:solidFill>
                          <a:effectLst/>
                          <a:latin typeface="+mn-lt"/>
                          <a:ea typeface="宋体" pitchFamily="2" charset="-122"/>
                          <a:cs typeface="Times New Roman" pitchFamily="18" charset="0"/>
                        </a:rPr>
                        <a:t>1.25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2400" b="0" i="0" u="none" strike="noStrike" cap="none" normalizeH="0" baseline="0" dirty="0" smtClean="0">
                          <a:ln>
                            <a:noFill/>
                          </a:ln>
                          <a:solidFill>
                            <a:schemeClr val="tx1"/>
                          </a:solidFill>
                          <a:effectLst/>
                          <a:latin typeface="+mn-lt"/>
                          <a:ea typeface="宋体" pitchFamily="2" charset="-122"/>
                          <a:cs typeface="Times New Roman" pitchFamily="18" charset="0"/>
                        </a:rPr>
                        <a:t>55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4" name="组合 11"/>
          <p:cNvGrpSpPr>
            <a:grpSpLocks/>
          </p:cNvGrpSpPr>
          <p:nvPr/>
        </p:nvGrpSpPr>
        <p:grpSpPr bwMode="auto">
          <a:xfrm>
            <a:off x="3579813" y="2424113"/>
            <a:ext cx="1928812" cy="708025"/>
            <a:chOff x="3428992" y="2646429"/>
            <a:chExt cx="1928826" cy="707886"/>
          </a:xfrm>
        </p:grpSpPr>
        <p:sp>
          <p:nvSpPr>
            <p:cNvPr id="50217" name="TextBox 7"/>
            <p:cNvSpPr txBox="1">
              <a:spLocks noChangeArrowheads="1"/>
            </p:cNvSpPr>
            <p:nvPr/>
          </p:nvSpPr>
          <p:spPr bwMode="auto">
            <a:xfrm>
              <a:off x="3571868" y="2646429"/>
              <a:ext cx="1785950" cy="707886"/>
            </a:xfrm>
            <a:prstGeom prst="rect">
              <a:avLst/>
            </a:prstGeom>
            <a:noFill/>
            <a:ln w="9525">
              <a:solidFill>
                <a:schemeClr val="accent1"/>
              </a:solidFill>
              <a:miter lim="800000"/>
              <a:headEnd/>
              <a:tailEnd/>
            </a:ln>
          </p:spPr>
          <p:txBody>
            <a:bodyPr>
              <a:spAutoFit/>
            </a:bodyPr>
            <a:lstStyle/>
            <a:p>
              <a:r>
                <a:rPr lang="en-US" altLang="zh-CN" sz="2000">
                  <a:solidFill>
                    <a:srgbClr val="FF0000"/>
                  </a:solidFill>
                  <a:latin typeface="Corbel" pitchFamily="34" charset="0"/>
                </a:rPr>
                <a:t>23.8 million in Shanghai, 2012</a:t>
              </a:r>
              <a:endParaRPr lang="zh-CN" altLang="en-US" sz="2000">
                <a:solidFill>
                  <a:srgbClr val="FF0000"/>
                </a:solidFill>
                <a:latin typeface="Corbel" pitchFamily="34" charset="0"/>
              </a:endParaRPr>
            </a:p>
          </p:txBody>
        </p:sp>
        <p:cxnSp>
          <p:nvCxnSpPr>
            <p:cNvPr id="11" name="直接箭头连接符 10"/>
            <p:cNvCxnSpPr>
              <a:endCxn id="50217" idx="1"/>
            </p:cNvCxnSpPr>
            <p:nvPr/>
          </p:nvCxnSpPr>
          <p:spPr>
            <a:xfrm flipV="1">
              <a:off x="3428992" y="3000372"/>
              <a:ext cx="142876" cy="3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标题 1"/>
          <p:cNvSpPr>
            <a:spLocks noGrp="1"/>
          </p:cNvSpPr>
          <p:nvPr>
            <p:ph type="title"/>
          </p:nvPr>
        </p:nvSpPr>
        <p:spPr>
          <a:xfrm>
            <a:off x="755650" y="260350"/>
            <a:ext cx="7772400" cy="796925"/>
          </a:xfrm>
        </p:spPr>
        <p:txBody>
          <a:bodyPr/>
          <a:lstStyle/>
          <a:p>
            <a:pPr algn="ctr"/>
            <a:r>
              <a:rPr lang="en-US" altLang="zh-CN" sz="3200" smtClean="0">
                <a:latin typeface="Perpetua" pitchFamily="18" charset="0"/>
                <a:ea typeface="楷体_GB2312"/>
              </a:rPr>
              <a:t>World Population</a:t>
            </a:r>
            <a:endParaRPr lang="zh-CN" altLang="en-US" sz="3200" smtClean="0">
              <a:latin typeface="Perpetua" pitchFamily="18" charset="0"/>
              <a:ea typeface="楷体_GB2312"/>
            </a:endParaRPr>
          </a:p>
        </p:txBody>
      </p:sp>
      <p:graphicFrame>
        <p:nvGraphicFramePr>
          <p:cNvPr id="2066" name="Object 18"/>
          <p:cNvGraphicFramePr>
            <a:graphicFrameLocks noChangeAspect="1"/>
          </p:cNvGraphicFramePr>
          <p:nvPr/>
        </p:nvGraphicFramePr>
        <p:xfrm>
          <a:off x="395288" y="1125538"/>
          <a:ext cx="8408987" cy="4857750"/>
        </p:xfrm>
        <a:graphic>
          <a:graphicData uri="http://schemas.openxmlformats.org/presentationml/2006/ole">
            <p:oleObj spid="_x0000_s2066" name="Chart" r:id="rId4" imgW="5837016" imgH="3619496" progId="Excel.Sheet.8">
              <p:embed/>
            </p:oleObj>
          </a:graphicData>
        </a:graphic>
      </p:graphicFrame>
      <p:grpSp>
        <p:nvGrpSpPr>
          <p:cNvPr id="2068" name="组合 7"/>
          <p:cNvGrpSpPr>
            <a:grpSpLocks/>
          </p:cNvGrpSpPr>
          <p:nvPr/>
        </p:nvGrpSpPr>
        <p:grpSpPr bwMode="auto">
          <a:xfrm>
            <a:off x="5786438" y="1709738"/>
            <a:ext cx="1285875" cy="1143000"/>
            <a:chOff x="5786446" y="1285860"/>
            <a:chExt cx="1285884" cy="1143802"/>
          </a:xfrm>
        </p:grpSpPr>
        <p:sp>
          <p:nvSpPr>
            <p:cNvPr id="5" name="TextBox 4"/>
            <p:cNvSpPr txBox="1"/>
            <p:nvPr/>
          </p:nvSpPr>
          <p:spPr>
            <a:xfrm>
              <a:off x="5786446" y="1285860"/>
              <a:ext cx="1285884" cy="738705"/>
            </a:xfrm>
            <a:prstGeom prst="rect">
              <a:avLst/>
            </a:prstGeom>
            <a:noFill/>
            <a:ln>
              <a:solidFill>
                <a:schemeClr val="accent1">
                  <a:shade val="60000"/>
                  <a:satMod val="110000"/>
                </a:schemeClr>
              </a:solidFill>
            </a:ln>
          </p:spPr>
          <p:txBody>
            <a:bodyPr>
              <a:spAutoFit/>
            </a:bodyPr>
            <a:lstStyle/>
            <a:p>
              <a:pPr algn="ctr" fontAlgn="auto">
                <a:spcBef>
                  <a:spcPts val="0"/>
                </a:spcBef>
                <a:spcAft>
                  <a:spcPts val="0"/>
                </a:spcAft>
                <a:defRPr/>
              </a:pPr>
              <a:r>
                <a:rPr lang="en-US" altLang="zh-CN" sz="1400" b="1" dirty="0">
                  <a:latin typeface="+mn-lt"/>
                  <a:ea typeface="+mn-ea"/>
                </a:rPr>
                <a:t>1750 Industrial Revolution</a:t>
              </a:r>
              <a:endParaRPr lang="zh-CN" altLang="en-US" sz="1400" b="1" dirty="0">
                <a:latin typeface="+mn-lt"/>
                <a:ea typeface="+mn-ea"/>
              </a:endParaRPr>
            </a:p>
          </p:txBody>
        </p:sp>
        <p:cxnSp>
          <p:nvCxnSpPr>
            <p:cNvPr id="7" name="直接箭头连接符 6"/>
            <p:cNvCxnSpPr>
              <a:stCxn id="5" idx="2"/>
            </p:cNvCxnSpPr>
            <p:nvPr/>
          </p:nvCxnSpPr>
          <p:spPr>
            <a:xfrm rot="5400000">
              <a:off x="6226839" y="2225526"/>
              <a:ext cx="405097"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 name="矩形 5"/>
          <p:cNvSpPr>
            <a:spLocks noChangeArrowheads="1"/>
          </p:cNvSpPr>
          <p:nvPr/>
        </p:nvSpPr>
        <p:spPr bwMode="auto">
          <a:xfrm>
            <a:off x="755650" y="6149975"/>
            <a:ext cx="7858125" cy="708025"/>
          </a:xfrm>
          <a:prstGeom prst="rect">
            <a:avLst/>
          </a:prstGeom>
          <a:noFill/>
          <a:ln w="9525">
            <a:noFill/>
            <a:miter lim="800000"/>
            <a:headEnd/>
            <a:tailEnd/>
          </a:ln>
        </p:spPr>
        <p:txBody>
          <a:bodyPr>
            <a:spAutoFit/>
          </a:bodyPr>
          <a:lstStyle/>
          <a:p>
            <a:pPr>
              <a:buFont typeface="Wingdings" pitchFamily="2" charset="2"/>
              <a:buChar char="Ø"/>
            </a:pPr>
            <a:r>
              <a:rPr lang="en-US" altLang="zh-CN" sz="2000" b="1">
                <a:solidFill>
                  <a:srgbClr val="7030A0"/>
                </a:solidFill>
                <a:latin typeface="Perpetua" pitchFamily="18" charset="0"/>
              </a:rPr>
              <a:t> Between 1700 and 1900, Europe’s population increased from about 100 million to over 400 million</a:t>
            </a:r>
            <a:endParaRPr lang="zh-CN" altLang="en-US" sz="2000" b="1">
              <a:solidFill>
                <a:srgbClr val="7030A0"/>
              </a:solidFill>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 name="标题 1"/>
          <p:cNvSpPr>
            <a:spLocks noGrp="1"/>
          </p:cNvSpPr>
          <p:nvPr>
            <p:ph type="title"/>
          </p:nvPr>
        </p:nvSpPr>
        <p:spPr>
          <a:xfrm>
            <a:off x="755650" y="260350"/>
            <a:ext cx="7772400" cy="725488"/>
          </a:xfrm>
        </p:spPr>
        <p:txBody>
          <a:bodyPr/>
          <a:lstStyle/>
          <a:p>
            <a:pPr algn="ctr"/>
            <a:r>
              <a:rPr lang="en-US" altLang="zh-CN" sz="3200" smtClean="0">
                <a:latin typeface="Perpetua" pitchFamily="18" charset="0"/>
                <a:ea typeface="楷体_GB2312"/>
              </a:rPr>
              <a:t>World Population</a:t>
            </a:r>
            <a:endParaRPr lang="zh-CN" altLang="en-US" sz="3200" smtClean="0">
              <a:latin typeface="Perpetua" pitchFamily="18" charset="0"/>
              <a:ea typeface="楷体_GB2312"/>
            </a:endParaRPr>
          </a:p>
        </p:txBody>
      </p:sp>
      <p:graphicFrame>
        <p:nvGraphicFramePr>
          <p:cNvPr id="3091" name="Object 19"/>
          <p:cNvGraphicFramePr>
            <a:graphicFrameLocks noChangeAspect="1"/>
          </p:cNvGraphicFramePr>
          <p:nvPr/>
        </p:nvGraphicFramePr>
        <p:xfrm>
          <a:off x="285750" y="1357313"/>
          <a:ext cx="8615363" cy="4945062"/>
        </p:xfrm>
        <a:graphic>
          <a:graphicData uri="http://schemas.openxmlformats.org/presentationml/2006/ole">
            <p:oleObj spid="_x0000_s3091" name="Chart" r:id="rId4" imgW="5974080" imgH="3680358" progId="Excel.Sheet.8">
              <p:embed/>
            </p:oleObj>
          </a:graphicData>
        </a:graphic>
      </p:graphicFrame>
      <p:grpSp>
        <p:nvGrpSpPr>
          <p:cNvPr id="3093" name="组合 11"/>
          <p:cNvGrpSpPr>
            <a:grpSpLocks/>
          </p:cNvGrpSpPr>
          <p:nvPr/>
        </p:nvGrpSpPr>
        <p:grpSpPr bwMode="auto">
          <a:xfrm>
            <a:off x="3203575" y="2492375"/>
            <a:ext cx="2357438" cy="623888"/>
            <a:chOff x="2500298" y="2715414"/>
            <a:chExt cx="2357454" cy="623512"/>
          </a:xfrm>
        </p:grpSpPr>
        <p:sp>
          <p:nvSpPr>
            <p:cNvPr id="8" name="TextBox 7"/>
            <p:cNvSpPr txBox="1"/>
            <p:nvPr/>
          </p:nvSpPr>
          <p:spPr>
            <a:xfrm>
              <a:off x="2500298" y="3000992"/>
              <a:ext cx="2357454" cy="337934"/>
            </a:xfrm>
            <a:prstGeom prst="rect">
              <a:avLst/>
            </a:prstGeom>
            <a:noFill/>
            <a:ln>
              <a:solidFill>
                <a:schemeClr val="accent1">
                  <a:shade val="60000"/>
                  <a:satMod val="110000"/>
                </a:schemeClr>
              </a:solidFill>
            </a:ln>
          </p:spPr>
          <p:txBody>
            <a:bodyPr>
              <a:spAutoFit/>
            </a:bodyPr>
            <a:lstStyle/>
            <a:p>
              <a:pPr algn="ctr" fontAlgn="auto">
                <a:spcBef>
                  <a:spcPts val="0"/>
                </a:spcBef>
                <a:spcAft>
                  <a:spcPts val="0"/>
                </a:spcAft>
                <a:defRPr/>
              </a:pPr>
              <a:r>
                <a:rPr lang="en-US" altLang="zh-CN" sz="1600" b="1" dirty="0">
                  <a:latin typeface="+mn-lt"/>
                  <a:ea typeface="+mn-ea"/>
                </a:rPr>
                <a:t>In early 1960s, 2.2%</a:t>
              </a:r>
              <a:endParaRPr lang="zh-CN" altLang="en-US" sz="1600" b="1" dirty="0">
                <a:latin typeface="+mn-lt"/>
                <a:ea typeface="+mn-ea"/>
              </a:endParaRPr>
            </a:p>
          </p:txBody>
        </p:sp>
        <p:cxnSp>
          <p:nvCxnSpPr>
            <p:cNvPr id="10" name="直接箭头连接符 9"/>
            <p:cNvCxnSpPr/>
            <p:nvPr/>
          </p:nvCxnSpPr>
          <p:spPr>
            <a:xfrm rot="5400000">
              <a:off x="3500518" y="2856615"/>
              <a:ext cx="285578"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643563" y="1630363"/>
            <a:ext cx="1500187" cy="338137"/>
          </a:xfrm>
          <a:prstGeom prst="rect">
            <a:avLst/>
          </a:prstGeom>
          <a:noFill/>
          <a:ln>
            <a:solidFill>
              <a:schemeClr val="accent1">
                <a:shade val="60000"/>
                <a:satMod val="110000"/>
              </a:schemeClr>
            </a:solidFill>
          </a:ln>
        </p:spPr>
        <p:txBody>
          <a:bodyPr>
            <a:spAutoFit/>
          </a:bodyPr>
          <a:lstStyle/>
          <a:p>
            <a:pPr algn="ctr" fontAlgn="auto">
              <a:spcBef>
                <a:spcPts val="0"/>
              </a:spcBef>
              <a:spcAft>
                <a:spcPts val="0"/>
              </a:spcAft>
              <a:defRPr/>
            </a:pPr>
            <a:r>
              <a:rPr lang="en-US" altLang="zh-CN" sz="1600" b="1" dirty="0">
                <a:latin typeface="+mn-lt"/>
                <a:ea typeface="+mn-ea"/>
              </a:rPr>
              <a:t>2010, 1.2%</a:t>
            </a:r>
            <a:endParaRPr lang="zh-CN" altLang="en-US" sz="1600" b="1" dirty="0">
              <a:latin typeface="+mn-lt"/>
              <a:ea typeface="+mn-ea"/>
            </a:endParaRPr>
          </a:p>
        </p:txBody>
      </p:sp>
      <p:cxnSp>
        <p:nvCxnSpPr>
          <p:cNvPr id="13" name="直接箭头连接符 12"/>
          <p:cNvCxnSpPr>
            <a:endCxn id="11" idx="2"/>
          </p:cNvCxnSpPr>
          <p:nvPr/>
        </p:nvCxnSpPr>
        <p:spPr>
          <a:xfrm flipV="1">
            <a:off x="6072188" y="1968500"/>
            <a:ext cx="322262" cy="674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067175" y="1557338"/>
            <a:ext cx="571500" cy="928687"/>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a:xfrm>
            <a:off x="900113" y="0"/>
            <a:ext cx="7758112" cy="928688"/>
          </a:xfrm>
        </p:spPr>
        <p:txBody>
          <a:bodyPr/>
          <a:lstStyle/>
          <a:p>
            <a:pPr algn="ctr"/>
            <a:r>
              <a:rPr lang="en-US" altLang="zh-CN" sz="3200" smtClean="0">
                <a:latin typeface="Perpetua" pitchFamily="18" charset="0"/>
                <a:ea typeface="楷体_GB2312"/>
              </a:rPr>
              <a:t>Population Profiles in the world, 1950-2050</a:t>
            </a:r>
            <a:endParaRPr lang="zh-CN" altLang="en-US" sz="3200" smtClean="0">
              <a:latin typeface="Perpetua" pitchFamily="18" charset="0"/>
              <a:ea typeface="楷体_GB2312"/>
            </a:endParaRPr>
          </a:p>
        </p:txBody>
      </p:sp>
      <p:graphicFrame>
        <p:nvGraphicFramePr>
          <p:cNvPr id="4" name="内容占位符 3"/>
          <p:cNvGraphicFramePr>
            <a:graphicFrameLocks noGrp="1"/>
          </p:cNvGraphicFramePr>
          <p:nvPr>
            <p:ph idx="1"/>
          </p:nvPr>
        </p:nvGraphicFramePr>
        <p:xfrm>
          <a:off x="684213" y="1412875"/>
          <a:ext cx="8229600" cy="4511675"/>
        </p:xfrm>
        <a:graphic>
          <a:graphicData uri="http://schemas.openxmlformats.org/drawingml/2006/table">
            <a:tbl>
              <a:tblPr firstRow="1" bandRow="1">
                <a:tableStyleId>{3B4B98B0-60AC-42C2-AFA5-B58CD77FA1E5}</a:tableStyleId>
              </a:tblPr>
              <a:tblGrid>
                <a:gridCol w="2057400"/>
                <a:gridCol w="2057400"/>
                <a:gridCol w="2057400"/>
                <a:gridCol w="2057400"/>
              </a:tblGrid>
              <a:tr h="370840">
                <a:tc>
                  <a:txBody>
                    <a:bodyPr/>
                    <a:lstStyle/>
                    <a:p>
                      <a:pPr algn="ctr"/>
                      <a:r>
                        <a:rPr lang="en-US" altLang="zh-CN" sz="2200" dirty="0" smtClean="0">
                          <a:latin typeface="Perpetua" pitchFamily="18" charset="0"/>
                        </a:rPr>
                        <a:t>Year</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World</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More developed regions</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Less developed regions</a:t>
                      </a:r>
                      <a:endParaRPr lang="zh-CN" altLang="en-US" sz="2200" dirty="0">
                        <a:latin typeface="Perpetua" pitchFamily="18" charset="0"/>
                      </a:endParaRPr>
                    </a:p>
                  </a:txBody>
                  <a:tcPr/>
                </a:tc>
              </a:tr>
              <a:tr h="370840">
                <a:tc>
                  <a:txBody>
                    <a:bodyPr/>
                    <a:lstStyle/>
                    <a:p>
                      <a:pPr algn="ctr"/>
                      <a:endParaRPr lang="zh-CN" altLang="en-US" sz="2200">
                        <a:latin typeface="Perpetua" pitchFamily="18" charset="0"/>
                      </a:endParaRPr>
                    </a:p>
                  </a:txBody>
                  <a:tcPr/>
                </a:tc>
                <a:tc gridSpan="3">
                  <a:txBody>
                    <a:bodyPr/>
                    <a:lstStyle/>
                    <a:p>
                      <a:pPr algn="ctr"/>
                      <a:r>
                        <a:rPr lang="en-US" altLang="zh-CN" sz="2200" dirty="0" smtClean="0">
                          <a:latin typeface="Perpetua" pitchFamily="18" charset="0"/>
                        </a:rPr>
                        <a:t>Population (billion)</a:t>
                      </a:r>
                      <a:endParaRPr lang="zh-CN" altLang="en-US" sz="2200" dirty="0">
                        <a:latin typeface="Perpetua" pitchFamily="18" charset="0"/>
                      </a:endParaRPr>
                    </a:p>
                  </a:txBody>
                  <a:tcPr/>
                </a:tc>
                <a:tc hMerge="1">
                  <a:txBody>
                    <a:bodyPr/>
                    <a:lstStyle/>
                    <a:p>
                      <a:endParaRPr lang="zh-CN" altLang="en-US" dirty="0"/>
                    </a:p>
                  </a:txBody>
                  <a:tcPr/>
                </a:tc>
                <a:tc hMerge="1">
                  <a:txBody>
                    <a:bodyPr/>
                    <a:lstStyle/>
                    <a:p>
                      <a:endParaRPr lang="zh-CN" altLang="en-US" dirty="0"/>
                    </a:p>
                  </a:txBody>
                  <a:tcPr/>
                </a:tc>
              </a:tr>
              <a:tr h="370840">
                <a:tc>
                  <a:txBody>
                    <a:bodyPr/>
                    <a:lstStyle/>
                    <a:p>
                      <a:pPr algn="ctr"/>
                      <a:r>
                        <a:rPr lang="en-US" altLang="zh-CN" sz="2200" dirty="0" smtClean="0">
                          <a:latin typeface="Perpetua" pitchFamily="18" charset="0"/>
                        </a:rPr>
                        <a:t>1950</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2.5</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0.8</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1.7</a:t>
                      </a:r>
                      <a:endParaRPr lang="zh-CN" altLang="en-US" sz="2200" dirty="0">
                        <a:latin typeface="Perpetua" pitchFamily="18" charset="0"/>
                      </a:endParaRPr>
                    </a:p>
                  </a:txBody>
                  <a:tcPr/>
                </a:tc>
              </a:tr>
              <a:tr h="370840">
                <a:tc>
                  <a:txBody>
                    <a:bodyPr/>
                    <a:lstStyle/>
                    <a:p>
                      <a:pPr algn="ctr"/>
                      <a:r>
                        <a:rPr lang="en-US" altLang="zh-CN" sz="2200" dirty="0" smtClean="0">
                          <a:latin typeface="Perpetua" pitchFamily="18" charset="0"/>
                        </a:rPr>
                        <a:t>2000</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6.1</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1.2</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4.9</a:t>
                      </a:r>
                      <a:endParaRPr lang="zh-CN" altLang="en-US" sz="2200" dirty="0">
                        <a:latin typeface="Perpetua" pitchFamily="18" charset="0"/>
                      </a:endParaRPr>
                    </a:p>
                  </a:txBody>
                  <a:tcPr/>
                </a:tc>
              </a:tr>
              <a:tr h="370840">
                <a:tc>
                  <a:txBody>
                    <a:bodyPr/>
                    <a:lstStyle/>
                    <a:p>
                      <a:pPr algn="ctr"/>
                      <a:r>
                        <a:rPr lang="en-US" altLang="zh-CN" sz="2200" dirty="0" smtClean="0">
                          <a:latin typeface="Perpetua" pitchFamily="18" charset="0"/>
                        </a:rPr>
                        <a:t>2011</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7.0</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1.2</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5.7</a:t>
                      </a:r>
                      <a:endParaRPr lang="zh-CN" altLang="en-US" sz="2200" dirty="0">
                        <a:latin typeface="Perpetua" pitchFamily="18" charset="0"/>
                      </a:endParaRPr>
                    </a:p>
                  </a:txBody>
                  <a:tcPr/>
                </a:tc>
              </a:tr>
              <a:tr h="370840">
                <a:tc>
                  <a:txBody>
                    <a:bodyPr/>
                    <a:lstStyle/>
                    <a:p>
                      <a:pPr algn="ctr"/>
                      <a:r>
                        <a:rPr lang="en-US" altLang="zh-CN" sz="2200" dirty="0" smtClean="0">
                          <a:latin typeface="Perpetua" pitchFamily="18" charset="0"/>
                        </a:rPr>
                        <a:t>2050</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9.3</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1.3</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8.0</a:t>
                      </a:r>
                      <a:endParaRPr lang="zh-CN" altLang="en-US" sz="2200" dirty="0">
                        <a:latin typeface="Perpetua" pitchFamily="18" charset="0"/>
                      </a:endParaRPr>
                    </a:p>
                  </a:txBody>
                  <a:tcPr/>
                </a:tc>
              </a:tr>
              <a:tr h="370840">
                <a:tc>
                  <a:txBody>
                    <a:bodyPr/>
                    <a:lstStyle/>
                    <a:p>
                      <a:pPr algn="ctr"/>
                      <a:endParaRPr lang="zh-CN" altLang="en-US" sz="2200">
                        <a:latin typeface="Perpetua" pitchFamily="18" charset="0"/>
                      </a:endParaRPr>
                    </a:p>
                  </a:txBody>
                  <a:tcPr/>
                </a:tc>
                <a:tc gridSpan="3">
                  <a:txBody>
                    <a:bodyPr/>
                    <a:lstStyle/>
                    <a:p>
                      <a:pPr algn="ctr"/>
                      <a:r>
                        <a:rPr lang="en-US" altLang="zh-CN" sz="2200" dirty="0" smtClean="0">
                          <a:latin typeface="Perpetua" pitchFamily="18" charset="0"/>
                        </a:rPr>
                        <a:t>Annual Average population growth rate,</a:t>
                      </a:r>
                      <a:r>
                        <a:rPr lang="en-US" altLang="zh-CN" sz="2200" baseline="0" dirty="0" smtClean="0">
                          <a:latin typeface="Perpetua" pitchFamily="18" charset="0"/>
                        </a:rPr>
                        <a:t> %</a:t>
                      </a:r>
                      <a:endParaRPr lang="zh-CN" altLang="en-US" sz="2200" dirty="0">
                        <a:latin typeface="Perpetua" pitchFamily="18" charset="0"/>
                      </a:endParaRPr>
                    </a:p>
                  </a:txBody>
                  <a:tcPr/>
                </a:tc>
                <a:tc hMerge="1">
                  <a:txBody>
                    <a:bodyPr/>
                    <a:lstStyle/>
                    <a:p>
                      <a:endParaRPr lang="zh-CN" altLang="en-US" dirty="0"/>
                    </a:p>
                  </a:txBody>
                  <a:tcPr/>
                </a:tc>
                <a:tc hMerge="1">
                  <a:txBody>
                    <a:bodyPr/>
                    <a:lstStyle/>
                    <a:p>
                      <a:endParaRPr lang="zh-CN" altLang="en-US" dirty="0"/>
                    </a:p>
                  </a:txBody>
                  <a:tcPr/>
                </a:tc>
              </a:tr>
              <a:tr h="370840">
                <a:tc>
                  <a:txBody>
                    <a:bodyPr/>
                    <a:lstStyle/>
                    <a:p>
                      <a:pPr algn="ctr"/>
                      <a:r>
                        <a:rPr lang="en-US" altLang="zh-CN" sz="2200" dirty="0" smtClean="0">
                          <a:latin typeface="Perpetua" pitchFamily="18" charset="0"/>
                        </a:rPr>
                        <a:t>1950-2000</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1.8</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0.8</a:t>
                      </a:r>
                      <a:endParaRPr lang="zh-CN" altLang="en-US" sz="2200" dirty="0">
                        <a:latin typeface="Perpetua" pitchFamily="18" charset="0"/>
                      </a:endParaRPr>
                    </a:p>
                  </a:txBody>
                  <a:tcPr/>
                </a:tc>
                <a:tc>
                  <a:txBody>
                    <a:bodyPr/>
                    <a:lstStyle/>
                    <a:p>
                      <a:pPr algn="ctr"/>
                      <a:r>
                        <a:rPr lang="en-US" altLang="zh-CN" sz="2200" b="1" dirty="0" smtClean="0">
                          <a:solidFill>
                            <a:srgbClr val="FF0000"/>
                          </a:solidFill>
                          <a:latin typeface="Perpetua" pitchFamily="18" charset="0"/>
                        </a:rPr>
                        <a:t>2.1</a:t>
                      </a:r>
                      <a:endParaRPr lang="zh-CN" altLang="en-US" sz="2200" b="1" dirty="0">
                        <a:solidFill>
                          <a:srgbClr val="FF0000"/>
                        </a:solidFill>
                        <a:latin typeface="Perpetua" pitchFamily="18" charset="0"/>
                      </a:endParaRPr>
                    </a:p>
                  </a:txBody>
                  <a:tcPr/>
                </a:tc>
              </a:tr>
              <a:tr h="370840">
                <a:tc>
                  <a:txBody>
                    <a:bodyPr/>
                    <a:lstStyle/>
                    <a:p>
                      <a:pPr algn="ctr"/>
                      <a:r>
                        <a:rPr lang="en-US" altLang="zh-CN" sz="2200" dirty="0" smtClean="0">
                          <a:latin typeface="Perpetua" pitchFamily="18" charset="0"/>
                        </a:rPr>
                        <a:t>2000-2050</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0.8</a:t>
                      </a:r>
                      <a:endParaRPr lang="zh-CN" altLang="en-US" sz="2200" dirty="0">
                        <a:latin typeface="Perpetua" pitchFamily="18" charset="0"/>
                      </a:endParaRPr>
                    </a:p>
                  </a:txBody>
                  <a:tcPr/>
                </a:tc>
                <a:tc>
                  <a:txBody>
                    <a:bodyPr/>
                    <a:lstStyle/>
                    <a:p>
                      <a:pPr algn="ctr"/>
                      <a:r>
                        <a:rPr lang="en-US" altLang="zh-CN" sz="2200" dirty="0" smtClean="0">
                          <a:latin typeface="Perpetua" pitchFamily="18" charset="0"/>
                        </a:rPr>
                        <a:t>0.2</a:t>
                      </a:r>
                      <a:endParaRPr lang="zh-CN" altLang="en-US" sz="2200" dirty="0">
                        <a:latin typeface="Perpetua" pitchFamily="18" charset="0"/>
                      </a:endParaRPr>
                    </a:p>
                  </a:txBody>
                  <a:tcPr/>
                </a:tc>
                <a:tc>
                  <a:txBody>
                    <a:bodyPr/>
                    <a:lstStyle/>
                    <a:p>
                      <a:pPr algn="ctr"/>
                      <a:r>
                        <a:rPr lang="en-US" altLang="zh-CN" sz="2200" b="1" dirty="0" smtClean="0">
                          <a:solidFill>
                            <a:srgbClr val="FF0000"/>
                          </a:solidFill>
                          <a:latin typeface="Perpetua" pitchFamily="18" charset="0"/>
                        </a:rPr>
                        <a:t>1.0</a:t>
                      </a:r>
                      <a:endParaRPr lang="zh-CN" altLang="en-US" sz="2200" b="1" dirty="0">
                        <a:solidFill>
                          <a:srgbClr val="FF0000"/>
                        </a:solidFill>
                        <a:latin typeface="Perpetua" pitchFamily="18" charset="0"/>
                      </a:endParaRPr>
                    </a:p>
                  </a:txBody>
                  <a:tcPr/>
                </a:tc>
              </a:tr>
            </a:tbl>
          </a:graphicData>
        </a:graphic>
      </p:graphicFrame>
      <p:sp>
        <p:nvSpPr>
          <p:cNvPr id="5" name="椭圆 4"/>
          <p:cNvSpPr/>
          <p:nvPr/>
        </p:nvSpPr>
        <p:spPr>
          <a:xfrm>
            <a:off x="7596188" y="2924175"/>
            <a:ext cx="576262"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7596188" y="3789363"/>
            <a:ext cx="576262"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7596188" y="4221163"/>
            <a:ext cx="576262"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2" name="组合 11"/>
          <p:cNvGrpSpPr>
            <a:grpSpLocks/>
          </p:cNvGrpSpPr>
          <p:nvPr/>
        </p:nvGrpSpPr>
        <p:grpSpPr bwMode="auto">
          <a:xfrm>
            <a:off x="8243888" y="2708275"/>
            <a:ext cx="936625" cy="369888"/>
            <a:chOff x="7164288" y="3284984"/>
            <a:chExt cx="936104" cy="369332"/>
          </a:xfrm>
        </p:grpSpPr>
        <p:sp>
          <p:nvSpPr>
            <p:cNvPr id="58416" name="TextBox 8"/>
            <p:cNvSpPr txBox="1">
              <a:spLocks noChangeArrowheads="1"/>
            </p:cNvSpPr>
            <p:nvPr/>
          </p:nvSpPr>
          <p:spPr bwMode="auto">
            <a:xfrm>
              <a:off x="7308304" y="3284984"/>
              <a:ext cx="792088" cy="369332"/>
            </a:xfrm>
            <a:prstGeom prst="rect">
              <a:avLst/>
            </a:prstGeom>
            <a:noFill/>
            <a:ln w="9525">
              <a:noFill/>
              <a:miter lim="800000"/>
              <a:headEnd/>
              <a:tailEnd/>
            </a:ln>
          </p:spPr>
          <p:txBody>
            <a:bodyPr>
              <a:spAutoFit/>
            </a:bodyPr>
            <a:lstStyle/>
            <a:p>
              <a:r>
                <a:rPr lang="en-US" altLang="zh-CN">
                  <a:latin typeface="Corbel" pitchFamily="34" charset="0"/>
                </a:rPr>
                <a:t>68%</a:t>
              </a:r>
              <a:endParaRPr lang="zh-CN" altLang="en-US">
                <a:latin typeface="Corbel" pitchFamily="34" charset="0"/>
              </a:endParaRPr>
            </a:p>
          </p:txBody>
        </p:sp>
        <p:cxnSp>
          <p:nvCxnSpPr>
            <p:cNvPr id="11" name="直接箭头连接符 10"/>
            <p:cNvCxnSpPr>
              <a:stCxn id="58416" idx="1"/>
            </p:cNvCxnSpPr>
            <p:nvPr/>
          </p:nvCxnSpPr>
          <p:spPr>
            <a:xfrm flipH="1">
              <a:off x="7164288" y="3470443"/>
              <a:ext cx="144382" cy="10303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组合 12"/>
          <p:cNvGrpSpPr>
            <a:grpSpLocks/>
          </p:cNvGrpSpPr>
          <p:nvPr/>
        </p:nvGrpSpPr>
        <p:grpSpPr bwMode="auto">
          <a:xfrm>
            <a:off x="8243888" y="3716338"/>
            <a:ext cx="936625" cy="369887"/>
            <a:chOff x="7164288" y="3284984"/>
            <a:chExt cx="936104" cy="369332"/>
          </a:xfrm>
        </p:grpSpPr>
        <p:sp>
          <p:nvSpPr>
            <p:cNvPr id="58414" name="TextBox 13"/>
            <p:cNvSpPr txBox="1">
              <a:spLocks noChangeArrowheads="1"/>
            </p:cNvSpPr>
            <p:nvPr/>
          </p:nvSpPr>
          <p:spPr bwMode="auto">
            <a:xfrm>
              <a:off x="7308304" y="3284984"/>
              <a:ext cx="792088" cy="369332"/>
            </a:xfrm>
            <a:prstGeom prst="rect">
              <a:avLst/>
            </a:prstGeom>
            <a:noFill/>
            <a:ln w="9525">
              <a:noFill/>
              <a:miter lim="800000"/>
              <a:headEnd/>
              <a:tailEnd/>
            </a:ln>
          </p:spPr>
          <p:txBody>
            <a:bodyPr>
              <a:spAutoFit/>
            </a:bodyPr>
            <a:lstStyle/>
            <a:p>
              <a:r>
                <a:rPr lang="en-US" altLang="zh-CN">
                  <a:latin typeface="Corbel" pitchFamily="34" charset="0"/>
                </a:rPr>
                <a:t>82%</a:t>
              </a:r>
              <a:endParaRPr lang="zh-CN" altLang="en-US">
                <a:latin typeface="Corbel" pitchFamily="34" charset="0"/>
              </a:endParaRPr>
            </a:p>
          </p:txBody>
        </p:sp>
        <p:cxnSp>
          <p:nvCxnSpPr>
            <p:cNvPr id="15" name="直接箭头连接符 14"/>
            <p:cNvCxnSpPr>
              <a:stCxn id="58414" idx="1"/>
            </p:cNvCxnSpPr>
            <p:nvPr/>
          </p:nvCxnSpPr>
          <p:spPr>
            <a:xfrm flipH="1">
              <a:off x="7164288" y="3470442"/>
              <a:ext cx="144382" cy="10303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组合 15"/>
          <p:cNvGrpSpPr>
            <a:grpSpLocks/>
          </p:cNvGrpSpPr>
          <p:nvPr/>
        </p:nvGrpSpPr>
        <p:grpSpPr bwMode="auto">
          <a:xfrm>
            <a:off x="8243888" y="4221163"/>
            <a:ext cx="936625" cy="369887"/>
            <a:chOff x="7164288" y="3284984"/>
            <a:chExt cx="936104" cy="369332"/>
          </a:xfrm>
        </p:grpSpPr>
        <p:sp>
          <p:nvSpPr>
            <p:cNvPr id="58412" name="TextBox 16"/>
            <p:cNvSpPr txBox="1">
              <a:spLocks noChangeArrowheads="1"/>
            </p:cNvSpPr>
            <p:nvPr/>
          </p:nvSpPr>
          <p:spPr bwMode="auto">
            <a:xfrm>
              <a:off x="7308304" y="3284984"/>
              <a:ext cx="792088" cy="369332"/>
            </a:xfrm>
            <a:prstGeom prst="rect">
              <a:avLst/>
            </a:prstGeom>
            <a:noFill/>
            <a:ln w="9525">
              <a:noFill/>
              <a:miter lim="800000"/>
              <a:headEnd/>
              <a:tailEnd/>
            </a:ln>
          </p:spPr>
          <p:txBody>
            <a:bodyPr>
              <a:spAutoFit/>
            </a:bodyPr>
            <a:lstStyle/>
            <a:p>
              <a:r>
                <a:rPr lang="en-US" altLang="zh-CN">
                  <a:latin typeface="Corbel" pitchFamily="34" charset="0"/>
                </a:rPr>
                <a:t>86%</a:t>
              </a:r>
              <a:endParaRPr lang="zh-CN" altLang="en-US">
                <a:latin typeface="Corbel" pitchFamily="34" charset="0"/>
              </a:endParaRPr>
            </a:p>
          </p:txBody>
        </p:sp>
        <p:cxnSp>
          <p:nvCxnSpPr>
            <p:cNvPr id="18" name="直接箭头连接符 17"/>
            <p:cNvCxnSpPr>
              <a:stCxn id="58412" idx="1"/>
            </p:cNvCxnSpPr>
            <p:nvPr/>
          </p:nvCxnSpPr>
          <p:spPr>
            <a:xfrm flipH="1">
              <a:off x="7164288" y="3470442"/>
              <a:ext cx="144382" cy="10303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cap="small" dirty="0" smtClean="0">
                <a:cs typeface="+mj-cs"/>
              </a:rPr>
              <a:t>Course</a:t>
            </a:r>
            <a:r>
              <a:rPr lang="en-US" altLang="zh-CN" dirty="0" smtClean="0">
                <a:cs typeface="+mj-cs"/>
              </a:rPr>
              <a:t> </a:t>
            </a:r>
            <a:r>
              <a:rPr lang="en-US" altLang="zh-CN" cap="small" dirty="0" smtClean="0">
                <a:cs typeface="+mj-cs"/>
              </a:rPr>
              <a:t>description</a:t>
            </a:r>
            <a:endParaRPr lang="zh-CN" altLang="en-US" cap="small" dirty="0">
              <a:cs typeface="+mj-cs"/>
            </a:endParaRPr>
          </a:p>
        </p:txBody>
      </p:sp>
      <p:sp>
        <p:nvSpPr>
          <p:cNvPr id="3" name="内容占位符 2"/>
          <p:cNvSpPr>
            <a:spLocks noGrp="1"/>
          </p:cNvSpPr>
          <p:nvPr>
            <p:ph idx="1"/>
          </p:nvPr>
        </p:nvSpPr>
        <p:spPr>
          <a:xfrm>
            <a:off x="928688" y="1196975"/>
            <a:ext cx="7786687" cy="4875213"/>
          </a:xfrm>
        </p:spPr>
        <p:txBody>
          <a:bodyPr/>
          <a:lstStyle/>
          <a:p>
            <a:r>
              <a:rPr lang="en-US" altLang="zh-CN" sz="2800" smtClean="0">
                <a:latin typeface="Perpetua" pitchFamily="18" charset="0"/>
                <a:ea typeface="楷体_GB2312"/>
              </a:rPr>
              <a:t>Study of </a:t>
            </a:r>
            <a:r>
              <a:rPr lang="en-US" altLang="zh-CN" sz="2800" b="1" smtClean="0">
                <a:solidFill>
                  <a:srgbClr val="FF0000"/>
                </a:solidFill>
                <a:latin typeface="Perpetua" pitchFamily="18" charset="0"/>
                <a:ea typeface="楷体_GB2312"/>
              </a:rPr>
              <a:t>demography</a:t>
            </a:r>
            <a:r>
              <a:rPr lang="en-US" altLang="zh-CN" sz="2800" b="1" smtClean="0">
                <a:latin typeface="Perpetua" pitchFamily="18" charset="0"/>
                <a:ea typeface="楷体_GB2312"/>
              </a:rPr>
              <a:t>: </a:t>
            </a:r>
            <a:r>
              <a:rPr lang="en-US" altLang="zh-CN" sz="2800" smtClean="0">
                <a:latin typeface="Perpetua" pitchFamily="18" charset="0"/>
                <a:ea typeface="楷体_GB2312"/>
              </a:rPr>
              <a:t>the systematic and scientific study of human populations</a:t>
            </a:r>
          </a:p>
          <a:p>
            <a:pPr lvl="1">
              <a:spcBef>
                <a:spcPts val="800"/>
              </a:spcBef>
            </a:pPr>
            <a:r>
              <a:rPr lang="en-US" altLang="zh-CN" sz="2400" b="1" smtClean="0">
                <a:latin typeface="Perpetua" pitchFamily="18" charset="0"/>
                <a:ea typeface="楷体_GB2312"/>
              </a:rPr>
              <a:t> </a:t>
            </a:r>
            <a:r>
              <a:rPr lang="en-US" altLang="zh-CN" sz="2400" smtClean="0">
                <a:latin typeface="Perpetua" pitchFamily="18" charset="0"/>
                <a:ea typeface="楷体_GB2312"/>
              </a:rPr>
              <a:t>Origin of the word </a:t>
            </a:r>
            <a:r>
              <a:rPr lang="en-US" altLang="zh-CN" sz="2400" i="1" smtClean="0">
                <a:latin typeface="Perpetua" pitchFamily="18" charset="0"/>
                <a:ea typeface="楷体_GB2312"/>
              </a:rPr>
              <a:t>demography</a:t>
            </a:r>
          </a:p>
          <a:p>
            <a:pPr lvl="1">
              <a:spcBef>
                <a:spcPts val="800"/>
              </a:spcBef>
            </a:pPr>
            <a:r>
              <a:rPr lang="en-US" altLang="zh-CN" sz="2400" smtClean="0">
                <a:latin typeface="Perpetua" pitchFamily="18" charset="0"/>
                <a:ea typeface="楷体_GB2312"/>
              </a:rPr>
              <a:t>The term </a:t>
            </a:r>
            <a:r>
              <a:rPr lang="en-US" altLang="zh-CN" sz="2400" i="1" smtClean="0">
                <a:latin typeface="Perpetua" pitchFamily="18" charset="0"/>
                <a:ea typeface="楷体_GB2312"/>
              </a:rPr>
              <a:t>demography </a:t>
            </a:r>
            <a:r>
              <a:rPr lang="en-US" altLang="zh-CN" sz="2400" smtClean="0">
                <a:latin typeface="Perpetua" pitchFamily="18" charset="0"/>
                <a:ea typeface="楷体_GB2312"/>
              </a:rPr>
              <a:t>was first used in 1855 by the Belgian statistician Achille Guillard in his book </a:t>
            </a:r>
            <a:r>
              <a:rPr lang="en-US" altLang="zh-CN" sz="2400" i="1" smtClean="0">
                <a:latin typeface="Perpetua" pitchFamily="18" charset="0"/>
                <a:ea typeface="楷体_GB2312"/>
              </a:rPr>
              <a:t>Elements of Human Statistics</a:t>
            </a:r>
            <a:endParaRPr lang="en-US" altLang="zh-CN" sz="2400" b="1" smtClean="0">
              <a:latin typeface="Perpetua" pitchFamily="18" charset="0"/>
              <a:ea typeface="楷体_GB2312"/>
            </a:endParaRPr>
          </a:p>
          <a:p>
            <a:pPr lvl="1">
              <a:spcBef>
                <a:spcPts val="800"/>
              </a:spcBef>
            </a:pPr>
            <a:r>
              <a:rPr lang="en-US" altLang="zh-CN" sz="2400" smtClean="0">
                <a:latin typeface="Perpetua" pitchFamily="18" charset="0"/>
                <a:ea typeface="楷体_GB2312"/>
              </a:rPr>
              <a:t>Demography is the social science that studies </a:t>
            </a:r>
          </a:p>
          <a:p>
            <a:pPr lvl="2">
              <a:spcBef>
                <a:spcPts val="800"/>
              </a:spcBef>
            </a:pPr>
            <a:r>
              <a:rPr lang="en-US" altLang="zh-CN" sz="2400" smtClean="0">
                <a:latin typeface="Perpetua" pitchFamily="18" charset="0"/>
              </a:rPr>
              <a:t>the size, composition, and distribution of the human population </a:t>
            </a:r>
          </a:p>
          <a:p>
            <a:pPr lvl="2">
              <a:spcBef>
                <a:spcPts val="800"/>
              </a:spcBef>
            </a:pPr>
            <a:r>
              <a:rPr lang="en-US" altLang="zh-CN" sz="2400" smtClean="0">
                <a:latin typeface="Perpetua" pitchFamily="18" charset="0"/>
              </a:rPr>
              <a:t>changes in population size and composition;</a:t>
            </a:r>
          </a:p>
          <a:p>
            <a:pPr lvl="2">
              <a:spcBef>
                <a:spcPts val="800"/>
              </a:spcBef>
            </a:pPr>
            <a:r>
              <a:rPr lang="en-US" altLang="zh-CN" sz="2400" smtClean="0">
                <a:latin typeface="Perpetua" pitchFamily="18" charset="0"/>
              </a:rPr>
              <a:t> the </a:t>
            </a:r>
            <a:r>
              <a:rPr lang="en-US" altLang="zh-CN" sz="2400" b="1" smtClean="0">
                <a:latin typeface="Perpetua" pitchFamily="18" charset="0"/>
              </a:rPr>
              <a:t>components </a:t>
            </a:r>
            <a:r>
              <a:rPr lang="en-US" altLang="zh-CN" sz="2400" smtClean="0">
                <a:latin typeface="Perpetua" pitchFamily="18" charset="0"/>
              </a:rPr>
              <a:t>of these changes (</a:t>
            </a:r>
            <a:r>
              <a:rPr lang="en-US" altLang="zh-CN" sz="2400" b="1" smtClean="0">
                <a:latin typeface="Perpetua" pitchFamily="18" charset="0"/>
              </a:rPr>
              <a:t>fertility, mortality, and migration)</a:t>
            </a:r>
            <a:endParaRPr lang="en-US" altLang="zh-CN" sz="2400" smtClean="0">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ox(i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p:txBody>
          <a:bodyPr/>
          <a:lstStyle/>
          <a:p>
            <a:pPr algn="ctr"/>
            <a:r>
              <a:rPr lang="en-US" altLang="zh-CN" sz="3200" smtClean="0">
                <a:latin typeface="Perpetua" pitchFamily="18" charset="0"/>
                <a:ea typeface="楷体_GB2312"/>
              </a:rPr>
              <a:t>Population Profiles by Regions, 1950-2050</a:t>
            </a:r>
            <a:endParaRPr lang="zh-CN" altLang="en-US" sz="1600" smtClean="0">
              <a:latin typeface="Perpetua" pitchFamily="18" charset="0"/>
              <a:ea typeface="楷体_GB2312"/>
            </a:endParaRPr>
          </a:p>
        </p:txBody>
      </p:sp>
      <p:graphicFrame>
        <p:nvGraphicFramePr>
          <p:cNvPr id="4" name="内容占位符 3"/>
          <p:cNvGraphicFramePr>
            <a:graphicFrameLocks noGrp="1"/>
          </p:cNvGraphicFramePr>
          <p:nvPr>
            <p:ph idx="1"/>
          </p:nvPr>
        </p:nvGraphicFramePr>
        <p:xfrm>
          <a:off x="503238" y="1773238"/>
          <a:ext cx="8640762" cy="4175125"/>
        </p:xfrm>
        <a:graphic>
          <a:graphicData uri="http://schemas.openxmlformats.org/drawingml/2006/table">
            <a:tbl>
              <a:tblPr firstRow="1" bandRow="1">
                <a:tableStyleId>{5C22544A-7EE6-4342-B048-85BDC9FD1C3A}</a:tableStyleId>
              </a:tblPr>
              <a:tblGrid>
                <a:gridCol w="1368153"/>
                <a:gridCol w="1100693"/>
                <a:gridCol w="1234423"/>
                <a:gridCol w="1234423"/>
                <a:gridCol w="1234423"/>
                <a:gridCol w="1234423"/>
                <a:gridCol w="1234423"/>
              </a:tblGrid>
              <a:tr h="370840">
                <a:tc>
                  <a:txBody>
                    <a:bodyPr/>
                    <a:lstStyle/>
                    <a:p>
                      <a:r>
                        <a:rPr lang="en-US" altLang="zh-CN" sz="2200" dirty="0" smtClean="0">
                          <a:latin typeface="Perpetua" pitchFamily="18" charset="0"/>
                        </a:rPr>
                        <a:t>Year</a:t>
                      </a:r>
                      <a:endParaRPr lang="zh-CN" altLang="en-US" sz="2200" dirty="0">
                        <a:latin typeface="Perpetua" pitchFamily="18" charset="0"/>
                      </a:endParaRPr>
                    </a:p>
                  </a:txBody>
                  <a:tcPr/>
                </a:tc>
                <a:tc>
                  <a:txBody>
                    <a:bodyPr/>
                    <a:lstStyle/>
                    <a:p>
                      <a:r>
                        <a:rPr lang="en-US" altLang="zh-CN" sz="2200" dirty="0" smtClean="0">
                          <a:latin typeface="Perpetua" pitchFamily="18" charset="0"/>
                        </a:rPr>
                        <a:t>Africa</a:t>
                      </a:r>
                      <a:endParaRPr lang="zh-CN" altLang="en-US" sz="2200" dirty="0">
                        <a:latin typeface="Perpetua" pitchFamily="18" charset="0"/>
                      </a:endParaRPr>
                    </a:p>
                  </a:txBody>
                  <a:tcPr/>
                </a:tc>
                <a:tc>
                  <a:txBody>
                    <a:bodyPr/>
                    <a:lstStyle/>
                    <a:p>
                      <a:r>
                        <a:rPr lang="en-US" altLang="zh-CN" sz="2200" dirty="0" smtClean="0">
                          <a:latin typeface="Perpetua" pitchFamily="18" charset="0"/>
                        </a:rPr>
                        <a:t>Asia</a:t>
                      </a:r>
                      <a:endParaRPr lang="zh-CN" altLang="en-US" sz="2200" dirty="0">
                        <a:latin typeface="Perpetua" pitchFamily="18" charset="0"/>
                      </a:endParaRPr>
                    </a:p>
                  </a:txBody>
                  <a:tcPr/>
                </a:tc>
                <a:tc>
                  <a:txBody>
                    <a:bodyPr/>
                    <a:lstStyle/>
                    <a:p>
                      <a:r>
                        <a:rPr lang="en-US" altLang="zh-CN" sz="2200" dirty="0" smtClean="0">
                          <a:latin typeface="Perpetua" pitchFamily="18" charset="0"/>
                        </a:rPr>
                        <a:t>Europe</a:t>
                      </a:r>
                      <a:endParaRPr lang="zh-CN" altLang="en-US" sz="2200" dirty="0">
                        <a:latin typeface="Perpetua" pitchFamily="18" charset="0"/>
                      </a:endParaRPr>
                    </a:p>
                  </a:txBody>
                  <a:tcPr/>
                </a:tc>
                <a:tc>
                  <a:txBody>
                    <a:bodyPr/>
                    <a:lstStyle/>
                    <a:p>
                      <a:r>
                        <a:rPr lang="en-US" altLang="zh-CN" sz="2200" dirty="0" smtClean="0">
                          <a:latin typeface="Perpetua" pitchFamily="18" charset="0"/>
                        </a:rPr>
                        <a:t>Latin America</a:t>
                      </a:r>
                      <a:endParaRPr lang="zh-CN" altLang="en-US" sz="2200" dirty="0">
                        <a:latin typeface="Perpetua" pitchFamily="18" charset="0"/>
                      </a:endParaRPr>
                    </a:p>
                  </a:txBody>
                  <a:tcPr/>
                </a:tc>
                <a:tc>
                  <a:txBody>
                    <a:bodyPr/>
                    <a:lstStyle/>
                    <a:p>
                      <a:r>
                        <a:rPr lang="en-US" altLang="zh-CN" sz="2200" dirty="0" smtClean="0">
                          <a:latin typeface="Perpetua" pitchFamily="18" charset="0"/>
                        </a:rPr>
                        <a:t>North America</a:t>
                      </a:r>
                      <a:endParaRPr lang="zh-CN" altLang="en-US" sz="2200" dirty="0">
                        <a:latin typeface="Perpetua" pitchFamily="18" charset="0"/>
                      </a:endParaRPr>
                    </a:p>
                  </a:txBody>
                  <a:tcPr/>
                </a:tc>
                <a:tc>
                  <a:txBody>
                    <a:bodyPr/>
                    <a:lstStyle/>
                    <a:p>
                      <a:r>
                        <a:rPr lang="en-US" altLang="zh-CN" sz="2200" dirty="0" smtClean="0">
                          <a:latin typeface="Perpetua" pitchFamily="18" charset="0"/>
                        </a:rPr>
                        <a:t>Oceania</a:t>
                      </a:r>
                      <a:endParaRPr lang="zh-CN" altLang="en-US" sz="2200" dirty="0">
                        <a:latin typeface="Perpetua" pitchFamily="18" charset="0"/>
                      </a:endParaRPr>
                    </a:p>
                  </a:txBody>
                  <a:tcPr/>
                </a:tc>
              </a:tr>
              <a:tr h="370840">
                <a:tc>
                  <a:txBody>
                    <a:bodyPr/>
                    <a:lstStyle/>
                    <a:p>
                      <a:endParaRPr lang="zh-CN" altLang="en-US" sz="2200">
                        <a:latin typeface="Perpetua" pitchFamily="18" charset="0"/>
                      </a:endParaRPr>
                    </a:p>
                  </a:txBody>
                  <a:tcPr/>
                </a:tc>
                <a:tc gridSpan="6">
                  <a:txBody>
                    <a:bodyPr/>
                    <a:lstStyle/>
                    <a:p>
                      <a:pPr algn="ctr"/>
                      <a:r>
                        <a:rPr lang="en-US" altLang="zh-CN" sz="2200" dirty="0" smtClean="0">
                          <a:latin typeface="Perpetua" pitchFamily="18" charset="0"/>
                        </a:rPr>
                        <a:t>Population (billion)</a:t>
                      </a:r>
                      <a:endParaRPr lang="zh-CN" altLang="en-US" sz="2200" dirty="0">
                        <a:latin typeface="Perpetua" pitchFamily="18" charset="0"/>
                      </a:endParaRPr>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r>
              <a:tr h="370840">
                <a:tc>
                  <a:txBody>
                    <a:bodyPr/>
                    <a:lstStyle/>
                    <a:p>
                      <a:r>
                        <a:rPr lang="en-US" altLang="zh-CN" sz="2200" dirty="0" smtClean="0">
                          <a:latin typeface="Perpetua" pitchFamily="18" charset="0"/>
                        </a:rPr>
                        <a:t>1950</a:t>
                      </a:r>
                      <a:endParaRPr lang="zh-CN" altLang="en-US" sz="2200" dirty="0">
                        <a:latin typeface="Perpetua" pitchFamily="18" charset="0"/>
                      </a:endParaRPr>
                    </a:p>
                  </a:txBody>
                  <a:tcPr/>
                </a:tc>
                <a:tc>
                  <a:txBody>
                    <a:bodyPr/>
                    <a:lstStyle/>
                    <a:p>
                      <a:r>
                        <a:rPr lang="en-US" altLang="zh-CN" sz="2200" dirty="0" smtClean="0">
                          <a:latin typeface="Perpetua" pitchFamily="18" charset="0"/>
                        </a:rPr>
                        <a:t>0.2</a:t>
                      </a:r>
                      <a:endParaRPr lang="zh-CN" altLang="en-US" sz="2200" dirty="0">
                        <a:latin typeface="Perpetua" pitchFamily="18" charset="0"/>
                      </a:endParaRPr>
                    </a:p>
                  </a:txBody>
                  <a:tcPr/>
                </a:tc>
                <a:tc>
                  <a:txBody>
                    <a:bodyPr/>
                    <a:lstStyle/>
                    <a:p>
                      <a:r>
                        <a:rPr lang="en-US" altLang="zh-CN" sz="2200" dirty="0" smtClean="0">
                          <a:latin typeface="Perpetua" pitchFamily="18" charset="0"/>
                        </a:rPr>
                        <a:t>1.4</a:t>
                      </a:r>
                      <a:endParaRPr lang="zh-CN" altLang="en-US" sz="2200" dirty="0">
                        <a:latin typeface="Perpetua" pitchFamily="18" charset="0"/>
                      </a:endParaRPr>
                    </a:p>
                  </a:txBody>
                  <a:tcPr/>
                </a:tc>
                <a:tc>
                  <a:txBody>
                    <a:bodyPr/>
                    <a:lstStyle/>
                    <a:p>
                      <a:r>
                        <a:rPr lang="en-US" altLang="zh-CN" sz="2200" dirty="0" smtClean="0">
                          <a:latin typeface="Perpetua" pitchFamily="18" charset="0"/>
                        </a:rPr>
                        <a:t>0.5</a:t>
                      </a:r>
                      <a:endParaRPr lang="zh-CN" altLang="en-US" sz="2200" dirty="0">
                        <a:latin typeface="Perpetua" pitchFamily="18" charset="0"/>
                      </a:endParaRPr>
                    </a:p>
                  </a:txBody>
                  <a:tcPr/>
                </a:tc>
                <a:tc>
                  <a:txBody>
                    <a:bodyPr/>
                    <a:lstStyle/>
                    <a:p>
                      <a:r>
                        <a:rPr lang="en-US" altLang="zh-CN" sz="2200" dirty="0" smtClean="0">
                          <a:latin typeface="Perpetua" pitchFamily="18" charset="0"/>
                        </a:rPr>
                        <a:t>0.2</a:t>
                      </a:r>
                      <a:endParaRPr lang="zh-CN" altLang="en-US" sz="2200" dirty="0">
                        <a:latin typeface="Perpetua" pitchFamily="18" charset="0"/>
                      </a:endParaRPr>
                    </a:p>
                  </a:txBody>
                  <a:tcPr/>
                </a:tc>
                <a:tc>
                  <a:txBody>
                    <a:bodyPr/>
                    <a:lstStyle/>
                    <a:p>
                      <a:r>
                        <a:rPr lang="en-US" altLang="zh-CN" sz="2200" dirty="0" smtClean="0">
                          <a:latin typeface="Perpetua" pitchFamily="18" charset="0"/>
                        </a:rPr>
                        <a:t>0.2</a:t>
                      </a:r>
                      <a:endParaRPr lang="zh-CN" altLang="en-US" sz="2200" dirty="0">
                        <a:latin typeface="Perpetua" pitchFamily="18" charset="0"/>
                      </a:endParaRPr>
                    </a:p>
                  </a:txBody>
                  <a:tcPr/>
                </a:tc>
                <a:tc>
                  <a:txBody>
                    <a:bodyPr/>
                    <a:lstStyle/>
                    <a:p>
                      <a:r>
                        <a:rPr lang="en-US" altLang="zh-CN" sz="2200" dirty="0" smtClean="0">
                          <a:latin typeface="Perpetua" pitchFamily="18" charset="0"/>
                        </a:rPr>
                        <a:t>0.0</a:t>
                      </a:r>
                      <a:endParaRPr lang="zh-CN" altLang="en-US" sz="2200" dirty="0">
                        <a:latin typeface="Perpetua" pitchFamily="18" charset="0"/>
                      </a:endParaRPr>
                    </a:p>
                  </a:txBody>
                  <a:tcPr/>
                </a:tc>
              </a:tr>
              <a:tr h="370840">
                <a:tc>
                  <a:txBody>
                    <a:bodyPr/>
                    <a:lstStyle/>
                    <a:p>
                      <a:r>
                        <a:rPr lang="en-US" altLang="zh-CN" sz="2200" dirty="0" smtClean="0">
                          <a:latin typeface="Perpetua" pitchFamily="18" charset="0"/>
                        </a:rPr>
                        <a:t>2000</a:t>
                      </a:r>
                      <a:endParaRPr lang="zh-CN" altLang="en-US" sz="2200" dirty="0">
                        <a:latin typeface="Perpetua" pitchFamily="18" charset="0"/>
                      </a:endParaRPr>
                    </a:p>
                  </a:txBody>
                  <a:tcPr/>
                </a:tc>
                <a:tc>
                  <a:txBody>
                    <a:bodyPr/>
                    <a:lstStyle/>
                    <a:p>
                      <a:r>
                        <a:rPr lang="en-US" altLang="zh-CN" sz="2200" dirty="0" smtClean="0">
                          <a:latin typeface="Perpetua" pitchFamily="18" charset="0"/>
                        </a:rPr>
                        <a:t>0.8</a:t>
                      </a:r>
                      <a:endParaRPr lang="zh-CN" altLang="en-US" sz="2200" dirty="0">
                        <a:latin typeface="Perpetua" pitchFamily="18" charset="0"/>
                      </a:endParaRPr>
                    </a:p>
                  </a:txBody>
                  <a:tcPr/>
                </a:tc>
                <a:tc>
                  <a:txBody>
                    <a:bodyPr/>
                    <a:lstStyle/>
                    <a:p>
                      <a:r>
                        <a:rPr lang="en-US" altLang="zh-CN" sz="2200" dirty="0" smtClean="0">
                          <a:latin typeface="Perpetua" pitchFamily="18" charset="0"/>
                        </a:rPr>
                        <a:t>3.7</a:t>
                      </a:r>
                      <a:endParaRPr lang="zh-CN" altLang="en-US" sz="2200" dirty="0">
                        <a:latin typeface="Perpetua" pitchFamily="18" charset="0"/>
                      </a:endParaRPr>
                    </a:p>
                  </a:txBody>
                  <a:tcPr/>
                </a:tc>
                <a:tc>
                  <a:txBody>
                    <a:bodyPr/>
                    <a:lstStyle/>
                    <a:p>
                      <a:r>
                        <a:rPr lang="en-US" altLang="zh-CN" sz="2200" dirty="0" smtClean="0">
                          <a:latin typeface="Perpetua" pitchFamily="18" charset="0"/>
                        </a:rPr>
                        <a:t>0.7</a:t>
                      </a:r>
                      <a:endParaRPr lang="zh-CN" altLang="en-US" sz="2200" dirty="0">
                        <a:latin typeface="Perpetua" pitchFamily="18" charset="0"/>
                      </a:endParaRPr>
                    </a:p>
                  </a:txBody>
                  <a:tcPr/>
                </a:tc>
                <a:tc>
                  <a:txBody>
                    <a:bodyPr/>
                    <a:lstStyle/>
                    <a:p>
                      <a:r>
                        <a:rPr lang="en-US" altLang="zh-CN" sz="2200" dirty="0" smtClean="0">
                          <a:latin typeface="Perpetua" pitchFamily="18" charset="0"/>
                        </a:rPr>
                        <a:t>0.5</a:t>
                      </a:r>
                      <a:endParaRPr lang="zh-CN" altLang="en-US" sz="2200" dirty="0">
                        <a:latin typeface="Perpetua" pitchFamily="18" charset="0"/>
                      </a:endParaRPr>
                    </a:p>
                  </a:txBody>
                  <a:tcPr/>
                </a:tc>
                <a:tc>
                  <a:txBody>
                    <a:bodyPr/>
                    <a:lstStyle/>
                    <a:p>
                      <a:r>
                        <a:rPr lang="en-US" altLang="zh-CN" sz="2200" dirty="0" smtClean="0">
                          <a:latin typeface="Perpetua" pitchFamily="18" charset="0"/>
                        </a:rPr>
                        <a:t>0.3</a:t>
                      </a:r>
                      <a:endParaRPr lang="zh-CN" altLang="en-US" sz="2200" dirty="0">
                        <a:latin typeface="Perpetua" pitchFamily="18" charset="0"/>
                      </a:endParaRPr>
                    </a:p>
                  </a:txBody>
                  <a:tcPr/>
                </a:tc>
                <a:tc>
                  <a:txBody>
                    <a:bodyPr/>
                    <a:lstStyle/>
                    <a:p>
                      <a:r>
                        <a:rPr lang="en-US" altLang="zh-CN" sz="2200" dirty="0" smtClean="0">
                          <a:latin typeface="Perpetua" pitchFamily="18" charset="0"/>
                        </a:rPr>
                        <a:t>0.0</a:t>
                      </a:r>
                      <a:endParaRPr lang="zh-CN" altLang="en-US" sz="2200" dirty="0">
                        <a:latin typeface="Perpetua" pitchFamily="18" charset="0"/>
                      </a:endParaRPr>
                    </a:p>
                  </a:txBody>
                  <a:tcPr/>
                </a:tc>
              </a:tr>
              <a:tr h="370840">
                <a:tc>
                  <a:txBody>
                    <a:bodyPr/>
                    <a:lstStyle/>
                    <a:p>
                      <a:r>
                        <a:rPr lang="en-US" altLang="zh-CN" sz="2200" dirty="0" smtClean="0">
                          <a:latin typeface="Perpetua" pitchFamily="18" charset="0"/>
                        </a:rPr>
                        <a:t>2011</a:t>
                      </a:r>
                      <a:endParaRPr lang="zh-CN" altLang="en-US" sz="2200" dirty="0">
                        <a:latin typeface="Perpetua" pitchFamily="18" charset="0"/>
                      </a:endParaRPr>
                    </a:p>
                  </a:txBody>
                  <a:tcPr/>
                </a:tc>
                <a:tc>
                  <a:txBody>
                    <a:bodyPr/>
                    <a:lstStyle/>
                    <a:p>
                      <a:r>
                        <a:rPr lang="en-US" altLang="zh-CN" sz="2200" dirty="0" smtClean="0">
                          <a:latin typeface="Perpetua" pitchFamily="18" charset="0"/>
                        </a:rPr>
                        <a:t>1.0</a:t>
                      </a:r>
                      <a:endParaRPr lang="zh-CN" altLang="en-US" sz="2200" dirty="0">
                        <a:latin typeface="Perpetua" pitchFamily="18" charset="0"/>
                      </a:endParaRPr>
                    </a:p>
                  </a:txBody>
                  <a:tcPr/>
                </a:tc>
                <a:tc>
                  <a:txBody>
                    <a:bodyPr/>
                    <a:lstStyle/>
                    <a:p>
                      <a:r>
                        <a:rPr lang="en-US" altLang="zh-CN" sz="2200" dirty="0" smtClean="0">
                          <a:latin typeface="Perpetua" pitchFamily="18" charset="0"/>
                        </a:rPr>
                        <a:t>4.2</a:t>
                      </a:r>
                      <a:endParaRPr lang="zh-CN" altLang="en-US" sz="2200" dirty="0">
                        <a:latin typeface="Perpetua" pitchFamily="18" charset="0"/>
                      </a:endParaRPr>
                    </a:p>
                  </a:txBody>
                  <a:tcPr/>
                </a:tc>
                <a:tc>
                  <a:txBody>
                    <a:bodyPr/>
                    <a:lstStyle/>
                    <a:p>
                      <a:r>
                        <a:rPr lang="en-US" altLang="zh-CN" sz="2200" dirty="0" smtClean="0">
                          <a:latin typeface="Perpetua" pitchFamily="18" charset="0"/>
                        </a:rPr>
                        <a:t>0.7</a:t>
                      </a:r>
                      <a:endParaRPr lang="zh-CN" altLang="en-US" sz="2200" dirty="0">
                        <a:latin typeface="Perpetua" pitchFamily="18" charset="0"/>
                      </a:endParaRPr>
                    </a:p>
                  </a:txBody>
                  <a:tcPr/>
                </a:tc>
                <a:tc>
                  <a:txBody>
                    <a:bodyPr/>
                    <a:lstStyle/>
                    <a:p>
                      <a:r>
                        <a:rPr lang="en-US" altLang="zh-CN" sz="2200" dirty="0" smtClean="0">
                          <a:latin typeface="Perpetua" pitchFamily="18" charset="0"/>
                        </a:rPr>
                        <a:t>0.6</a:t>
                      </a:r>
                      <a:endParaRPr lang="zh-CN" altLang="en-US" sz="2200" dirty="0">
                        <a:latin typeface="Perpetua" pitchFamily="18" charset="0"/>
                      </a:endParaRPr>
                    </a:p>
                  </a:txBody>
                  <a:tcPr/>
                </a:tc>
                <a:tc>
                  <a:txBody>
                    <a:bodyPr/>
                    <a:lstStyle/>
                    <a:p>
                      <a:r>
                        <a:rPr lang="en-US" altLang="zh-CN" sz="2200" dirty="0" smtClean="0">
                          <a:latin typeface="Perpetua" pitchFamily="18" charset="0"/>
                        </a:rPr>
                        <a:t>0.3</a:t>
                      </a:r>
                      <a:endParaRPr lang="zh-CN" altLang="en-US" sz="2200" dirty="0">
                        <a:latin typeface="Perpetua" pitchFamily="18" charset="0"/>
                      </a:endParaRPr>
                    </a:p>
                  </a:txBody>
                  <a:tcPr/>
                </a:tc>
                <a:tc>
                  <a:txBody>
                    <a:bodyPr/>
                    <a:lstStyle/>
                    <a:p>
                      <a:r>
                        <a:rPr lang="en-US" altLang="zh-CN" sz="2200" dirty="0" smtClean="0">
                          <a:latin typeface="Perpetua" pitchFamily="18" charset="0"/>
                        </a:rPr>
                        <a:t>0.0</a:t>
                      </a:r>
                      <a:endParaRPr lang="zh-CN" altLang="en-US" sz="2200" dirty="0">
                        <a:latin typeface="Perpetua" pitchFamily="18" charset="0"/>
                      </a:endParaRPr>
                    </a:p>
                  </a:txBody>
                  <a:tcPr/>
                </a:tc>
              </a:tr>
              <a:tr h="370840">
                <a:tc>
                  <a:txBody>
                    <a:bodyPr/>
                    <a:lstStyle/>
                    <a:p>
                      <a:r>
                        <a:rPr lang="en-US" altLang="zh-CN" sz="2200" dirty="0" smtClean="0">
                          <a:latin typeface="Perpetua" pitchFamily="18" charset="0"/>
                        </a:rPr>
                        <a:t>2050</a:t>
                      </a:r>
                      <a:endParaRPr lang="zh-CN" altLang="en-US" sz="2200" dirty="0">
                        <a:latin typeface="Perpetua" pitchFamily="18" charset="0"/>
                      </a:endParaRPr>
                    </a:p>
                  </a:txBody>
                  <a:tcPr/>
                </a:tc>
                <a:tc>
                  <a:txBody>
                    <a:bodyPr/>
                    <a:lstStyle/>
                    <a:p>
                      <a:r>
                        <a:rPr lang="en-US" altLang="zh-CN" sz="2200" dirty="0" smtClean="0">
                          <a:latin typeface="Perpetua" pitchFamily="18" charset="0"/>
                        </a:rPr>
                        <a:t>2.2</a:t>
                      </a:r>
                      <a:endParaRPr lang="zh-CN" altLang="en-US" sz="2200" dirty="0">
                        <a:latin typeface="Perpetua" pitchFamily="18" charset="0"/>
                      </a:endParaRPr>
                    </a:p>
                  </a:txBody>
                  <a:tcPr/>
                </a:tc>
                <a:tc>
                  <a:txBody>
                    <a:bodyPr/>
                    <a:lstStyle/>
                    <a:p>
                      <a:r>
                        <a:rPr lang="en-US" altLang="zh-CN" sz="2200" dirty="0" smtClean="0">
                          <a:latin typeface="Perpetua" pitchFamily="18" charset="0"/>
                        </a:rPr>
                        <a:t>5.1</a:t>
                      </a:r>
                      <a:endParaRPr lang="zh-CN" altLang="en-US" sz="2200" dirty="0">
                        <a:latin typeface="Perpetua" pitchFamily="18" charset="0"/>
                      </a:endParaRPr>
                    </a:p>
                  </a:txBody>
                  <a:tcPr/>
                </a:tc>
                <a:tc>
                  <a:txBody>
                    <a:bodyPr/>
                    <a:lstStyle/>
                    <a:p>
                      <a:r>
                        <a:rPr lang="en-US" altLang="zh-CN" sz="2200" dirty="0" smtClean="0">
                          <a:latin typeface="Perpetua" pitchFamily="18" charset="0"/>
                        </a:rPr>
                        <a:t>0.7</a:t>
                      </a:r>
                      <a:endParaRPr lang="zh-CN" altLang="en-US" sz="2200" dirty="0">
                        <a:latin typeface="Perpetua" pitchFamily="18" charset="0"/>
                      </a:endParaRPr>
                    </a:p>
                  </a:txBody>
                  <a:tcPr/>
                </a:tc>
                <a:tc>
                  <a:txBody>
                    <a:bodyPr/>
                    <a:lstStyle/>
                    <a:p>
                      <a:r>
                        <a:rPr lang="en-US" altLang="zh-CN" sz="2200" dirty="0" smtClean="0">
                          <a:latin typeface="Perpetua" pitchFamily="18" charset="0"/>
                        </a:rPr>
                        <a:t>0.8</a:t>
                      </a:r>
                      <a:endParaRPr lang="zh-CN" altLang="en-US" sz="2200" dirty="0">
                        <a:latin typeface="Perpetua" pitchFamily="18" charset="0"/>
                      </a:endParaRPr>
                    </a:p>
                  </a:txBody>
                  <a:tcPr/>
                </a:tc>
                <a:tc>
                  <a:txBody>
                    <a:bodyPr/>
                    <a:lstStyle/>
                    <a:p>
                      <a:r>
                        <a:rPr lang="en-US" altLang="zh-CN" sz="2200" dirty="0" smtClean="0">
                          <a:latin typeface="Perpetua" pitchFamily="18" charset="0"/>
                        </a:rPr>
                        <a:t>0.4</a:t>
                      </a:r>
                      <a:endParaRPr lang="zh-CN" altLang="en-US" sz="2200" dirty="0">
                        <a:latin typeface="Perpetua" pitchFamily="18" charset="0"/>
                      </a:endParaRPr>
                    </a:p>
                  </a:txBody>
                  <a:tcPr/>
                </a:tc>
                <a:tc>
                  <a:txBody>
                    <a:bodyPr/>
                    <a:lstStyle/>
                    <a:p>
                      <a:r>
                        <a:rPr lang="en-US" altLang="zh-CN" sz="2200" dirty="0" smtClean="0">
                          <a:latin typeface="Perpetua" pitchFamily="18" charset="0"/>
                        </a:rPr>
                        <a:t>0.1</a:t>
                      </a:r>
                      <a:endParaRPr lang="zh-CN" altLang="en-US" sz="2200" dirty="0">
                        <a:latin typeface="Perpetua" pitchFamily="18" charset="0"/>
                      </a:endParaRPr>
                    </a:p>
                  </a:txBody>
                  <a:tcPr/>
                </a:tc>
              </a:tr>
              <a:tr h="370840">
                <a:tc>
                  <a:txBody>
                    <a:bodyPr/>
                    <a:lstStyle/>
                    <a:p>
                      <a:endParaRPr lang="zh-CN" altLang="en-US" sz="2200">
                        <a:latin typeface="Perpetua" pitchFamily="18" charset="0"/>
                      </a:endParaRPr>
                    </a:p>
                  </a:txBody>
                  <a:tcPr/>
                </a:tc>
                <a:tc gridSpan="6">
                  <a:txBody>
                    <a:bodyPr/>
                    <a:lstStyle/>
                    <a:p>
                      <a:pPr algn="ctr"/>
                      <a:r>
                        <a:rPr lang="en-US" altLang="zh-CN" sz="2200" dirty="0" smtClean="0">
                          <a:latin typeface="Perpetua" pitchFamily="18" charset="0"/>
                        </a:rPr>
                        <a:t>Annual Average Population Growth (%)</a:t>
                      </a:r>
                      <a:endParaRPr lang="zh-CN" altLang="en-US" sz="2200" dirty="0">
                        <a:latin typeface="Perpetua" pitchFamily="18" charset="0"/>
                      </a:endParaRPr>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r>
              <a:tr h="370840">
                <a:tc>
                  <a:txBody>
                    <a:bodyPr/>
                    <a:lstStyle/>
                    <a:p>
                      <a:r>
                        <a:rPr lang="en-US" altLang="zh-CN" sz="2200" dirty="0" smtClean="0">
                          <a:latin typeface="Perpetua" pitchFamily="18" charset="0"/>
                        </a:rPr>
                        <a:t>1950-2000</a:t>
                      </a:r>
                      <a:endParaRPr lang="zh-CN" altLang="en-US" sz="2200" dirty="0">
                        <a:latin typeface="Perpetua" pitchFamily="18" charset="0"/>
                      </a:endParaRPr>
                    </a:p>
                  </a:txBody>
                  <a:tcPr/>
                </a:tc>
                <a:tc>
                  <a:txBody>
                    <a:bodyPr/>
                    <a:lstStyle/>
                    <a:p>
                      <a:r>
                        <a:rPr lang="en-US" altLang="zh-CN" sz="2200" dirty="0" smtClean="0">
                          <a:latin typeface="Perpetua" pitchFamily="18" charset="0"/>
                        </a:rPr>
                        <a:t>2.5</a:t>
                      </a:r>
                      <a:endParaRPr lang="zh-CN" altLang="en-US" sz="2200" dirty="0">
                        <a:latin typeface="Perpetua" pitchFamily="18" charset="0"/>
                      </a:endParaRPr>
                    </a:p>
                  </a:txBody>
                  <a:tcPr/>
                </a:tc>
                <a:tc>
                  <a:txBody>
                    <a:bodyPr/>
                    <a:lstStyle/>
                    <a:p>
                      <a:r>
                        <a:rPr lang="en-US" altLang="zh-CN" sz="2200" dirty="0" smtClean="0">
                          <a:latin typeface="Perpetua" pitchFamily="18" charset="0"/>
                        </a:rPr>
                        <a:t>1.9</a:t>
                      </a:r>
                      <a:endParaRPr lang="zh-CN" altLang="en-US" sz="2200" dirty="0">
                        <a:latin typeface="Perpetua" pitchFamily="18" charset="0"/>
                      </a:endParaRPr>
                    </a:p>
                  </a:txBody>
                  <a:tcPr/>
                </a:tc>
                <a:tc>
                  <a:txBody>
                    <a:bodyPr/>
                    <a:lstStyle/>
                    <a:p>
                      <a:r>
                        <a:rPr lang="en-US" altLang="zh-CN" sz="2200" dirty="0" smtClean="0">
                          <a:latin typeface="Perpetua" pitchFamily="18" charset="0"/>
                        </a:rPr>
                        <a:t>0.6</a:t>
                      </a:r>
                      <a:endParaRPr lang="zh-CN" altLang="en-US" sz="2200" dirty="0">
                        <a:latin typeface="Perpetua" pitchFamily="18" charset="0"/>
                      </a:endParaRPr>
                    </a:p>
                  </a:txBody>
                  <a:tcPr/>
                </a:tc>
                <a:tc>
                  <a:txBody>
                    <a:bodyPr/>
                    <a:lstStyle/>
                    <a:p>
                      <a:r>
                        <a:rPr lang="en-US" altLang="zh-CN" sz="2200" dirty="0" smtClean="0">
                          <a:latin typeface="Perpetua" pitchFamily="18" charset="0"/>
                        </a:rPr>
                        <a:t>2.3</a:t>
                      </a:r>
                      <a:endParaRPr lang="zh-CN" altLang="en-US" sz="2200" dirty="0">
                        <a:latin typeface="Perpetua" pitchFamily="18" charset="0"/>
                      </a:endParaRPr>
                    </a:p>
                  </a:txBody>
                  <a:tcPr/>
                </a:tc>
                <a:tc>
                  <a:txBody>
                    <a:bodyPr/>
                    <a:lstStyle/>
                    <a:p>
                      <a:r>
                        <a:rPr lang="en-US" altLang="zh-CN" sz="2200" dirty="0" smtClean="0">
                          <a:latin typeface="Perpetua" pitchFamily="18" charset="0"/>
                        </a:rPr>
                        <a:t>1.2</a:t>
                      </a:r>
                      <a:endParaRPr lang="zh-CN" altLang="en-US" sz="2200" dirty="0">
                        <a:latin typeface="Perpetua" pitchFamily="18" charset="0"/>
                      </a:endParaRPr>
                    </a:p>
                  </a:txBody>
                  <a:tcPr/>
                </a:tc>
                <a:tc>
                  <a:txBody>
                    <a:bodyPr/>
                    <a:lstStyle/>
                    <a:p>
                      <a:r>
                        <a:rPr lang="en-US" altLang="zh-CN" sz="2200" dirty="0" smtClean="0">
                          <a:latin typeface="Perpetua" pitchFamily="18" charset="0"/>
                        </a:rPr>
                        <a:t>1.8</a:t>
                      </a:r>
                      <a:endParaRPr lang="zh-CN" altLang="en-US" sz="2200" dirty="0">
                        <a:latin typeface="Perpetua" pitchFamily="18" charset="0"/>
                      </a:endParaRPr>
                    </a:p>
                  </a:txBody>
                  <a:tcPr/>
                </a:tc>
              </a:tr>
              <a:tr h="370840">
                <a:tc>
                  <a:txBody>
                    <a:bodyPr/>
                    <a:lstStyle/>
                    <a:p>
                      <a:r>
                        <a:rPr lang="en-US" altLang="zh-CN" sz="2200" dirty="0" smtClean="0">
                          <a:latin typeface="Perpetua" pitchFamily="18" charset="0"/>
                        </a:rPr>
                        <a:t>2000-2050</a:t>
                      </a:r>
                      <a:endParaRPr lang="zh-CN" altLang="en-US" sz="2200" dirty="0">
                        <a:latin typeface="Perpetua" pitchFamily="18" charset="0"/>
                      </a:endParaRPr>
                    </a:p>
                  </a:txBody>
                  <a:tcPr/>
                </a:tc>
                <a:tc>
                  <a:txBody>
                    <a:bodyPr/>
                    <a:lstStyle/>
                    <a:p>
                      <a:r>
                        <a:rPr lang="en-US" altLang="zh-CN" sz="2200" dirty="0" smtClean="0">
                          <a:latin typeface="Perpetua" pitchFamily="18" charset="0"/>
                        </a:rPr>
                        <a:t>2.0</a:t>
                      </a:r>
                      <a:endParaRPr lang="zh-CN" altLang="en-US" sz="2200" dirty="0">
                        <a:latin typeface="Perpetua" pitchFamily="18" charset="0"/>
                      </a:endParaRPr>
                    </a:p>
                  </a:txBody>
                  <a:tcPr/>
                </a:tc>
                <a:tc>
                  <a:txBody>
                    <a:bodyPr/>
                    <a:lstStyle/>
                    <a:p>
                      <a:r>
                        <a:rPr lang="en-US" altLang="zh-CN" sz="2200" dirty="0" smtClean="0">
                          <a:latin typeface="Perpetua" pitchFamily="18" charset="0"/>
                        </a:rPr>
                        <a:t>0.6</a:t>
                      </a:r>
                      <a:endParaRPr lang="zh-CN" altLang="en-US" sz="2200" dirty="0">
                        <a:latin typeface="Perpetua" pitchFamily="18" charset="0"/>
                      </a:endParaRPr>
                    </a:p>
                  </a:txBody>
                  <a:tcPr/>
                </a:tc>
                <a:tc>
                  <a:txBody>
                    <a:bodyPr/>
                    <a:lstStyle/>
                    <a:p>
                      <a:r>
                        <a:rPr lang="en-US" altLang="zh-CN" sz="2200" dirty="0" smtClean="0">
                          <a:latin typeface="Perpetua" pitchFamily="18" charset="0"/>
                        </a:rPr>
                        <a:t>0.0</a:t>
                      </a:r>
                      <a:endParaRPr lang="zh-CN" altLang="en-US" sz="2200" dirty="0">
                        <a:latin typeface="Perpetua" pitchFamily="18" charset="0"/>
                      </a:endParaRPr>
                    </a:p>
                  </a:txBody>
                  <a:tcPr/>
                </a:tc>
                <a:tc>
                  <a:txBody>
                    <a:bodyPr/>
                    <a:lstStyle/>
                    <a:p>
                      <a:r>
                        <a:rPr lang="en-US" altLang="zh-CN" sz="2200" dirty="0" smtClean="0">
                          <a:latin typeface="Perpetua" pitchFamily="18" charset="0"/>
                        </a:rPr>
                        <a:t>0.7</a:t>
                      </a:r>
                      <a:endParaRPr lang="zh-CN" altLang="en-US" sz="2200" dirty="0">
                        <a:latin typeface="Perpetua" pitchFamily="18" charset="0"/>
                      </a:endParaRPr>
                    </a:p>
                  </a:txBody>
                  <a:tcPr/>
                </a:tc>
                <a:tc>
                  <a:txBody>
                    <a:bodyPr/>
                    <a:lstStyle/>
                    <a:p>
                      <a:r>
                        <a:rPr lang="en-US" altLang="zh-CN" sz="2200" dirty="0" smtClean="0">
                          <a:latin typeface="Perpetua" pitchFamily="18" charset="0"/>
                        </a:rPr>
                        <a:t>0.7</a:t>
                      </a:r>
                      <a:endParaRPr lang="zh-CN" altLang="en-US" sz="2200" dirty="0">
                        <a:latin typeface="Perpetua" pitchFamily="18" charset="0"/>
                      </a:endParaRPr>
                    </a:p>
                  </a:txBody>
                  <a:tcPr/>
                </a:tc>
                <a:tc>
                  <a:txBody>
                    <a:bodyPr/>
                    <a:lstStyle/>
                    <a:p>
                      <a:r>
                        <a:rPr lang="en-US" altLang="zh-CN" sz="2200" dirty="0" smtClean="0">
                          <a:latin typeface="Perpetua" pitchFamily="18" charset="0"/>
                        </a:rPr>
                        <a:t>1.1</a:t>
                      </a:r>
                      <a:endParaRPr lang="zh-CN" altLang="en-US" sz="2200" dirty="0">
                        <a:latin typeface="Perpetua" pitchFamily="18" charset="0"/>
                      </a:endParaRPr>
                    </a:p>
                  </a:txBody>
                  <a:tcPr/>
                </a:tc>
              </a:tr>
            </a:tbl>
          </a:graphicData>
        </a:graphic>
      </p:graphicFrame>
      <p:grpSp>
        <p:nvGrpSpPr>
          <p:cNvPr id="8" name="组合 7"/>
          <p:cNvGrpSpPr>
            <a:grpSpLocks/>
          </p:cNvGrpSpPr>
          <p:nvPr/>
        </p:nvGrpSpPr>
        <p:grpSpPr bwMode="auto">
          <a:xfrm>
            <a:off x="2987675" y="5157788"/>
            <a:ext cx="3024188" cy="719137"/>
            <a:chOff x="2987824" y="5157192"/>
            <a:chExt cx="3024336" cy="720080"/>
          </a:xfrm>
        </p:grpSpPr>
        <p:sp>
          <p:nvSpPr>
            <p:cNvPr id="6" name="矩形 5"/>
            <p:cNvSpPr/>
            <p:nvPr/>
          </p:nvSpPr>
          <p:spPr>
            <a:xfrm>
              <a:off x="2987824" y="5157192"/>
              <a:ext cx="576291"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5435869" y="5157192"/>
              <a:ext cx="576291"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p:cNvSpPr>
          <p:nvPr>
            <p:ph type="title"/>
          </p:nvPr>
        </p:nvSpPr>
        <p:spPr/>
        <p:txBody>
          <a:bodyPr/>
          <a:lstStyle/>
          <a:p>
            <a:r>
              <a:rPr lang="en-US" altLang="zh-CN" smtClean="0">
                <a:ea typeface="楷体_GB2312"/>
              </a:rPr>
              <a:t>Nearly All Future Population Growth Will Be in the World's Less Developed Countries.</a:t>
            </a:r>
            <a:endParaRPr lang="zh-CN" altLang="en-US" smtClean="0">
              <a:ea typeface="楷体_GB2312"/>
            </a:endParaRPr>
          </a:p>
        </p:txBody>
      </p:sp>
      <p:pic>
        <p:nvPicPr>
          <p:cNvPr id="62466" name="Picture 2" descr="c:\users\ADMINI~1\appdata\roaming\360se6\USERDA~1\Temp\WORLD-~1.GIF"/>
          <p:cNvPicPr>
            <a:picLocks noGrp="1" noChangeAspect="1" noChangeArrowheads="1"/>
          </p:cNvPicPr>
          <p:nvPr>
            <p:ph idx="1"/>
          </p:nvPr>
        </p:nvPicPr>
        <p:blipFill>
          <a:blip r:embed="rId3"/>
          <a:srcRect/>
          <a:stretch>
            <a:fillRect/>
          </a:stretch>
        </p:blipFill>
        <p:spPr>
          <a:xfrm>
            <a:off x="684213" y="1557338"/>
            <a:ext cx="8208962" cy="431958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00" name="Rectangle 2"/>
          <p:cNvSpPr>
            <a:spLocks noGrp="1" noChangeArrowheads="1"/>
          </p:cNvSpPr>
          <p:nvPr>
            <p:ph type="title"/>
          </p:nvPr>
        </p:nvSpPr>
        <p:spPr/>
        <p:txBody>
          <a:bodyPr/>
          <a:lstStyle/>
          <a:p>
            <a:pPr algn="ctr"/>
            <a:r>
              <a:rPr lang="en-US" altLang="zh-CN" sz="3600" smtClean="0">
                <a:latin typeface="Perpetua" pitchFamily="18" charset="0"/>
                <a:ea typeface="楷体_GB2312"/>
              </a:rPr>
              <a:t>Different Growth Rates across the World</a:t>
            </a:r>
          </a:p>
        </p:txBody>
      </p:sp>
      <p:graphicFrame>
        <p:nvGraphicFramePr>
          <p:cNvPr id="46099" name="Object 19"/>
          <p:cNvGraphicFramePr>
            <a:graphicFrameLocks noGrp="1" noChangeAspect="1"/>
          </p:cNvGraphicFramePr>
          <p:nvPr>
            <p:ph type="chart" idx="1"/>
          </p:nvPr>
        </p:nvGraphicFramePr>
        <p:xfrm>
          <a:off x="604838" y="1406525"/>
          <a:ext cx="8074025" cy="4922838"/>
        </p:xfrm>
        <a:graphic>
          <a:graphicData uri="http://schemas.openxmlformats.org/presentationml/2006/ole">
            <p:oleObj spid="_x0000_s46099" name="Chart" r:id="rId4" imgW="8372486" imgH="4914951" progId="MSGraph.Chart.8">
              <p:embed followColorScheme="full"/>
            </p:oleObj>
          </a:graphicData>
        </a:graphic>
      </p:graphicFrame>
      <p:sp>
        <p:nvSpPr>
          <p:cNvPr id="7" name="灯片编号占位符 3"/>
          <p:cNvSpPr>
            <a:spLocks noGrp="1"/>
          </p:cNvSpPr>
          <p:nvPr>
            <p:ph type="sldNum" sz="quarter" idx="10"/>
          </p:nvPr>
        </p:nvSpPr>
        <p:spPr/>
        <p:txBody>
          <a:bodyPr/>
          <a:lstStyle/>
          <a:p>
            <a:pPr>
              <a:defRPr/>
            </a:pPr>
            <a:fld id="{3C3FEEFD-19BD-45D6-B3A0-3CC4CD188ED9}" type="slidenum">
              <a:rPr lang="en-US" altLang="zh-CN"/>
              <a:pPr>
                <a:defRPr/>
              </a:pPr>
              <a:t>22</a:t>
            </a:fld>
            <a:endParaRPr lang="en-US" altLang="zh-CN"/>
          </a:p>
        </p:txBody>
      </p:sp>
      <p:sp>
        <p:nvSpPr>
          <p:cNvPr id="46102" name="Line 4"/>
          <p:cNvSpPr>
            <a:spLocks noChangeShapeType="1"/>
          </p:cNvSpPr>
          <p:nvPr/>
        </p:nvSpPr>
        <p:spPr bwMode="auto">
          <a:xfrm>
            <a:off x="914400" y="3581400"/>
            <a:ext cx="7696200" cy="0"/>
          </a:xfrm>
          <a:prstGeom prst="line">
            <a:avLst/>
          </a:prstGeom>
          <a:noFill/>
          <a:ln w="38100">
            <a:solidFill>
              <a:schemeClr val="tx1"/>
            </a:solidFill>
            <a:prstDash val="dash"/>
            <a:round/>
            <a:headEnd/>
            <a:tailEnd/>
          </a:ln>
        </p:spPr>
        <p:txBody>
          <a:bodyPr/>
          <a:lstStyle/>
          <a:p>
            <a:endParaRPr lang="zh-CN" altLang="en-US"/>
          </a:p>
        </p:txBody>
      </p:sp>
      <p:sp>
        <p:nvSpPr>
          <p:cNvPr id="46103" name="Text Box 5"/>
          <p:cNvSpPr txBox="1">
            <a:spLocks noChangeArrowheads="1"/>
          </p:cNvSpPr>
          <p:nvPr/>
        </p:nvSpPr>
        <p:spPr bwMode="auto">
          <a:xfrm>
            <a:off x="6477000" y="2590800"/>
            <a:ext cx="762000" cy="366713"/>
          </a:xfrm>
          <a:prstGeom prst="rect">
            <a:avLst/>
          </a:prstGeom>
          <a:noFill/>
          <a:ln w="9525">
            <a:noFill/>
            <a:miter lim="800000"/>
            <a:headEnd/>
            <a:tailEnd/>
          </a:ln>
        </p:spPr>
        <p:txBody>
          <a:bodyPr>
            <a:spAutoFit/>
          </a:bodyPr>
          <a:lstStyle/>
          <a:p>
            <a:pPr>
              <a:spcBef>
                <a:spcPct val="50000"/>
              </a:spcBef>
            </a:pPr>
            <a:r>
              <a:rPr lang="en-US" altLang="zh-CN">
                <a:cs typeface="Arial" charset="0"/>
              </a:rPr>
              <a:t>world</a:t>
            </a:r>
          </a:p>
        </p:txBody>
      </p:sp>
      <p:sp>
        <p:nvSpPr>
          <p:cNvPr id="46104" name="Line 6"/>
          <p:cNvSpPr>
            <a:spLocks noChangeShapeType="1"/>
          </p:cNvSpPr>
          <p:nvPr/>
        </p:nvSpPr>
        <p:spPr bwMode="auto">
          <a:xfrm flipH="1">
            <a:off x="6019800" y="3048000"/>
            <a:ext cx="609600" cy="457200"/>
          </a:xfrm>
          <a:prstGeom prst="line">
            <a:avLst/>
          </a:prstGeom>
          <a:noFill/>
          <a:ln w="9525">
            <a:solidFill>
              <a:schemeClr val="tx1"/>
            </a:solidFill>
            <a:round/>
            <a:headEnd/>
            <a:tailEnd type="triangle" w="med" len="med"/>
          </a:ln>
        </p:spPr>
        <p:txBody>
          <a:bodyPr/>
          <a:lstStyle/>
          <a:p>
            <a:endParaRPr lang="zh-CN" altLang="en-US"/>
          </a:p>
        </p:txBody>
      </p:sp>
      <p:sp>
        <p:nvSpPr>
          <p:cNvPr id="8" name="椭圆 7"/>
          <p:cNvSpPr/>
          <p:nvPr/>
        </p:nvSpPr>
        <p:spPr>
          <a:xfrm>
            <a:off x="2195513" y="1989138"/>
            <a:ext cx="3744912" cy="25193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1"/>
          <p:cNvSpPr>
            <a:spLocks noGrp="1"/>
          </p:cNvSpPr>
          <p:nvPr>
            <p:ph type="title"/>
          </p:nvPr>
        </p:nvSpPr>
        <p:spPr>
          <a:xfrm>
            <a:off x="285750" y="357188"/>
            <a:ext cx="8472488" cy="511175"/>
          </a:xfrm>
        </p:spPr>
        <p:txBody>
          <a:bodyPr/>
          <a:lstStyle/>
          <a:p>
            <a:pPr algn="ctr"/>
            <a:r>
              <a:rPr lang="en-US" altLang="zh-CN" sz="2800" smtClean="0">
                <a:latin typeface="Perpetua" pitchFamily="18" charset="0"/>
                <a:ea typeface="楷体_GB2312"/>
              </a:rPr>
              <a:t>Population growth rate (%), 2010</a:t>
            </a:r>
            <a:endParaRPr lang="zh-CN" altLang="en-US" sz="2800" smtClean="0">
              <a:latin typeface="Perpetua" pitchFamily="18" charset="0"/>
              <a:ea typeface="楷体_GB2312"/>
            </a:endParaRPr>
          </a:p>
        </p:txBody>
      </p:sp>
      <p:pic>
        <p:nvPicPr>
          <p:cNvPr id="67586" name="Picture 2" descr="File:Population growth rate world 2011.svg">
            <a:hlinkClick r:id="rId3"/>
          </p:cNvPr>
          <p:cNvPicPr>
            <a:picLocks noChangeAspect="1" noChangeArrowheads="1"/>
          </p:cNvPicPr>
          <p:nvPr/>
        </p:nvPicPr>
        <p:blipFill>
          <a:blip r:embed="rId4"/>
          <a:srcRect/>
          <a:stretch>
            <a:fillRect/>
          </a:stretch>
        </p:blipFill>
        <p:spPr bwMode="auto">
          <a:xfrm>
            <a:off x="0" y="1341438"/>
            <a:ext cx="9144000" cy="4521200"/>
          </a:xfrm>
          <a:prstGeom prst="rect">
            <a:avLst/>
          </a:prstGeom>
          <a:noFill/>
          <a:ln w="9525">
            <a:noFill/>
            <a:miter lim="800000"/>
            <a:headEnd/>
            <a:tailEnd/>
          </a:ln>
        </p:spPr>
      </p:pic>
      <p:sp>
        <p:nvSpPr>
          <p:cNvPr id="7" name="TextBox 6"/>
          <p:cNvSpPr txBox="1">
            <a:spLocks noChangeArrowheads="1"/>
          </p:cNvSpPr>
          <p:nvPr/>
        </p:nvSpPr>
        <p:spPr bwMode="auto">
          <a:xfrm>
            <a:off x="611188" y="5949950"/>
            <a:ext cx="8286750" cy="830263"/>
          </a:xfrm>
          <a:prstGeom prst="rect">
            <a:avLst/>
          </a:prstGeom>
          <a:noFill/>
          <a:ln w="9525">
            <a:noFill/>
            <a:miter lim="800000"/>
            <a:headEnd/>
            <a:tailEnd/>
          </a:ln>
        </p:spPr>
        <p:txBody>
          <a:bodyPr>
            <a:spAutoFit/>
          </a:bodyPr>
          <a:lstStyle/>
          <a:p>
            <a:r>
              <a:rPr lang="en-US" altLang="zh-CN" sz="2400">
                <a:solidFill>
                  <a:srgbClr val="FF0000"/>
                </a:solidFill>
                <a:latin typeface="Perpetua" pitchFamily="18" charset="0"/>
              </a:rPr>
              <a:t>Highest: Qatar: 9.56%,  Liberia: 4.17%, Niger: 3.91%</a:t>
            </a:r>
          </a:p>
          <a:p>
            <a:r>
              <a:rPr lang="en-US" altLang="zh-CN" sz="2400">
                <a:solidFill>
                  <a:srgbClr val="FF0000"/>
                </a:solidFill>
                <a:latin typeface="Perpetua" pitchFamily="18" charset="0"/>
              </a:rPr>
              <a:t>Lowest:  Lithuania: -0.55%, Ukraine: -0.54%, Bulgaria: -0.5%</a:t>
            </a:r>
            <a:endParaRPr lang="zh-CN" altLang="en-US" sz="2400">
              <a:solidFill>
                <a:srgbClr val="FF0000"/>
              </a:solidFill>
              <a:latin typeface="Perpetua" pitchFamily="18" charset="0"/>
            </a:endParaRPr>
          </a:p>
        </p:txBody>
      </p:sp>
      <p:grpSp>
        <p:nvGrpSpPr>
          <p:cNvPr id="14" name="组合 13"/>
          <p:cNvGrpSpPr>
            <a:grpSpLocks/>
          </p:cNvGrpSpPr>
          <p:nvPr/>
        </p:nvGrpSpPr>
        <p:grpSpPr bwMode="auto">
          <a:xfrm>
            <a:off x="5292725" y="3644900"/>
            <a:ext cx="1511300" cy="679450"/>
            <a:chOff x="5292080" y="3645024"/>
            <a:chExt cx="1512168" cy="678850"/>
          </a:xfrm>
        </p:grpSpPr>
        <p:sp>
          <p:nvSpPr>
            <p:cNvPr id="67592" name="TextBox 4"/>
            <p:cNvSpPr txBox="1">
              <a:spLocks noChangeArrowheads="1"/>
            </p:cNvSpPr>
            <p:nvPr/>
          </p:nvSpPr>
          <p:spPr bwMode="auto">
            <a:xfrm>
              <a:off x="5508104" y="3923764"/>
              <a:ext cx="1296144" cy="400110"/>
            </a:xfrm>
            <a:prstGeom prst="rect">
              <a:avLst/>
            </a:prstGeom>
            <a:noFill/>
            <a:ln w="9525">
              <a:noFill/>
              <a:miter lim="800000"/>
              <a:headEnd/>
              <a:tailEnd/>
            </a:ln>
          </p:spPr>
          <p:txBody>
            <a:bodyPr>
              <a:spAutoFit/>
            </a:bodyPr>
            <a:lstStyle/>
            <a:p>
              <a:r>
                <a:rPr lang="en-US" altLang="zh-CN" sz="2000">
                  <a:solidFill>
                    <a:srgbClr val="FF0000"/>
                  </a:solidFill>
                  <a:latin typeface="Perpetua" pitchFamily="18" charset="0"/>
                </a:rPr>
                <a:t>Ethiopia</a:t>
              </a:r>
              <a:endParaRPr lang="zh-CN" altLang="en-US" sz="2000">
                <a:solidFill>
                  <a:srgbClr val="FF0000"/>
                </a:solidFill>
                <a:latin typeface="Perpetua" pitchFamily="18" charset="0"/>
              </a:endParaRPr>
            </a:p>
          </p:txBody>
        </p:sp>
        <p:cxnSp>
          <p:nvCxnSpPr>
            <p:cNvPr id="8" name="直接箭头连接符 7"/>
            <p:cNvCxnSpPr/>
            <p:nvPr/>
          </p:nvCxnSpPr>
          <p:spPr>
            <a:xfrm flipH="1" flipV="1">
              <a:off x="5292080" y="3645024"/>
              <a:ext cx="360570" cy="3600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组合 14"/>
          <p:cNvGrpSpPr>
            <a:grpSpLocks/>
          </p:cNvGrpSpPr>
          <p:nvPr/>
        </p:nvGrpSpPr>
        <p:grpSpPr bwMode="auto">
          <a:xfrm>
            <a:off x="4643438" y="4868863"/>
            <a:ext cx="1512887" cy="688975"/>
            <a:chOff x="4644008" y="4869160"/>
            <a:chExt cx="1512168" cy="688142"/>
          </a:xfrm>
        </p:grpSpPr>
        <p:sp>
          <p:nvSpPr>
            <p:cNvPr id="67590" name="TextBox 8"/>
            <p:cNvSpPr txBox="1">
              <a:spLocks noChangeArrowheads="1"/>
            </p:cNvSpPr>
            <p:nvPr/>
          </p:nvSpPr>
          <p:spPr bwMode="auto">
            <a:xfrm>
              <a:off x="4644008" y="5157192"/>
              <a:ext cx="1512168" cy="400110"/>
            </a:xfrm>
            <a:prstGeom prst="rect">
              <a:avLst/>
            </a:prstGeom>
            <a:noFill/>
            <a:ln w="9525">
              <a:noFill/>
              <a:miter lim="800000"/>
              <a:headEnd/>
              <a:tailEnd/>
            </a:ln>
          </p:spPr>
          <p:txBody>
            <a:bodyPr>
              <a:spAutoFit/>
            </a:bodyPr>
            <a:lstStyle/>
            <a:p>
              <a:r>
                <a:rPr lang="en-US" altLang="zh-CN" sz="2000">
                  <a:solidFill>
                    <a:srgbClr val="FF0000"/>
                  </a:solidFill>
                  <a:latin typeface="Perpetua" pitchFamily="18" charset="0"/>
                </a:rPr>
                <a:t>South Africa</a:t>
              </a:r>
              <a:endParaRPr lang="zh-CN" altLang="en-US" sz="2000">
                <a:solidFill>
                  <a:srgbClr val="FF0000"/>
                </a:solidFill>
                <a:latin typeface="Perpetua" pitchFamily="18" charset="0"/>
              </a:endParaRPr>
            </a:p>
          </p:txBody>
        </p:sp>
        <p:cxnSp>
          <p:nvCxnSpPr>
            <p:cNvPr id="13" name="直接箭头连接符 12"/>
            <p:cNvCxnSpPr/>
            <p:nvPr/>
          </p:nvCxnSpPr>
          <p:spPr>
            <a:xfrm flipH="1" flipV="1">
              <a:off x="4932796" y="4869160"/>
              <a:ext cx="287200" cy="2885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1"/>
          <p:cNvSpPr>
            <a:spLocks noGrp="1"/>
          </p:cNvSpPr>
          <p:nvPr>
            <p:ph type="title"/>
          </p:nvPr>
        </p:nvSpPr>
        <p:spPr/>
        <p:txBody>
          <a:bodyPr/>
          <a:lstStyle/>
          <a:p>
            <a:r>
              <a:rPr lang="en-US" altLang="zh-CN" sz="2000" smtClean="0">
                <a:ea typeface="楷体_GB2312"/>
              </a:rPr>
              <a:t>Comparison in Population profiles between Tanzania and Spain</a:t>
            </a:r>
            <a:endParaRPr lang="zh-CN" altLang="en-US" sz="2000" smtClean="0">
              <a:ea typeface="楷体_GB2312"/>
            </a:endParaRPr>
          </a:p>
        </p:txBody>
      </p:sp>
      <p:sp>
        <p:nvSpPr>
          <p:cNvPr id="69634" name="内容占位符 2"/>
          <p:cNvSpPr>
            <a:spLocks noGrp="1"/>
          </p:cNvSpPr>
          <p:nvPr>
            <p:ph idx="1"/>
          </p:nvPr>
        </p:nvSpPr>
        <p:spPr>
          <a:xfrm>
            <a:off x="928688" y="1357313"/>
            <a:ext cx="7786687" cy="4714875"/>
          </a:xfrm>
        </p:spPr>
        <p:txBody>
          <a:bodyPr/>
          <a:lstStyle/>
          <a:p>
            <a:endParaRPr lang="zh-CN" altLang="en-US" smtClean="0">
              <a:ea typeface="楷体_GB2312"/>
            </a:endParaRPr>
          </a:p>
        </p:txBody>
      </p:sp>
      <p:pic>
        <p:nvPicPr>
          <p:cNvPr id="69635" name="Picture 2"/>
          <p:cNvPicPr>
            <a:picLocks noChangeAspect="1" noChangeArrowheads="1"/>
          </p:cNvPicPr>
          <p:nvPr/>
        </p:nvPicPr>
        <p:blipFill>
          <a:blip r:embed="rId3"/>
          <a:srcRect/>
          <a:stretch>
            <a:fillRect/>
          </a:stretch>
        </p:blipFill>
        <p:spPr bwMode="auto">
          <a:xfrm>
            <a:off x="0" y="1341438"/>
            <a:ext cx="9251950" cy="47085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1"/>
          <p:cNvSpPr>
            <a:spLocks noGrp="1"/>
          </p:cNvSpPr>
          <p:nvPr>
            <p:ph type="title"/>
          </p:nvPr>
        </p:nvSpPr>
        <p:spPr/>
        <p:txBody>
          <a:bodyPr/>
          <a:lstStyle/>
          <a:p>
            <a:r>
              <a:rPr lang="en-US" altLang="zh-CN" sz="3200" smtClean="0">
                <a:latin typeface="Perpetua" pitchFamily="18" charset="0"/>
                <a:ea typeface="楷体_GB2312"/>
              </a:rPr>
              <a:t>Tales of two extremes</a:t>
            </a:r>
            <a:endParaRPr lang="zh-CN" altLang="en-US" sz="3200" smtClean="0">
              <a:latin typeface="Perpetua" pitchFamily="18" charset="0"/>
              <a:ea typeface="楷体_GB2312"/>
            </a:endParaRPr>
          </a:p>
        </p:txBody>
      </p:sp>
      <p:sp>
        <p:nvSpPr>
          <p:cNvPr id="3" name="内容占位符 2"/>
          <p:cNvSpPr>
            <a:spLocks noGrp="1"/>
          </p:cNvSpPr>
          <p:nvPr>
            <p:ph idx="1"/>
          </p:nvPr>
        </p:nvSpPr>
        <p:spPr>
          <a:xfrm>
            <a:off x="457200" y="1700213"/>
            <a:ext cx="8686800" cy="4757737"/>
          </a:xfrm>
        </p:spPr>
        <p:txBody>
          <a:bodyPr/>
          <a:lstStyle/>
          <a:p>
            <a:pPr>
              <a:spcBef>
                <a:spcPts val="1200"/>
              </a:spcBef>
            </a:pPr>
            <a:r>
              <a:rPr lang="en-US" altLang="zh-CN" sz="2800" smtClean="0">
                <a:latin typeface="Perpetua" pitchFamily="18" charset="0"/>
                <a:ea typeface="Cambria Math" pitchFamily="18" charset="0"/>
                <a:cs typeface="Calibri" pitchFamily="34" charset="0"/>
              </a:rPr>
              <a:t>“In developing nations, where improvements in health care and sanitation are seeing death rates fall, birth rates still remain relatively high. This is leading to rapidly rising populations. In fact, 97 out of every 100 new people on the planet are currently born in developing countries.”</a:t>
            </a:r>
          </a:p>
          <a:p>
            <a:pPr>
              <a:spcBef>
                <a:spcPts val="1200"/>
              </a:spcBef>
            </a:pPr>
            <a:r>
              <a:rPr lang="en-US" altLang="zh-CN" sz="2800" smtClean="0">
                <a:latin typeface="Perpetua" pitchFamily="18" charset="0"/>
                <a:ea typeface="Cambria Math" pitchFamily="18" charset="0"/>
                <a:cs typeface="Calibri" pitchFamily="34" charset="0"/>
              </a:rPr>
              <a:t>“In richer economies, although death rates are also low, widely-available birth control and a desire for smaller families keep birth rates subdued. Fewer babies ensures populations level off or even decline”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标题 1"/>
          <p:cNvSpPr>
            <a:spLocks noGrp="1"/>
          </p:cNvSpPr>
          <p:nvPr>
            <p:ph type="title"/>
          </p:nvPr>
        </p:nvSpPr>
        <p:spPr>
          <a:xfrm>
            <a:off x="468313" y="0"/>
            <a:ext cx="8675687" cy="928688"/>
          </a:xfrm>
        </p:spPr>
        <p:txBody>
          <a:bodyPr/>
          <a:lstStyle/>
          <a:p>
            <a:pPr algn="ctr"/>
            <a:r>
              <a:rPr lang="en-US" altLang="zh-CN" sz="2800" smtClean="0">
                <a:latin typeface="Perpetua" pitchFamily="18" charset="0"/>
                <a:ea typeface="楷体_GB2312"/>
              </a:rPr>
              <a:t>Government View on the rate of population growth (%)</a:t>
            </a:r>
            <a:endParaRPr lang="zh-CN" altLang="en-US" sz="2800" smtClean="0">
              <a:latin typeface="Perpetua" pitchFamily="18" charset="0"/>
              <a:ea typeface="楷体_GB2312"/>
            </a:endParaRPr>
          </a:p>
        </p:txBody>
      </p:sp>
      <p:graphicFrame>
        <p:nvGraphicFramePr>
          <p:cNvPr id="4" name="图表 3"/>
          <p:cNvGraphicFramePr/>
          <p:nvPr/>
        </p:nvGraphicFramePr>
        <p:xfrm>
          <a:off x="755576" y="1772816"/>
          <a:ext cx="8136904" cy="4536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1"/>
          <p:cNvSpPr>
            <a:spLocks noGrp="1"/>
          </p:cNvSpPr>
          <p:nvPr>
            <p:ph type="title"/>
          </p:nvPr>
        </p:nvSpPr>
        <p:spPr>
          <a:xfrm>
            <a:off x="900113" y="115888"/>
            <a:ext cx="7758112" cy="928687"/>
          </a:xfrm>
        </p:spPr>
        <p:txBody>
          <a:bodyPr/>
          <a:lstStyle/>
          <a:p>
            <a:pPr algn="ctr"/>
            <a:r>
              <a:rPr lang="en-US" altLang="zh-CN" sz="3200" smtClean="0">
                <a:latin typeface="Perpetua" pitchFamily="18" charset="0"/>
                <a:ea typeface="楷体_GB2312"/>
              </a:rPr>
              <a:t>Government View on the rate of population growth (%), by region, 1976</a:t>
            </a:r>
            <a:endParaRPr lang="zh-CN" altLang="en-US" sz="3200" smtClean="0">
              <a:latin typeface="Perpetua" pitchFamily="18" charset="0"/>
              <a:ea typeface="楷体_GB2312"/>
            </a:endParaRPr>
          </a:p>
        </p:txBody>
      </p:sp>
      <p:graphicFrame>
        <p:nvGraphicFramePr>
          <p:cNvPr id="4" name="图表 3"/>
          <p:cNvGraphicFramePr/>
          <p:nvPr/>
        </p:nvGraphicFramePr>
        <p:xfrm>
          <a:off x="611560" y="1556792"/>
          <a:ext cx="8532440" cy="483545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标题 1"/>
          <p:cNvSpPr>
            <a:spLocks noGrp="1"/>
          </p:cNvSpPr>
          <p:nvPr>
            <p:ph type="title"/>
          </p:nvPr>
        </p:nvSpPr>
        <p:spPr>
          <a:xfrm>
            <a:off x="928688" y="52388"/>
            <a:ext cx="7758112" cy="928687"/>
          </a:xfrm>
        </p:spPr>
        <p:txBody>
          <a:bodyPr/>
          <a:lstStyle/>
          <a:p>
            <a:pPr algn="ctr"/>
            <a:r>
              <a:rPr lang="en-US" altLang="zh-CN" sz="3200" smtClean="0">
                <a:latin typeface="Perpetua" pitchFamily="18" charset="0"/>
                <a:ea typeface="楷体_GB2312"/>
              </a:rPr>
              <a:t>Government View on the rate of population growth (%), by region, 2009</a:t>
            </a:r>
            <a:endParaRPr lang="zh-CN" altLang="en-US" sz="3200" smtClean="0">
              <a:latin typeface="Perpetua" pitchFamily="18" charset="0"/>
              <a:ea typeface="楷体_GB2312"/>
            </a:endParaRPr>
          </a:p>
        </p:txBody>
      </p:sp>
      <p:graphicFrame>
        <p:nvGraphicFramePr>
          <p:cNvPr id="4" name="图表 3"/>
          <p:cNvGraphicFramePr/>
          <p:nvPr/>
        </p:nvGraphicFramePr>
        <p:xfrm>
          <a:off x="539552" y="1556792"/>
          <a:ext cx="8604448"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76803" name="TextBox 4"/>
          <p:cNvSpPr txBox="1">
            <a:spLocks noChangeArrowheads="1"/>
          </p:cNvSpPr>
          <p:nvPr/>
        </p:nvSpPr>
        <p:spPr bwMode="auto">
          <a:xfrm>
            <a:off x="1547813" y="2276475"/>
            <a:ext cx="1439862" cy="369888"/>
          </a:xfrm>
          <a:prstGeom prst="rect">
            <a:avLst/>
          </a:prstGeom>
          <a:noFill/>
          <a:ln w="9525">
            <a:noFill/>
            <a:miter lim="800000"/>
            <a:headEnd/>
            <a:tailEnd/>
          </a:ln>
        </p:spPr>
        <p:txBody>
          <a:bodyPr>
            <a:spAutoFit/>
          </a:bodyPr>
          <a:lstStyle/>
          <a:p>
            <a:r>
              <a:rPr lang="en-US" altLang="zh-CN" b="1">
                <a:solidFill>
                  <a:srgbClr val="7030A0"/>
                </a:solidFill>
                <a:latin typeface="Corbel" pitchFamily="34" charset="0"/>
              </a:rPr>
              <a:t>35%  in 1976</a:t>
            </a:r>
            <a:endParaRPr lang="zh-CN" altLang="en-US" b="1">
              <a:solidFill>
                <a:srgbClr val="7030A0"/>
              </a:solidFill>
              <a:latin typeface="Corbel" pitchFamily="34" charset="0"/>
            </a:endParaRPr>
          </a:p>
        </p:txBody>
      </p:sp>
      <p:cxnSp>
        <p:nvCxnSpPr>
          <p:cNvPr id="7" name="直接箭头连接符 6"/>
          <p:cNvCxnSpPr/>
          <p:nvPr/>
        </p:nvCxnSpPr>
        <p:spPr>
          <a:xfrm>
            <a:off x="2124075" y="2636838"/>
            <a:ext cx="0"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05" name="TextBox 8"/>
          <p:cNvSpPr txBox="1">
            <a:spLocks noChangeArrowheads="1"/>
          </p:cNvSpPr>
          <p:nvPr/>
        </p:nvSpPr>
        <p:spPr bwMode="auto">
          <a:xfrm>
            <a:off x="3348038" y="2916238"/>
            <a:ext cx="1439862" cy="368300"/>
          </a:xfrm>
          <a:prstGeom prst="rect">
            <a:avLst/>
          </a:prstGeom>
          <a:noFill/>
          <a:ln w="9525">
            <a:noFill/>
            <a:miter lim="800000"/>
            <a:headEnd/>
            <a:tailEnd/>
          </a:ln>
        </p:spPr>
        <p:txBody>
          <a:bodyPr>
            <a:spAutoFit/>
          </a:bodyPr>
          <a:lstStyle/>
          <a:p>
            <a:r>
              <a:rPr lang="en-US" altLang="zh-CN" b="1">
                <a:solidFill>
                  <a:srgbClr val="7030A0"/>
                </a:solidFill>
                <a:latin typeface="Corbel" pitchFamily="34" charset="0"/>
              </a:rPr>
              <a:t>38%  in 1976</a:t>
            </a:r>
            <a:endParaRPr lang="zh-CN" altLang="en-US" b="1">
              <a:solidFill>
                <a:srgbClr val="7030A0"/>
              </a:solidFill>
              <a:latin typeface="Corbel" pitchFamily="34" charset="0"/>
            </a:endParaRPr>
          </a:p>
        </p:txBody>
      </p:sp>
      <p:cxnSp>
        <p:nvCxnSpPr>
          <p:cNvPr id="10" name="直接箭头连接符 9"/>
          <p:cNvCxnSpPr/>
          <p:nvPr/>
        </p:nvCxnSpPr>
        <p:spPr>
          <a:xfrm>
            <a:off x="3995738" y="3213100"/>
            <a:ext cx="0"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07" name="TextBox 10"/>
          <p:cNvSpPr txBox="1">
            <a:spLocks noChangeArrowheads="1"/>
          </p:cNvSpPr>
          <p:nvPr/>
        </p:nvSpPr>
        <p:spPr bwMode="auto">
          <a:xfrm>
            <a:off x="5435600" y="3716338"/>
            <a:ext cx="1439863" cy="369887"/>
          </a:xfrm>
          <a:prstGeom prst="rect">
            <a:avLst/>
          </a:prstGeom>
          <a:noFill/>
          <a:ln w="9525">
            <a:noFill/>
            <a:miter lim="800000"/>
            <a:headEnd/>
            <a:tailEnd/>
          </a:ln>
        </p:spPr>
        <p:txBody>
          <a:bodyPr>
            <a:spAutoFit/>
          </a:bodyPr>
          <a:lstStyle/>
          <a:p>
            <a:r>
              <a:rPr lang="en-US" altLang="zh-CN" b="1">
                <a:latin typeface="Corbel" pitchFamily="34" charset="0"/>
              </a:rPr>
              <a:t>48%  in 1976</a:t>
            </a:r>
            <a:endParaRPr lang="zh-CN" altLang="en-US" b="1">
              <a:latin typeface="Corbel" pitchFamily="34" charset="0"/>
            </a:endParaRPr>
          </a:p>
        </p:txBody>
      </p:sp>
      <p:cxnSp>
        <p:nvCxnSpPr>
          <p:cNvPr id="12" name="直接箭头连接符 11"/>
          <p:cNvCxnSpPr/>
          <p:nvPr/>
        </p:nvCxnSpPr>
        <p:spPr>
          <a:xfrm>
            <a:off x="6011863" y="4076700"/>
            <a:ext cx="0"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09" name="TextBox 12"/>
          <p:cNvSpPr txBox="1">
            <a:spLocks noChangeArrowheads="1"/>
          </p:cNvSpPr>
          <p:nvPr/>
        </p:nvSpPr>
        <p:spPr bwMode="auto">
          <a:xfrm>
            <a:off x="7812088" y="2708275"/>
            <a:ext cx="1439862" cy="369888"/>
          </a:xfrm>
          <a:prstGeom prst="rect">
            <a:avLst/>
          </a:prstGeom>
          <a:noFill/>
          <a:ln w="9525">
            <a:noFill/>
            <a:miter lim="800000"/>
            <a:headEnd/>
            <a:tailEnd/>
          </a:ln>
        </p:spPr>
        <p:txBody>
          <a:bodyPr>
            <a:spAutoFit/>
          </a:bodyPr>
          <a:lstStyle/>
          <a:p>
            <a:r>
              <a:rPr lang="en-US" altLang="zh-CN" b="1">
                <a:solidFill>
                  <a:srgbClr val="7030A0"/>
                </a:solidFill>
                <a:latin typeface="Corbel" pitchFamily="34" charset="0"/>
              </a:rPr>
              <a:t>71%  in 1976</a:t>
            </a:r>
            <a:endParaRPr lang="zh-CN" altLang="en-US" b="1">
              <a:solidFill>
                <a:srgbClr val="7030A0"/>
              </a:solidFill>
              <a:latin typeface="Corbel" pitchFamily="34" charset="0"/>
            </a:endParaRPr>
          </a:p>
        </p:txBody>
      </p:sp>
      <p:cxnSp>
        <p:nvCxnSpPr>
          <p:cNvPr id="14" name="直接箭头连接符 13"/>
          <p:cNvCxnSpPr/>
          <p:nvPr/>
        </p:nvCxnSpPr>
        <p:spPr>
          <a:xfrm>
            <a:off x="8675688" y="3068638"/>
            <a:ext cx="0"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7956550" y="4076700"/>
            <a:ext cx="0"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12" name="TextBox 15"/>
          <p:cNvSpPr txBox="1">
            <a:spLocks noChangeArrowheads="1"/>
          </p:cNvSpPr>
          <p:nvPr/>
        </p:nvSpPr>
        <p:spPr bwMode="auto">
          <a:xfrm>
            <a:off x="7235825" y="3644900"/>
            <a:ext cx="1439863" cy="369888"/>
          </a:xfrm>
          <a:prstGeom prst="rect">
            <a:avLst/>
          </a:prstGeom>
          <a:noFill/>
          <a:ln w="9525">
            <a:noFill/>
            <a:miter lim="800000"/>
            <a:headEnd/>
            <a:tailEnd/>
          </a:ln>
        </p:spPr>
        <p:txBody>
          <a:bodyPr>
            <a:spAutoFit/>
          </a:bodyPr>
          <a:lstStyle/>
          <a:p>
            <a:r>
              <a:rPr lang="en-US" altLang="zh-CN" b="1">
                <a:solidFill>
                  <a:srgbClr val="7030A0"/>
                </a:solidFill>
                <a:latin typeface="Corbel" pitchFamily="34" charset="0"/>
              </a:rPr>
              <a:t>14%  in 1976</a:t>
            </a:r>
            <a:endParaRPr lang="zh-CN" altLang="en-US" b="1">
              <a:solidFill>
                <a:srgbClr val="7030A0"/>
              </a:solidFill>
              <a:latin typeface="Corbe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p:nvPr>
        </p:nvSpPr>
        <p:spPr>
          <a:xfrm>
            <a:off x="468313" y="404813"/>
            <a:ext cx="8362950" cy="755650"/>
          </a:xfrm>
        </p:spPr>
        <p:txBody>
          <a:bodyPr/>
          <a:lstStyle/>
          <a:p>
            <a:pPr algn="ctr"/>
            <a:r>
              <a:rPr lang="en-US" altLang="zh-CN" sz="3200" smtClean="0">
                <a:latin typeface="Perpetua" pitchFamily="18" charset="0"/>
                <a:ea typeface="楷体_GB2312"/>
              </a:rPr>
              <a:t>Population Growth of China and the World</a:t>
            </a:r>
            <a:br>
              <a:rPr lang="en-US" altLang="zh-CN" sz="3200" smtClean="0">
                <a:latin typeface="Perpetua" pitchFamily="18" charset="0"/>
                <a:ea typeface="楷体_GB2312"/>
              </a:rPr>
            </a:br>
            <a:r>
              <a:rPr lang="en-US" altLang="zh-CN" sz="3200" smtClean="0">
                <a:latin typeface="Perpetua" pitchFamily="18" charset="0"/>
                <a:ea typeface="楷体_GB2312"/>
              </a:rPr>
              <a:t>1950-2010</a:t>
            </a:r>
            <a:endParaRPr lang="zh-CN" altLang="en-US" sz="3200" smtClean="0">
              <a:latin typeface="Perpetua" pitchFamily="18" charset="0"/>
              <a:ea typeface="楷体_GB2312"/>
            </a:endParaRPr>
          </a:p>
        </p:txBody>
      </p:sp>
      <p:graphicFrame>
        <p:nvGraphicFramePr>
          <p:cNvPr id="4" name="内容占位符 3"/>
          <p:cNvGraphicFramePr>
            <a:graphicFrameLocks noGrp="1"/>
          </p:cNvGraphicFramePr>
          <p:nvPr>
            <p:ph idx="1"/>
          </p:nvPr>
        </p:nvGraphicFramePr>
        <p:xfrm>
          <a:off x="323528" y="1340768"/>
          <a:ext cx="8229600" cy="4937125"/>
        </p:xfrm>
        <a:graphic>
          <a:graphicData uri="http://schemas.openxmlformats.org/drawingml/2006/chart">
            <c:chart xmlns:c="http://schemas.openxmlformats.org/drawingml/2006/chart" xmlns:r="http://schemas.openxmlformats.org/officeDocument/2006/relationships" r:id="rId3"/>
          </a:graphicData>
        </a:graphic>
      </p:graphicFrame>
      <p:sp>
        <p:nvSpPr>
          <p:cNvPr id="5" name="椭圆 4"/>
          <p:cNvSpPr/>
          <p:nvPr/>
        </p:nvSpPr>
        <p:spPr>
          <a:xfrm>
            <a:off x="2987675" y="1700213"/>
            <a:ext cx="647700" cy="504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sz="2800" cap="small" dirty="0" smtClean="0">
                <a:latin typeface="Perpetua" pitchFamily="18" charset="0"/>
                <a:cs typeface="+mj-cs"/>
              </a:rPr>
              <a:t>Course description</a:t>
            </a:r>
            <a:endParaRPr lang="zh-CN" altLang="en-US" sz="2800" cap="small" dirty="0">
              <a:latin typeface="Perpetua" pitchFamily="18" charset="0"/>
              <a:cs typeface="+mj-cs"/>
            </a:endParaRPr>
          </a:p>
        </p:txBody>
      </p:sp>
      <p:sp>
        <p:nvSpPr>
          <p:cNvPr id="21506" name="内容占位符 2"/>
          <p:cNvSpPr>
            <a:spLocks noGrp="1"/>
          </p:cNvSpPr>
          <p:nvPr>
            <p:ph idx="1"/>
          </p:nvPr>
        </p:nvSpPr>
        <p:spPr>
          <a:xfrm>
            <a:off x="928688" y="1357313"/>
            <a:ext cx="7786687" cy="4714875"/>
          </a:xfrm>
        </p:spPr>
        <p:txBody>
          <a:bodyPr/>
          <a:lstStyle/>
          <a:p>
            <a:r>
              <a:rPr lang="en-US" altLang="zh-CN" sz="2800" smtClean="0">
                <a:latin typeface="Perpetua" pitchFamily="18" charset="0"/>
                <a:ea typeface="楷体_GB2312"/>
              </a:rPr>
              <a:t>Connection between population transition and socio-economic development. </a:t>
            </a:r>
            <a:endParaRPr lang="zh-CN" altLang="zh-CN" sz="2800" smtClean="0">
              <a:latin typeface="Perpetua" pitchFamily="18" charset="0"/>
              <a:ea typeface="楷体_GB2312"/>
            </a:endParaRPr>
          </a:p>
          <a:p>
            <a:r>
              <a:rPr lang="en-US" altLang="zh-CN" sz="2800" smtClean="0">
                <a:latin typeface="Perpetua" pitchFamily="18" charset="0"/>
                <a:ea typeface="楷体_GB2312"/>
              </a:rPr>
              <a:t>China has been undergoing two exceedingly rapid transformations in the past half a century: a demographic transition with dramatic decrease in fertility and mortality, and an economic transition from a planned economy to a market economy. </a:t>
            </a:r>
          </a:p>
          <a:p>
            <a:endParaRPr lang="zh-CN" altLang="en-US" smtClean="0">
              <a:ea typeface="楷体_GB231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标题 1"/>
          <p:cNvSpPr>
            <a:spLocks noGrp="1"/>
          </p:cNvSpPr>
          <p:nvPr>
            <p:ph type="title"/>
          </p:nvPr>
        </p:nvSpPr>
        <p:spPr>
          <a:xfrm>
            <a:off x="468313" y="188913"/>
            <a:ext cx="8424862" cy="906462"/>
          </a:xfrm>
        </p:spPr>
        <p:txBody>
          <a:bodyPr/>
          <a:lstStyle/>
          <a:p>
            <a:pPr algn="ctr"/>
            <a:r>
              <a:rPr lang="en-US" altLang="zh-CN" sz="3200" smtClean="0">
                <a:latin typeface="Perpetua" pitchFamily="18" charset="0"/>
                <a:ea typeface="楷体_GB2312"/>
              </a:rPr>
              <a:t>Population trends in China as compared to Asia, LDCs and the World, 1950-2100</a:t>
            </a:r>
            <a:endParaRPr lang="zh-CN" altLang="en-US" sz="3200" smtClean="0">
              <a:latin typeface="Perpetua" pitchFamily="18" charset="0"/>
              <a:ea typeface="楷体_GB2312"/>
            </a:endParaRPr>
          </a:p>
        </p:txBody>
      </p:sp>
      <p:sp>
        <p:nvSpPr>
          <p:cNvPr id="4" name="灯片编号占位符 3"/>
          <p:cNvSpPr>
            <a:spLocks noGrp="1"/>
          </p:cNvSpPr>
          <p:nvPr>
            <p:ph type="sldNum" sz="quarter" idx="12"/>
          </p:nvPr>
        </p:nvSpPr>
        <p:spPr/>
        <p:txBody>
          <a:bodyPr/>
          <a:lstStyle/>
          <a:p>
            <a:pPr>
              <a:defRPr/>
            </a:pPr>
            <a:fld id="{599828B8-A6D0-4AC9-B469-C826A79FD840}" type="slidenum">
              <a:rPr lang="en-AU"/>
              <a:pPr>
                <a:defRPr/>
              </a:pPr>
              <a:t>30</a:t>
            </a:fld>
            <a:endParaRPr lang="en-AU">
              <a:solidFill>
                <a:schemeClr val="tx1"/>
              </a:solidFill>
              <a:latin typeface="Times" pitchFamily="18" charset="0"/>
            </a:endParaRPr>
          </a:p>
        </p:txBody>
      </p:sp>
      <p:pic>
        <p:nvPicPr>
          <p:cNvPr id="80899" name="Picture 2"/>
          <p:cNvPicPr>
            <a:picLocks noChangeAspect="1" noChangeArrowheads="1"/>
          </p:cNvPicPr>
          <p:nvPr/>
        </p:nvPicPr>
        <p:blipFill>
          <a:blip r:embed="rId3"/>
          <a:srcRect/>
          <a:stretch>
            <a:fillRect/>
          </a:stretch>
        </p:blipFill>
        <p:spPr bwMode="auto">
          <a:xfrm>
            <a:off x="900113" y="1193800"/>
            <a:ext cx="7632700" cy="5664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标题 1"/>
          <p:cNvSpPr>
            <a:spLocks noGrp="1"/>
          </p:cNvSpPr>
          <p:nvPr>
            <p:ph type="title"/>
          </p:nvPr>
        </p:nvSpPr>
        <p:spPr>
          <a:xfrm>
            <a:off x="468313" y="333375"/>
            <a:ext cx="7991475" cy="762000"/>
          </a:xfrm>
        </p:spPr>
        <p:txBody>
          <a:bodyPr/>
          <a:lstStyle/>
          <a:p>
            <a:pPr algn="ctr"/>
            <a:r>
              <a:rPr lang="en-US" altLang="zh-CN" sz="3200" smtClean="0">
                <a:latin typeface="Perpetua" pitchFamily="18" charset="0"/>
                <a:ea typeface="楷体_GB2312"/>
              </a:rPr>
              <a:t>Share of China’s population in the world</a:t>
            </a:r>
            <a:endParaRPr lang="zh-CN" altLang="en-US" sz="3200" smtClean="0">
              <a:latin typeface="Perpetua" pitchFamily="18" charset="0"/>
              <a:ea typeface="楷体_GB2312"/>
            </a:endParaRPr>
          </a:p>
        </p:txBody>
      </p:sp>
      <p:sp>
        <p:nvSpPr>
          <p:cNvPr id="4" name="灯片编号占位符 3"/>
          <p:cNvSpPr>
            <a:spLocks noGrp="1"/>
          </p:cNvSpPr>
          <p:nvPr>
            <p:ph type="sldNum" sz="quarter" idx="12"/>
          </p:nvPr>
        </p:nvSpPr>
        <p:spPr/>
        <p:txBody>
          <a:bodyPr/>
          <a:lstStyle/>
          <a:p>
            <a:pPr>
              <a:defRPr/>
            </a:pPr>
            <a:fld id="{75116453-7730-4D60-928F-A7D6EDB7FD2C}" type="slidenum">
              <a:rPr lang="en-AU"/>
              <a:pPr>
                <a:defRPr/>
              </a:pPr>
              <a:t>31</a:t>
            </a:fld>
            <a:endParaRPr lang="en-AU">
              <a:solidFill>
                <a:schemeClr val="tx1"/>
              </a:solidFill>
              <a:latin typeface="Times" pitchFamily="18" charset="0"/>
            </a:endParaRPr>
          </a:p>
        </p:txBody>
      </p:sp>
      <p:pic>
        <p:nvPicPr>
          <p:cNvPr id="82947" name="Picture 3"/>
          <p:cNvPicPr>
            <a:picLocks noChangeAspect="1" noChangeArrowheads="1"/>
          </p:cNvPicPr>
          <p:nvPr/>
        </p:nvPicPr>
        <p:blipFill>
          <a:blip r:embed="rId3"/>
          <a:srcRect/>
          <a:stretch>
            <a:fillRect/>
          </a:stretch>
        </p:blipFill>
        <p:spPr bwMode="auto">
          <a:xfrm>
            <a:off x="1042988" y="1322388"/>
            <a:ext cx="7200900" cy="5346700"/>
          </a:xfrm>
          <a:prstGeom prst="rect">
            <a:avLst/>
          </a:prstGeom>
          <a:noFill/>
          <a:ln w="9525">
            <a:noFill/>
            <a:miter lim="800000"/>
            <a:headEnd/>
            <a:tailEnd/>
          </a:ln>
        </p:spPr>
      </p:pic>
      <p:cxnSp>
        <p:nvCxnSpPr>
          <p:cNvPr id="6" name="直接连接符 5"/>
          <p:cNvCxnSpPr/>
          <p:nvPr/>
        </p:nvCxnSpPr>
        <p:spPr>
          <a:xfrm flipV="1">
            <a:off x="4284663" y="1484313"/>
            <a:ext cx="0" cy="4465637"/>
          </a:xfrm>
          <a:prstGeom prst="line">
            <a:avLst/>
          </a:prstGeom>
        </p:spPr>
        <p:style>
          <a:lnRef idx="1">
            <a:schemeClr val="accent1"/>
          </a:lnRef>
          <a:fillRef idx="0">
            <a:schemeClr val="accent1"/>
          </a:fillRef>
          <a:effectRef idx="0">
            <a:schemeClr val="accent1"/>
          </a:effectRef>
          <a:fontRef idx="minor">
            <a:schemeClr val="tx1"/>
          </a:fontRef>
        </p:style>
      </p:cxnSp>
      <p:sp>
        <p:nvSpPr>
          <p:cNvPr id="82949" name="TextBox 6"/>
          <p:cNvSpPr txBox="1">
            <a:spLocks noChangeArrowheads="1"/>
          </p:cNvSpPr>
          <p:nvPr/>
        </p:nvSpPr>
        <p:spPr bwMode="auto">
          <a:xfrm>
            <a:off x="4284663" y="2276475"/>
            <a:ext cx="719137" cy="369888"/>
          </a:xfrm>
          <a:prstGeom prst="rect">
            <a:avLst/>
          </a:prstGeom>
          <a:noFill/>
          <a:ln w="9525">
            <a:noFill/>
            <a:miter lim="800000"/>
            <a:headEnd/>
            <a:tailEnd/>
          </a:ln>
        </p:spPr>
        <p:txBody>
          <a:bodyPr>
            <a:spAutoFit/>
          </a:bodyPr>
          <a:lstStyle/>
          <a:p>
            <a:r>
              <a:rPr lang="en-US" altLang="zh-CN">
                <a:latin typeface="Perpetua" pitchFamily="18" charset="0"/>
              </a:rPr>
              <a:t>32%</a:t>
            </a:r>
            <a:endParaRPr lang="zh-CN" altLang="en-US">
              <a:latin typeface="Perpetua" pitchFamily="18" charset="0"/>
            </a:endParaRPr>
          </a:p>
        </p:txBody>
      </p:sp>
      <p:sp>
        <p:nvSpPr>
          <p:cNvPr id="82950" name="TextBox 7"/>
          <p:cNvSpPr txBox="1">
            <a:spLocks noChangeArrowheads="1"/>
          </p:cNvSpPr>
          <p:nvPr/>
        </p:nvSpPr>
        <p:spPr bwMode="auto">
          <a:xfrm>
            <a:off x="4284663" y="3141663"/>
            <a:ext cx="935037" cy="368300"/>
          </a:xfrm>
          <a:prstGeom prst="rect">
            <a:avLst/>
          </a:prstGeom>
          <a:noFill/>
          <a:ln w="9525">
            <a:noFill/>
            <a:miter lim="800000"/>
            <a:headEnd/>
            <a:tailEnd/>
          </a:ln>
        </p:spPr>
        <p:txBody>
          <a:bodyPr>
            <a:spAutoFit/>
          </a:bodyPr>
          <a:lstStyle/>
          <a:p>
            <a:r>
              <a:rPr lang="en-US" altLang="zh-CN">
                <a:latin typeface="Perpetua" pitchFamily="18" charset="0"/>
              </a:rPr>
              <a:t>24%</a:t>
            </a:r>
            <a:endParaRPr lang="zh-CN" altLang="en-US">
              <a:latin typeface="Perpetua" pitchFamily="18" charset="0"/>
            </a:endParaRPr>
          </a:p>
        </p:txBody>
      </p:sp>
      <p:sp>
        <p:nvSpPr>
          <p:cNvPr id="82951" name="TextBox 8"/>
          <p:cNvSpPr txBox="1">
            <a:spLocks noChangeArrowheads="1"/>
          </p:cNvSpPr>
          <p:nvPr/>
        </p:nvSpPr>
        <p:spPr bwMode="auto">
          <a:xfrm>
            <a:off x="4284663" y="4292600"/>
            <a:ext cx="935037" cy="369888"/>
          </a:xfrm>
          <a:prstGeom prst="rect">
            <a:avLst/>
          </a:prstGeom>
          <a:noFill/>
          <a:ln w="9525">
            <a:noFill/>
            <a:miter lim="800000"/>
            <a:headEnd/>
            <a:tailEnd/>
          </a:ln>
        </p:spPr>
        <p:txBody>
          <a:bodyPr>
            <a:spAutoFit/>
          </a:bodyPr>
          <a:lstStyle/>
          <a:p>
            <a:r>
              <a:rPr lang="en-US" altLang="zh-CN">
                <a:latin typeface="Perpetua" pitchFamily="18" charset="0"/>
              </a:rPr>
              <a:t>20%</a:t>
            </a:r>
            <a:endParaRPr lang="zh-CN" altLang="en-US">
              <a:latin typeface="Perpetua" pitchFamily="18"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标题 1"/>
          <p:cNvSpPr>
            <a:spLocks noGrp="1"/>
          </p:cNvSpPr>
          <p:nvPr>
            <p:ph type="title"/>
          </p:nvPr>
        </p:nvSpPr>
        <p:spPr>
          <a:xfrm>
            <a:off x="285750" y="500063"/>
            <a:ext cx="8415338" cy="511175"/>
          </a:xfrm>
        </p:spPr>
        <p:txBody>
          <a:bodyPr/>
          <a:lstStyle/>
          <a:p>
            <a:pPr algn="ctr"/>
            <a:r>
              <a:rPr lang="en-US" altLang="zh-CN" sz="3200" smtClean="0">
                <a:latin typeface="Perpetua" pitchFamily="18" charset="0"/>
                <a:ea typeface="楷体_GB2312"/>
              </a:rPr>
              <a:t>China's population growth, 1949- 2008</a:t>
            </a:r>
            <a:endParaRPr lang="zh-CN" altLang="en-US" sz="3200" smtClean="0">
              <a:latin typeface="Perpetua" pitchFamily="18" charset="0"/>
              <a:ea typeface="楷体_GB2312"/>
            </a:endParaRPr>
          </a:p>
        </p:txBody>
      </p:sp>
      <p:pic>
        <p:nvPicPr>
          <p:cNvPr id="84994" name="图表 4"/>
          <p:cNvPicPr>
            <a:picLocks noChangeArrowheads="1"/>
          </p:cNvPicPr>
          <p:nvPr/>
        </p:nvPicPr>
        <p:blipFill>
          <a:blip r:embed="rId3"/>
          <a:srcRect/>
          <a:stretch>
            <a:fillRect/>
          </a:stretch>
        </p:blipFill>
        <p:spPr bwMode="auto">
          <a:xfrm>
            <a:off x="0" y="1314450"/>
            <a:ext cx="8785225" cy="5543550"/>
          </a:xfrm>
          <a:prstGeom prst="rect">
            <a:avLst/>
          </a:prstGeom>
          <a:noFill/>
          <a:ln w="9525">
            <a:noFill/>
            <a:miter lim="800000"/>
            <a:headEnd/>
            <a:tailEnd/>
          </a:ln>
        </p:spPr>
      </p:pic>
      <p:sp>
        <p:nvSpPr>
          <p:cNvPr id="84995" name="TextBox 5"/>
          <p:cNvSpPr txBox="1">
            <a:spLocks noChangeArrowheads="1"/>
          </p:cNvSpPr>
          <p:nvPr/>
        </p:nvSpPr>
        <p:spPr bwMode="auto">
          <a:xfrm>
            <a:off x="827088" y="4292600"/>
            <a:ext cx="857250" cy="646113"/>
          </a:xfrm>
          <a:prstGeom prst="rect">
            <a:avLst/>
          </a:prstGeom>
          <a:noFill/>
          <a:ln w="9525">
            <a:noFill/>
            <a:miter lim="800000"/>
            <a:headEnd/>
            <a:tailEnd/>
          </a:ln>
        </p:spPr>
        <p:txBody>
          <a:bodyPr>
            <a:spAutoFit/>
          </a:bodyPr>
          <a:lstStyle/>
          <a:p>
            <a:r>
              <a:rPr lang="en-US" altLang="zh-CN" b="1">
                <a:solidFill>
                  <a:srgbClr val="002060"/>
                </a:solidFill>
                <a:latin typeface="Corbel" pitchFamily="34" charset="0"/>
              </a:rPr>
              <a:t>1950 </a:t>
            </a:r>
          </a:p>
          <a:p>
            <a:r>
              <a:rPr lang="en-US" altLang="zh-CN" b="1">
                <a:solidFill>
                  <a:srgbClr val="002060"/>
                </a:solidFill>
                <a:latin typeface="Corbel" pitchFamily="34" charset="0"/>
              </a:rPr>
              <a:t>16 ‰</a:t>
            </a:r>
            <a:endParaRPr lang="zh-CN" altLang="en-US" b="1">
              <a:solidFill>
                <a:srgbClr val="002060"/>
              </a:solidFill>
              <a:latin typeface="Corbel" pitchFamily="34" charset="0"/>
            </a:endParaRPr>
          </a:p>
        </p:txBody>
      </p:sp>
      <p:sp>
        <p:nvSpPr>
          <p:cNvPr id="84996" name="TextBox 6"/>
          <p:cNvSpPr txBox="1">
            <a:spLocks noChangeArrowheads="1"/>
          </p:cNvSpPr>
          <p:nvPr/>
        </p:nvSpPr>
        <p:spPr bwMode="auto">
          <a:xfrm>
            <a:off x="2857500" y="2571750"/>
            <a:ext cx="1000125" cy="646113"/>
          </a:xfrm>
          <a:prstGeom prst="rect">
            <a:avLst/>
          </a:prstGeom>
          <a:noFill/>
          <a:ln w="9525">
            <a:noFill/>
            <a:miter lim="800000"/>
            <a:headEnd/>
            <a:tailEnd/>
          </a:ln>
        </p:spPr>
        <p:txBody>
          <a:bodyPr>
            <a:spAutoFit/>
          </a:bodyPr>
          <a:lstStyle/>
          <a:p>
            <a:r>
              <a:rPr lang="en-US" altLang="zh-CN" b="1">
                <a:solidFill>
                  <a:srgbClr val="002060"/>
                </a:solidFill>
                <a:latin typeface="Corbel" pitchFamily="34" charset="0"/>
              </a:rPr>
              <a:t>1970 </a:t>
            </a:r>
          </a:p>
          <a:p>
            <a:r>
              <a:rPr lang="en-US" altLang="zh-CN" b="1">
                <a:solidFill>
                  <a:srgbClr val="002060"/>
                </a:solidFill>
                <a:latin typeface="Corbel" pitchFamily="34" charset="0"/>
              </a:rPr>
              <a:t>25.8‰</a:t>
            </a:r>
            <a:endParaRPr lang="zh-CN" altLang="en-US" b="1">
              <a:solidFill>
                <a:srgbClr val="002060"/>
              </a:solidFill>
              <a:latin typeface="Corbel" pitchFamily="34" charset="0"/>
            </a:endParaRPr>
          </a:p>
        </p:txBody>
      </p:sp>
      <p:sp>
        <p:nvSpPr>
          <p:cNvPr id="84997" name="TextBox 7"/>
          <p:cNvSpPr txBox="1">
            <a:spLocks noChangeArrowheads="1"/>
          </p:cNvSpPr>
          <p:nvPr/>
        </p:nvSpPr>
        <p:spPr bwMode="auto">
          <a:xfrm>
            <a:off x="4429125" y="4429125"/>
            <a:ext cx="1143000" cy="646113"/>
          </a:xfrm>
          <a:prstGeom prst="rect">
            <a:avLst/>
          </a:prstGeom>
          <a:noFill/>
          <a:ln w="9525">
            <a:noFill/>
            <a:miter lim="800000"/>
            <a:headEnd/>
            <a:tailEnd/>
          </a:ln>
        </p:spPr>
        <p:txBody>
          <a:bodyPr>
            <a:spAutoFit/>
          </a:bodyPr>
          <a:lstStyle/>
          <a:p>
            <a:r>
              <a:rPr lang="en-US" altLang="zh-CN" b="1">
                <a:solidFill>
                  <a:srgbClr val="002060"/>
                </a:solidFill>
                <a:latin typeface="Corbel" pitchFamily="34" charset="0"/>
              </a:rPr>
              <a:t>1980 </a:t>
            </a:r>
          </a:p>
          <a:p>
            <a:r>
              <a:rPr lang="en-US" altLang="zh-CN" b="1">
                <a:solidFill>
                  <a:srgbClr val="002060"/>
                </a:solidFill>
                <a:latin typeface="Corbel" pitchFamily="34" charset="0"/>
              </a:rPr>
              <a:t>11.9‰</a:t>
            </a:r>
            <a:endParaRPr lang="zh-CN" altLang="en-US" b="1">
              <a:solidFill>
                <a:srgbClr val="002060"/>
              </a:solidFill>
              <a:latin typeface="Corbel" pitchFamily="34" charset="0"/>
            </a:endParaRPr>
          </a:p>
        </p:txBody>
      </p:sp>
      <p:sp>
        <p:nvSpPr>
          <p:cNvPr id="84998" name="TextBox 8"/>
          <p:cNvSpPr txBox="1">
            <a:spLocks noChangeArrowheads="1"/>
          </p:cNvSpPr>
          <p:nvPr/>
        </p:nvSpPr>
        <p:spPr bwMode="auto">
          <a:xfrm>
            <a:off x="5500688" y="3714750"/>
            <a:ext cx="928687" cy="646113"/>
          </a:xfrm>
          <a:prstGeom prst="rect">
            <a:avLst/>
          </a:prstGeom>
          <a:noFill/>
          <a:ln w="9525">
            <a:noFill/>
            <a:miter lim="800000"/>
            <a:headEnd/>
            <a:tailEnd/>
          </a:ln>
        </p:spPr>
        <p:txBody>
          <a:bodyPr>
            <a:spAutoFit/>
          </a:bodyPr>
          <a:lstStyle/>
          <a:p>
            <a:r>
              <a:rPr lang="en-US" altLang="zh-CN" b="1">
                <a:solidFill>
                  <a:srgbClr val="002060"/>
                </a:solidFill>
                <a:latin typeface="Corbel" pitchFamily="34" charset="0"/>
              </a:rPr>
              <a:t>1990 </a:t>
            </a:r>
          </a:p>
          <a:p>
            <a:r>
              <a:rPr lang="en-US" altLang="zh-CN" b="1">
                <a:solidFill>
                  <a:srgbClr val="002060"/>
                </a:solidFill>
                <a:latin typeface="Corbel" pitchFamily="34" charset="0"/>
              </a:rPr>
              <a:t>14.4‰</a:t>
            </a:r>
            <a:endParaRPr lang="zh-CN" altLang="en-US" b="1">
              <a:solidFill>
                <a:srgbClr val="002060"/>
              </a:solidFill>
              <a:latin typeface="Corbel" pitchFamily="34" charset="0"/>
            </a:endParaRPr>
          </a:p>
        </p:txBody>
      </p:sp>
      <p:sp>
        <p:nvSpPr>
          <p:cNvPr id="84999" name="TextBox 9"/>
          <p:cNvSpPr txBox="1">
            <a:spLocks noChangeArrowheads="1"/>
          </p:cNvSpPr>
          <p:nvPr/>
        </p:nvSpPr>
        <p:spPr bwMode="auto">
          <a:xfrm>
            <a:off x="6715125" y="4429125"/>
            <a:ext cx="928688" cy="646113"/>
          </a:xfrm>
          <a:prstGeom prst="rect">
            <a:avLst/>
          </a:prstGeom>
          <a:noFill/>
          <a:ln w="9525">
            <a:noFill/>
            <a:miter lim="800000"/>
            <a:headEnd/>
            <a:tailEnd/>
          </a:ln>
        </p:spPr>
        <p:txBody>
          <a:bodyPr>
            <a:spAutoFit/>
          </a:bodyPr>
          <a:lstStyle/>
          <a:p>
            <a:r>
              <a:rPr lang="en-US" altLang="zh-CN" b="1">
                <a:solidFill>
                  <a:srgbClr val="002060"/>
                </a:solidFill>
                <a:latin typeface="Corbel" pitchFamily="34" charset="0"/>
              </a:rPr>
              <a:t>2000 </a:t>
            </a:r>
          </a:p>
          <a:p>
            <a:r>
              <a:rPr lang="en-US" altLang="zh-CN" b="1">
                <a:solidFill>
                  <a:srgbClr val="002060"/>
                </a:solidFill>
                <a:latin typeface="Corbel" pitchFamily="34" charset="0"/>
              </a:rPr>
              <a:t>7.6‰</a:t>
            </a:r>
            <a:endParaRPr lang="zh-CN" altLang="en-US" b="1">
              <a:solidFill>
                <a:srgbClr val="002060"/>
              </a:solidFill>
              <a:latin typeface="Corbel" pitchFamily="34" charset="0"/>
            </a:endParaRPr>
          </a:p>
        </p:txBody>
      </p:sp>
      <p:sp>
        <p:nvSpPr>
          <p:cNvPr id="85000" name="TextBox 10"/>
          <p:cNvSpPr txBox="1">
            <a:spLocks noChangeArrowheads="1"/>
          </p:cNvSpPr>
          <p:nvPr/>
        </p:nvSpPr>
        <p:spPr bwMode="auto">
          <a:xfrm>
            <a:off x="7643813" y="5143500"/>
            <a:ext cx="928687" cy="646113"/>
          </a:xfrm>
          <a:prstGeom prst="rect">
            <a:avLst/>
          </a:prstGeom>
          <a:noFill/>
          <a:ln w="9525">
            <a:noFill/>
            <a:miter lim="800000"/>
            <a:headEnd/>
            <a:tailEnd/>
          </a:ln>
        </p:spPr>
        <p:txBody>
          <a:bodyPr>
            <a:spAutoFit/>
          </a:bodyPr>
          <a:lstStyle/>
          <a:p>
            <a:r>
              <a:rPr lang="en-US" altLang="zh-CN" b="1">
                <a:solidFill>
                  <a:srgbClr val="002060"/>
                </a:solidFill>
                <a:latin typeface="Corbel" pitchFamily="34" charset="0"/>
              </a:rPr>
              <a:t>2005 </a:t>
            </a:r>
          </a:p>
          <a:p>
            <a:r>
              <a:rPr lang="en-US" altLang="zh-CN" b="1">
                <a:solidFill>
                  <a:srgbClr val="002060"/>
                </a:solidFill>
                <a:latin typeface="Corbel" pitchFamily="34" charset="0"/>
              </a:rPr>
              <a:t>5.9‰</a:t>
            </a:r>
            <a:endParaRPr lang="zh-CN" altLang="en-US" b="1">
              <a:solidFill>
                <a:srgbClr val="002060"/>
              </a:solidFill>
              <a:latin typeface="Corbel" pitchFamily="34" charset="0"/>
            </a:endParaRPr>
          </a:p>
        </p:txBody>
      </p:sp>
      <p:sp>
        <p:nvSpPr>
          <p:cNvPr id="12" name="椭圆 11"/>
          <p:cNvSpPr/>
          <p:nvPr/>
        </p:nvSpPr>
        <p:spPr>
          <a:xfrm>
            <a:off x="5357813" y="3429000"/>
            <a:ext cx="1143000" cy="11430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标题 1"/>
          <p:cNvSpPr>
            <a:spLocks noGrp="1"/>
          </p:cNvSpPr>
          <p:nvPr>
            <p:ph type="title"/>
          </p:nvPr>
        </p:nvSpPr>
        <p:spPr/>
        <p:txBody>
          <a:bodyPr/>
          <a:lstStyle/>
          <a:p>
            <a:r>
              <a:rPr lang="en-US" altLang="zh-CN" sz="3200" smtClean="0">
                <a:latin typeface="Perpetua" pitchFamily="18" charset="0"/>
                <a:ea typeface="楷体_GB2312"/>
              </a:rPr>
              <a:t>Indian Population Profile</a:t>
            </a:r>
            <a:endParaRPr lang="zh-CN" altLang="en-US" sz="3200" smtClean="0">
              <a:latin typeface="Perpetua" pitchFamily="18" charset="0"/>
              <a:ea typeface="楷体_GB2312"/>
            </a:endParaRPr>
          </a:p>
        </p:txBody>
      </p:sp>
      <p:pic>
        <p:nvPicPr>
          <p:cNvPr id="87042" name="Picture 2"/>
          <p:cNvPicPr>
            <a:picLocks noChangeAspect="1" noChangeArrowheads="1"/>
          </p:cNvPicPr>
          <p:nvPr/>
        </p:nvPicPr>
        <p:blipFill>
          <a:blip r:embed="rId3"/>
          <a:srcRect/>
          <a:stretch>
            <a:fillRect/>
          </a:stretch>
        </p:blipFill>
        <p:spPr bwMode="auto">
          <a:xfrm>
            <a:off x="0" y="1700213"/>
            <a:ext cx="9144000"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标题 1"/>
          <p:cNvSpPr>
            <a:spLocks noGrp="1"/>
          </p:cNvSpPr>
          <p:nvPr>
            <p:ph type="title"/>
          </p:nvPr>
        </p:nvSpPr>
        <p:spPr>
          <a:xfrm>
            <a:off x="611188" y="260350"/>
            <a:ext cx="8137525" cy="792163"/>
          </a:xfrm>
        </p:spPr>
        <p:txBody>
          <a:bodyPr/>
          <a:lstStyle/>
          <a:p>
            <a:pPr algn="ctr"/>
            <a:r>
              <a:rPr lang="en-US" altLang="zh-CN" sz="3600" smtClean="0">
                <a:latin typeface="Perpetua" pitchFamily="18" charset="0"/>
                <a:ea typeface="楷体_GB2312"/>
              </a:rPr>
              <a:t>Population in China and India</a:t>
            </a:r>
            <a:endParaRPr lang="zh-CN" altLang="en-US" sz="3600" smtClean="0">
              <a:latin typeface="Perpetua" pitchFamily="18" charset="0"/>
              <a:ea typeface="楷体_GB2312"/>
            </a:endParaRPr>
          </a:p>
        </p:txBody>
      </p:sp>
      <p:sp>
        <p:nvSpPr>
          <p:cNvPr id="4" name="灯片编号占位符 3"/>
          <p:cNvSpPr>
            <a:spLocks noGrp="1"/>
          </p:cNvSpPr>
          <p:nvPr>
            <p:ph type="sldNum" sz="quarter" idx="12"/>
          </p:nvPr>
        </p:nvSpPr>
        <p:spPr/>
        <p:txBody>
          <a:bodyPr/>
          <a:lstStyle/>
          <a:p>
            <a:pPr>
              <a:defRPr/>
            </a:pPr>
            <a:fld id="{6946F266-4257-4FCE-AD6B-A9C4D17A35B8}" type="slidenum">
              <a:rPr lang="en-AU"/>
              <a:pPr>
                <a:defRPr/>
              </a:pPr>
              <a:t>34</a:t>
            </a:fld>
            <a:endParaRPr lang="en-AU">
              <a:solidFill>
                <a:schemeClr val="tx1"/>
              </a:solidFill>
              <a:latin typeface="Times" pitchFamily="18" charset="0"/>
            </a:endParaRPr>
          </a:p>
        </p:txBody>
      </p:sp>
      <p:pic>
        <p:nvPicPr>
          <p:cNvPr id="89091" name="Picture 2"/>
          <p:cNvPicPr>
            <a:picLocks noChangeAspect="1" noChangeArrowheads="1"/>
          </p:cNvPicPr>
          <p:nvPr/>
        </p:nvPicPr>
        <p:blipFill>
          <a:blip r:embed="rId3"/>
          <a:srcRect/>
          <a:stretch>
            <a:fillRect/>
          </a:stretch>
        </p:blipFill>
        <p:spPr bwMode="auto">
          <a:xfrm>
            <a:off x="900113" y="1403350"/>
            <a:ext cx="7343775" cy="5454650"/>
          </a:xfrm>
          <a:prstGeom prst="rect">
            <a:avLst/>
          </a:prstGeom>
          <a:noFill/>
          <a:ln w="9525">
            <a:noFill/>
            <a:miter lim="800000"/>
            <a:headEnd/>
            <a:tailEnd/>
          </a:ln>
        </p:spPr>
      </p:pic>
      <p:sp>
        <p:nvSpPr>
          <p:cNvPr id="89092" name="TextBox 4"/>
          <p:cNvSpPr txBox="1">
            <a:spLocks noChangeArrowheads="1"/>
          </p:cNvSpPr>
          <p:nvPr/>
        </p:nvSpPr>
        <p:spPr bwMode="auto">
          <a:xfrm>
            <a:off x="5724525" y="1484313"/>
            <a:ext cx="1439863" cy="646112"/>
          </a:xfrm>
          <a:prstGeom prst="rect">
            <a:avLst/>
          </a:prstGeom>
          <a:noFill/>
          <a:ln w="9525">
            <a:noFill/>
            <a:miter lim="800000"/>
            <a:headEnd/>
            <a:tailEnd/>
          </a:ln>
        </p:spPr>
        <p:txBody>
          <a:bodyPr>
            <a:spAutoFit/>
          </a:bodyPr>
          <a:lstStyle/>
          <a:p>
            <a:pPr algn="ctr"/>
            <a:r>
              <a:rPr lang="en-US" altLang="zh-CN" b="1">
                <a:solidFill>
                  <a:srgbClr val="FF0000"/>
                </a:solidFill>
                <a:latin typeface="Perpetua" pitchFamily="18" charset="0"/>
              </a:rPr>
              <a:t>1.72 billion, 2060</a:t>
            </a:r>
            <a:endParaRPr lang="zh-CN" altLang="en-US" b="1">
              <a:solidFill>
                <a:srgbClr val="FF0000"/>
              </a:solidFill>
              <a:latin typeface="Perpetua" pitchFamily="18" charset="0"/>
            </a:endParaRPr>
          </a:p>
        </p:txBody>
      </p:sp>
      <p:sp>
        <p:nvSpPr>
          <p:cNvPr id="89093" name="TextBox 5"/>
          <p:cNvSpPr txBox="1">
            <a:spLocks noChangeArrowheads="1"/>
          </p:cNvSpPr>
          <p:nvPr/>
        </p:nvSpPr>
        <p:spPr bwMode="auto">
          <a:xfrm>
            <a:off x="7092950" y="2708275"/>
            <a:ext cx="1439863" cy="647700"/>
          </a:xfrm>
          <a:prstGeom prst="rect">
            <a:avLst/>
          </a:prstGeom>
          <a:noFill/>
          <a:ln w="9525">
            <a:noFill/>
            <a:miter lim="800000"/>
            <a:headEnd/>
            <a:tailEnd/>
          </a:ln>
        </p:spPr>
        <p:txBody>
          <a:bodyPr>
            <a:spAutoFit/>
          </a:bodyPr>
          <a:lstStyle/>
          <a:p>
            <a:pPr algn="ctr"/>
            <a:r>
              <a:rPr lang="en-US" altLang="zh-CN" b="1">
                <a:solidFill>
                  <a:srgbClr val="FF0000"/>
                </a:solidFill>
                <a:latin typeface="Perpetua" pitchFamily="18" charset="0"/>
              </a:rPr>
              <a:t>1.56 billion, 2100</a:t>
            </a:r>
            <a:endParaRPr lang="zh-CN" altLang="en-US" b="1">
              <a:solidFill>
                <a:srgbClr val="FF0000"/>
              </a:solidFill>
              <a:latin typeface="Perpetua" pitchFamily="18"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标题 1"/>
          <p:cNvSpPr>
            <a:spLocks noGrp="1"/>
          </p:cNvSpPr>
          <p:nvPr>
            <p:ph type="title"/>
          </p:nvPr>
        </p:nvSpPr>
        <p:spPr/>
        <p:txBody>
          <a:bodyPr/>
          <a:lstStyle/>
          <a:p>
            <a:pPr algn="ctr"/>
            <a:r>
              <a:rPr lang="en-US" altLang="zh-CN" sz="2800" smtClean="0">
                <a:latin typeface="Perpetua" pitchFamily="18" charset="0"/>
                <a:ea typeface="楷体_GB2312"/>
              </a:rPr>
              <a:t>Schedules for the 2</a:t>
            </a:r>
            <a:r>
              <a:rPr lang="en-US" altLang="zh-CN" sz="2800" baseline="30000" smtClean="0">
                <a:latin typeface="Perpetua" pitchFamily="18" charset="0"/>
                <a:ea typeface="楷体_GB2312"/>
              </a:rPr>
              <a:t>nd</a:t>
            </a:r>
            <a:r>
              <a:rPr lang="en-US" altLang="zh-CN" sz="2800" smtClean="0">
                <a:latin typeface="Perpetua" pitchFamily="18" charset="0"/>
                <a:ea typeface="楷体_GB2312"/>
              </a:rPr>
              <a:t> Lecture</a:t>
            </a:r>
            <a:endParaRPr lang="zh-CN" altLang="en-US" sz="2800" smtClean="0">
              <a:latin typeface="Perpetua" pitchFamily="18" charset="0"/>
              <a:ea typeface="楷体_GB2312"/>
            </a:endParaRPr>
          </a:p>
        </p:txBody>
      </p:sp>
      <p:sp>
        <p:nvSpPr>
          <p:cNvPr id="108546" name="内容占位符 2"/>
          <p:cNvSpPr>
            <a:spLocks noGrp="1"/>
          </p:cNvSpPr>
          <p:nvPr>
            <p:ph idx="1"/>
          </p:nvPr>
        </p:nvSpPr>
        <p:spPr>
          <a:xfrm>
            <a:off x="928688" y="1357313"/>
            <a:ext cx="7786687" cy="4714875"/>
          </a:xfrm>
        </p:spPr>
        <p:txBody>
          <a:bodyPr/>
          <a:lstStyle/>
          <a:p>
            <a:r>
              <a:rPr lang="en-US" altLang="zh-CN" sz="3200" smtClean="0">
                <a:latin typeface="Perpetua" pitchFamily="18" charset="0"/>
                <a:ea typeface="楷体_GB2312"/>
              </a:rPr>
              <a:t>Measures of fertility</a:t>
            </a:r>
          </a:p>
          <a:p>
            <a:r>
              <a:rPr lang="en-US" altLang="zh-CN" sz="3200" smtClean="0">
                <a:latin typeface="Perpetua" pitchFamily="18" charset="0"/>
                <a:ea typeface="楷体_GB2312"/>
              </a:rPr>
              <a:t>Fertility trends</a:t>
            </a:r>
          </a:p>
          <a:p>
            <a:r>
              <a:rPr lang="en-US" altLang="zh-CN" sz="3200" smtClean="0">
                <a:latin typeface="Perpetua" pitchFamily="18" charset="0"/>
                <a:ea typeface="楷体_GB2312"/>
              </a:rPr>
              <a:t>Provincial variations in fertility</a:t>
            </a:r>
          </a:p>
          <a:p>
            <a:r>
              <a:rPr lang="en-US" altLang="zh-CN" sz="3200" smtClean="0">
                <a:latin typeface="Perpetua" pitchFamily="18" charset="0"/>
                <a:ea typeface="楷体_GB2312"/>
              </a:rPr>
              <a:t>Fertility intension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1"/>
          <p:cNvSpPr>
            <a:spLocks noGrp="1"/>
          </p:cNvSpPr>
          <p:nvPr>
            <p:ph type="title"/>
          </p:nvPr>
        </p:nvSpPr>
        <p:spPr/>
        <p:txBody>
          <a:bodyPr/>
          <a:lstStyle/>
          <a:p>
            <a:pPr algn="ctr"/>
            <a:r>
              <a:rPr lang="en-US" altLang="zh-CN" sz="3200" smtClean="0">
                <a:latin typeface="Perpetua" pitchFamily="18" charset="0"/>
                <a:ea typeface="楷体_GB2312"/>
              </a:rPr>
              <a:t>Reading materials for the 2</a:t>
            </a:r>
            <a:r>
              <a:rPr lang="en-US" altLang="zh-CN" sz="3200" baseline="30000" smtClean="0">
                <a:latin typeface="Perpetua" pitchFamily="18" charset="0"/>
                <a:ea typeface="楷体_GB2312"/>
              </a:rPr>
              <a:t>nd</a:t>
            </a:r>
            <a:r>
              <a:rPr lang="en-US" altLang="zh-CN" sz="3200" smtClean="0">
                <a:latin typeface="Perpetua" pitchFamily="18" charset="0"/>
                <a:ea typeface="楷体_GB2312"/>
              </a:rPr>
              <a:t> lecture</a:t>
            </a:r>
            <a:endParaRPr lang="zh-CN" altLang="en-US" sz="3200" smtClean="0">
              <a:latin typeface="Perpetua" pitchFamily="18" charset="0"/>
              <a:ea typeface="楷体_GB2312"/>
            </a:endParaRPr>
          </a:p>
        </p:txBody>
      </p:sp>
      <p:sp>
        <p:nvSpPr>
          <p:cNvPr id="110594" name="内容占位符 2"/>
          <p:cNvSpPr>
            <a:spLocks noGrp="1"/>
          </p:cNvSpPr>
          <p:nvPr>
            <p:ph idx="1"/>
          </p:nvPr>
        </p:nvSpPr>
        <p:spPr>
          <a:xfrm>
            <a:off x="928688" y="1357313"/>
            <a:ext cx="7786687" cy="4714875"/>
          </a:xfrm>
        </p:spPr>
        <p:txBody>
          <a:bodyPr/>
          <a:lstStyle/>
          <a:p>
            <a:r>
              <a:rPr lang="en-US" altLang="zh-CN" sz="2400" smtClean="0">
                <a:latin typeface="Perpetua" pitchFamily="18" charset="0"/>
                <a:ea typeface="楷体_GB2312"/>
              </a:rPr>
              <a:t>Morgan, S. Philip, Guo, Zhigang, and Hayford, R. Sarah. 2009. China’s Below Replacement Fertility: Recent Trends and Future Prospects. </a:t>
            </a:r>
            <a:r>
              <a:rPr lang="en-US" altLang="zh-CN" sz="2400" i="1" smtClean="0">
                <a:latin typeface="Perpetua" pitchFamily="18" charset="0"/>
                <a:ea typeface="楷体_GB2312"/>
              </a:rPr>
              <a:t>Population and Development Review </a:t>
            </a:r>
            <a:r>
              <a:rPr lang="en-US" altLang="zh-CN" sz="2400" smtClean="0">
                <a:latin typeface="Perpetua" pitchFamily="18" charset="0"/>
                <a:ea typeface="楷体_GB2312"/>
              </a:rPr>
              <a:t>35 (3): 605-629. </a:t>
            </a:r>
          </a:p>
          <a:p>
            <a:endParaRPr lang="zh-CN" altLang="zh-CN" sz="2400" smtClean="0">
              <a:latin typeface="Perpetua" pitchFamily="18" charset="0"/>
              <a:ea typeface="楷体_GB2312"/>
            </a:endParaRPr>
          </a:p>
          <a:p>
            <a:r>
              <a:rPr lang="en-US" altLang="zh-CN" sz="2400" smtClean="0">
                <a:latin typeface="Perpetua" pitchFamily="18" charset="0"/>
                <a:ea typeface="楷体_GB2312"/>
              </a:rPr>
              <a:t>Cai, Yong. 2010. China’s Below Replacement Fertility: Government Policy or Socioeconomic Development. </a:t>
            </a:r>
            <a:r>
              <a:rPr lang="en-US" altLang="zh-CN" sz="2400" i="1" smtClean="0">
                <a:latin typeface="Perpetua" pitchFamily="18" charset="0"/>
                <a:ea typeface="楷体_GB2312"/>
              </a:rPr>
              <a:t>Population and Development Review</a:t>
            </a:r>
            <a:r>
              <a:rPr lang="en-US" altLang="zh-CN" sz="2400" smtClean="0">
                <a:latin typeface="Perpetua" pitchFamily="18" charset="0"/>
                <a:ea typeface="楷体_GB2312"/>
              </a:rPr>
              <a:t> 36 (3): 419-440.</a:t>
            </a:r>
            <a:endParaRPr lang="zh-CN" altLang="zh-CN" sz="2400" smtClean="0">
              <a:latin typeface="Perpetua" pitchFamily="18" charset="0"/>
              <a:ea typeface="楷体_GB231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p:txBody>
          <a:bodyPr/>
          <a:lstStyle/>
          <a:p>
            <a:r>
              <a:rPr lang="en-US" altLang="zh-CN" smtClean="0">
                <a:latin typeface="Perpetua" pitchFamily="18" charset="0"/>
                <a:ea typeface="楷体_GB2312"/>
              </a:rPr>
              <a:t>Beginning of a New Era: Slowing down economic growth and the end of demographic dividend</a:t>
            </a:r>
            <a:endParaRPr lang="zh-CN" altLang="en-US" smtClean="0">
              <a:latin typeface="Perpetua" pitchFamily="18" charset="0"/>
              <a:ea typeface="楷体_GB2312"/>
            </a:endParaRPr>
          </a:p>
        </p:txBody>
      </p:sp>
      <p:sp>
        <p:nvSpPr>
          <p:cNvPr id="23554" name="内容占位符 2"/>
          <p:cNvSpPr>
            <a:spLocks noGrp="1"/>
          </p:cNvSpPr>
          <p:nvPr>
            <p:ph idx="1"/>
          </p:nvPr>
        </p:nvSpPr>
        <p:spPr>
          <a:xfrm>
            <a:off x="928688" y="1357313"/>
            <a:ext cx="7786687" cy="4714875"/>
          </a:xfrm>
        </p:spPr>
        <p:txBody>
          <a:bodyPr/>
          <a:lstStyle/>
          <a:p>
            <a:r>
              <a:rPr lang="en-US" altLang="zh-CN" sz="2800" smtClean="0">
                <a:latin typeface="Perpetua" pitchFamily="18" charset="0"/>
                <a:ea typeface="楷体_GB2312"/>
              </a:rPr>
              <a:t>Economically</a:t>
            </a:r>
          </a:p>
          <a:p>
            <a:pPr lvl="1"/>
            <a:r>
              <a:rPr lang="en-US" altLang="zh-CN" sz="2400" smtClean="0">
                <a:latin typeface="Perpetua" pitchFamily="18" charset="0"/>
                <a:ea typeface="楷体_GB2312"/>
              </a:rPr>
              <a:t>Three decades of economic hyper-growth</a:t>
            </a:r>
          </a:p>
          <a:p>
            <a:pPr lvl="1"/>
            <a:r>
              <a:rPr lang="en-US" altLang="zh-CN" sz="2400" smtClean="0">
                <a:latin typeface="Perpetua" pitchFamily="18" charset="0"/>
                <a:ea typeface="楷体_GB2312"/>
              </a:rPr>
              <a:t>In 2012, China registered its annual economic growth rate below 8 percent</a:t>
            </a:r>
          </a:p>
          <a:p>
            <a:pPr lvl="1"/>
            <a:endParaRPr lang="en-US" altLang="zh-CN" sz="2400" smtClean="0">
              <a:latin typeface="Perpetua" pitchFamily="18" charset="0"/>
              <a:ea typeface="楷体_GB2312"/>
            </a:endParaRPr>
          </a:p>
          <a:p>
            <a:pPr>
              <a:spcBef>
                <a:spcPts val="1200"/>
              </a:spcBef>
            </a:pPr>
            <a:r>
              <a:rPr lang="en-US" altLang="zh-CN" sz="2800" smtClean="0">
                <a:latin typeface="Perpetua" pitchFamily="18" charset="0"/>
                <a:ea typeface="楷体_GB2312"/>
              </a:rPr>
              <a:t>Demographically</a:t>
            </a:r>
          </a:p>
          <a:p>
            <a:pPr lvl="1"/>
            <a:r>
              <a:rPr lang="en-US" altLang="zh-CN" sz="2400" smtClean="0">
                <a:latin typeface="Perpetua" pitchFamily="18" charset="0"/>
                <a:ea typeface="楷体_GB2312"/>
              </a:rPr>
              <a:t>The size of population aged 65 and above reached 126 million in 2012</a:t>
            </a:r>
          </a:p>
          <a:p>
            <a:pPr lvl="1"/>
            <a:r>
              <a:rPr lang="en-US" altLang="zh-CN" sz="2400" smtClean="0">
                <a:latin typeface="Perpetua" pitchFamily="18" charset="0"/>
                <a:ea typeface="楷体_GB2312"/>
              </a:rPr>
              <a:t>A decline of labor force population by 3. 5 million in 2012 </a:t>
            </a:r>
          </a:p>
          <a:p>
            <a:pPr lvl="1"/>
            <a:r>
              <a:rPr lang="en-US" altLang="zh-CN" sz="2400" smtClean="0">
                <a:latin typeface="Perpetua" pitchFamily="18" charset="0"/>
                <a:ea typeface="楷体_GB2312"/>
              </a:rPr>
              <a:t>Exhaustion of its demographic dividend  in 2012 (Wang and Mason, 2008) </a:t>
            </a:r>
          </a:p>
          <a:p>
            <a:endParaRPr lang="zh-CN" altLang="en-US" smtClean="0">
              <a:ea typeface="楷体_GB231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sz="2800" cap="small" dirty="0" smtClean="0">
                <a:latin typeface="Perpetua" pitchFamily="18" charset="0"/>
                <a:cs typeface="+mj-cs"/>
              </a:rPr>
              <a:t>Outline</a:t>
            </a:r>
            <a:endParaRPr lang="zh-CN" altLang="en-US" cap="small" dirty="0">
              <a:latin typeface="Perpetua" pitchFamily="18" charset="0"/>
              <a:cs typeface="+mj-cs"/>
            </a:endParaRPr>
          </a:p>
        </p:txBody>
      </p:sp>
      <p:grpSp>
        <p:nvGrpSpPr>
          <p:cNvPr id="25602" name="组合 3"/>
          <p:cNvGrpSpPr>
            <a:grpSpLocks/>
          </p:cNvGrpSpPr>
          <p:nvPr/>
        </p:nvGrpSpPr>
        <p:grpSpPr bwMode="auto">
          <a:xfrm>
            <a:off x="250825" y="1700213"/>
            <a:ext cx="8642350" cy="4144962"/>
            <a:chOff x="1714480" y="1948235"/>
            <a:chExt cx="6483449" cy="3552467"/>
          </a:xfrm>
        </p:grpSpPr>
        <p:grpSp>
          <p:nvGrpSpPr>
            <p:cNvPr id="25604" name="组合 29"/>
            <p:cNvGrpSpPr>
              <a:grpSpLocks/>
            </p:cNvGrpSpPr>
            <p:nvPr/>
          </p:nvGrpSpPr>
          <p:grpSpPr bwMode="auto">
            <a:xfrm>
              <a:off x="1714480" y="1948235"/>
              <a:ext cx="6483449" cy="1549869"/>
              <a:chOff x="1714480" y="1948235"/>
              <a:chExt cx="6483449" cy="1549869"/>
            </a:xfrm>
          </p:grpSpPr>
          <p:sp>
            <p:nvSpPr>
              <p:cNvPr id="18" name="圆角矩形 17"/>
              <p:cNvSpPr/>
              <p:nvPr/>
            </p:nvSpPr>
            <p:spPr>
              <a:xfrm>
                <a:off x="4142796" y="2929211"/>
                <a:ext cx="1357666" cy="49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dirty="0">
                    <a:solidFill>
                      <a:srgbClr val="FF0000"/>
                    </a:solidFill>
                    <a:latin typeface="Perpetua" pitchFamily="18" charset="0"/>
                  </a:rPr>
                  <a:t>Population</a:t>
                </a:r>
                <a:endParaRPr lang="zh-CN" altLang="en-US" sz="2400" b="1" dirty="0">
                  <a:solidFill>
                    <a:srgbClr val="FF0000"/>
                  </a:solidFill>
                  <a:latin typeface="Perpetua" pitchFamily="18" charset="0"/>
                </a:endParaRPr>
              </a:p>
            </p:txBody>
          </p:sp>
          <p:sp>
            <p:nvSpPr>
              <p:cNvPr id="19" name="圆角矩形 18"/>
              <p:cNvSpPr/>
              <p:nvPr/>
            </p:nvSpPr>
            <p:spPr>
              <a:xfrm>
                <a:off x="1714480" y="2874787"/>
                <a:ext cx="1357666" cy="616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200" b="1" dirty="0">
                    <a:solidFill>
                      <a:schemeClr val="tx1"/>
                    </a:solidFill>
                    <a:latin typeface="Perpetua" pitchFamily="18" charset="0"/>
                  </a:rPr>
                  <a:t>Fertility</a:t>
                </a:r>
                <a:endParaRPr lang="zh-CN" altLang="en-US" sz="2200" b="1" dirty="0">
                  <a:solidFill>
                    <a:schemeClr val="tx1"/>
                  </a:solidFill>
                  <a:latin typeface="Perpetua" pitchFamily="18" charset="0"/>
                </a:endParaRPr>
              </a:p>
            </p:txBody>
          </p:sp>
          <p:sp>
            <p:nvSpPr>
              <p:cNvPr id="21" name="圆角矩形 20"/>
              <p:cNvSpPr/>
              <p:nvPr/>
            </p:nvSpPr>
            <p:spPr>
              <a:xfrm>
                <a:off x="3119783" y="1948235"/>
                <a:ext cx="1579180" cy="623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200" b="1" dirty="0">
                    <a:solidFill>
                      <a:schemeClr val="tx1"/>
                    </a:solidFill>
                    <a:latin typeface="Perpetua" pitchFamily="18" charset="0"/>
                  </a:rPr>
                  <a:t>Mortality</a:t>
                </a:r>
                <a:endParaRPr lang="zh-CN" altLang="en-US" sz="2200" b="1" dirty="0">
                  <a:solidFill>
                    <a:schemeClr val="tx1"/>
                  </a:solidFill>
                  <a:latin typeface="Perpetua" pitchFamily="18" charset="0"/>
                </a:endParaRPr>
              </a:p>
            </p:txBody>
          </p:sp>
          <p:sp>
            <p:nvSpPr>
              <p:cNvPr id="22" name="圆角矩形 21"/>
              <p:cNvSpPr/>
              <p:nvPr/>
            </p:nvSpPr>
            <p:spPr>
              <a:xfrm>
                <a:off x="5162237" y="1948235"/>
                <a:ext cx="1630389" cy="623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200" b="1" dirty="0">
                    <a:solidFill>
                      <a:schemeClr val="tx1"/>
                    </a:solidFill>
                    <a:latin typeface="Perpetua" pitchFamily="18" charset="0"/>
                  </a:rPr>
                  <a:t>Demographic Transition</a:t>
                </a:r>
                <a:endParaRPr lang="zh-CN" altLang="en-US" sz="2200" b="1" dirty="0">
                  <a:solidFill>
                    <a:schemeClr val="tx1"/>
                  </a:solidFill>
                  <a:latin typeface="Perpetua" pitchFamily="18" charset="0"/>
                </a:endParaRPr>
              </a:p>
            </p:txBody>
          </p:sp>
          <p:sp>
            <p:nvSpPr>
              <p:cNvPr id="24" name="圆角矩形 23"/>
              <p:cNvSpPr/>
              <p:nvPr/>
            </p:nvSpPr>
            <p:spPr>
              <a:xfrm>
                <a:off x="6643759" y="2873427"/>
                <a:ext cx="1554170" cy="624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200" b="1" dirty="0">
                    <a:solidFill>
                      <a:schemeClr val="tx1"/>
                    </a:solidFill>
                    <a:latin typeface="Perpetua" pitchFamily="18" charset="0"/>
                  </a:rPr>
                  <a:t>Urbanization and Migration</a:t>
                </a:r>
                <a:endParaRPr lang="zh-CN" altLang="en-US" sz="2200" b="1" dirty="0">
                  <a:solidFill>
                    <a:schemeClr val="tx1"/>
                  </a:solidFill>
                  <a:latin typeface="Perpetua" pitchFamily="18" charset="0"/>
                </a:endParaRPr>
              </a:p>
            </p:txBody>
          </p:sp>
          <p:cxnSp>
            <p:nvCxnSpPr>
              <p:cNvPr id="25" name="直接箭头连接符 24"/>
              <p:cNvCxnSpPr>
                <a:stCxn id="19" idx="3"/>
                <a:endCxn id="18" idx="1"/>
              </p:cNvCxnSpPr>
              <p:nvPr/>
            </p:nvCxnSpPr>
            <p:spPr>
              <a:xfrm flipV="1">
                <a:off x="3072146" y="3178197"/>
                <a:ext cx="1070651" cy="4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1" idx="2"/>
                <a:endCxn id="18" idx="0"/>
              </p:cNvCxnSpPr>
              <p:nvPr/>
            </p:nvCxnSpPr>
            <p:spPr>
              <a:xfrm>
                <a:off x="3909373" y="2571379"/>
                <a:ext cx="912256" cy="3578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2" idx="2"/>
                <a:endCxn id="18" idx="0"/>
              </p:cNvCxnSpPr>
              <p:nvPr/>
            </p:nvCxnSpPr>
            <p:spPr>
              <a:xfrm flipH="1">
                <a:off x="4821629" y="2571379"/>
                <a:ext cx="1156397" cy="3578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24" idx="1"/>
                <a:endCxn id="18" idx="3"/>
              </p:cNvCxnSpPr>
              <p:nvPr/>
            </p:nvCxnSpPr>
            <p:spPr>
              <a:xfrm flipH="1" flipV="1">
                <a:off x="5500462" y="3178197"/>
                <a:ext cx="1143297" cy="8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5605" name="组合 50"/>
            <p:cNvGrpSpPr>
              <a:grpSpLocks/>
            </p:cNvGrpSpPr>
            <p:nvPr/>
          </p:nvGrpSpPr>
          <p:grpSpPr bwMode="auto">
            <a:xfrm>
              <a:off x="1997231" y="3429000"/>
              <a:ext cx="5799085" cy="2071702"/>
              <a:chOff x="1997231" y="3429000"/>
              <a:chExt cx="5799085" cy="2071702"/>
            </a:xfrm>
          </p:grpSpPr>
          <p:sp>
            <p:nvSpPr>
              <p:cNvPr id="8" name="圆角矩形 7"/>
              <p:cNvSpPr/>
              <p:nvPr/>
            </p:nvSpPr>
            <p:spPr>
              <a:xfrm>
                <a:off x="4065385" y="4910211"/>
                <a:ext cx="1485096" cy="57280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200" b="1">
                    <a:solidFill>
                      <a:schemeClr val="tx1"/>
                    </a:solidFill>
                    <a:latin typeface="Perpetua" pitchFamily="18" charset="0"/>
                  </a:rPr>
                  <a:t>Education</a:t>
                </a:r>
                <a:endParaRPr lang="zh-CN" altLang="en-US" sz="2200" b="1">
                  <a:solidFill>
                    <a:schemeClr val="tx1"/>
                  </a:solidFill>
                  <a:latin typeface="Perpetua" pitchFamily="18" charset="0"/>
                </a:endParaRPr>
              </a:p>
            </p:txBody>
          </p:sp>
          <p:sp>
            <p:nvSpPr>
              <p:cNvPr id="9" name="圆角矩形 8"/>
              <p:cNvSpPr/>
              <p:nvPr/>
            </p:nvSpPr>
            <p:spPr>
              <a:xfrm>
                <a:off x="1996732" y="4929260"/>
                <a:ext cx="1500578" cy="5714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200" b="1" dirty="0">
                    <a:solidFill>
                      <a:schemeClr val="tx1"/>
                    </a:solidFill>
                    <a:latin typeface="Perpetua" pitchFamily="18" charset="0"/>
                  </a:rPr>
                  <a:t>Marriage</a:t>
                </a:r>
                <a:endParaRPr lang="zh-CN" altLang="en-US" sz="2200" b="1" dirty="0">
                  <a:solidFill>
                    <a:schemeClr val="tx1"/>
                  </a:solidFill>
                  <a:latin typeface="Perpetua" pitchFamily="18" charset="0"/>
                </a:endParaRPr>
              </a:p>
            </p:txBody>
          </p:sp>
          <p:sp>
            <p:nvSpPr>
              <p:cNvPr id="12" name="圆角矩形 11"/>
              <p:cNvSpPr/>
              <p:nvPr/>
            </p:nvSpPr>
            <p:spPr>
              <a:xfrm>
                <a:off x="6253133" y="4910211"/>
                <a:ext cx="1543451" cy="55239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200" b="1" dirty="0">
                    <a:solidFill>
                      <a:schemeClr val="tx1"/>
                    </a:solidFill>
                    <a:latin typeface="Perpetua" pitchFamily="18" charset="0"/>
                  </a:rPr>
                  <a:t>Economic Growth</a:t>
                </a:r>
                <a:endParaRPr lang="zh-CN" altLang="en-US" sz="2200" b="1" dirty="0">
                  <a:solidFill>
                    <a:schemeClr val="tx1"/>
                  </a:solidFill>
                  <a:latin typeface="Perpetua" pitchFamily="18" charset="0"/>
                </a:endParaRPr>
              </a:p>
            </p:txBody>
          </p:sp>
          <p:cxnSp>
            <p:nvCxnSpPr>
              <p:cNvPr id="14" name="直接箭头连接符 13"/>
              <p:cNvCxnSpPr>
                <a:stCxn id="18" idx="2"/>
                <a:endCxn id="8" idx="0"/>
              </p:cNvCxnSpPr>
              <p:nvPr/>
            </p:nvCxnSpPr>
            <p:spPr>
              <a:xfrm flipH="1">
                <a:off x="4807338" y="3428543"/>
                <a:ext cx="14291" cy="148166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8" idx="2"/>
                <a:endCxn id="12" idx="0"/>
              </p:cNvCxnSpPr>
              <p:nvPr/>
            </p:nvCxnSpPr>
            <p:spPr>
              <a:xfrm>
                <a:off x="4821629" y="3428543"/>
                <a:ext cx="2203229" cy="148166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cxnSp>
        <p:nvCxnSpPr>
          <p:cNvPr id="32" name="直接箭头连接符 31"/>
          <p:cNvCxnSpPr>
            <a:stCxn id="18" idx="2"/>
            <a:endCxn id="9" idx="0"/>
          </p:cNvCxnSpPr>
          <p:nvPr/>
        </p:nvCxnSpPr>
        <p:spPr>
          <a:xfrm flipH="1">
            <a:off x="1628775" y="3429000"/>
            <a:ext cx="2763838" cy="1749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sz="2800" cap="small" dirty="0" smtClean="0">
                <a:cs typeface="+mj-cs"/>
              </a:rPr>
              <a:t>What to learn in this course?</a:t>
            </a:r>
            <a:endParaRPr lang="zh-CN" altLang="en-US" sz="2800" cap="small" dirty="0">
              <a:cs typeface="+mj-cs"/>
            </a:endParaRPr>
          </a:p>
        </p:txBody>
      </p:sp>
      <p:sp>
        <p:nvSpPr>
          <p:cNvPr id="31746" name="内容占位符 2"/>
          <p:cNvSpPr>
            <a:spLocks noGrp="1"/>
          </p:cNvSpPr>
          <p:nvPr>
            <p:ph idx="1"/>
          </p:nvPr>
        </p:nvSpPr>
        <p:spPr>
          <a:xfrm>
            <a:off x="928688" y="1357313"/>
            <a:ext cx="7786687" cy="4714875"/>
          </a:xfrm>
        </p:spPr>
        <p:txBody>
          <a:bodyPr/>
          <a:lstStyle/>
          <a:p>
            <a:r>
              <a:rPr lang="en-US" altLang="zh-CN" sz="2800" smtClean="0">
                <a:latin typeface="Perpetua" pitchFamily="18" charset="0"/>
                <a:ea typeface="楷体_GB2312"/>
              </a:rPr>
              <a:t>Basic demographic concepts and theories</a:t>
            </a:r>
          </a:p>
          <a:p>
            <a:endParaRPr lang="en-US" altLang="zh-CN" sz="2800" smtClean="0">
              <a:latin typeface="Perpetua" pitchFamily="18" charset="0"/>
              <a:ea typeface="楷体_GB2312"/>
            </a:endParaRPr>
          </a:p>
          <a:p>
            <a:r>
              <a:rPr lang="en-US" altLang="zh-CN" sz="2800" smtClean="0">
                <a:latin typeface="Perpetua" pitchFamily="18" charset="0"/>
                <a:ea typeface="楷体_GB2312"/>
              </a:rPr>
              <a:t>How to get access to demographic data </a:t>
            </a:r>
          </a:p>
          <a:p>
            <a:endParaRPr lang="en-US" altLang="zh-CN" sz="2800" smtClean="0">
              <a:latin typeface="Perpetua" pitchFamily="18" charset="0"/>
              <a:ea typeface="楷体_GB2312"/>
            </a:endParaRPr>
          </a:p>
          <a:p>
            <a:r>
              <a:rPr lang="en-US" altLang="zh-CN" sz="2800" smtClean="0">
                <a:latin typeface="Perpetua" pitchFamily="18" charset="0"/>
                <a:ea typeface="楷体_GB2312"/>
              </a:rPr>
              <a:t>Formulate a picture of China’s population and its connection with social and economic development</a:t>
            </a:r>
            <a:endParaRPr lang="zh-CN" altLang="en-US" sz="2800" smtClean="0">
              <a:latin typeface="Perpetua" pitchFamily="18" charset="0"/>
              <a:ea typeface="楷体_GB231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cap="small" dirty="0" smtClean="0">
                <a:latin typeface="Perpetua" pitchFamily="18" charset="0"/>
                <a:cs typeface="+mj-cs"/>
              </a:rPr>
              <a:t>Course </a:t>
            </a:r>
            <a:r>
              <a:rPr lang="en-US" altLang="zh-CN" sz="2800" cap="small" dirty="0" smtClean="0">
                <a:latin typeface="Perpetua" pitchFamily="18" charset="0"/>
                <a:cs typeface="+mj-cs"/>
              </a:rPr>
              <a:t>Requirements</a:t>
            </a:r>
            <a:endParaRPr lang="zh-CN" altLang="en-US" cap="small" dirty="0">
              <a:latin typeface="Perpetua" pitchFamily="18" charset="0"/>
              <a:cs typeface="+mj-cs"/>
            </a:endParaRPr>
          </a:p>
        </p:txBody>
      </p:sp>
      <p:sp>
        <p:nvSpPr>
          <p:cNvPr id="33794" name="内容占位符 2"/>
          <p:cNvSpPr>
            <a:spLocks noGrp="1"/>
          </p:cNvSpPr>
          <p:nvPr>
            <p:ph idx="1"/>
          </p:nvPr>
        </p:nvSpPr>
        <p:spPr>
          <a:xfrm>
            <a:off x="900113" y="1268413"/>
            <a:ext cx="7940675" cy="5154612"/>
          </a:xfrm>
        </p:spPr>
        <p:txBody>
          <a:bodyPr/>
          <a:lstStyle/>
          <a:p>
            <a:r>
              <a:rPr lang="en-US" altLang="zh-CN" sz="2400" smtClean="0">
                <a:latin typeface="Perpetua" pitchFamily="18" charset="0"/>
                <a:ea typeface="楷体_GB2312"/>
              </a:rPr>
              <a:t>Class attendance</a:t>
            </a:r>
          </a:p>
          <a:p>
            <a:r>
              <a:rPr lang="en-US" altLang="zh-CN" sz="2400" smtClean="0">
                <a:latin typeface="Perpetua" pitchFamily="18" charset="0"/>
                <a:ea typeface="楷体_GB2312"/>
              </a:rPr>
              <a:t>Discussion</a:t>
            </a:r>
          </a:p>
          <a:p>
            <a:r>
              <a:rPr lang="en-US" altLang="zh-CN" sz="2400" smtClean="0">
                <a:latin typeface="Perpetua" pitchFamily="18" charset="0"/>
                <a:ea typeface="楷体_GB2312"/>
              </a:rPr>
              <a:t>Presentations</a:t>
            </a:r>
          </a:p>
          <a:p>
            <a:pPr lvl="1"/>
            <a:r>
              <a:rPr lang="en-US" altLang="zh-CN" sz="2400" smtClean="0">
                <a:latin typeface="Perpetua" pitchFamily="18" charset="0"/>
                <a:ea typeface="楷体_GB2312"/>
              </a:rPr>
              <a:t>Presentation: progress report of the term paper</a:t>
            </a:r>
            <a:endParaRPr lang="en-US" altLang="zh-CN" sz="2000" smtClean="0">
              <a:latin typeface="Perpetua" pitchFamily="18" charset="0"/>
              <a:ea typeface="楷体_GB2312"/>
            </a:endParaRPr>
          </a:p>
          <a:p>
            <a:r>
              <a:rPr lang="en-US" altLang="zh-CN" sz="2400" smtClean="0">
                <a:latin typeface="Perpetua" pitchFamily="18" charset="0"/>
                <a:ea typeface="楷体_GB2312"/>
              </a:rPr>
              <a:t>3000-word Term paper</a:t>
            </a:r>
          </a:p>
          <a:p>
            <a:pPr lvl="1"/>
            <a:r>
              <a:rPr lang="en-US" altLang="zh-CN" sz="2400" smtClean="0">
                <a:latin typeface="Perpetua" pitchFamily="18" charset="0"/>
                <a:ea typeface="楷体_GB2312"/>
              </a:rPr>
              <a:t>Population-related issues in your country</a:t>
            </a:r>
          </a:p>
          <a:p>
            <a:pPr lvl="1"/>
            <a:r>
              <a:rPr lang="en-US" altLang="zh-CN" sz="2400" smtClean="0">
                <a:latin typeface="Perpetua" pitchFamily="18" charset="0"/>
                <a:ea typeface="楷体_GB2312"/>
              </a:rPr>
              <a:t>Criteria</a:t>
            </a:r>
          </a:p>
          <a:p>
            <a:pPr lvl="2"/>
            <a:r>
              <a:rPr lang="en-US" altLang="zh-CN" sz="2400" smtClean="0">
                <a:latin typeface="Perpetua" pitchFamily="18" charset="0"/>
              </a:rPr>
              <a:t>Originality</a:t>
            </a:r>
          </a:p>
          <a:p>
            <a:pPr lvl="2"/>
            <a:r>
              <a:rPr lang="en-US" altLang="zh-CN" sz="2400" smtClean="0">
                <a:latin typeface="Perpetua" pitchFamily="18" charset="0"/>
              </a:rPr>
              <a:t>Integral and logistic</a:t>
            </a:r>
          </a:p>
          <a:p>
            <a:pPr lvl="2"/>
            <a:r>
              <a:rPr lang="en-US" altLang="zh-CN" sz="2400" smtClean="0">
                <a:latin typeface="Perpetua" pitchFamily="18" charset="0"/>
              </a:rPr>
              <a:t>Punctuality </a:t>
            </a:r>
            <a:endParaRPr lang="zh-CN" altLang="en-US" sz="2400" smtClean="0">
              <a:latin typeface="Perpet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sz="2800" cap="small" dirty="0" smtClean="0">
                <a:latin typeface="Perpetua" pitchFamily="18" charset="0"/>
                <a:cs typeface="+mj-cs"/>
              </a:rPr>
              <a:t>Grading</a:t>
            </a:r>
            <a:endParaRPr lang="zh-CN" altLang="en-US" cap="small" dirty="0">
              <a:latin typeface="Perpetua" pitchFamily="18" charset="0"/>
              <a:cs typeface="+mj-cs"/>
            </a:endParaRPr>
          </a:p>
        </p:txBody>
      </p:sp>
      <p:sp>
        <p:nvSpPr>
          <p:cNvPr id="35842" name="内容占位符 2"/>
          <p:cNvSpPr>
            <a:spLocks noGrp="1"/>
          </p:cNvSpPr>
          <p:nvPr>
            <p:ph idx="1"/>
          </p:nvPr>
        </p:nvSpPr>
        <p:spPr>
          <a:xfrm>
            <a:off x="928688" y="1357313"/>
            <a:ext cx="7786687" cy="4714875"/>
          </a:xfrm>
        </p:spPr>
        <p:txBody>
          <a:bodyPr/>
          <a:lstStyle/>
          <a:p>
            <a:r>
              <a:rPr lang="en-US" altLang="zh-CN" sz="2800" smtClean="0">
                <a:latin typeface="Perpetua" pitchFamily="18" charset="0"/>
                <a:ea typeface="楷体_GB2312"/>
              </a:rPr>
              <a:t>Class attendance and discussion 20%</a:t>
            </a:r>
          </a:p>
          <a:p>
            <a:endParaRPr lang="en-US" altLang="zh-CN" sz="2800" smtClean="0">
              <a:latin typeface="Perpetua" pitchFamily="18" charset="0"/>
              <a:ea typeface="楷体_GB2312"/>
            </a:endParaRPr>
          </a:p>
          <a:p>
            <a:r>
              <a:rPr lang="en-US" altLang="zh-CN" sz="2800" smtClean="0">
                <a:latin typeface="Perpetua" pitchFamily="18" charset="0"/>
                <a:ea typeface="楷体_GB2312"/>
              </a:rPr>
              <a:t>Presentation 40%</a:t>
            </a:r>
          </a:p>
          <a:p>
            <a:endParaRPr lang="en-US" altLang="zh-CN" sz="2800" smtClean="0">
              <a:latin typeface="Perpetua" pitchFamily="18" charset="0"/>
              <a:ea typeface="楷体_GB2312"/>
            </a:endParaRPr>
          </a:p>
          <a:p>
            <a:r>
              <a:rPr lang="en-US" altLang="zh-CN" sz="2800" smtClean="0">
                <a:latin typeface="Perpetua" pitchFamily="18" charset="0"/>
                <a:ea typeface="楷体_GB2312"/>
              </a:rPr>
              <a:t>Term paper 40%. </a:t>
            </a:r>
            <a:endParaRPr lang="zh-CN" altLang="en-US" sz="2800" smtClean="0">
              <a:latin typeface="Perpetua" pitchFamily="18" charset="0"/>
              <a:ea typeface="楷体_GB2312"/>
            </a:endParaRPr>
          </a:p>
          <a:p>
            <a:pPr>
              <a:buFont typeface="Wingdings" pitchFamily="2" charset="2"/>
              <a:buNone/>
            </a:pPr>
            <a:endParaRPr lang="zh-CN" altLang="en-US" smtClean="0">
              <a:ea typeface="楷体_GB2312"/>
            </a:endParaRPr>
          </a:p>
          <a:p>
            <a:endParaRPr lang="zh-CN" altLang="en-US" smtClean="0">
              <a:ea typeface="楷体_GB231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sz="2800" cap="small" dirty="0" smtClean="0">
                <a:latin typeface="Perpetua" pitchFamily="18" charset="0"/>
                <a:cs typeface="+mj-cs"/>
              </a:rPr>
              <a:t>Reference Books</a:t>
            </a:r>
            <a:endParaRPr lang="zh-CN" altLang="en-US" sz="2800" cap="small" dirty="0">
              <a:latin typeface="Perpetua" pitchFamily="18" charset="0"/>
              <a:cs typeface="+mj-cs"/>
            </a:endParaRPr>
          </a:p>
        </p:txBody>
      </p:sp>
      <p:sp>
        <p:nvSpPr>
          <p:cNvPr id="36866" name="内容占位符 2"/>
          <p:cNvSpPr>
            <a:spLocks noGrp="1"/>
          </p:cNvSpPr>
          <p:nvPr>
            <p:ph idx="1"/>
          </p:nvPr>
        </p:nvSpPr>
        <p:spPr>
          <a:xfrm>
            <a:off x="928688" y="1357313"/>
            <a:ext cx="7786687" cy="4714875"/>
          </a:xfrm>
        </p:spPr>
        <p:txBody>
          <a:bodyPr/>
          <a:lstStyle/>
          <a:p>
            <a:r>
              <a:rPr lang="en-US" altLang="zh-CN" sz="2400" smtClean="0">
                <a:latin typeface="Perpetua" pitchFamily="18" charset="0"/>
                <a:ea typeface="楷体_GB2312"/>
              </a:rPr>
              <a:t>Weeks, J.R. (2008). </a:t>
            </a:r>
            <a:r>
              <a:rPr lang="en-US" altLang="zh-CN" sz="2400" i="1" smtClean="0">
                <a:latin typeface="Perpetua" pitchFamily="18" charset="0"/>
                <a:ea typeface="楷体_GB2312"/>
              </a:rPr>
              <a:t>Population: An Introduction to Concepts and Issues (10th Edition)</a:t>
            </a:r>
            <a:r>
              <a:rPr lang="en-US" altLang="zh-CN" sz="2400" smtClean="0">
                <a:latin typeface="Perpetua" pitchFamily="18" charset="0"/>
                <a:ea typeface="楷体_GB2312"/>
              </a:rPr>
              <a:t>. Belmont, California: Wadsworth Publishing Company.</a:t>
            </a:r>
            <a:endParaRPr lang="zh-CN" altLang="en-US" sz="2400" smtClean="0">
              <a:latin typeface="Perpetua" pitchFamily="18" charset="0"/>
              <a:ea typeface="楷体_GB2312"/>
            </a:endParaRPr>
          </a:p>
          <a:p>
            <a:endParaRPr lang="en-US" altLang="zh-CN" sz="2400" smtClean="0">
              <a:latin typeface="Perpetua" pitchFamily="18" charset="0"/>
              <a:ea typeface="楷体_GB2312"/>
            </a:endParaRPr>
          </a:p>
          <a:p>
            <a:r>
              <a:rPr lang="en-US" altLang="zh-CN" sz="2400" smtClean="0">
                <a:latin typeface="Perpetua" pitchFamily="18" charset="0"/>
                <a:ea typeface="楷体_GB2312"/>
              </a:rPr>
              <a:t>Dudley, P.L. and Bouvier, L.F. (2010). </a:t>
            </a:r>
            <a:r>
              <a:rPr lang="en-US" altLang="zh-CN" sz="2400" i="1" smtClean="0">
                <a:latin typeface="Perpetua" pitchFamily="18" charset="0"/>
                <a:ea typeface="楷体_GB2312"/>
              </a:rPr>
              <a:t>Population and Society: An Introduction to Demography</a:t>
            </a:r>
            <a:r>
              <a:rPr lang="en-US" altLang="zh-CN" sz="2400" smtClean="0">
                <a:latin typeface="Perpetua" pitchFamily="18" charset="0"/>
                <a:ea typeface="楷体_GB2312"/>
              </a:rPr>
              <a:t>. New York: Cambridge University Press.</a:t>
            </a:r>
          </a:p>
          <a:p>
            <a:endParaRPr lang="en-US" altLang="zh-CN" sz="2400" smtClean="0">
              <a:latin typeface="Perpetua" pitchFamily="18" charset="0"/>
              <a:ea typeface="楷体_GB2312"/>
            </a:endParaRPr>
          </a:p>
          <a:p>
            <a:r>
              <a:rPr lang="en-US" altLang="zh-CN" sz="2400" smtClean="0">
                <a:latin typeface="Perpetua" pitchFamily="18" charset="0"/>
                <a:ea typeface="楷体_GB2312"/>
              </a:rPr>
              <a:t>Reading materials for each session</a:t>
            </a:r>
            <a:endParaRPr lang="zh-CN" altLang="en-US" sz="2400" smtClean="0">
              <a:latin typeface="Perpetua" pitchFamily="18" charset="0"/>
              <a:ea typeface="楷体_GB231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主题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穿越">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主题2</Template>
  <TotalTime>14921</TotalTime>
  <Words>880</Words>
  <Application>Microsoft Office PowerPoint</Application>
  <PresentationFormat>全屏显示(4:3)</PresentationFormat>
  <Paragraphs>277</Paragraphs>
  <Slides>36</Slides>
  <Notes>31</Notes>
  <HiddenSlides>0</HiddenSlides>
  <MMClips>0</MMClips>
  <ScaleCrop>false</ScaleCrop>
  <HeadingPairs>
    <vt:vector size="8" baseType="variant">
      <vt:variant>
        <vt:lpstr>已用的字体</vt:lpstr>
      </vt:variant>
      <vt:variant>
        <vt:i4>10</vt:i4>
      </vt:variant>
      <vt:variant>
        <vt:lpstr>演示文稿设计模板</vt:lpstr>
      </vt:variant>
      <vt:variant>
        <vt:i4>3</vt:i4>
      </vt:variant>
      <vt:variant>
        <vt:lpstr>嵌入 OLE 服务器</vt:lpstr>
      </vt:variant>
      <vt:variant>
        <vt:i4>1</vt:i4>
      </vt:variant>
      <vt:variant>
        <vt:lpstr>幻灯片标题</vt:lpstr>
      </vt:variant>
      <vt:variant>
        <vt:i4>36</vt:i4>
      </vt:variant>
    </vt:vector>
  </HeadingPairs>
  <TitlesOfParts>
    <vt:vector size="50" baseType="lpstr">
      <vt:lpstr>Corbel</vt:lpstr>
      <vt:lpstr>宋体</vt:lpstr>
      <vt:lpstr>Arial</vt:lpstr>
      <vt:lpstr>楷体_GB2312</vt:lpstr>
      <vt:lpstr>Wingdings</vt:lpstr>
      <vt:lpstr>Times New Roman</vt:lpstr>
      <vt:lpstr>Calibri</vt:lpstr>
      <vt:lpstr>Perpetua</vt:lpstr>
      <vt:lpstr>Times</vt:lpstr>
      <vt:lpstr>Cambria Math</vt:lpstr>
      <vt:lpstr>主题2</vt:lpstr>
      <vt:lpstr>主题2</vt:lpstr>
      <vt:lpstr>主题2</vt:lpstr>
      <vt:lpstr>Chart</vt:lpstr>
      <vt:lpstr>CHINA’S POPULATION AND DEVELOPMENT </vt:lpstr>
      <vt:lpstr>COURSE DESCRIPTION</vt:lpstr>
      <vt:lpstr>COURSE DESCRIPTION</vt:lpstr>
      <vt:lpstr>Beginning of a New Era: Slowing down economic growth and the end of demographic dividend</vt:lpstr>
      <vt:lpstr>OUTLINE</vt:lpstr>
      <vt:lpstr>WHAT TO LEARN IN THIS COURSE?</vt:lpstr>
      <vt:lpstr>COURSE REQUIREMENTS</vt:lpstr>
      <vt:lpstr>GRADING</vt:lpstr>
      <vt:lpstr>REFERENCE BOOKS</vt:lpstr>
      <vt:lpstr>A Big Day of Oct. 31st, 2011?</vt:lpstr>
      <vt:lpstr>幻灯片 11</vt:lpstr>
      <vt:lpstr>World Population Reaches 7 Billion </vt:lpstr>
      <vt:lpstr>幻灯片 13</vt:lpstr>
      <vt:lpstr>幻灯片 14</vt:lpstr>
      <vt:lpstr>World’s 10 most populous countries, 2011</vt:lpstr>
      <vt:lpstr>World Population</vt:lpstr>
      <vt:lpstr>World Population</vt:lpstr>
      <vt:lpstr>World Population</vt:lpstr>
      <vt:lpstr>Population Profiles in the world, 1950-2050</vt:lpstr>
      <vt:lpstr>Population Profiles by Regions, 1950-2050</vt:lpstr>
      <vt:lpstr>Nearly All Future Population Growth Will Be in the World's Less Developed Countries.</vt:lpstr>
      <vt:lpstr>Different Growth Rates across the World</vt:lpstr>
      <vt:lpstr>Population growth rate (%), 2010</vt:lpstr>
      <vt:lpstr>Comparison in Population profiles between Tanzania and Spain</vt:lpstr>
      <vt:lpstr>Tales of two extremes</vt:lpstr>
      <vt:lpstr>Government View on the rate of population growth (%)</vt:lpstr>
      <vt:lpstr>Government View on the rate of population growth (%), by region, 1976</vt:lpstr>
      <vt:lpstr>Government View on the rate of population growth (%), by region, 2009</vt:lpstr>
      <vt:lpstr>Population Growth of China and the World 1950-2010</vt:lpstr>
      <vt:lpstr>Population trends in China as compared to Asia, LDCs and the World, 1950-2100</vt:lpstr>
      <vt:lpstr>Share of China’s population in the world</vt:lpstr>
      <vt:lpstr>China's population growth, 1949- 2008</vt:lpstr>
      <vt:lpstr>Indian Population Profile</vt:lpstr>
      <vt:lpstr>Population in China and India</vt:lpstr>
      <vt:lpstr>Schedules for the 2nd Lecture</vt:lpstr>
      <vt:lpstr>Reading materials for the 2nd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IBM THINKPAD</dc:creator>
  <cp:lastModifiedBy>yfhou</cp:lastModifiedBy>
  <cp:revision>634</cp:revision>
  <dcterms:created xsi:type="dcterms:W3CDTF">2011-09-03T05:59:25Z</dcterms:created>
  <dcterms:modified xsi:type="dcterms:W3CDTF">2014-03-24T11:07:30Z</dcterms:modified>
</cp:coreProperties>
</file>