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05A5D8-7302-4365-9ED6-47D14AB7F2A6}" type="datetimeFigureOut">
              <a:rPr lang="zh-CN" altLang="en-US" smtClean="0"/>
              <a:t>2013/6/5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BDE82-4606-4274-A47C-B18D0205B54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ECE959-BC7F-4D58-B7EA-2ED8F726757E}" type="slidenum">
              <a:rPr lang="en-US" altLang="zh-CN" smtClean="0"/>
              <a:pPr>
                <a:defRPr/>
              </a:pPr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ECE959-BC7F-4D58-B7EA-2ED8F726757E}" type="slidenum">
              <a:rPr lang="en-US" altLang="zh-CN" smtClean="0"/>
              <a:pPr>
                <a:defRPr/>
              </a:pPr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ECE959-BC7F-4D58-B7EA-2ED8F726757E}" type="slidenum">
              <a:rPr lang="en-US" altLang="zh-CN" smtClean="0"/>
              <a:pPr>
                <a:defRPr/>
              </a:pPr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EDDC2-BB19-424A-85E9-1DCE022D8A86}" type="datetimeFigureOut">
              <a:rPr lang="zh-CN" altLang="en-US" smtClean="0"/>
              <a:t>2013/6/5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5B54-4BBD-4F19-9374-0798ACF8D2C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EDDC2-BB19-424A-85E9-1DCE022D8A86}" type="datetimeFigureOut">
              <a:rPr lang="zh-CN" altLang="en-US" smtClean="0"/>
              <a:t>2013/6/5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5B54-4BBD-4F19-9374-0798ACF8D2C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EDDC2-BB19-424A-85E9-1DCE022D8A86}" type="datetimeFigureOut">
              <a:rPr lang="zh-CN" altLang="en-US" smtClean="0"/>
              <a:t>2013/6/5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5B54-4BBD-4F19-9374-0798ACF8D2C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EDDC2-BB19-424A-85E9-1DCE022D8A86}" type="datetimeFigureOut">
              <a:rPr lang="zh-CN" altLang="en-US" smtClean="0"/>
              <a:t>2013/6/5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5B54-4BBD-4F19-9374-0798ACF8D2C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EDDC2-BB19-424A-85E9-1DCE022D8A86}" type="datetimeFigureOut">
              <a:rPr lang="zh-CN" altLang="en-US" smtClean="0"/>
              <a:t>2013/6/5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5B54-4BBD-4F19-9374-0798ACF8D2C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EDDC2-BB19-424A-85E9-1DCE022D8A86}" type="datetimeFigureOut">
              <a:rPr lang="zh-CN" altLang="en-US" smtClean="0"/>
              <a:t>2013/6/5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5B54-4BBD-4F19-9374-0798ACF8D2C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EDDC2-BB19-424A-85E9-1DCE022D8A86}" type="datetimeFigureOut">
              <a:rPr lang="zh-CN" altLang="en-US" smtClean="0"/>
              <a:t>2013/6/5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5B54-4BBD-4F19-9374-0798ACF8D2C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EDDC2-BB19-424A-85E9-1DCE022D8A86}" type="datetimeFigureOut">
              <a:rPr lang="zh-CN" altLang="en-US" smtClean="0"/>
              <a:t>2013/6/5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5B54-4BBD-4F19-9374-0798ACF8D2C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EDDC2-BB19-424A-85E9-1DCE022D8A86}" type="datetimeFigureOut">
              <a:rPr lang="zh-CN" altLang="en-US" smtClean="0"/>
              <a:t>2013/6/5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5B54-4BBD-4F19-9374-0798ACF8D2C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EDDC2-BB19-424A-85E9-1DCE022D8A86}" type="datetimeFigureOut">
              <a:rPr lang="zh-CN" altLang="en-US" smtClean="0"/>
              <a:t>2013/6/5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5B54-4BBD-4F19-9374-0798ACF8D2C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EDDC2-BB19-424A-85E9-1DCE022D8A86}" type="datetimeFigureOut">
              <a:rPr lang="zh-CN" altLang="en-US" smtClean="0"/>
              <a:t>2013/6/5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5B54-4BBD-4F19-9374-0798ACF8D2C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EDDC2-BB19-424A-85E9-1DCE022D8A86}" type="datetimeFigureOut">
              <a:rPr lang="zh-CN" altLang="en-US" smtClean="0"/>
              <a:t>2013/6/5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C5B54-4BBD-4F19-9374-0798ACF8D2C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&#35838;&#25991;MP3/&#31532;7&#35838;.mp3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&#35838;&#25991;MP3/&#31532;7&#35838;.mp3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3851920" y="2132856"/>
            <a:ext cx="58326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  <a:scene3d>
              <a:camera prst="isometricOffAxis1Right"/>
              <a:lightRig rig="threePt" dir="t"/>
            </a:scene3d>
          </a:bodyPr>
          <a:lstStyle/>
          <a:p>
            <a:pPr eaLnBrk="0" hangingPunct="0">
              <a:buFont typeface="Wingdings" pitchFamily="2" charset="2"/>
              <a:buChar char="u"/>
            </a:pPr>
            <a:r>
              <a:rPr lang="ko-KR" altLang="en-US" sz="2800" b="1" dirty="0" smtClean="0">
                <a:solidFill>
                  <a:schemeClr val="accent1">
                    <a:lumMod val="75000"/>
                  </a:schemeClr>
                </a:solidFill>
                <a:latin typeface="宋体" pitchFamily="2" charset="-122"/>
              </a:rPr>
              <a:t>인터넷으로 주로 무엇을 하는가</a:t>
            </a:r>
            <a:r>
              <a:rPr lang="en-US" altLang="ko-KR" sz="2800" b="1" dirty="0" smtClean="0">
                <a:solidFill>
                  <a:schemeClr val="accent1">
                    <a:lumMod val="75000"/>
                  </a:schemeClr>
                </a:solidFill>
                <a:latin typeface="宋体" pitchFamily="2" charset="-122"/>
              </a:rPr>
              <a:t>?</a:t>
            </a:r>
            <a:endParaRPr lang="ko-KR" altLang="en-US" sz="2800" b="1" dirty="0">
              <a:solidFill>
                <a:schemeClr val="accent1">
                  <a:lumMod val="75000"/>
                </a:schemeClr>
              </a:solidFill>
              <a:latin typeface="宋体" pitchFamily="2" charset="-122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3923928" y="1178749"/>
            <a:ext cx="5040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  <a:scene3d>
              <a:camera prst="isometricOffAxis1Right"/>
              <a:lightRig rig="threePt" dir="t"/>
            </a:scene3d>
          </a:bodyPr>
          <a:lstStyle/>
          <a:p>
            <a:pPr eaLnBrk="0" hangingPunct="0">
              <a:buFont typeface="Wingdings" pitchFamily="2" charset="2"/>
              <a:buChar char="u"/>
            </a:pPr>
            <a:r>
              <a:rPr lang="ko-KR" altLang="en-US" sz="2800" b="1" dirty="0" smtClean="0">
                <a:solidFill>
                  <a:schemeClr val="accent1">
                    <a:lumMod val="75000"/>
                  </a:schemeClr>
                </a:solidFill>
                <a:latin typeface="宋体" pitchFamily="2" charset="-122"/>
              </a:rPr>
              <a:t>보통 매일 몇 시간 인터넷을 하는가</a:t>
            </a:r>
            <a:r>
              <a:rPr lang="en-US" altLang="ko-KR" sz="2800" b="1" dirty="0" smtClean="0">
                <a:solidFill>
                  <a:schemeClr val="accent1">
                    <a:lumMod val="75000"/>
                  </a:schemeClr>
                </a:solidFill>
                <a:latin typeface="宋体" pitchFamily="2" charset="-122"/>
              </a:rPr>
              <a:t>?</a:t>
            </a:r>
            <a:endParaRPr lang="ko-KR" altLang="en-US" sz="2800" b="1" dirty="0">
              <a:solidFill>
                <a:schemeClr val="accent1">
                  <a:lumMod val="75000"/>
                </a:schemeClr>
              </a:solidFill>
              <a:latin typeface="宋体" pitchFamily="2" charset="-122"/>
            </a:endParaRP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900113" y="388938"/>
            <a:ext cx="73437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zh-CN" sz="2800" b="1" dirty="0" smtClean="0">
                <a:latin typeface="GungsuhChe" pitchFamily="49" charset="-127"/>
                <a:ea typeface="GungsuhChe" pitchFamily="49" charset="-127"/>
              </a:rPr>
              <a:t>제</a:t>
            </a:r>
            <a:r>
              <a:rPr lang="en-US" altLang="zh-CN" sz="2800" b="1" dirty="0" smtClean="0">
                <a:latin typeface="GungsuhChe" pitchFamily="49" charset="-127"/>
                <a:ea typeface="GungsuhChe" pitchFamily="49" charset="-127"/>
              </a:rPr>
              <a:t>15</a:t>
            </a:r>
            <a:r>
              <a:rPr lang="ko-KR" altLang="zh-CN" sz="2800" b="1" dirty="0" smtClean="0">
                <a:latin typeface="GungsuhChe" pitchFamily="49" charset="-127"/>
                <a:ea typeface="GungsuhChe" pitchFamily="49" charset="-127"/>
              </a:rPr>
              <a:t>과 등산（登山）</a:t>
            </a:r>
            <a:endParaRPr lang="ko-KR" altLang="en-US" sz="2800" b="1" dirty="0">
              <a:solidFill>
                <a:srgbClr val="003366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GungsuhChe" pitchFamily="49" charset="-127"/>
              <a:ea typeface="GungsuhChe" pitchFamily="49" charset="-127"/>
            </a:endParaRPr>
          </a:p>
        </p:txBody>
      </p:sp>
      <p:sp>
        <p:nvSpPr>
          <p:cNvPr id="12296" name="AutoShape 8" descr="http://t2.baidu.com/it/u=1517693290,3307101457&amp;fm=23&amp;gp=0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923928" y="2834933"/>
            <a:ext cx="583264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  <a:scene3d>
              <a:camera prst="isometricOffAxis1Right"/>
              <a:lightRig rig="threePt" dir="t"/>
            </a:scene3d>
          </a:bodyPr>
          <a:lstStyle/>
          <a:p>
            <a:pPr eaLnBrk="0" hangingPunct="0">
              <a:buFont typeface="Wingdings" pitchFamily="2" charset="2"/>
              <a:buChar char="u"/>
            </a:pPr>
            <a:r>
              <a:rPr lang="ko-KR" altLang="en-US" sz="2800" b="1" dirty="0" smtClean="0">
                <a:solidFill>
                  <a:schemeClr val="accent1">
                    <a:lumMod val="75000"/>
                  </a:schemeClr>
                </a:solidFill>
                <a:latin typeface="宋体" pitchFamily="2" charset="-122"/>
              </a:rPr>
              <a:t>인터넷 때문에 우리의 삶이 어떻게 달라지고 있는가</a:t>
            </a:r>
            <a:r>
              <a:rPr lang="en-US" altLang="ko-KR" sz="2800" b="1" dirty="0" smtClean="0">
                <a:solidFill>
                  <a:schemeClr val="accent1">
                    <a:lumMod val="75000"/>
                  </a:schemeClr>
                </a:solidFill>
                <a:latin typeface="宋体" pitchFamily="2" charset="-122"/>
              </a:rPr>
              <a:t>?</a:t>
            </a:r>
            <a:endParaRPr lang="ko-KR" altLang="en-US" sz="2800" b="1" dirty="0">
              <a:solidFill>
                <a:schemeClr val="accent1">
                  <a:lumMod val="75000"/>
                </a:schemeClr>
              </a:solidFill>
              <a:latin typeface="宋体" pitchFamily="2" charset="-122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3995936" y="3913892"/>
            <a:ext cx="58326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  <a:scene3d>
              <a:camera prst="isometricOffAxis1Right"/>
              <a:lightRig rig="threePt" dir="t"/>
            </a:scene3d>
          </a:bodyPr>
          <a:lstStyle/>
          <a:p>
            <a:pPr eaLnBrk="0" hangingPunct="0">
              <a:buFont typeface="Wingdings" pitchFamily="2" charset="2"/>
              <a:buChar char="u"/>
            </a:pPr>
            <a:r>
              <a:rPr lang="ko-KR" altLang="en-US" sz="2800" b="1" dirty="0" smtClean="0">
                <a:solidFill>
                  <a:schemeClr val="accent1">
                    <a:lumMod val="75000"/>
                  </a:schemeClr>
                </a:solidFill>
                <a:latin typeface="宋体" pitchFamily="2" charset="-122"/>
              </a:rPr>
              <a:t>인터넷의 장단점은</a:t>
            </a:r>
            <a:r>
              <a:rPr lang="en-US" altLang="ko-KR" sz="2800" b="1" dirty="0" smtClean="0">
                <a:solidFill>
                  <a:schemeClr val="accent1">
                    <a:lumMod val="75000"/>
                  </a:schemeClr>
                </a:solidFill>
                <a:latin typeface="宋体" pitchFamily="2" charset="-122"/>
              </a:rPr>
              <a:t>?</a:t>
            </a:r>
            <a:endParaRPr lang="ko-KR" altLang="en-US" sz="2800" b="1" dirty="0">
              <a:solidFill>
                <a:schemeClr val="accent1">
                  <a:lumMod val="75000"/>
                </a:schemeClr>
              </a:solidFill>
              <a:latin typeface="宋体" pitchFamily="2" charset="-122"/>
            </a:endParaRPr>
          </a:p>
        </p:txBody>
      </p:sp>
      <p:sp>
        <p:nvSpPr>
          <p:cNvPr id="2" name="AutoShape 2" descr="http://t3.baidu.com/it/u=4146875905,2218645058&amp;fm=23&amp;gp=0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" name="AutoShape 4" descr="http://t3.baidu.com/it/u=4146875905,2218645058&amp;fm=23&amp;gp=0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294" name="AutoShape 6" descr="http://t3.baidu.com/it/u=4146875905,2218645058&amp;fm=23&amp;gp=0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4" name="Picture 8" descr="http://pic4.nipic.com/20090829/3305295_153843081007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052736"/>
            <a:ext cx="6931200" cy="338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4" grpId="0"/>
      <p:bldP spid="8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Text Box 2"/>
          <p:cNvSpPr txBox="1">
            <a:spLocks noChangeArrowheads="1"/>
          </p:cNvSpPr>
          <p:nvPr/>
        </p:nvSpPr>
        <p:spPr bwMode="auto">
          <a:xfrm>
            <a:off x="467494" y="1470385"/>
            <a:ext cx="360045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9875" indent="-269875" eaLnBrk="0" latinLnBrk="1">
              <a:buFont typeface="+mj-lt"/>
              <a:buAutoNum type="arabicPeriod"/>
            </a:pPr>
            <a:r>
              <a:rPr lang="ko-KR" altLang="zh-CN" sz="2000" dirty="0" smtClean="0"/>
              <a:t>喝着喝着酒</a:t>
            </a:r>
            <a:r>
              <a:rPr lang="ko-KR" altLang="zh-CN" sz="2000" dirty="0" smtClean="0"/>
              <a:t>，结果都已经是夜里</a:t>
            </a:r>
            <a:r>
              <a:rPr lang="en-US" altLang="zh-CN" sz="2000" dirty="0" smtClean="0"/>
              <a:t>12</a:t>
            </a:r>
            <a:r>
              <a:rPr lang="ko-KR" altLang="zh-CN" sz="2000" dirty="0" smtClean="0"/>
              <a:t>点了。</a:t>
            </a:r>
            <a:endParaRPr lang="zh-CN" altLang="zh-CN" sz="2000" dirty="0" smtClean="0"/>
          </a:p>
          <a:p>
            <a:pPr marL="269875" indent="-269875" eaLnBrk="0" latinLnBrk="1">
              <a:buFont typeface="+mj-lt"/>
              <a:buAutoNum type="arabicPeriod"/>
            </a:pPr>
            <a:r>
              <a:rPr lang="ko-KR" altLang="zh-CN" sz="2000" dirty="0" smtClean="0"/>
              <a:t>看了很多小说</a:t>
            </a:r>
            <a:r>
              <a:rPr lang="ko-KR" altLang="zh-CN" sz="2000" dirty="0" smtClean="0"/>
              <a:t>，结果对文学产生了兴趣。</a:t>
            </a:r>
            <a:endParaRPr lang="zh-CN" altLang="zh-CN" sz="2000" dirty="0" smtClean="0"/>
          </a:p>
          <a:p>
            <a:pPr marL="269875" indent="-269875" eaLnBrk="0" latinLnBrk="1">
              <a:buFont typeface="+mj-lt"/>
              <a:buAutoNum type="arabicPeriod"/>
            </a:pPr>
            <a:r>
              <a:rPr lang="ko-KR" altLang="zh-CN" sz="2000" dirty="0" smtClean="0"/>
              <a:t>太忙了</a:t>
            </a:r>
            <a:r>
              <a:rPr lang="ko-KR" altLang="zh-CN" sz="2000" dirty="0" smtClean="0"/>
              <a:t>，和朋友喝一杯的时间都没有了。</a:t>
            </a:r>
            <a:endParaRPr lang="zh-CN" altLang="zh-CN" sz="2000" dirty="0" smtClean="0"/>
          </a:p>
          <a:p>
            <a:pPr marL="269875" indent="-269875" eaLnBrk="0" latinLnBrk="1">
              <a:buFont typeface="+mj-lt"/>
              <a:buAutoNum type="arabicPeriod"/>
            </a:pPr>
            <a:r>
              <a:rPr lang="ko-KR" altLang="zh-CN" sz="2000" dirty="0" smtClean="0"/>
              <a:t>生病躺在床上</a:t>
            </a:r>
            <a:r>
              <a:rPr lang="ko-KR" altLang="zh-CN" sz="2000" dirty="0" smtClean="0"/>
              <a:t>，就十分想念家人。</a:t>
            </a:r>
            <a:endParaRPr lang="zh-CN" altLang="zh-CN" sz="2000" dirty="0" smtClean="0"/>
          </a:p>
          <a:p>
            <a:pPr marL="269875" indent="-269875" eaLnBrk="0" latinLnBrk="1">
              <a:buFont typeface="+mj-lt"/>
              <a:buAutoNum type="arabicPeriod"/>
            </a:pPr>
            <a:r>
              <a:rPr lang="ko-KR" altLang="zh-CN" sz="2000" dirty="0" smtClean="0"/>
              <a:t>在市场里四处走动</a:t>
            </a:r>
            <a:r>
              <a:rPr lang="ko-KR" altLang="zh-CN" sz="2000" dirty="0" smtClean="0"/>
              <a:t>，</a:t>
            </a:r>
            <a:r>
              <a:rPr lang="ko-KR" altLang="zh-CN" sz="2000" dirty="0" smtClean="0"/>
              <a:t>就来精神了</a:t>
            </a:r>
            <a:r>
              <a:rPr lang="ko-KR" altLang="zh-CN" sz="2000" dirty="0" smtClean="0"/>
              <a:t>。</a:t>
            </a:r>
            <a:endParaRPr lang="zh-CN" altLang="zh-CN" sz="2000" dirty="0" smtClean="0"/>
          </a:p>
          <a:p>
            <a:pPr marL="269875" indent="-269875" eaLnBrk="0" latinLnBrk="1">
              <a:buFont typeface="+mj-lt"/>
              <a:buAutoNum type="arabicPeriod"/>
            </a:pPr>
            <a:r>
              <a:rPr lang="ko-KR" altLang="zh-CN" sz="2000" dirty="0" smtClean="0"/>
              <a:t>大概是因为每天接触太多的坏消息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나쁜 뉴스를 접하다</a:t>
            </a:r>
            <a:r>
              <a:rPr lang="en-US" altLang="ko-KR" sz="2000" dirty="0" smtClean="0"/>
              <a:t>)</a:t>
            </a:r>
            <a:r>
              <a:rPr lang="ko-KR" altLang="zh-CN" sz="2000" dirty="0" smtClean="0"/>
              <a:t>，所以使得人们消极地看待这个世界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세상을 부정적으로 보다</a:t>
            </a:r>
            <a:r>
              <a:rPr lang="en-US" altLang="ko-KR" sz="2000" dirty="0" smtClean="0"/>
              <a:t>)</a:t>
            </a:r>
            <a:endParaRPr lang="zh-CN" altLang="zh-CN" sz="2000" dirty="0"/>
          </a:p>
        </p:txBody>
      </p:sp>
      <p:sp>
        <p:nvSpPr>
          <p:cNvPr id="246787" name="Text Box 3"/>
          <p:cNvSpPr txBox="1">
            <a:spLocks noChangeArrowheads="1"/>
          </p:cNvSpPr>
          <p:nvPr/>
        </p:nvSpPr>
        <p:spPr bwMode="auto">
          <a:xfrm>
            <a:off x="4031803" y="1484784"/>
            <a:ext cx="4860677" cy="430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1">
              <a:lnSpc>
                <a:spcPct val="114000"/>
              </a:lnSpc>
              <a:spcBef>
                <a:spcPts val="0"/>
              </a:spcBef>
            </a:pPr>
            <a:r>
              <a:rPr lang="ko-KR" altLang="zh-CN" sz="2000" dirty="0" smtClean="0">
                <a:latin typeface="+mj-ea"/>
                <a:ea typeface="+mj-ea"/>
              </a:rPr>
              <a:t>→</a:t>
            </a:r>
            <a:r>
              <a:rPr lang="ko-KR" altLang="zh-CN" sz="2000" dirty="0" smtClean="0"/>
              <a:t> </a:t>
            </a:r>
            <a:r>
              <a:rPr lang="ko-KR" altLang="zh-CN" sz="2000" dirty="0" smtClean="0"/>
              <a:t>술을 마시다 보니 밤</a:t>
            </a:r>
            <a:r>
              <a:rPr lang="en-US" altLang="zh-CN" sz="2000" dirty="0" smtClean="0"/>
              <a:t> 12</a:t>
            </a:r>
            <a:r>
              <a:rPr lang="ko-KR" altLang="zh-CN" sz="2000" dirty="0" smtClean="0"/>
              <a:t>시가 되었다</a:t>
            </a:r>
            <a:r>
              <a:rPr lang="en-US" altLang="zh-CN" sz="2000" dirty="0" smtClean="0"/>
              <a:t>. </a:t>
            </a:r>
            <a:r>
              <a:rPr lang="en-US" altLang="zh-CN" sz="2000" dirty="0" smtClean="0">
                <a:latin typeface="+mj-ea"/>
                <a:ea typeface="+mj-ea"/>
              </a:rPr>
              <a:t>  </a:t>
            </a:r>
            <a:endParaRPr lang="en-US" altLang="ko-KR" sz="2000" dirty="0" smtClean="0">
              <a:latin typeface="+mj-ea"/>
              <a:ea typeface="+mj-ea"/>
            </a:endParaRPr>
          </a:p>
          <a:p>
            <a:pPr eaLnBrk="0" latinLnBrk="1">
              <a:lnSpc>
                <a:spcPct val="114000"/>
              </a:lnSpc>
              <a:spcBef>
                <a:spcPts val="0"/>
              </a:spcBef>
            </a:pPr>
            <a:r>
              <a:rPr lang="ko-KR" altLang="zh-CN" sz="2000" dirty="0" smtClean="0">
                <a:latin typeface="+mj-ea"/>
                <a:ea typeface="+mj-ea"/>
              </a:rPr>
              <a:t>→ </a:t>
            </a:r>
            <a:r>
              <a:rPr lang="ko-KR" altLang="zh-CN" sz="2000" dirty="0" smtClean="0"/>
              <a:t>소설을 많이 읽다 보니 문학에 대해 관심이 생겼다</a:t>
            </a:r>
            <a:r>
              <a:rPr lang="en-US" altLang="zh-CN" sz="2000" dirty="0" smtClean="0"/>
              <a:t>. </a:t>
            </a:r>
            <a:r>
              <a:rPr lang="en-US" altLang="zh-CN" sz="2000" dirty="0" smtClean="0"/>
              <a:t>  </a:t>
            </a:r>
            <a:r>
              <a:rPr lang="en-US" altLang="zh-CN" sz="2000" dirty="0" smtClean="0">
                <a:latin typeface="+mj-ea"/>
                <a:ea typeface="+mj-ea"/>
              </a:rPr>
              <a:t>  </a:t>
            </a:r>
            <a:endParaRPr lang="en-US" altLang="ko-KR" sz="2000" dirty="0" smtClean="0">
              <a:latin typeface="+mj-ea"/>
              <a:ea typeface="+mj-ea"/>
            </a:endParaRPr>
          </a:p>
          <a:p>
            <a:pPr eaLnBrk="0" latinLnBrk="1">
              <a:lnSpc>
                <a:spcPct val="114000"/>
              </a:lnSpc>
              <a:spcBef>
                <a:spcPts val="0"/>
              </a:spcBef>
            </a:pPr>
            <a:r>
              <a:rPr lang="ko-KR" altLang="zh-CN" sz="2000" dirty="0" smtClean="0">
                <a:latin typeface="+mj-ea"/>
                <a:ea typeface="+mj-ea"/>
              </a:rPr>
              <a:t>→</a:t>
            </a:r>
            <a:r>
              <a:rPr lang="ko-KR" altLang="zh-CN" sz="2000" dirty="0" smtClean="0"/>
              <a:t> </a:t>
            </a:r>
            <a:r>
              <a:rPr lang="ko-KR" altLang="zh-CN" sz="2000" dirty="0" smtClean="0"/>
              <a:t>너무 바쁘다 보니 찬구와 한잔 할 시간도 없다</a:t>
            </a:r>
            <a:r>
              <a:rPr lang="en-US" altLang="zh-CN" sz="2000" dirty="0" smtClean="0"/>
              <a:t>. </a:t>
            </a:r>
            <a:endParaRPr lang="en-US" altLang="zh-CN" sz="2000" dirty="0" smtClean="0">
              <a:latin typeface="+mj-ea"/>
              <a:ea typeface="+mj-ea"/>
            </a:endParaRPr>
          </a:p>
          <a:p>
            <a:pPr eaLnBrk="0" latinLnBrk="1">
              <a:lnSpc>
                <a:spcPct val="114000"/>
              </a:lnSpc>
              <a:spcBef>
                <a:spcPts val="0"/>
              </a:spcBef>
            </a:pPr>
            <a:r>
              <a:rPr lang="ko-KR" altLang="zh-CN" sz="2000" dirty="0" smtClean="0">
                <a:latin typeface="+mj-ea"/>
                <a:ea typeface="+mj-ea"/>
              </a:rPr>
              <a:t>→</a:t>
            </a:r>
            <a:r>
              <a:rPr lang="ko-KR" altLang="zh-CN" sz="2000" dirty="0" smtClean="0"/>
              <a:t> </a:t>
            </a:r>
            <a:r>
              <a:rPr lang="ko-KR" altLang="zh-CN" sz="2000" dirty="0" smtClean="0"/>
              <a:t>아파서 누워 있다 보니 가족 생각이 많이 났어요 </a:t>
            </a:r>
            <a:r>
              <a:rPr lang="en-US" altLang="zh-CN" sz="2000" dirty="0" smtClean="0"/>
              <a:t>. </a:t>
            </a:r>
          </a:p>
          <a:p>
            <a:pPr eaLnBrk="0" latinLnBrk="1">
              <a:lnSpc>
                <a:spcPct val="114000"/>
              </a:lnSpc>
              <a:spcBef>
                <a:spcPts val="0"/>
              </a:spcBef>
            </a:pPr>
            <a:r>
              <a:rPr lang="ko-KR" altLang="zh-CN" sz="2000" dirty="0" smtClean="0">
                <a:latin typeface="+mj-ea"/>
              </a:rPr>
              <a:t>→ </a:t>
            </a:r>
            <a:r>
              <a:rPr lang="ko-KR" altLang="zh-CN" sz="2000" dirty="0" smtClean="0"/>
              <a:t>시장의 </a:t>
            </a:r>
            <a:r>
              <a:rPr lang="ko-KR" altLang="zh-CN" sz="2000" dirty="0" smtClean="0"/>
              <a:t>여기저기를 걷다 보니 기운이 나기 시작했다</a:t>
            </a:r>
            <a:r>
              <a:rPr lang="en-US" altLang="zh-CN" sz="2000" dirty="0" smtClean="0"/>
              <a:t>.</a:t>
            </a:r>
          </a:p>
          <a:p>
            <a:pPr eaLnBrk="0" latinLnBrk="1">
              <a:lnSpc>
                <a:spcPct val="114000"/>
              </a:lnSpc>
              <a:spcBef>
                <a:spcPts val="0"/>
              </a:spcBef>
            </a:pPr>
            <a:r>
              <a:rPr lang="ko-KR" altLang="zh-CN" sz="2000" dirty="0" smtClean="0">
                <a:latin typeface="+mj-ea"/>
              </a:rPr>
              <a:t>→ </a:t>
            </a:r>
            <a:r>
              <a:rPr lang="ko-KR" altLang="zh-CN" sz="2000" dirty="0" smtClean="0"/>
              <a:t>매일 </a:t>
            </a:r>
            <a:r>
              <a:rPr lang="ko-KR" altLang="zh-CN" sz="2000" dirty="0" smtClean="0"/>
              <a:t>나쁜 뉴스를 너무 많이 접하다 보니 사람들도 세상을 부정적으로 보게 되는 것 같다</a:t>
            </a:r>
            <a:endParaRPr lang="en-US" altLang="zh-CN" sz="2000" dirty="0" smtClean="0"/>
          </a:p>
        </p:txBody>
      </p:sp>
      <p:sp>
        <p:nvSpPr>
          <p:cNvPr id="246789" name="Rectangle 5"/>
          <p:cNvSpPr>
            <a:spLocks noChangeArrowheads="1"/>
          </p:cNvSpPr>
          <p:nvPr/>
        </p:nvSpPr>
        <p:spPr bwMode="auto">
          <a:xfrm>
            <a:off x="395858" y="333375"/>
            <a:ext cx="856863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2000" b="1" dirty="0" smtClean="0">
                <a:latin typeface="+mn-ea"/>
                <a:ea typeface="+mn-ea"/>
              </a:rPr>
              <a:t>–</a:t>
            </a:r>
            <a:r>
              <a:rPr lang="ko-KR" altLang="zh-CN" sz="2000" b="1" dirty="0" smtClean="0">
                <a:latin typeface="+mn-ea"/>
                <a:ea typeface="+mn-ea"/>
              </a:rPr>
              <a:t>다</a:t>
            </a:r>
            <a:r>
              <a:rPr lang="en-US" altLang="zh-CN" sz="2000" b="1" dirty="0" smtClean="0">
                <a:latin typeface="+mn-ea"/>
                <a:ea typeface="+mn-ea"/>
              </a:rPr>
              <a:t>(</a:t>
            </a:r>
            <a:r>
              <a:rPr lang="ko-KR" altLang="zh-CN" sz="2000" b="1" dirty="0" smtClean="0">
                <a:latin typeface="+mn-ea"/>
                <a:ea typeface="+mn-ea"/>
              </a:rPr>
              <a:t>가）보니 </a:t>
            </a:r>
            <a:r>
              <a:rPr lang="en-US" altLang="zh-CN" sz="2000" b="1" dirty="0" smtClean="0">
                <a:latin typeface="+mn-ea"/>
                <a:ea typeface="+mn-ea"/>
              </a:rPr>
              <a:t>(</a:t>
            </a:r>
            <a:r>
              <a:rPr lang="ko-KR" altLang="zh-CN" sz="2000" b="1" dirty="0" smtClean="0">
                <a:latin typeface="+mn-ea"/>
                <a:ea typeface="+mn-ea"/>
              </a:rPr>
              <a:t>惯用型</a:t>
            </a:r>
            <a:r>
              <a:rPr lang="en-US" altLang="zh-CN" sz="2000" b="1" dirty="0" smtClean="0">
                <a:latin typeface="+mn-ea"/>
                <a:ea typeface="+mn-ea"/>
              </a:rPr>
              <a:t>)</a:t>
            </a:r>
            <a:endParaRPr lang="zh-CN" altLang="zh-CN" sz="2000" dirty="0" smtClean="0">
              <a:latin typeface="+mn-ea"/>
              <a:ea typeface="+mn-ea"/>
            </a:endParaRPr>
          </a:p>
          <a:p>
            <a:r>
              <a:rPr lang="zh-CN" altLang="zh-CN" sz="2000" dirty="0" smtClean="0">
                <a:latin typeface="+mn-ea"/>
                <a:ea typeface="+mn-ea"/>
              </a:rPr>
              <a:t>用于</a:t>
            </a:r>
            <a:r>
              <a:rPr lang="zh-CN" altLang="zh-CN" sz="2000" dirty="0" smtClean="0">
                <a:latin typeface="+mn-ea"/>
                <a:ea typeface="+mn-ea"/>
              </a:rPr>
              <a:t>谓词词干、体词的谓词形后，表示因果关系，即某一行动后，结果发生了某事（一般是意想不到的）。 </a:t>
            </a:r>
            <a:r>
              <a:rPr lang="ko-KR" altLang="zh-CN" sz="2000" dirty="0" smtClean="0">
                <a:latin typeface="+mn-ea"/>
                <a:ea typeface="+mn-ea"/>
              </a:rPr>
              <a:t> </a:t>
            </a:r>
            <a:r>
              <a:rPr lang="zh-CN" altLang="zh-CN" sz="2000" dirty="0" smtClean="0">
                <a:latin typeface="+mn-ea"/>
                <a:ea typeface="+mn-ea"/>
              </a:rPr>
              <a:t> </a:t>
            </a:r>
            <a:endParaRPr lang="zh-CN" altLang="zh-CN" sz="2000" dirty="0" smtClean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6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6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6" grpId="0"/>
      <p:bldP spid="24678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内容占位符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altLang="zh-CN" sz="2000" dirty="0" smtClean="0">
                <a:sym typeface="Wingdings" pitchFamily="2" charset="2"/>
                <a:hlinkClick r:id="rId2" action="ppaction://hlinkfile"/>
              </a:rPr>
              <a:t></a:t>
            </a:r>
            <a:r>
              <a:rPr lang="en-US" altLang="ko-KR" sz="2000" b="1" dirty="0" smtClean="0">
                <a:latin typeface="宋体" pitchFamily="2" charset="-122"/>
                <a:sym typeface="Wingdings" pitchFamily="2" charset="2"/>
                <a:hlinkClick r:id="rId2" action="ppaction://hlinkfile"/>
              </a:rPr>
              <a:t>【</a:t>
            </a:r>
            <a:r>
              <a:rPr lang="ko-KR" altLang="en-US" sz="2000" b="1" dirty="0" smtClean="0">
                <a:latin typeface="宋体" pitchFamily="2" charset="-122"/>
                <a:sym typeface="Wingdings" pitchFamily="2" charset="2"/>
                <a:hlinkClick r:id="rId2" action="ppaction://hlinkfile"/>
              </a:rPr>
              <a:t>문단</a:t>
            </a:r>
            <a:r>
              <a:rPr lang="en-US" altLang="ko-KR" sz="2000" b="1" dirty="0" smtClean="0">
                <a:latin typeface="宋体" pitchFamily="2" charset="-122"/>
                <a:sym typeface="Wingdings" pitchFamily="2" charset="2"/>
                <a:hlinkClick r:id="rId2" action="ppaction://hlinkfile"/>
              </a:rPr>
              <a:t>2】</a:t>
            </a:r>
            <a:endParaRPr lang="ko-KR" altLang="zh-CN" sz="2000" dirty="0" smtClean="0">
              <a:latin typeface="宋体" pitchFamily="2" charset="-122"/>
            </a:endParaRPr>
          </a:p>
          <a:p>
            <a:pPr marL="0" indent="0" latinLnBrk="1" hangingPunct="1">
              <a:lnSpc>
                <a:spcPct val="114000"/>
              </a:lnSpc>
              <a:spcBef>
                <a:spcPts val="0"/>
              </a:spcBef>
              <a:buNone/>
            </a:pPr>
            <a:r>
              <a:rPr lang="en-US" altLang="ko-KR" sz="2000" dirty="0" smtClean="0"/>
              <a:t> </a:t>
            </a:r>
            <a:r>
              <a:rPr lang="en-US" altLang="ko-KR" sz="2000" dirty="0" smtClean="0"/>
              <a:t>  </a:t>
            </a:r>
            <a:r>
              <a:rPr lang="ko-KR" altLang="zh-CN" sz="2000" dirty="0" smtClean="0"/>
              <a:t>일상생활에서는 </a:t>
            </a:r>
            <a:r>
              <a:rPr lang="ko-KR" altLang="zh-CN" sz="2000" dirty="0" smtClean="0"/>
              <a:t>보통 평지를 걷는 수평이동을 하지만 등산에서는 한 발 한 발 쑥쑥 오르는 상승감을 즐기며 수직이동을 한다</a:t>
            </a:r>
            <a:r>
              <a:rPr lang="en-US" altLang="zh-CN" sz="2000" dirty="0" smtClean="0"/>
              <a:t>. </a:t>
            </a:r>
            <a:r>
              <a:rPr lang="ko-KR" altLang="zh-CN" sz="2000" dirty="0" smtClean="0"/>
              <a:t>등산은 평지에서 시작하여 점차 표고를 높이면서 산을 올랐다가 다시 내려오는 반복운동이다</a:t>
            </a:r>
            <a:r>
              <a:rPr lang="en-US" altLang="zh-CN" sz="2000" dirty="0" smtClean="0"/>
              <a:t>. </a:t>
            </a:r>
            <a:r>
              <a:rPr lang="ko-KR" altLang="zh-CN" sz="2000" dirty="0" smtClean="0"/>
              <a:t>오직 자연만을 무대로 하는 등산에서는 좀 더 경사지고 험난한 곳을 오르내리게 되므로 등산 요령을 잘 알아 두는 것이 중요하다</a:t>
            </a:r>
            <a:r>
              <a:rPr lang="en-US" altLang="zh-CN" sz="2000" dirty="0" smtClean="0"/>
              <a:t>. </a:t>
            </a:r>
            <a:r>
              <a:rPr lang="ko-KR" altLang="zh-CN" sz="2000" dirty="0" smtClean="0"/>
              <a:t>자신의 용기와 기지</a:t>
            </a:r>
            <a:r>
              <a:rPr lang="en-US" altLang="zh-CN" sz="2000" dirty="0" smtClean="0"/>
              <a:t>, </a:t>
            </a:r>
            <a:r>
              <a:rPr lang="ko-KR" altLang="zh-CN" sz="2000" dirty="0" smtClean="0"/>
              <a:t>기량과 체력</a:t>
            </a:r>
            <a:r>
              <a:rPr lang="en-US" altLang="zh-CN" sz="2000" dirty="0" smtClean="0"/>
              <a:t>, </a:t>
            </a:r>
            <a:r>
              <a:rPr lang="ko-KR" altLang="zh-CN" sz="2000" dirty="0" smtClean="0"/>
              <a:t>능력과 정력을 한껏 시험하며 사람들은 등산을 즐기고 있다</a:t>
            </a:r>
            <a:r>
              <a:rPr lang="en-US" altLang="zh-CN" sz="2000" dirty="0" smtClean="0"/>
              <a:t>. </a:t>
            </a:r>
            <a:r>
              <a:rPr lang="ko-KR" altLang="zh-CN" sz="2000" dirty="0" smtClean="0"/>
              <a:t>사람들은 주말이나 연휴가 되면 산으로 가서 자연이 </a:t>
            </a:r>
            <a:r>
              <a:rPr lang="ko-KR" altLang="zh-CN" sz="2000" b="1" dirty="0" smtClean="0">
                <a:solidFill>
                  <a:srgbClr val="FF0000"/>
                </a:solidFill>
              </a:rPr>
              <a:t>가져다 주는 </a:t>
            </a:r>
            <a:r>
              <a:rPr lang="ko-KR" altLang="zh-CN" sz="2000" dirty="0" smtClean="0"/>
              <a:t>육체적</a:t>
            </a:r>
            <a:r>
              <a:rPr lang="en-US" altLang="zh-CN" sz="2000" dirty="0" smtClean="0"/>
              <a:t>, </a:t>
            </a:r>
            <a:r>
              <a:rPr lang="ko-KR" altLang="zh-CN" sz="2000" dirty="0" smtClean="0"/>
              <a:t>정신적 즐거움을 느끼면서 상쾌한 기분으로 여가를 보낸다</a:t>
            </a:r>
            <a:r>
              <a:rPr lang="en-US" altLang="zh-CN" sz="2000" dirty="0" smtClean="0"/>
              <a:t>. </a:t>
            </a:r>
            <a:r>
              <a:rPr lang="ko-KR" altLang="zh-CN" sz="2000" dirty="0" smtClean="0"/>
              <a:t>그래서 교외의 크고 작은 산들은 주말마다 등산하는 사람들로 붐빈다</a:t>
            </a:r>
            <a:r>
              <a:rPr lang="en-US" altLang="zh-CN" sz="2000" dirty="0" smtClean="0"/>
              <a:t>. 1977</a:t>
            </a:r>
            <a:r>
              <a:rPr lang="ko-KR" altLang="zh-CN" sz="2000" dirty="0" smtClean="0"/>
              <a:t>년</a:t>
            </a:r>
            <a:r>
              <a:rPr lang="en-US" altLang="zh-CN" sz="2000" dirty="0" smtClean="0"/>
              <a:t> 9</a:t>
            </a:r>
            <a:r>
              <a:rPr lang="ko-KR" altLang="zh-CN" sz="2000" dirty="0" smtClean="0"/>
              <a:t>월</a:t>
            </a:r>
            <a:r>
              <a:rPr lang="en-US" altLang="zh-CN" sz="2000" dirty="0" smtClean="0"/>
              <a:t>, </a:t>
            </a:r>
            <a:r>
              <a:rPr lang="ko-KR" altLang="zh-CN" sz="2000" dirty="0" smtClean="0"/>
              <a:t>고상돈이 한국인으로서 최초로 에베레스트에 오른 후로 등산하고 워킹하는 사람들이 끊임없이 증가하고 있다</a:t>
            </a:r>
            <a:r>
              <a:rPr lang="en-US" altLang="zh-CN" sz="2000" dirty="0" smtClean="0"/>
              <a:t>.</a:t>
            </a:r>
            <a:endParaRPr lang="zh-CN" altLang="zh-CN" sz="2000" dirty="0" smtClean="0"/>
          </a:p>
          <a:p>
            <a:pPr marL="0" indent="0" latinLnBrk="1" hangingPunct="1">
              <a:lnSpc>
                <a:spcPct val="114000"/>
              </a:lnSpc>
              <a:spcBef>
                <a:spcPts val="0"/>
              </a:spcBef>
              <a:buNone/>
            </a:pPr>
            <a:endParaRPr lang="zh-CN" altLang="zh-CN" sz="20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Text Box 2"/>
          <p:cNvSpPr txBox="1">
            <a:spLocks noChangeArrowheads="1"/>
          </p:cNvSpPr>
          <p:nvPr/>
        </p:nvSpPr>
        <p:spPr bwMode="auto">
          <a:xfrm>
            <a:off x="539552" y="1772816"/>
            <a:ext cx="360045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9875" indent="-269875" eaLnBrk="0" latinLnBrk="1">
              <a:buFont typeface="+mj-lt"/>
              <a:buAutoNum type="arabicPeriod"/>
            </a:pPr>
            <a:r>
              <a:rPr lang="ko-KR" altLang="zh-CN" sz="2000" dirty="0" smtClean="0">
                <a:latin typeface="+mn-ea"/>
                <a:ea typeface="+mn-ea"/>
              </a:rPr>
              <a:t>抓了鱼放进鱼缸里</a:t>
            </a:r>
            <a:r>
              <a:rPr lang="ko-KR" altLang="zh-CN" sz="2000" dirty="0" smtClean="0">
                <a:latin typeface="+mn-ea"/>
                <a:ea typeface="+mn-ea"/>
              </a:rPr>
              <a:t>。</a:t>
            </a:r>
            <a:endParaRPr lang="zh-CN" altLang="zh-CN" sz="2000" dirty="0" smtClean="0">
              <a:latin typeface="+mn-ea"/>
              <a:ea typeface="+mn-ea"/>
            </a:endParaRPr>
          </a:p>
          <a:p>
            <a:pPr marL="269875" indent="-269875" eaLnBrk="0" latinLnBrk="1">
              <a:buFont typeface="+mj-lt"/>
              <a:buAutoNum type="arabicPeriod"/>
            </a:pPr>
            <a:r>
              <a:rPr lang="ko-KR" altLang="zh-CN" sz="2000" dirty="0" smtClean="0">
                <a:latin typeface="+mn-ea"/>
                <a:ea typeface="+mn-ea"/>
              </a:rPr>
              <a:t>有空的话帮我借本书好吗</a:t>
            </a:r>
            <a:r>
              <a:rPr lang="ko-KR" altLang="zh-CN" sz="2000" dirty="0" smtClean="0">
                <a:latin typeface="+mn-ea"/>
                <a:ea typeface="+mn-ea"/>
              </a:rPr>
              <a:t>？</a:t>
            </a:r>
            <a:endParaRPr lang="zh-CN" altLang="zh-CN" sz="2000" dirty="0" smtClean="0">
              <a:latin typeface="+mn-ea"/>
              <a:ea typeface="+mn-ea"/>
            </a:endParaRPr>
          </a:p>
          <a:p>
            <a:pPr marL="269875" indent="-269875" eaLnBrk="0" latinLnBrk="1">
              <a:buFont typeface="+mj-lt"/>
              <a:buAutoNum type="arabicPeriod"/>
            </a:pPr>
            <a:r>
              <a:rPr lang="ko-KR" altLang="zh-CN" sz="2000" dirty="0" smtClean="0">
                <a:latin typeface="+mn-ea"/>
                <a:ea typeface="+mn-ea"/>
              </a:rPr>
              <a:t>买药吃了</a:t>
            </a:r>
            <a:r>
              <a:rPr lang="ko-KR" altLang="zh-CN" sz="2000" dirty="0" smtClean="0">
                <a:latin typeface="+mn-ea"/>
                <a:ea typeface="+mn-ea"/>
              </a:rPr>
              <a:t>。</a:t>
            </a:r>
            <a:endParaRPr lang="zh-CN" altLang="zh-CN" sz="2000" dirty="0" smtClean="0">
              <a:latin typeface="+mn-ea"/>
              <a:ea typeface="+mn-ea"/>
            </a:endParaRPr>
          </a:p>
          <a:p>
            <a:pPr marL="269875" indent="-269875" eaLnBrk="0" latinLnBrk="1">
              <a:buFont typeface="+mj-lt"/>
              <a:buAutoNum type="arabicPeriod"/>
            </a:pPr>
            <a:r>
              <a:rPr lang="ko-KR" altLang="zh-CN" sz="2000" dirty="0" smtClean="0">
                <a:latin typeface="+mn-ea"/>
                <a:ea typeface="+mn-ea"/>
              </a:rPr>
              <a:t>打水</a:t>
            </a:r>
            <a:r>
              <a:rPr lang="en-US" altLang="ko-KR" sz="2000" dirty="0" smtClean="0">
                <a:latin typeface="+mn-ea"/>
                <a:ea typeface="+mn-ea"/>
              </a:rPr>
              <a:t>(</a:t>
            </a:r>
            <a:r>
              <a:rPr lang="ko-KR" altLang="en-US" sz="2000" dirty="0" smtClean="0">
                <a:latin typeface="+mn-ea"/>
                <a:ea typeface="+mn-ea"/>
              </a:rPr>
              <a:t>물을 길다</a:t>
            </a:r>
            <a:r>
              <a:rPr lang="en-US" altLang="ko-KR" sz="2000" dirty="0" smtClean="0">
                <a:latin typeface="+mn-ea"/>
                <a:ea typeface="+mn-ea"/>
              </a:rPr>
              <a:t>)</a:t>
            </a:r>
            <a:r>
              <a:rPr lang="ko-KR" altLang="zh-CN" sz="2000" dirty="0" smtClean="0">
                <a:latin typeface="+mn-ea"/>
                <a:ea typeface="+mn-ea"/>
              </a:rPr>
              <a:t>喝</a:t>
            </a:r>
            <a:r>
              <a:rPr lang="ko-KR" altLang="zh-CN" sz="2000" dirty="0" smtClean="0">
                <a:latin typeface="+mn-ea"/>
                <a:ea typeface="+mn-ea"/>
              </a:rPr>
              <a:t>。</a:t>
            </a:r>
            <a:endParaRPr lang="zh-CN" altLang="zh-CN" sz="2000" dirty="0" smtClean="0">
              <a:latin typeface="+mn-ea"/>
              <a:ea typeface="+mn-ea"/>
            </a:endParaRPr>
          </a:p>
          <a:p>
            <a:pPr marL="269875" indent="-269875" eaLnBrk="0" latinLnBrk="1">
              <a:buFont typeface="+mj-lt"/>
              <a:buAutoNum type="arabicPeriod"/>
            </a:pPr>
            <a:r>
              <a:rPr lang="ko-KR" altLang="zh-CN" sz="2000" dirty="0" smtClean="0">
                <a:latin typeface="+mn-ea"/>
                <a:ea typeface="+mn-ea"/>
              </a:rPr>
              <a:t>给社长送去资料</a:t>
            </a:r>
            <a:r>
              <a:rPr lang="ko-KR" altLang="zh-CN" sz="2000" dirty="0" smtClean="0">
                <a:latin typeface="+mn-ea"/>
                <a:ea typeface="+mn-ea"/>
              </a:rPr>
              <a:t>。</a:t>
            </a:r>
            <a:endParaRPr lang="zh-CN" altLang="zh-CN" sz="2000" dirty="0" smtClean="0">
              <a:latin typeface="+mn-ea"/>
              <a:ea typeface="+mn-ea"/>
            </a:endParaRPr>
          </a:p>
          <a:p>
            <a:pPr marL="269875" indent="-269875">
              <a:buFont typeface="+mj-lt"/>
              <a:buAutoNum type="arabicPeriod"/>
            </a:pPr>
            <a:r>
              <a:rPr lang="ko-KR" altLang="zh-CN" sz="2000" dirty="0" smtClean="0">
                <a:latin typeface="+mn-ea"/>
                <a:ea typeface="+mn-ea"/>
              </a:rPr>
              <a:t>今天为止一定要把书带到图书馆放好。</a:t>
            </a:r>
            <a:endParaRPr lang="en-US" altLang="ko-KR" sz="2000" dirty="0" smtClean="0">
              <a:latin typeface="+mn-ea"/>
              <a:ea typeface="+mn-ea"/>
            </a:endParaRPr>
          </a:p>
          <a:p>
            <a:pPr marL="269875" indent="-269875">
              <a:buFont typeface="+mj-lt"/>
              <a:buAutoNum type="arabicPeriod"/>
            </a:pPr>
            <a:r>
              <a:rPr lang="zh-CN" altLang="en-US" sz="2000" dirty="0" smtClean="0">
                <a:latin typeface="+mn-ea"/>
                <a:ea typeface="+mn-ea"/>
              </a:rPr>
              <a:t>哥哥我带你回家。</a:t>
            </a:r>
            <a:endParaRPr lang="en-US" altLang="zh-CN" sz="2000" dirty="0" smtClean="0">
              <a:latin typeface="+mn-ea"/>
              <a:ea typeface="+mn-ea"/>
            </a:endParaRPr>
          </a:p>
        </p:txBody>
      </p:sp>
      <p:sp>
        <p:nvSpPr>
          <p:cNvPr id="246787" name="Text Box 3"/>
          <p:cNvSpPr txBox="1">
            <a:spLocks noChangeArrowheads="1"/>
          </p:cNvSpPr>
          <p:nvPr/>
        </p:nvSpPr>
        <p:spPr bwMode="auto">
          <a:xfrm>
            <a:off x="4283968" y="1753881"/>
            <a:ext cx="4968552" cy="2548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1">
              <a:lnSpc>
                <a:spcPct val="114000"/>
              </a:lnSpc>
              <a:spcBef>
                <a:spcPts val="0"/>
              </a:spcBef>
            </a:pPr>
            <a:r>
              <a:rPr lang="ko-KR" altLang="zh-CN" sz="2000" dirty="0" smtClean="0">
                <a:latin typeface="+mn-ea"/>
                <a:ea typeface="+mn-ea"/>
              </a:rPr>
              <a:t>→ </a:t>
            </a:r>
            <a:r>
              <a:rPr lang="ko-KR" altLang="zh-CN" sz="2000" dirty="0" smtClean="0"/>
              <a:t>고기를 잡아다 어항에 넣다</a:t>
            </a:r>
            <a:r>
              <a:rPr lang="en-US" altLang="zh-CN" sz="2000" dirty="0" smtClean="0"/>
              <a:t>.</a:t>
            </a:r>
            <a:r>
              <a:rPr lang="en-US" altLang="zh-CN" sz="2000" dirty="0" smtClean="0"/>
              <a:t> </a:t>
            </a:r>
            <a:r>
              <a:rPr lang="en-US" altLang="zh-CN" sz="2000" dirty="0" smtClean="0">
                <a:latin typeface="+mn-ea"/>
                <a:ea typeface="+mn-ea"/>
              </a:rPr>
              <a:t> </a:t>
            </a:r>
            <a:endParaRPr lang="en-US" altLang="ko-KR" sz="2000" dirty="0" smtClean="0">
              <a:latin typeface="+mn-ea"/>
              <a:ea typeface="+mn-ea"/>
            </a:endParaRPr>
          </a:p>
          <a:p>
            <a:pPr eaLnBrk="0" latinLnBrk="1">
              <a:lnSpc>
                <a:spcPct val="114000"/>
              </a:lnSpc>
              <a:spcBef>
                <a:spcPts val="0"/>
              </a:spcBef>
            </a:pPr>
            <a:r>
              <a:rPr lang="ko-KR" altLang="zh-CN" sz="2000" dirty="0" smtClean="0">
                <a:latin typeface="+mn-ea"/>
                <a:ea typeface="+mn-ea"/>
              </a:rPr>
              <a:t>→ </a:t>
            </a:r>
            <a:r>
              <a:rPr lang="ko-KR" altLang="zh-CN" sz="2000" dirty="0" smtClean="0"/>
              <a:t>시간이 있으면 책을 좀 빌려다 줄래</a:t>
            </a:r>
            <a:r>
              <a:rPr lang="en-US" altLang="zh-CN" sz="2000" dirty="0" smtClean="0"/>
              <a:t>? </a:t>
            </a:r>
            <a:r>
              <a:rPr lang="en-US" altLang="zh-CN" sz="2000" dirty="0" smtClean="0"/>
              <a:t> </a:t>
            </a:r>
            <a:r>
              <a:rPr lang="en-US" altLang="zh-CN" sz="2000" dirty="0" smtClean="0">
                <a:latin typeface="+mn-ea"/>
                <a:ea typeface="+mn-ea"/>
              </a:rPr>
              <a:t>  </a:t>
            </a:r>
            <a:endParaRPr lang="en-US" altLang="ko-KR" sz="2000" dirty="0" smtClean="0">
              <a:latin typeface="+mn-ea"/>
              <a:ea typeface="+mn-ea"/>
            </a:endParaRPr>
          </a:p>
          <a:p>
            <a:pPr eaLnBrk="0" latinLnBrk="1">
              <a:lnSpc>
                <a:spcPct val="114000"/>
              </a:lnSpc>
              <a:spcBef>
                <a:spcPts val="0"/>
              </a:spcBef>
            </a:pPr>
            <a:r>
              <a:rPr lang="ko-KR" altLang="zh-CN" sz="2000" dirty="0" smtClean="0">
                <a:latin typeface="+mn-ea"/>
                <a:ea typeface="+mn-ea"/>
              </a:rPr>
              <a:t>→ </a:t>
            </a:r>
            <a:r>
              <a:rPr lang="ko-KR" altLang="zh-CN" sz="2000" dirty="0" smtClean="0"/>
              <a:t>약을 사다가 먹었다</a:t>
            </a:r>
            <a:r>
              <a:rPr lang="en-US" altLang="zh-CN" sz="2000" dirty="0" smtClean="0"/>
              <a:t>. </a:t>
            </a:r>
            <a:r>
              <a:rPr lang="en-US" altLang="zh-CN" sz="2000" dirty="0" smtClean="0"/>
              <a:t> </a:t>
            </a:r>
            <a:endParaRPr lang="en-US" altLang="zh-CN" sz="2000" dirty="0" smtClean="0">
              <a:latin typeface="+mn-ea"/>
              <a:ea typeface="+mn-ea"/>
            </a:endParaRPr>
          </a:p>
          <a:p>
            <a:pPr eaLnBrk="0" latinLnBrk="1">
              <a:lnSpc>
                <a:spcPct val="114000"/>
              </a:lnSpc>
              <a:spcBef>
                <a:spcPts val="0"/>
              </a:spcBef>
            </a:pPr>
            <a:r>
              <a:rPr lang="ko-KR" altLang="zh-CN" sz="2000" dirty="0" smtClean="0">
                <a:latin typeface="+mn-ea"/>
                <a:ea typeface="+mn-ea"/>
              </a:rPr>
              <a:t>→ </a:t>
            </a:r>
            <a:r>
              <a:rPr lang="ko-KR" altLang="zh-CN" sz="2000" dirty="0" smtClean="0"/>
              <a:t>물을 길어다 먹다</a:t>
            </a:r>
            <a:r>
              <a:rPr lang="en-US" altLang="zh-CN" sz="2000" dirty="0" smtClean="0"/>
              <a:t>. </a:t>
            </a:r>
            <a:r>
              <a:rPr lang="en-US" altLang="zh-CN" sz="2000" dirty="0" smtClean="0"/>
              <a:t> </a:t>
            </a:r>
            <a:endParaRPr lang="zh-CN" altLang="zh-CN" sz="2000" dirty="0" smtClean="0">
              <a:latin typeface="+mn-ea"/>
              <a:ea typeface="+mn-ea"/>
            </a:endParaRPr>
          </a:p>
          <a:p>
            <a:pPr eaLnBrk="0" latinLnBrk="1">
              <a:lnSpc>
                <a:spcPct val="114000"/>
              </a:lnSpc>
              <a:spcBef>
                <a:spcPts val="0"/>
              </a:spcBef>
            </a:pPr>
            <a:r>
              <a:rPr lang="ko-KR" altLang="zh-CN" sz="2000" dirty="0" smtClean="0">
                <a:latin typeface="+mn-ea"/>
                <a:ea typeface="+mn-ea"/>
              </a:rPr>
              <a:t>→ </a:t>
            </a:r>
            <a:r>
              <a:rPr lang="ko-KR" altLang="zh-CN" sz="2000" dirty="0" smtClean="0"/>
              <a:t>사장님께 서류를 가져다 드렸다</a:t>
            </a:r>
            <a:r>
              <a:rPr lang="en-US" altLang="zh-CN" sz="2000" dirty="0" smtClean="0"/>
              <a:t>. </a:t>
            </a:r>
            <a:endParaRPr lang="en-US" altLang="zh-CN" sz="2000" b="1" dirty="0" smtClean="0"/>
          </a:p>
          <a:p>
            <a:pPr eaLnBrk="0" latinLnBrk="1">
              <a:lnSpc>
                <a:spcPct val="114000"/>
              </a:lnSpc>
              <a:spcBef>
                <a:spcPts val="0"/>
              </a:spcBef>
            </a:pPr>
            <a:r>
              <a:rPr lang="ko-KR" altLang="zh-CN" sz="2000" dirty="0" smtClean="0">
                <a:latin typeface="+mn-ea"/>
              </a:rPr>
              <a:t>→</a:t>
            </a:r>
            <a:r>
              <a:rPr lang="ko-KR" altLang="zh-CN" sz="2000" dirty="0" smtClean="0"/>
              <a:t> 오늘까지 도서관에 책을 갖다둬야 한다</a:t>
            </a:r>
            <a:r>
              <a:rPr lang="en-US" altLang="zh-CN" sz="2000" dirty="0" smtClean="0"/>
              <a:t>.</a:t>
            </a:r>
          </a:p>
          <a:p>
            <a:pPr eaLnBrk="0" latinLnBrk="1">
              <a:lnSpc>
                <a:spcPct val="114000"/>
              </a:lnSpc>
              <a:spcBef>
                <a:spcPts val="0"/>
              </a:spcBef>
            </a:pPr>
            <a:r>
              <a:rPr lang="ko-KR" altLang="zh-CN" sz="2000" dirty="0" smtClean="0">
                <a:latin typeface="+mn-ea"/>
              </a:rPr>
              <a:t>→</a:t>
            </a:r>
            <a:r>
              <a:rPr lang="en-US" altLang="ko-KR" sz="2000" dirty="0" smtClean="0">
                <a:latin typeface="+mn-ea"/>
              </a:rPr>
              <a:t> </a:t>
            </a:r>
            <a:r>
              <a:rPr lang="ko-KR" altLang="en-US" sz="2000" dirty="0" smtClean="0">
                <a:latin typeface="+mn-ea"/>
              </a:rPr>
              <a:t>오빠가 데려다 줄게</a:t>
            </a:r>
            <a:r>
              <a:rPr lang="en-US" altLang="ko-KR" sz="2000" dirty="0" smtClean="0">
                <a:latin typeface="+mn-ea"/>
              </a:rPr>
              <a:t>.</a:t>
            </a:r>
            <a:endParaRPr lang="en-US" altLang="zh-CN" sz="2000" dirty="0" smtClean="0">
              <a:latin typeface="+mn-ea"/>
              <a:ea typeface="+mn-ea"/>
            </a:endParaRPr>
          </a:p>
        </p:txBody>
      </p:sp>
      <p:sp>
        <p:nvSpPr>
          <p:cNvPr id="246789" name="Rectangle 5"/>
          <p:cNvSpPr>
            <a:spLocks noChangeArrowheads="1"/>
          </p:cNvSpPr>
          <p:nvPr/>
        </p:nvSpPr>
        <p:spPr bwMode="auto">
          <a:xfrm>
            <a:off x="395858" y="333375"/>
            <a:ext cx="856863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2000" b="1" dirty="0" smtClean="0">
                <a:latin typeface="+mn-ea"/>
                <a:ea typeface="+mn-ea"/>
              </a:rPr>
              <a:t>–</a:t>
            </a:r>
            <a:r>
              <a:rPr lang="ko-KR" altLang="zh-CN" sz="2000" b="1" dirty="0" smtClean="0">
                <a:latin typeface="+mn-ea"/>
                <a:ea typeface="+mn-ea"/>
              </a:rPr>
              <a:t>아다</a:t>
            </a:r>
            <a:r>
              <a:rPr lang="en-US" altLang="zh-CN" sz="2000" b="1" dirty="0" smtClean="0">
                <a:latin typeface="+mn-ea"/>
                <a:ea typeface="+mn-ea"/>
              </a:rPr>
              <a:t>(</a:t>
            </a:r>
            <a:r>
              <a:rPr lang="ko-KR" altLang="zh-CN" sz="2000" b="1" dirty="0" smtClean="0">
                <a:latin typeface="+mn-ea"/>
                <a:ea typeface="+mn-ea"/>
              </a:rPr>
              <a:t>가</a:t>
            </a:r>
            <a:r>
              <a:rPr lang="en-US" altLang="zh-CN" sz="2000" b="1" dirty="0" smtClean="0">
                <a:latin typeface="+mn-ea"/>
                <a:ea typeface="+mn-ea"/>
              </a:rPr>
              <a:t>)/-</a:t>
            </a:r>
            <a:r>
              <a:rPr lang="ko-KR" altLang="zh-CN" sz="2000" b="1" dirty="0" smtClean="0">
                <a:latin typeface="+mn-ea"/>
                <a:ea typeface="+mn-ea"/>
              </a:rPr>
              <a:t>어다</a:t>
            </a:r>
            <a:r>
              <a:rPr lang="en-US" altLang="zh-CN" sz="2000" b="1" dirty="0" smtClean="0">
                <a:latin typeface="+mn-ea"/>
                <a:ea typeface="+mn-ea"/>
              </a:rPr>
              <a:t>(</a:t>
            </a:r>
            <a:r>
              <a:rPr lang="ko-KR" altLang="zh-CN" sz="2000" b="1" dirty="0" smtClean="0">
                <a:latin typeface="+mn-ea"/>
                <a:ea typeface="+mn-ea"/>
              </a:rPr>
              <a:t>가</a:t>
            </a:r>
            <a:r>
              <a:rPr lang="en-US" altLang="zh-CN" sz="2000" b="1" dirty="0" smtClean="0">
                <a:latin typeface="+mn-ea"/>
                <a:ea typeface="+mn-ea"/>
              </a:rPr>
              <a:t>)/-</a:t>
            </a:r>
            <a:r>
              <a:rPr lang="ko-KR" altLang="zh-CN" sz="2000" b="1" dirty="0" smtClean="0">
                <a:latin typeface="+mn-ea"/>
                <a:ea typeface="+mn-ea"/>
              </a:rPr>
              <a:t>여다</a:t>
            </a:r>
            <a:r>
              <a:rPr lang="en-US" altLang="zh-CN" sz="2000" b="1" dirty="0" smtClean="0">
                <a:latin typeface="+mn-ea"/>
                <a:ea typeface="+mn-ea"/>
              </a:rPr>
              <a:t>(</a:t>
            </a:r>
            <a:r>
              <a:rPr lang="ko-KR" altLang="zh-CN" sz="2000" b="1" dirty="0" smtClean="0">
                <a:latin typeface="+mn-ea"/>
                <a:ea typeface="+mn-ea"/>
              </a:rPr>
              <a:t>가</a:t>
            </a:r>
            <a:r>
              <a:rPr lang="en-US" altLang="zh-CN" sz="2000" b="1" dirty="0" smtClean="0">
                <a:latin typeface="+mn-ea"/>
                <a:ea typeface="+mn-ea"/>
              </a:rPr>
              <a:t>)  (</a:t>
            </a:r>
            <a:r>
              <a:rPr lang="ko-KR" altLang="zh-CN" sz="2000" b="1" dirty="0" smtClean="0">
                <a:latin typeface="+mn-ea"/>
                <a:ea typeface="+mn-ea"/>
              </a:rPr>
              <a:t>连接词尾</a:t>
            </a:r>
            <a:r>
              <a:rPr lang="en-US" altLang="zh-CN" sz="2000" b="1" dirty="0" smtClean="0">
                <a:latin typeface="+mn-ea"/>
                <a:ea typeface="+mn-ea"/>
              </a:rPr>
              <a:t>)</a:t>
            </a:r>
            <a:endParaRPr lang="zh-CN" altLang="zh-CN" sz="2000" dirty="0" smtClean="0">
              <a:latin typeface="+mn-ea"/>
              <a:ea typeface="+mn-ea"/>
            </a:endParaRPr>
          </a:p>
          <a:p>
            <a:r>
              <a:rPr lang="en-US" altLang="zh-CN" sz="2000" dirty="0" smtClean="0">
                <a:latin typeface="+mn-ea"/>
                <a:ea typeface="+mn-ea"/>
              </a:rPr>
              <a:t>  </a:t>
            </a:r>
            <a:r>
              <a:rPr lang="zh-CN" altLang="zh-CN" sz="2000" dirty="0" smtClean="0">
                <a:latin typeface="+mn-ea"/>
                <a:ea typeface="+mn-ea"/>
              </a:rPr>
              <a:t>用于他动词词干后，表示该动作所得到的结果，由后一动作来处置</a:t>
            </a:r>
            <a:r>
              <a:rPr lang="en-US" altLang="zh-CN" sz="2000" dirty="0" smtClean="0">
                <a:latin typeface="+mn-ea"/>
                <a:ea typeface="+mn-ea"/>
              </a:rPr>
              <a:t>; </a:t>
            </a:r>
            <a:r>
              <a:rPr lang="zh-CN" altLang="zh-CN" sz="2000" dirty="0" smtClean="0">
                <a:latin typeface="+mn-ea"/>
                <a:ea typeface="+mn-ea"/>
              </a:rPr>
              <a:t>前后动作发生的地点不一样。</a:t>
            </a:r>
            <a:endParaRPr lang="zh-CN" altLang="zh-CN" sz="2000" dirty="0" smtClean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6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6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46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6" grpId="0"/>
      <p:bldP spid="24678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Text Box 2"/>
          <p:cNvSpPr txBox="1">
            <a:spLocks noChangeArrowheads="1"/>
          </p:cNvSpPr>
          <p:nvPr/>
        </p:nvSpPr>
        <p:spPr bwMode="auto">
          <a:xfrm>
            <a:off x="467494" y="1470385"/>
            <a:ext cx="3600450" cy="250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9875" indent="-269875" eaLnBrk="0" latinLnBrk="1">
              <a:lnSpc>
                <a:spcPct val="114000"/>
              </a:lnSpc>
              <a:buFont typeface="+mj-lt"/>
              <a:buAutoNum type="arabicPeriod"/>
            </a:pPr>
            <a:r>
              <a:rPr lang="ko-KR" altLang="zh-CN" sz="2000" dirty="0" smtClean="0">
                <a:latin typeface="+mn-ea"/>
                <a:ea typeface="+mn-ea"/>
              </a:rPr>
              <a:t>自从因为自行车受伤</a:t>
            </a:r>
            <a:r>
              <a:rPr lang="ko-KR" altLang="zh-CN" sz="2000" dirty="0" smtClean="0">
                <a:latin typeface="+mn-ea"/>
                <a:ea typeface="+mn-ea"/>
              </a:rPr>
              <a:t>，我就开始讨厌骑自行车了。</a:t>
            </a:r>
            <a:endParaRPr lang="zh-CN" altLang="zh-CN" sz="2000" dirty="0" smtClean="0">
              <a:latin typeface="+mn-ea"/>
              <a:ea typeface="+mn-ea"/>
            </a:endParaRPr>
          </a:p>
          <a:p>
            <a:pPr marL="269875" indent="-269875" eaLnBrk="0" latinLnBrk="1">
              <a:lnSpc>
                <a:spcPct val="114000"/>
              </a:lnSpc>
              <a:buFont typeface="+mj-lt"/>
              <a:buAutoNum type="arabicPeriod"/>
            </a:pPr>
            <a:r>
              <a:rPr lang="en-US" altLang="zh-CN" sz="2000" dirty="0" smtClean="0">
                <a:latin typeface="+mn-ea"/>
                <a:ea typeface="+mn-ea"/>
              </a:rPr>
              <a:t>2007</a:t>
            </a:r>
            <a:r>
              <a:rPr lang="ko-KR" altLang="zh-CN" sz="2000" dirty="0" smtClean="0">
                <a:latin typeface="+mn-ea"/>
                <a:ea typeface="+mn-ea"/>
              </a:rPr>
              <a:t>年以后物价不断上升。</a:t>
            </a:r>
            <a:endParaRPr lang="zh-CN" altLang="zh-CN" sz="2000" dirty="0" smtClean="0">
              <a:latin typeface="+mn-ea"/>
              <a:ea typeface="+mn-ea"/>
            </a:endParaRPr>
          </a:p>
          <a:p>
            <a:pPr marL="269875" indent="-269875" eaLnBrk="0" latinLnBrk="1">
              <a:lnSpc>
                <a:spcPct val="114000"/>
              </a:lnSpc>
              <a:buFont typeface="+mj-lt"/>
              <a:buAutoNum type="arabicPeriod"/>
            </a:pPr>
            <a:r>
              <a:rPr lang="ko-KR" altLang="zh-CN" sz="2000" dirty="0" smtClean="0">
                <a:latin typeface="+mn-ea"/>
                <a:ea typeface="+mn-ea"/>
              </a:rPr>
              <a:t>自从爆发消费者的不满</a:t>
            </a:r>
            <a:r>
              <a:rPr lang="en-US" altLang="ko-KR" sz="2000" dirty="0" smtClean="0">
                <a:latin typeface="+mn-ea"/>
                <a:ea typeface="+mn-ea"/>
              </a:rPr>
              <a:t>(</a:t>
            </a:r>
            <a:r>
              <a:rPr lang="ko-KR" altLang="en-US" sz="2000" dirty="0" smtClean="0">
                <a:latin typeface="+mn-ea"/>
                <a:ea typeface="+mn-ea"/>
              </a:rPr>
              <a:t>불만이 쏟아지다</a:t>
            </a:r>
            <a:r>
              <a:rPr lang="en-US" altLang="ko-KR" sz="2000" dirty="0" smtClean="0">
                <a:latin typeface="+mn-ea"/>
                <a:ea typeface="+mn-ea"/>
              </a:rPr>
              <a:t>)</a:t>
            </a:r>
            <a:r>
              <a:rPr lang="ko-KR" altLang="zh-CN" sz="2000" dirty="0" smtClean="0">
                <a:latin typeface="+mn-ea"/>
                <a:ea typeface="+mn-ea"/>
              </a:rPr>
              <a:t>，</a:t>
            </a:r>
            <a:r>
              <a:rPr lang="ko-KR" altLang="zh-CN" sz="2000" dirty="0" smtClean="0">
                <a:latin typeface="+mn-ea"/>
                <a:ea typeface="+mn-ea"/>
              </a:rPr>
              <a:t>那个商品就人气降低，</a:t>
            </a:r>
            <a:r>
              <a:rPr lang="ko-KR" altLang="zh-CN" sz="2000" dirty="0" smtClean="0">
                <a:latin typeface="+mn-ea"/>
                <a:ea typeface="+mn-ea"/>
              </a:rPr>
              <a:t>现在谁都不</a:t>
            </a:r>
            <a:r>
              <a:rPr lang="zh-CN" altLang="en-US" sz="2000" dirty="0" smtClean="0">
                <a:latin typeface="+mn-ea"/>
                <a:ea typeface="+mn-ea"/>
              </a:rPr>
              <a:t>买</a:t>
            </a:r>
            <a:r>
              <a:rPr lang="ko-KR" altLang="zh-CN" sz="2000" dirty="0" smtClean="0">
                <a:latin typeface="+mn-ea"/>
                <a:ea typeface="+mn-ea"/>
              </a:rPr>
              <a:t>了</a:t>
            </a:r>
            <a:r>
              <a:rPr lang="ko-KR" altLang="zh-CN" sz="2000" dirty="0" smtClean="0">
                <a:latin typeface="+mn-ea"/>
                <a:ea typeface="+mn-ea"/>
              </a:rPr>
              <a:t>。</a:t>
            </a:r>
            <a:endParaRPr lang="zh-CN" altLang="zh-CN" sz="2000" dirty="0">
              <a:latin typeface="+mn-ea"/>
              <a:ea typeface="+mn-ea"/>
            </a:endParaRPr>
          </a:p>
        </p:txBody>
      </p:sp>
      <p:sp>
        <p:nvSpPr>
          <p:cNvPr id="246787" name="Text Box 3"/>
          <p:cNvSpPr txBox="1">
            <a:spLocks noChangeArrowheads="1"/>
          </p:cNvSpPr>
          <p:nvPr/>
        </p:nvSpPr>
        <p:spPr bwMode="auto">
          <a:xfrm>
            <a:off x="4103811" y="1412776"/>
            <a:ext cx="4860677" cy="2548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1">
              <a:lnSpc>
                <a:spcPct val="114000"/>
              </a:lnSpc>
              <a:spcBef>
                <a:spcPts val="0"/>
              </a:spcBef>
            </a:pPr>
            <a:r>
              <a:rPr lang="ko-KR" altLang="zh-CN" sz="2000" dirty="0" smtClean="0">
                <a:latin typeface="+mj-ea"/>
                <a:ea typeface="+mj-ea"/>
              </a:rPr>
              <a:t>→</a:t>
            </a:r>
            <a:r>
              <a:rPr lang="ko-KR" altLang="zh-CN" sz="2000" dirty="0" smtClean="0"/>
              <a:t> </a:t>
            </a:r>
            <a:r>
              <a:rPr lang="ko-KR" altLang="zh-CN" sz="2000" dirty="0" smtClean="0"/>
              <a:t>자전거 때문에 다친 후로는 자전거를 타기 </a:t>
            </a:r>
            <a:r>
              <a:rPr lang="ko-KR" altLang="zh-CN" sz="2000" dirty="0" smtClean="0"/>
              <a:t>싫어졌다</a:t>
            </a:r>
            <a:r>
              <a:rPr lang="en-US" altLang="zh-CN" sz="2000" dirty="0" smtClean="0"/>
              <a:t>. </a:t>
            </a:r>
            <a:r>
              <a:rPr lang="en-US" altLang="zh-CN" sz="2000" dirty="0" smtClean="0">
                <a:latin typeface="+mj-ea"/>
                <a:ea typeface="+mj-ea"/>
              </a:rPr>
              <a:t>  </a:t>
            </a:r>
            <a:endParaRPr lang="en-US" altLang="ko-KR" sz="2000" dirty="0" smtClean="0">
              <a:latin typeface="+mj-ea"/>
              <a:ea typeface="+mj-ea"/>
            </a:endParaRPr>
          </a:p>
          <a:p>
            <a:pPr eaLnBrk="0" latinLnBrk="1">
              <a:lnSpc>
                <a:spcPct val="114000"/>
              </a:lnSpc>
              <a:spcBef>
                <a:spcPts val="0"/>
              </a:spcBef>
            </a:pPr>
            <a:r>
              <a:rPr lang="ko-KR" altLang="zh-CN" sz="2000" dirty="0" smtClean="0">
                <a:latin typeface="+mj-ea"/>
                <a:ea typeface="+mj-ea"/>
              </a:rPr>
              <a:t>→ </a:t>
            </a:r>
            <a:r>
              <a:rPr lang="en-US" altLang="zh-CN" sz="2000" dirty="0" smtClean="0"/>
              <a:t>2007</a:t>
            </a:r>
            <a:r>
              <a:rPr lang="ko-KR" altLang="zh-CN" sz="2000" dirty="0" smtClean="0"/>
              <a:t>년 이후로 물가가 끊임없이 상승해 왔다</a:t>
            </a:r>
            <a:r>
              <a:rPr lang="en-US" altLang="zh-CN" sz="2000" dirty="0" smtClean="0"/>
              <a:t>. </a:t>
            </a:r>
            <a:r>
              <a:rPr lang="en-US" altLang="zh-CN" sz="2000" dirty="0" smtClean="0"/>
              <a:t>   </a:t>
            </a:r>
            <a:r>
              <a:rPr lang="en-US" altLang="zh-CN" sz="2000" dirty="0" smtClean="0">
                <a:latin typeface="+mj-ea"/>
                <a:ea typeface="+mj-ea"/>
              </a:rPr>
              <a:t>  </a:t>
            </a:r>
            <a:endParaRPr lang="en-US" altLang="ko-KR" sz="2000" dirty="0" smtClean="0">
              <a:latin typeface="+mj-ea"/>
              <a:ea typeface="+mj-ea"/>
            </a:endParaRPr>
          </a:p>
          <a:p>
            <a:pPr eaLnBrk="0" latinLnBrk="1">
              <a:lnSpc>
                <a:spcPct val="114000"/>
              </a:lnSpc>
              <a:spcBef>
                <a:spcPts val="0"/>
              </a:spcBef>
            </a:pPr>
            <a:r>
              <a:rPr lang="ko-KR" altLang="zh-CN" sz="2000" dirty="0" smtClean="0">
                <a:latin typeface="+mj-ea"/>
                <a:ea typeface="+mj-ea"/>
              </a:rPr>
              <a:t>→</a:t>
            </a:r>
            <a:r>
              <a:rPr lang="ko-KR" altLang="zh-CN" sz="2000" dirty="0" smtClean="0"/>
              <a:t> </a:t>
            </a:r>
            <a:r>
              <a:rPr lang="ko-KR" altLang="zh-CN" sz="2000" dirty="0" smtClean="0"/>
              <a:t>소비자들의 불만이 쏟아진 이후로 그 상품은 인기가 떨어져서 이제는 아무도 찾지를 않는다</a:t>
            </a:r>
            <a:r>
              <a:rPr lang="en-US" altLang="zh-CN" sz="2000" dirty="0" smtClean="0"/>
              <a:t>. </a:t>
            </a:r>
            <a:r>
              <a:rPr lang="en-US" altLang="zh-CN" sz="2000" dirty="0" smtClean="0"/>
              <a:t> </a:t>
            </a:r>
            <a:endParaRPr lang="en-US" altLang="zh-CN" sz="2000" dirty="0" smtClean="0">
              <a:latin typeface="+mj-ea"/>
              <a:ea typeface="+mj-ea"/>
            </a:endParaRPr>
          </a:p>
        </p:txBody>
      </p:sp>
      <p:sp>
        <p:nvSpPr>
          <p:cNvPr id="246789" name="Rectangle 5"/>
          <p:cNvSpPr>
            <a:spLocks noChangeArrowheads="1"/>
          </p:cNvSpPr>
          <p:nvPr/>
        </p:nvSpPr>
        <p:spPr bwMode="auto">
          <a:xfrm>
            <a:off x="395858" y="333375"/>
            <a:ext cx="856863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2000" b="1" dirty="0" smtClean="0">
                <a:latin typeface="+mn-ea"/>
                <a:ea typeface="+mn-ea"/>
              </a:rPr>
              <a:t>–</a:t>
            </a:r>
            <a:r>
              <a:rPr lang="ko-KR" altLang="zh-CN" sz="2000" b="1" dirty="0" smtClean="0">
                <a:latin typeface="+mn-ea"/>
                <a:ea typeface="+mn-ea"/>
              </a:rPr>
              <a:t>로</a:t>
            </a:r>
            <a:r>
              <a:rPr lang="en-US" altLang="zh-CN" sz="2000" b="1" dirty="0" smtClean="0">
                <a:latin typeface="+mn-ea"/>
                <a:ea typeface="+mn-ea"/>
              </a:rPr>
              <a:t>/-</a:t>
            </a:r>
            <a:r>
              <a:rPr lang="ko-KR" altLang="zh-CN" sz="2000" b="1" dirty="0" smtClean="0">
                <a:latin typeface="+mn-ea"/>
                <a:ea typeface="+mn-ea"/>
              </a:rPr>
              <a:t>으로</a:t>
            </a:r>
            <a:r>
              <a:rPr lang="en-US" altLang="zh-CN" sz="2000" b="1" dirty="0" smtClean="0">
                <a:latin typeface="+mn-ea"/>
                <a:ea typeface="+mn-ea"/>
              </a:rPr>
              <a:t> (</a:t>
            </a:r>
            <a:r>
              <a:rPr lang="zh-CN" altLang="zh-CN" sz="2000" b="1" dirty="0" smtClean="0">
                <a:latin typeface="+mn-ea"/>
                <a:ea typeface="+mn-ea"/>
              </a:rPr>
              <a:t>格</a:t>
            </a:r>
            <a:r>
              <a:rPr lang="ko-KR" altLang="zh-CN" sz="2000" b="1" dirty="0" smtClean="0">
                <a:latin typeface="+mn-ea"/>
                <a:ea typeface="+mn-ea"/>
              </a:rPr>
              <a:t>助词</a:t>
            </a:r>
            <a:r>
              <a:rPr lang="en-US" altLang="zh-CN" sz="2000" b="1" dirty="0" smtClean="0">
                <a:latin typeface="+mn-ea"/>
                <a:ea typeface="+mn-ea"/>
              </a:rPr>
              <a:t>)  (8)</a:t>
            </a:r>
            <a:endParaRPr lang="zh-CN" altLang="zh-CN" sz="2000" dirty="0" smtClean="0">
              <a:latin typeface="+mn-ea"/>
              <a:ea typeface="+mn-ea"/>
            </a:endParaRPr>
          </a:p>
          <a:p>
            <a:r>
              <a:rPr lang="ko-KR" altLang="zh-CN" sz="2000" dirty="0" smtClean="0">
                <a:latin typeface="+mn-ea"/>
                <a:ea typeface="+mn-ea"/>
              </a:rPr>
              <a:t>用在表示时间的体词后</a:t>
            </a:r>
            <a:r>
              <a:rPr lang="ko-KR" altLang="zh-CN" sz="2000" dirty="0" smtClean="0">
                <a:latin typeface="+mn-ea"/>
                <a:ea typeface="+mn-ea"/>
              </a:rPr>
              <a:t>，表示时间的起点。 </a:t>
            </a:r>
            <a:r>
              <a:rPr lang="zh-CN" altLang="zh-CN" sz="2000" dirty="0" smtClean="0">
                <a:latin typeface="+mn-ea"/>
                <a:ea typeface="+mn-ea"/>
              </a:rPr>
              <a:t> </a:t>
            </a:r>
            <a:r>
              <a:rPr lang="ko-KR" altLang="zh-CN" sz="2000" dirty="0" smtClean="0">
                <a:latin typeface="+mn-ea"/>
                <a:ea typeface="+mn-ea"/>
              </a:rPr>
              <a:t> </a:t>
            </a:r>
            <a:r>
              <a:rPr lang="zh-CN" altLang="zh-CN" sz="2000" dirty="0" smtClean="0">
                <a:latin typeface="+mn-ea"/>
                <a:ea typeface="+mn-ea"/>
              </a:rPr>
              <a:t> </a:t>
            </a:r>
            <a:endParaRPr lang="zh-CN" altLang="zh-CN" sz="2000" dirty="0" smtClean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6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6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6" grpId="0"/>
      <p:bldP spid="24678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1" name="Text Box 3"/>
          <p:cNvSpPr txBox="1">
            <a:spLocks noChangeArrowheads="1"/>
          </p:cNvSpPr>
          <p:nvPr/>
        </p:nvSpPr>
        <p:spPr bwMode="auto">
          <a:xfrm>
            <a:off x="323850" y="116632"/>
            <a:ext cx="871378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dirty="0">
                <a:sym typeface="Wingdings" pitchFamily="2" charset="2"/>
              </a:rPr>
              <a:t></a:t>
            </a:r>
            <a:r>
              <a:rPr lang="en-US" altLang="ko-KR" sz="2800" b="1" dirty="0" smtClean="0">
                <a:sym typeface="Wingdings" pitchFamily="2" charset="2"/>
              </a:rPr>
              <a:t>【</a:t>
            </a:r>
            <a:r>
              <a:rPr lang="ko-KR" altLang="en-US" sz="2800" b="1" dirty="0" smtClean="0">
                <a:latin typeface="GungsuhChe" pitchFamily="49" charset="-127"/>
                <a:ea typeface="GungsuhChe" pitchFamily="49" charset="-127"/>
                <a:sym typeface="Wingdings" pitchFamily="2" charset="2"/>
              </a:rPr>
              <a:t>새 단어</a:t>
            </a:r>
            <a:r>
              <a:rPr lang="en-US" altLang="ko-KR" sz="2800" b="1" dirty="0" smtClean="0">
                <a:sym typeface="Wingdings" pitchFamily="2" charset="2"/>
              </a:rPr>
              <a:t>】</a:t>
            </a:r>
            <a:endParaRPr lang="en-US" altLang="ko-KR" sz="2800" b="1" dirty="0">
              <a:sym typeface="Wingdings" pitchFamily="2" charset="2"/>
            </a:endParaRPr>
          </a:p>
          <a:p>
            <a:pPr>
              <a:buFont typeface="Wingdings" pitchFamily="2" charset="2"/>
              <a:buChar char="n"/>
            </a:pPr>
            <a:r>
              <a:rPr lang="ko-KR" altLang="zh-CN" sz="2000" b="1" dirty="0" smtClean="0">
                <a:latin typeface="+mn-ea"/>
                <a:ea typeface="+mn-ea"/>
              </a:rPr>
              <a:t>오죽</a:t>
            </a:r>
            <a:r>
              <a:rPr lang="en-US" altLang="zh-CN" sz="2000" dirty="0" smtClean="0">
                <a:latin typeface="+mn-ea"/>
                <a:ea typeface="+mn-ea"/>
              </a:rPr>
              <a:t>[</a:t>
            </a:r>
            <a:r>
              <a:rPr lang="ko-KR" altLang="zh-CN" sz="2000" dirty="0" smtClean="0">
                <a:latin typeface="+mn-ea"/>
                <a:ea typeface="+mn-ea"/>
              </a:rPr>
              <a:t>副</a:t>
            </a:r>
            <a:r>
              <a:rPr lang="en-US" altLang="zh-CN" sz="2000" dirty="0" smtClean="0">
                <a:latin typeface="+mn-ea"/>
                <a:ea typeface="+mn-ea"/>
              </a:rPr>
              <a:t>]</a:t>
            </a:r>
            <a:r>
              <a:rPr lang="ko-KR" altLang="zh-CN" sz="2000" dirty="0" smtClean="0">
                <a:latin typeface="+mn-ea"/>
                <a:ea typeface="+mn-ea"/>
              </a:rPr>
              <a:t>（经常用于疑问句中）（该）多么¶</a:t>
            </a:r>
            <a:r>
              <a:rPr lang="ko-KR" altLang="en-US" sz="2000" dirty="0" smtClean="0">
                <a:latin typeface="+mn-ea"/>
                <a:ea typeface="+mn-ea"/>
              </a:rPr>
              <a:t>낙제 받은 애의 마음은 </a:t>
            </a:r>
            <a:r>
              <a:rPr lang="ko-KR" altLang="en-US" sz="2000" dirty="0" smtClean="0"/>
              <a:t>오죽 아팠겠냐</a:t>
            </a:r>
            <a:r>
              <a:rPr lang="en-US" altLang="ko-KR" sz="2000" dirty="0" smtClean="0"/>
              <a:t>!  </a:t>
            </a:r>
            <a:r>
              <a:rPr lang="zh-CN" altLang="en-US" sz="2000" dirty="0" smtClean="0"/>
              <a:t>考试不及格的孩子的心该是</a:t>
            </a:r>
            <a:r>
              <a:rPr lang="ko-KR" altLang="en-US" sz="2000" dirty="0" smtClean="0"/>
              <a:t>多么痛苦</a:t>
            </a:r>
            <a:r>
              <a:rPr lang="zh-CN" altLang="en-US" sz="2000" dirty="0" smtClean="0"/>
              <a:t>啊</a:t>
            </a:r>
            <a:r>
              <a:rPr lang="en-US" altLang="ko-KR" sz="2000" dirty="0" smtClean="0"/>
              <a:t>!/ </a:t>
            </a:r>
            <a:r>
              <a:rPr lang="ko-KR" altLang="zh-CN" sz="2000" dirty="0" smtClean="0">
                <a:latin typeface="+mn-ea"/>
                <a:ea typeface="+mn-ea"/>
              </a:rPr>
              <a:t>집 안에 있어도 이렇게 추운데 밖은 오죽 춥겠니</a:t>
            </a:r>
            <a:r>
              <a:rPr lang="en-US" altLang="zh-CN" sz="2000" dirty="0" smtClean="0">
                <a:latin typeface="+mn-ea"/>
                <a:ea typeface="+mn-ea"/>
              </a:rPr>
              <a:t>? </a:t>
            </a:r>
            <a:r>
              <a:rPr lang="ko-KR" altLang="zh-CN" sz="2000" dirty="0" smtClean="0">
                <a:latin typeface="+mn-ea"/>
                <a:ea typeface="+mn-ea"/>
              </a:rPr>
              <a:t>待在家里都这么冷，外面该多冷啊。</a:t>
            </a:r>
            <a:r>
              <a:rPr lang="en-US" altLang="zh-CN" sz="2000" dirty="0" smtClean="0">
                <a:latin typeface="+mn-ea"/>
                <a:ea typeface="+mn-ea"/>
              </a:rPr>
              <a:t>/</a:t>
            </a:r>
            <a:r>
              <a:rPr lang="ko-KR" altLang="zh-CN" sz="2000" dirty="0" smtClean="0">
                <a:latin typeface="+mn-ea"/>
                <a:ea typeface="+mn-ea"/>
              </a:rPr>
              <a:t>오죽 한심스러우면 그렇게 심한 말을 했겠니</a:t>
            </a:r>
            <a:r>
              <a:rPr lang="en-US" altLang="zh-CN" sz="2000" dirty="0" smtClean="0">
                <a:latin typeface="+mn-ea"/>
                <a:ea typeface="+mn-ea"/>
              </a:rPr>
              <a:t>? </a:t>
            </a:r>
            <a:r>
              <a:rPr lang="ko-KR" altLang="zh-CN" sz="2000" dirty="0" smtClean="0">
                <a:latin typeface="+mn-ea"/>
                <a:ea typeface="+mn-ea"/>
              </a:rPr>
              <a:t>他该是多寒心，才会说这么重的话啊。</a:t>
            </a:r>
            <a:endParaRPr lang="en-US" altLang="ko-KR" sz="2000" dirty="0" smtClean="0">
              <a:latin typeface="+mn-ea"/>
              <a:ea typeface="+mn-ea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23528" y="1988840"/>
            <a:ext cx="87137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eaLnBrk="0" latinLnBrk="1">
              <a:buFont typeface="Wingdings" pitchFamily="2" charset="2"/>
              <a:buChar char="n"/>
            </a:pPr>
            <a:r>
              <a:rPr lang="ko-KR" altLang="zh-CN" sz="2000" b="1" dirty="0" smtClean="0">
                <a:latin typeface="+mn-ea"/>
                <a:ea typeface="+mn-ea"/>
              </a:rPr>
              <a:t>오직</a:t>
            </a:r>
            <a:r>
              <a:rPr lang="en-US" altLang="zh-CN" sz="2000" dirty="0" smtClean="0">
                <a:latin typeface="+mn-ea"/>
                <a:ea typeface="+mn-ea"/>
              </a:rPr>
              <a:t>[</a:t>
            </a:r>
            <a:r>
              <a:rPr lang="zh-CN" altLang="zh-CN" sz="2000" dirty="0" smtClean="0">
                <a:latin typeface="+mn-ea"/>
                <a:ea typeface="+mn-ea"/>
              </a:rPr>
              <a:t>副</a:t>
            </a:r>
            <a:r>
              <a:rPr lang="en-US" altLang="zh-CN" sz="2000" dirty="0" smtClean="0">
                <a:latin typeface="+mn-ea"/>
                <a:ea typeface="+mn-ea"/>
              </a:rPr>
              <a:t>]</a:t>
            </a:r>
            <a:r>
              <a:rPr lang="ko-KR" altLang="zh-CN" sz="2000" dirty="0" smtClean="0">
                <a:latin typeface="+mn-ea"/>
                <a:ea typeface="+mn-ea"/>
              </a:rPr>
              <a:t>唯，只有‖</a:t>
            </a:r>
            <a:r>
              <a:rPr lang="ko-KR" altLang="en-US" sz="2000" dirty="0" smtClean="0">
                <a:latin typeface="+mn-ea"/>
                <a:ea typeface="+mn-ea"/>
              </a:rPr>
              <a:t>오직</a:t>
            </a:r>
            <a:r>
              <a:rPr lang="ko-KR" altLang="zh-CN" sz="2000" dirty="0" smtClean="0">
                <a:latin typeface="+mn-ea"/>
                <a:ea typeface="+mn-ea"/>
              </a:rPr>
              <a:t> 너만 믿는다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我只相信你。</a:t>
            </a:r>
            <a:r>
              <a:rPr lang="en-US" altLang="zh-CN" sz="2000" dirty="0" smtClean="0">
                <a:latin typeface="+mn-ea"/>
                <a:ea typeface="+mn-ea"/>
              </a:rPr>
              <a:t>/ </a:t>
            </a:r>
            <a:r>
              <a:rPr lang="ko-KR" altLang="en-US" sz="2000" dirty="0" smtClean="0">
                <a:latin typeface="+mn-ea"/>
                <a:ea typeface="+mn-ea"/>
              </a:rPr>
              <a:t>오직 </a:t>
            </a:r>
            <a:r>
              <a:rPr lang="ko-KR" altLang="zh-CN" sz="2000" dirty="0" smtClean="0">
                <a:latin typeface="+mn-ea"/>
                <a:ea typeface="+mn-ea"/>
              </a:rPr>
              <a:t>공부만 열심히 하다</a:t>
            </a:r>
            <a:r>
              <a:rPr lang="en-US" altLang="zh-CN" sz="2000" dirty="0" smtClean="0">
                <a:latin typeface="+mn-ea"/>
                <a:ea typeface="+mn-ea"/>
              </a:rPr>
              <a:t>. / </a:t>
            </a:r>
            <a:r>
              <a:rPr lang="ko-KR" altLang="en-US" sz="2000" dirty="0" smtClean="0">
                <a:latin typeface="+mn-ea"/>
                <a:ea typeface="+mn-ea"/>
              </a:rPr>
              <a:t>오직</a:t>
            </a:r>
            <a:r>
              <a:rPr lang="en-US" altLang="zh-CN" sz="2000" dirty="0" smtClean="0">
                <a:latin typeface="+mn-ea"/>
                <a:ea typeface="+mn-ea"/>
              </a:rPr>
              <a:t> </a:t>
            </a:r>
            <a:r>
              <a:rPr lang="ko-KR" altLang="zh-CN" sz="2000" dirty="0" smtClean="0">
                <a:latin typeface="+mn-ea"/>
                <a:ea typeface="+mn-ea"/>
              </a:rPr>
              <a:t>사랑 뿐이다</a:t>
            </a:r>
            <a:r>
              <a:rPr lang="en-US" altLang="zh-CN" sz="2000" dirty="0" smtClean="0">
                <a:latin typeface="+mn-ea"/>
                <a:ea typeface="+mn-ea"/>
              </a:rPr>
              <a:t>. / </a:t>
            </a:r>
            <a:r>
              <a:rPr lang="ko-KR" altLang="en-US" sz="2000" dirty="0" smtClean="0">
                <a:latin typeface="+mn-ea"/>
                <a:ea typeface="+mn-ea"/>
              </a:rPr>
              <a:t>오직</a:t>
            </a:r>
            <a:r>
              <a:rPr lang="en-US" altLang="zh-CN" sz="2000" dirty="0" smtClean="0">
                <a:latin typeface="+mn-ea"/>
                <a:ea typeface="+mn-ea"/>
              </a:rPr>
              <a:t> </a:t>
            </a:r>
            <a:r>
              <a:rPr lang="ko-KR" altLang="zh-CN" sz="2000" dirty="0" smtClean="0">
                <a:latin typeface="+mn-ea"/>
                <a:ea typeface="+mn-ea"/>
              </a:rPr>
              <a:t>그대뿐</a:t>
            </a:r>
            <a:r>
              <a:rPr lang="en-US" altLang="zh-CN" sz="2000" dirty="0" smtClean="0">
                <a:latin typeface="+mn-ea"/>
                <a:ea typeface="+mn-ea"/>
              </a:rPr>
              <a:t>/</a:t>
            </a:r>
            <a:r>
              <a:rPr lang="ko-KR" altLang="en-US" sz="2000" dirty="0" smtClean="0">
                <a:latin typeface="+mn-ea"/>
                <a:ea typeface="+mn-ea"/>
              </a:rPr>
              <a:t>오직</a:t>
            </a:r>
            <a:r>
              <a:rPr lang="en-US" altLang="zh-CN" sz="2000" dirty="0" smtClean="0">
                <a:latin typeface="+mn-ea"/>
                <a:ea typeface="+mn-ea"/>
              </a:rPr>
              <a:t> </a:t>
            </a:r>
            <a:r>
              <a:rPr lang="ko-KR" altLang="zh-CN" sz="2000" dirty="0" smtClean="0">
                <a:latin typeface="+mn-ea"/>
                <a:ea typeface="+mn-ea"/>
              </a:rPr>
              <a:t>감사할</a:t>
            </a:r>
            <a:r>
              <a:rPr lang="en-US" altLang="ko-KR" sz="2000" dirty="0" smtClean="0">
                <a:latin typeface="+mn-ea"/>
                <a:ea typeface="+mn-ea"/>
              </a:rPr>
              <a:t> </a:t>
            </a:r>
            <a:r>
              <a:rPr lang="ko-KR" altLang="zh-CN" sz="2000" dirty="0" smtClean="0">
                <a:latin typeface="+mn-ea"/>
                <a:ea typeface="+mn-ea"/>
              </a:rPr>
              <a:t>뿐이다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唯有感谢。</a:t>
            </a:r>
            <a:endParaRPr lang="en-US" altLang="ko-KR" sz="2000" dirty="0" smtClean="0">
              <a:latin typeface="+mn-ea"/>
              <a:ea typeface="+mn-ea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23528" y="3061409"/>
            <a:ext cx="871378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1">
              <a:buFont typeface="Wingdings" pitchFamily="2" charset="2"/>
              <a:buChar char="n"/>
            </a:pPr>
            <a:r>
              <a:rPr lang="ko-KR" altLang="zh-CN" sz="2000" dirty="0" smtClean="0">
                <a:latin typeface="+mn-ea"/>
                <a:ea typeface="+mn-ea"/>
              </a:rPr>
              <a:t>쑥쑥</a:t>
            </a:r>
            <a:r>
              <a:rPr lang="en-US" altLang="zh-CN" sz="2000" dirty="0" smtClean="0">
                <a:latin typeface="+mn-ea"/>
                <a:ea typeface="+mn-ea"/>
              </a:rPr>
              <a:t> [</a:t>
            </a:r>
            <a:r>
              <a:rPr lang="ko-KR" altLang="zh-CN" sz="2000" dirty="0" smtClean="0">
                <a:latin typeface="+mn-ea"/>
                <a:ea typeface="+mn-ea"/>
              </a:rPr>
              <a:t>부</a:t>
            </a:r>
            <a:r>
              <a:rPr lang="en-US" altLang="zh-CN" sz="2000" dirty="0" smtClean="0">
                <a:latin typeface="+mn-ea"/>
                <a:ea typeface="+mn-ea"/>
              </a:rPr>
              <a:t>]</a:t>
            </a:r>
            <a:r>
              <a:rPr lang="ko-KR" altLang="zh-CN" sz="2000" dirty="0" smtClean="0">
                <a:latin typeface="+mn-ea"/>
                <a:ea typeface="+mn-ea"/>
              </a:rPr>
              <a:t>一个个地上或下貌，一个个地伸或缩貌，大增或大减貌‖</a:t>
            </a:r>
            <a:r>
              <a:rPr lang="ko-KR" altLang="en-US" sz="2000" dirty="0" smtClean="0">
                <a:latin typeface="+mn-ea"/>
                <a:ea typeface="+mn-ea"/>
              </a:rPr>
              <a:t>콩나물이 쑥쑥 자라다 豆芽噌噌往上长</a:t>
            </a:r>
            <a:r>
              <a:rPr lang="en-US" altLang="ko-KR" sz="2000" dirty="0" smtClean="0">
                <a:latin typeface="+mn-ea"/>
                <a:ea typeface="+mn-ea"/>
              </a:rPr>
              <a:t>/ </a:t>
            </a:r>
            <a:r>
              <a:rPr lang="ko-KR" altLang="en-US" sz="2000" dirty="0" smtClean="0">
                <a:latin typeface="+mn-ea"/>
                <a:ea typeface="+mn-ea"/>
              </a:rPr>
              <a:t>기온이 쑥쑥 올라가고 있다</a:t>
            </a:r>
            <a:r>
              <a:rPr lang="en-US" altLang="ko-KR" sz="2000" dirty="0" smtClean="0">
                <a:latin typeface="+mn-ea"/>
                <a:ea typeface="+mn-ea"/>
              </a:rPr>
              <a:t>. </a:t>
            </a:r>
            <a:r>
              <a:rPr lang="zh-CN" altLang="en-US" sz="2000" dirty="0" smtClean="0">
                <a:latin typeface="+mn-ea"/>
                <a:ea typeface="+mn-ea"/>
              </a:rPr>
              <a:t>气温不断向上攀升。</a:t>
            </a:r>
            <a:endParaRPr lang="ko-KR" altLang="en-US" sz="2000" dirty="0" smtClean="0">
              <a:latin typeface="+mn-ea"/>
              <a:ea typeface="+mn-ea"/>
            </a:endParaRPr>
          </a:p>
          <a:p>
            <a:pPr lvl="0" eaLnBrk="0" latinLnBrk="1">
              <a:buFont typeface="Wingdings" pitchFamily="2" charset="2"/>
              <a:buChar char="n"/>
            </a:pPr>
            <a:endParaRPr lang="en-US" altLang="ko-KR" sz="2000" dirty="0" smtClean="0">
              <a:latin typeface="+mn-ea"/>
              <a:ea typeface="+mn-ea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23528" y="4149080"/>
            <a:ext cx="87137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1">
              <a:buFont typeface="Wingdings" pitchFamily="2" charset="2"/>
              <a:buChar char="n"/>
            </a:pPr>
            <a:r>
              <a:rPr lang="ko-KR" altLang="zh-CN" sz="2000" b="1" dirty="0" smtClean="0">
                <a:latin typeface="+mn-ea"/>
                <a:ea typeface="+mn-ea"/>
              </a:rPr>
              <a:t>점차</a:t>
            </a:r>
            <a:r>
              <a:rPr lang="en-US" altLang="zh-CN" sz="2000" dirty="0" smtClean="0">
                <a:latin typeface="+mn-ea"/>
                <a:ea typeface="+mn-ea"/>
              </a:rPr>
              <a:t>(</a:t>
            </a:r>
            <a:r>
              <a:rPr lang="ko-KR" altLang="zh-CN" sz="2000" dirty="0" smtClean="0">
                <a:latin typeface="+mn-ea"/>
                <a:ea typeface="+mn-ea"/>
              </a:rPr>
              <a:t>漸次</a:t>
            </a:r>
            <a:r>
              <a:rPr lang="en-US" altLang="zh-CN" sz="2000" dirty="0" smtClean="0">
                <a:latin typeface="+mn-ea"/>
                <a:ea typeface="+mn-ea"/>
              </a:rPr>
              <a:t>)[</a:t>
            </a:r>
            <a:r>
              <a:rPr lang="ko-KR" altLang="zh-CN" sz="2000" dirty="0" smtClean="0">
                <a:latin typeface="+mn-ea"/>
                <a:ea typeface="+mn-ea"/>
              </a:rPr>
              <a:t>副</a:t>
            </a:r>
            <a:r>
              <a:rPr lang="en-US" altLang="zh-CN" sz="2000" dirty="0" smtClean="0">
                <a:latin typeface="+mn-ea"/>
                <a:ea typeface="+mn-ea"/>
              </a:rPr>
              <a:t>]</a:t>
            </a:r>
            <a:r>
              <a:rPr lang="ko-KR" altLang="zh-CN" sz="2000" dirty="0" smtClean="0">
                <a:latin typeface="+mn-ea"/>
                <a:ea typeface="+mn-ea"/>
              </a:rPr>
              <a:t>逐渐，渐渐，逐步¶야채 소비량이 점차 증가하고 있다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蔬菜消费量逐渐增加。</a:t>
            </a:r>
            <a:r>
              <a:rPr lang="en-US" altLang="zh-CN" sz="2000" dirty="0" smtClean="0">
                <a:latin typeface="+mn-ea"/>
                <a:ea typeface="+mn-ea"/>
              </a:rPr>
              <a:t>/ </a:t>
            </a:r>
            <a:r>
              <a:rPr lang="ko-KR" altLang="zh-CN" sz="2000" dirty="0" smtClean="0">
                <a:latin typeface="+mn-ea"/>
                <a:ea typeface="+mn-ea"/>
              </a:rPr>
              <a:t>전통 문화가 점차 사라져 가고 있다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传统文化正在逐渐消失。≈</a:t>
            </a:r>
            <a:r>
              <a:rPr lang="ko-KR" altLang="zh-CN" sz="2000" b="1" dirty="0" smtClean="0">
                <a:latin typeface="+mn-ea"/>
                <a:ea typeface="+mn-ea"/>
              </a:rPr>
              <a:t>점점</a:t>
            </a:r>
            <a:r>
              <a:rPr lang="en-US" altLang="zh-CN" sz="2000" dirty="0" smtClean="0">
                <a:latin typeface="+mn-ea"/>
                <a:ea typeface="+mn-ea"/>
              </a:rPr>
              <a:t>(</a:t>
            </a:r>
            <a:r>
              <a:rPr lang="ko-KR" altLang="zh-CN" sz="2000" dirty="0" smtClean="0">
                <a:latin typeface="+mn-ea"/>
                <a:ea typeface="+mn-ea"/>
              </a:rPr>
              <a:t>漸漸</a:t>
            </a:r>
            <a:r>
              <a:rPr lang="en-US" altLang="zh-CN" sz="2000" dirty="0" smtClean="0">
                <a:latin typeface="+mn-ea"/>
                <a:ea typeface="+mn-ea"/>
              </a:rPr>
              <a:t>), </a:t>
            </a:r>
            <a:r>
              <a:rPr lang="ko-KR" altLang="zh-CN" sz="2000" b="1" dirty="0" smtClean="0">
                <a:latin typeface="+mn-ea"/>
                <a:ea typeface="+mn-ea"/>
              </a:rPr>
              <a:t>차츰</a:t>
            </a:r>
            <a:endParaRPr lang="ko-KR" altLang="en-US" sz="2000" dirty="0" smtClean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23528" y="620688"/>
            <a:ext cx="8496944" cy="10156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n"/>
            </a:pPr>
            <a:r>
              <a:rPr lang="ko-KR" altLang="zh-CN" sz="2000" b="1" dirty="0" smtClean="0">
                <a:latin typeface="+mn-ea"/>
                <a:ea typeface="+mn-ea"/>
              </a:rPr>
              <a:t>한껏</a:t>
            </a:r>
            <a:r>
              <a:rPr lang="en-US" altLang="zh-CN" sz="2000" dirty="0" smtClean="0">
                <a:latin typeface="+mn-ea"/>
                <a:ea typeface="+mn-ea"/>
              </a:rPr>
              <a:t>[</a:t>
            </a:r>
            <a:r>
              <a:rPr lang="ko-KR" altLang="zh-CN" sz="2000" dirty="0" smtClean="0">
                <a:latin typeface="+mn-ea"/>
                <a:ea typeface="+mn-ea"/>
              </a:rPr>
              <a:t>副</a:t>
            </a:r>
            <a:r>
              <a:rPr lang="en-US" altLang="zh-CN" sz="2000" dirty="0" smtClean="0">
                <a:latin typeface="+mn-ea"/>
                <a:ea typeface="+mn-ea"/>
              </a:rPr>
              <a:t>]</a:t>
            </a:r>
            <a:r>
              <a:rPr lang="ko-KR" altLang="zh-CN" sz="2000" dirty="0" smtClean="0">
                <a:latin typeface="+mn-ea"/>
                <a:ea typeface="+mn-ea"/>
              </a:rPr>
              <a:t>尽力，尽兴，</a:t>
            </a:r>
            <a:r>
              <a:rPr lang="ko-KR" altLang="zh-CN" sz="2000" dirty="0" smtClean="0">
                <a:latin typeface="+mn-ea"/>
                <a:ea typeface="+mn-ea"/>
              </a:rPr>
              <a:t>尽情</a:t>
            </a:r>
            <a:r>
              <a:rPr lang="ko-KR" altLang="zh-CN" sz="2000" dirty="0" smtClean="0">
                <a:latin typeface="+mn-ea"/>
              </a:rPr>
              <a:t> ¶ </a:t>
            </a:r>
            <a:r>
              <a:rPr lang="ko-KR" altLang="zh-CN" sz="2000" dirty="0" smtClean="0">
                <a:latin typeface="+mn-ea"/>
                <a:ea typeface="+mn-ea"/>
              </a:rPr>
              <a:t>한껏 </a:t>
            </a:r>
            <a:r>
              <a:rPr lang="ko-KR" altLang="zh-CN" sz="2000" dirty="0" smtClean="0">
                <a:latin typeface="+mn-ea"/>
                <a:ea typeface="+mn-ea"/>
              </a:rPr>
              <a:t>놀고 왔다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玩得很尽兴。</a:t>
            </a:r>
            <a:r>
              <a:rPr lang="en-US" altLang="zh-CN" sz="2000" dirty="0" smtClean="0">
                <a:latin typeface="+mn-ea"/>
                <a:ea typeface="+mn-ea"/>
              </a:rPr>
              <a:t>/ </a:t>
            </a:r>
            <a:r>
              <a:rPr lang="ko-KR" altLang="zh-CN" sz="2000" dirty="0" smtClean="0">
                <a:latin typeface="+mn-ea"/>
                <a:ea typeface="+mn-ea"/>
              </a:rPr>
              <a:t>매력을 한껏 발산하다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尽情施展魅力。</a:t>
            </a:r>
            <a:r>
              <a:rPr lang="en-US" altLang="zh-CN" sz="2000" dirty="0" smtClean="0">
                <a:latin typeface="+mn-ea"/>
                <a:ea typeface="+mn-ea"/>
              </a:rPr>
              <a:t>/</a:t>
            </a:r>
            <a:r>
              <a:rPr lang="ko-KR" altLang="zh-CN" sz="2000" dirty="0" smtClean="0">
                <a:latin typeface="+mn-ea"/>
                <a:ea typeface="+mn-ea"/>
              </a:rPr>
              <a:t>멋을 한껏 뽐내다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尽情施展才能。</a:t>
            </a:r>
            <a:r>
              <a:rPr lang="en-US" altLang="zh-CN" sz="2000" dirty="0" smtClean="0">
                <a:latin typeface="+mn-ea"/>
                <a:ea typeface="+mn-ea"/>
              </a:rPr>
              <a:t>/ </a:t>
            </a:r>
            <a:r>
              <a:rPr lang="ko-KR" altLang="zh-CN" sz="2000" dirty="0" smtClean="0">
                <a:latin typeface="+mn-ea"/>
                <a:ea typeface="+mn-ea"/>
              </a:rPr>
              <a:t>한껏 낭만을 즐기다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尽情享受浪漫。</a:t>
            </a:r>
            <a:endParaRPr lang="zh-CN" altLang="zh-CN" sz="2000" dirty="0" smtClean="0">
              <a:latin typeface="+mn-ea"/>
              <a:ea typeface="+mn-ea"/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323528" y="1628800"/>
            <a:ext cx="856895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Font typeface="Wingdings" pitchFamily="2" charset="2"/>
              <a:buChar char="n"/>
            </a:pPr>
            <a:r>
              <a:rPr lang="ko-KR" altLang="zh-CN" sz="2000" b="1" dirty="0" smtClean="0">
                <a:latin typeface="+mn-ea"/>
                <a:ea typeface="+mn-ea"/>
              </a:rPr>
              <a:t>오르내리다</a:t>
            </a:r>
            <a:r>
              <a:rPr lang="en-US" altLang="zh-CN" sz="2000" dirty="0" smtClean="0">
                <a:latin typeface="+mn-ea"/>
                <a:ea typeface="+mn-ea"/>
              </a:rPr>
              <a:t> [</a:t>
            </a:r>
            <a:r>
              <a:rPr lang="ko-KR" altLang="zh-CN" sz="2000" dirty="0" smtClean="0">
                <a:latin typeface="+mn-ea"/>
                <a:ea typeface="+mn-ea"/>
              </a:rPr>
              <a:t>자타</a:t>
            </a:r>
            <a:r>
              <a:rPr lang="en-US" altLang="zh-CN" sz="2000" dirty="0" smtClean="0">
                <a:latin typeface="+mn-ea"/>
                <a:ea typeface="+mn-ea"/>
              </a:rPr>
              <a:t>]</a:t>
            </a:r>
            <a:r>
              <a:rPr lang="ko-KR" altLang="zh-CN" sz="2000" dirty="0" smtClean="0">
                <a:latin typeface="+mn-ea"/>
                <a:ea typeface="+mn-ea"/>
              </a:rPr>
              <a:t>上下</a:t>
            </a:r>
            <a:r>
              <a:rPr lang="ko-KR" altLang="zh-CN" sz="2000" dirty="0" smtClean="0">
                <a:latin typeface="+mn-ea"/>
                <a:ea typeface="+mn-ea"/>
              </a:rPr>
              <a:t>，升降，</a:t>
            </a:r>
            <a:r>
              <a:rPr lang="ko-KR" altLang="zh-CN" sz="2000" dirty="0" smtClean="0">
                <a:latin typeface="+mn-ea"/>
                <a:ea typeface="+mn-ea"/>
              </a:rPr>
              <a:t>上上下下¶</a:t>
            </a:r>
            <a:r>
              <a:rPr lang="ko-KR" altLang="en-US" sz="2000" dirty="0" smtClean="0">
                <a:latin typeface="+mn-ea"/>
                <a:ea typeface="+mn-ea"/>
              </a:rPr>
              <a:t>계단을</a:t>
            </a:r>
            <a:r>
              <a:rPr lang="en-US" altLang="ko-KR" sz="2000" dirty="0" smtClean="0">
                <a:latin typeface="+mn-ea"/>
                <a:ea typeface="+mn-ea"/>
              </a:rPr>
              <a:t>/</a:t>
            </a:r>
            <a:r>
              <a:rPr lang="ko-KR" altLang="en-US" sz="2000" dirty="0" smtClean="0">
                <a:latin typeface="+mn-ea"/>
                <a:ea typeface="+mn-ea"/>
              </a:rPr>
              <a:t>산을 오르내리다</a:t>
            </a:r>
            <a:r>
              <a:rPr lang="en-US" altLang="ko-KR" sz="2000" dirty="0" smtClean="0">
                <a:latin typeface="+mn-ea"/>
                <a:ea typeface="+mn-ea"/>
              </a:rPr>
              <a:t>. </a:t>
            </a:r>
            <a:r>
              <a:rPr lang="zh-CN" altLang="en-US" sz="2000" dirty="0" smtClean="0">
                <a:latin typeface="+mn-ea"/>
                <a:ea typeface="+mn-ea"/>
              </a:rPr>
              <a:t>上下楼梯</a:t>
            </a:r>
            <a:r>
              <a:rPr lang="en-US" altLang="zh-CN" sz="2000" dirty="0" smtClean="0">
                <a:latin typeface="+mn-ea"/>
                <a:ea typeface="+mn-ea"/>
              </a:rPr>
              <a:t>/ </a:t>
            </a:r>
            <a:r>
              <a:rPr lang="ko-KR" altLang="en-US" sz="2000" dirty="0" smtClean="0">
                <a:latin typeface="+mn-ea"/>
                <a:ea typeface="+mn-ea"/>
              </a:rPr>
              <a:t>가격이 오르내리다</a:t>
            </a:r>
            <a:r>
              <a:rPr lang="en-US" altLang="ko-KR" sz="2000" dirty="0" smtClean="0">
                <a:latin typeface="+mn-ea"/>
                <a:ea typeface="+mn-ea"/>
              </a:rPr>
              <a:t>. </a:t>
            </a:r>
            <a:r>
              <a:rPr lang="zh-CN" altLang="en-US" sz="2000" dirty="0" smtClean="0">
                <a:latin typeface="+mn-ea"/>
                <a:ea typeface="+mn-ea"/>
              </a:rPr>
              <a:t>价格上上下下。</a:t>
            </a:r>
            <a:r>
              <a:rPr lang="en-US" altLang="zh-CN" sz="2000" dirty="0" smtClean="0">
                <a:latin typeface="+mn-ea"/>
                <a:ea typeface="+mn-ea"/>
              </a:rPr>
              <a:t>/ </a:t>
            </a:r>
            <a:r>
              <a:rPr lang="ko-KR" altLang="en-US" sz="2000" dirty="0" smtClean="0">
                <a:latin typeface="+mn-ea"/>
                <a:ea typeface="+mn-ea"/>
              </a:rPr>
              <a:t>남의 입에 오르내리다</a:t>
            </a:r>
            <a:r>
              <a:rPr lang="en-US" altLang="ko-KR" sz="2000" dirty="0" smtClean="0">
                <a:latin typeface="+mn-ea"/>
                <a:ea typeface="+mn-ea"/>
              </a:rPr>
              <a:t>. </a:t>
            </a:r>
            <a:r>
              <a:rPr lang="zh-CN" altLang="en-US" sz="2000" dirty="0" smtClean="0">
                <a:latin typeface="+mn-ea"/>
                <a:ea typeface="+mn-ea"/>
              </a:rPr>
              <a:t>成为别人的话题。</a:t>
            </a:r>
            <a:r>
              <a:rPr lang="ko-KR" altLang="en-US" sz="2000" dirty="0" smtClean="0">
                <a:latin typeface="+mn-ea"/>
                <a:ea typeface="+mn-ea"/>
              </a:rPr>
              <a:t> 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宋体" pitchFamily="2" charset="-122"/>
              </a:rPr>
              <a:t> 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  <a:cs typeface="宋体" pitchFamily="2" charset="-122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2636912"/>
            <a:ext cx="845941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Font typeface="Wingdings" pitchFamily="2" charset="2"/>
              <a:buChar char="n"/>
            </a:pPr>
            <a:r>
              <a:rPr lang="ko-KR" altLang="zh-CN" sz="2000" b="1" dirty="0" smtClean="0">
                <a:latin typeface="+mn-ea"/>
                <a:ea typeface="+mn-ea"/>
              </a:rPr>
              <a:t>상쾌하다</a:t>
            </a:r>
            <a:r>
              <a:rPr lang="en-US" altLang="zh-CN" sz="2000" dirty="0" smtClean="0">
                <a:latin typeface="+mn-ea"/>
                <a:ea typeface="+mn-ea"/>
              </a:rPr>
              <a:t>(</a:t>
            </a:r>
            <a:r>
              <a:rPr lang="ko-KR" altLang="zh-CN" sz="2000" dirty="0" smtClean="0">
                <a:latin typeface="+mn-ea"/>
                <a:ea typeface="+mn-ea"/>
              </a:rPr>
              <a:t>爽快</a:t>
            </a:r>
            <a:r>
              <a:rPr lang="en-US" altLang="zh-CN" sz="2000" dirty="0" smtClean="0">
                <a:latin typeface="+mn-ea"/>
                <a:ea typeface="+mn-ea"/>
              </a:rPr>
              <a:t>-)[</a:t>
            </a:r>
            <a:r>
              <a:rPr lang="ko-KR" altLang="zh-CN" sz="2000" dirty="0" smtClean="0">
                <a:latin typeface="+mn-ea"/>
                <a:ea typeface="+mn-ea"/>
              </a:rPr>
              <a:t>形</a:t>
            </a:r>
            <a:r>
              <a:rPr lang="en-US" altLang="zh-CN" sz="2000" dirty="0" smtClean="0">
                <a:latin typeface="+mn-ea"/>
                <a:ea typeface="+mn-ea"/>
              </a:rPr>
              <a:t>]</a:t>
            </a:r>
            <a:r>
              <a:rPr lang="ko-KR" altLang="zh-CN" sz="2000" dirty="0" smtClean="0">
                <a:latin typeface="+mn-ea"/>
                <a:ea typeface="+mn-ea"/>
              </a:rPr>
              <a:t>爽快，舒畅，痛快</a:t>
            </a:r>
            <a:r>
              <a:rPr lang="ko-KR" altLang="zh-CN" sz="2000" dirty="0" smtClean="0">
                <a:latin typeface="+mn-ea"/>
                <a:ea typeface="+mn-ea"/>
              </a:rPr>
              <a:t>¶</a:t>
            </a:r>
            <a:r>
              <a:rPr lang="ko-KR" altLang="en-US" sz="2000" dirty="0" smtClean="0">
                <a:latin typeface="+mn-ea"/>
                <a:ea typeface="+mn-ea"/>
              </a:rPr>
              <a:t>녹차를 서늘하고 </a:t>
            </a:r>
            <a:r>
              <a:rPr lang="ko-KR" altLang="en-US" sz="2000" dirty="0" smtClean="0">
                <a:latin typeface="+mn-ea"/>
                <a:ea typeface="+mn-ea"/>
              </a:rPr>
              <a:t>상쾌한 곳에 </a:t>
            </a:r>
            <a:r>
              <a:rPr lang="ko-KR" altLang="en-US" sz="2000" dirty="0" smtClean="0">
                <a:latin typeface="+mn-ea"/>
                <a:ea typeface="+mn-ea"/>
              </a:rPr>
              <a:t>보관해야 한다 </a:t>
            </a:r>
            <a:r>
              <a:rPr lang="zh-CN" altLang="en-US" sz="2000" dirty="0" smtClean="0">
                <a:latin typeface="+mn-ea"/>
                <a:ea typeface="+mn-ea"/>
              </a:rPr>
              <a:t>应该将绿茶保管于</a:t>
            </a:r>
            <a:r>
              <a:rPr lang="ko-KR" altLang="en-US" sz="2000" dirty="0" smtClean="0">
                <a:latin typeface="+mn-ea"/>
                <a:ea typeface="+mn-ea"/>
              </a:rPr>
              <a:t>阴凉干爽处</a:t>
            </a:r>
            <a:r>
              <a:rPr lang="zh-CN" altLang="en-US" sz="2000" dirty="0" smtClean="0">
                <a:latin typeface="+mn-ea"/>
                <a:ea typeface="+mn-ea"/>
              </a:rPr>
              <a:t>。</a:t>
            </a:r>
            <a:r>
              <a:rPr lang="en-US" altLang="zh-CN" sz="2000" dirty="0" smtClean="0">
                <a:latin typeface="+mn-ea"/>
                <a:ea typeface="+mn-ea"/>
              </a:rPr>
              <a:t>/ </a:t>
            </a:r>
            <a:r>
              <a:rPr lang="ko-KR" altLang="en-US" sz="2000" dirty="0" smtClean="0">
                <a:latin typeface="+mn-ea"/>
                <a:ea typeface="+mn-ea"/>
              </a:rPr>
              <a:t>목욕을 </a:t>
            </a:r>
            <a:r>
              <a:rPr lang="ko-KR" altLang="en-US" sz="2000" dirty="0" smtClean="0">
                <a:latin typeface="+mn-ea"/>
                <a:ea typeface="+mn-ea"/>
              </a:rPr>
              <a:t>하고 나니 몸이 훨씬 상쾌해졌다 </a:t>
            </a:r>
            <a:r>
              <a:rPr lang="ko-KR" altLang="en-US" sz="2000" dirty="0" smtClean="0">
                <a:latin typeface="+mn-ea"/>
                <a:ea typeface="+mn-ea"/>
              </a:rPr>
              <a:t>洗完澡身上爽快多了</a:t>
            </a:r>
            <a:r>
              <a:rPr lang="zh-CN" altLang="en-US" sz="2000" dirty="0" smtClean="0">
                <a:latin typeface="+mn-ea"/>
                <a:ea typeface="+mn-ea"/>
              </a:rPr>
              <a:t>。</a:t>
            </a:r>
            <a:r>
              <a:rPr lang="en-US" altLang="zh-CN" sz="2000" dirty="0" smtClean="0">
                <a:latin typeface="+mn-ea"/>
                <a:ea typeface="+mn-ea"/>
              </a:rPr>
              <a:t>/ </a:t>
            </a:r>
            <a:r>
              <a:rPr lang="ko-KR" altLang="zh-CN" sz="2000" dirty="0" smtClean="0">
                <a:latin typeface="+mn-ea"/>
                <a:ea typeface="+mn-ea"/>
              </a:rPr>
              <a:t>기분이 </a:t>
            </a:r>
            <a:r>
              <a:rPr lang="ko-KR" altLang="zh-CN" sz="2000" dirty="0" smtClean="0">
                <a:latin typeface="+mn-ea"/>
                <a:ea typeface="+mn-ea"/>
              </a:rPr>
              <a:t>상쾌하다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精神爽快。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宋体" pitchFamily="2" charset="-122"/>
              </a:rPr>
              <a:t> 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  <a:cs typeface="宋体" pitchFamily="2" charset="-122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61056" y="3717032"/>
            <a:ext cx="84594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latinLnBrk="1">
              <a:buFont typeface="Wingdings" pitchFamily="2" charset="2"/>
              <a:buChar char="n"/>
            </a:pPr>
            <a:r>
              <a:rPr lang="ko-KR" altLang="zh-CN" sz="2000" b="1" dirty="0" smtClean="0">
                <a:latin typeface="+mj-ea"/>
                <a:ea typeface="+mj-ea"/>
              </a:rPr>
              <a:t>끊임없이</a:t>
            </a:r>
            <a:r>
              <a:rPr lang="en-US" altLang="zh-CN" sz="2000" dirty="0" smtClean="0">
                <a:latin typeface="+mj-ea"/>
                <a:ea typeface="+mj-ea"/>
              </a:rPr>
              <a:t>(</a:t>
            </a:r>
            <a:r>
              <a:rPr lang="ko-KR" altLang="zh-CN" sz="2000" dirty="0" smtClean="0">
                <a:latin typeface="+mj-ea"/>
                <a:ea typeface="+mj-ea"/>
              </a:rPr>
              <a:t>끄니멉씨</a:t>
            </a:r>
            <a:r>
              <a:rPr lang="en-US" altLang="zh-CN" sz="2000" dirty="0" smtClean="0">
                <a:latin typeface="+mj-ea"/>
                <a:ea typeface="+mj-ea"/>
              </a:rPr>
              <a:t>)[</a:t>
            </a:r>
            <a:r>
              <a:rPr lang="ko-KR" altLang="zh-CN" sz="2000" dirty="0" smtClean="0">
                <a:latin typeface="+mj-ea"/>
                <a:ea typeface="+mj-ea"/>
              </a:rPr>
              <a:t>副</a:t>
            </a:r>
            <a:r>
              <a:rPr lang="en-US" altLang="zh-CN" sz="2000" dirty="0" smtClean="0">
                <a:latin typeface="+mj-ea"/>
                <a:ea typeface="+mj-ea"/>
              </a:rPr>
              <a:t>]</a:t>
            </a:r>
            <a:r>
              <a:rPr lang="ko-KR" altLang="zh-CN" sz="2000" dirty="0" smtClean="0">
                <a:latin typeface="+mj-ea"/>
                <a:ea typeface="+mj-ea"/>
              </a:rPr>
              <a:t>不断地¶컴퓨터 기술은 앞으로도 끊임없이 발전하겠다</a:t>
            </a:r>
            <a:r>
              <a:rPr lang="en-US" altLang="zh-CN" sz="2000" dirty="0" smtClean="0">
                <a:latin typeface="+mj-ea"/>
                <a:ea typeface="+mj-ea"/>
              </a:rPr>
              <a:t>. </a:t>
            </a:r>
            <a:r>
              <a:rPr lang="ko-KR" altLang="zh-CN" sz="2000" dirty="0" smtClean="0">
                <a:latin typeface="+mj-ea"/>
                <a:ea typeface="+mj-ea"/>
              </a:rPr>
              <a:t>电脑技术今后仍会不断地发展</a:t>
            </a:r>
            <a:r>
              <a:rPr lang="ko-KR" altLang="zh-CN" sz="2000" dirty="0" smtClean="0">
                <a:latin typeface="+mj-ea"/>
                <a:ea typeface="+mj-ea"/>
              </a:rPr>
              <a:t>。</a:t>
            </a:r>
            <a:r>
              <a:rPr lang="en-US" altLang="ko-KR" sz="2000" dirty="0" smtClean="0">
                <a:latin typeface="+mj-ea"/>
                <a:ea typeface="+mj-ea"/>
              </a:rPr>
              <a:t>/ </a:t>
            </a:r>
            <a:r>
              <a:rPr lang="ko-KR" altLang="en-US" sz="2000" dirty="0" smtClean="0">
                <a:latin typeface="+mj-ea"/>
                <a:ea typeface="+mj-ea"/>
              </a:rPr>
              <a:t>끊임없이 노력하다</a:t>
            </a:r>
            <a:r>
              <a:rPr lang="en-US" altLang="ko-KR" sz="2000" dirty="0" smtClean="0">
                <a:latin typeface="+mj-ea"/>
                <a:ea typeface="+mj-ea"/>
              </a:rPr>
              <a:t>.</a:t>
            </a:r>
            <a:r>
              <a:rPr lang="ko-KR" altLang="en-US" sz="2000" dirty="0" smtClean="0">
                <a:latin typeface="+mj-ea"/>
                <a:ea typeface="+mj-ea"/>
              </a:rPr>
              <a:t> </a:t>
            </a:r>
            <a:r>
              <a:rPr lang="zh-CN" altLang="en-US" sz="2000" dirty="0" smtClean="0">
                <a:latin typeface="+mj-ea"/>
                <a:ea typeface="+mj-ea"/>
              </a:rPr>
              <a:t>不断努力</a:t>
            </a:r>
            <a:r>
              <a:rPr lang="ko-KR" altLang="zh-CN" sz="2000" dirty="0" smtClean="0">
                <a:latin typeface="+mj-ea"/>
                <a:ea typeface="+mj-ea"/>
              </a:rPr>
              <a:t>。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宋体" pitchFamily="2" charset="-122"/>
              </a:rPr>
              <a:t> 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1" name="Text Box 3"/>
          <p:cNvSpPr txBox="1">
            <a:spLocks noChangeArrowheads="1"/>
          </p:cNvSpPr>
          <p:nvPr/>
        </p:nvSpPr>
        <p:spPr bwMode="auto">
          <a:xfrm>
            <a:off x="323850" y="476672"/>
            <a:ext cx="8713788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dirty="0">
                <a:sym typeface="Wingdings" pitchFamily="2" charset="2"/>
              </a:rPr>
              <a:t></a:t>
            </a:r>
            <a:r>
              <a:rPr lang="en-US" altLang="ko-KR" sz="2800" b="1" dirty="0" smtClean="0">
                <a:sym typeface="Wingdings" pitchFamily="2" charset="2"/>
              </a:rPr>
              <a:t>【</a:t>
            </a:r>
            <a:r>
              <a:rPr lang="ko-KR" altLang="en-US" sz="2800" b="1" dirty="0" smtClean="0">
                <a:sym typeface="Wingdings" pitchFamily="2" charset="2"/>
              </a:rPr>
              <a:t>보충</a:t>
            </a:r>
            <a:r>
              <a:rPr lang="ko-KR" altLang="en-US" sz="2800" b="1" dirty="0" smtClean="0">
                <a:latin typeface="GungsuhChe" pitchFamily="49" charset="-127"/>
                <a:ea typeface="GungsuhChe" pitchFamily="49" charset="-127"/>
                <a:sym typeface="Wingdings" pitchFamily="2" charset="2"/>
              </a:rPr>
              <a:t> 단어</a:t>
            </a:r>
            <a:r>
              <a:rPr lang="en-US" altLang="ko-KR" sz="2800" b="1" dirty="0" smtClean="0">
                <a:sym typeface="Wingdings" pitchFamily="2" charset="2"/>
              </a:rPr>
              <a:t>】</a:t>
            </a:r>
            <a:endParaRPr lang="en-US" altLang="ko-KR" sz="2800" b="1" dirty="0">
              <a:sym typeface="Wingdings" pitchFamily="2" charset="2"/>
            </a:endParaRPr>
          </a:p>
          <a:p>
            <a:pPr>
              <a:buFont typeface="Wingdings" pitchFamily="2" charset="2"/>
              <a:buChar char="n"/>
            </a:pPr>
            <a:r>
              <a:rPr lang="ko-KR" altLang="zh-CN" sz="2000" b="1" dirty="0" smtClean="0">
                <a:latin typeface="+mn-ea"/>
                <a:ea typeface="+mn-ea"/>
              </a:rPr>
              <a:t>자랑스럽다</a:t>
            </a:r>
            <a:r>
              <a:rPr lang="en-US" altLang="ko-KR" sz="2000" b="1" dirty="0" smtClean="0">
                <a:latin typeface="+mn-ea"/>
                <a:ea typeface="+mn-ea"/>
              </a:rPr>
              <a:t>(</a:t>
            </a:r>
            <a:r>
              <a:rPr lang="ko-KR" altLang="zh-CN" sz="2000" dirty="0" smtClean="0">
                <a:latin typeface="+mn-ea"/>
                <a:ea typeface="+mn-ea"/>
              </a:rPr>
              <a:t>ㅂ不规则</a:t>
            </a:r>
            <a:r>
              <a:rPr lang="en-US" altLang="ko-KR" sz="2000" dirty="0" smtClean="0">
                <a:latin typeface="+mn-ea"/>
                <a:ea typeface="+mn-ea"/>
              </a:rPr>
              <a:t>)</a:t>
            </a:r>
            <a:r>
              <a:rPr lang="en-US" altLang="zh-CN" sz="2000" dirty="0" smtClean="0">
                <a:latin typeface="+mn-ea"/>
                <a:ea typeface="+mn-ea"/>
              </a:rPr>
              <a:t>[</a:t>
            </a:r>
            <a:r>
              <a:rPr lang="ko-KR" altLang="zh-CN" sz="2000" dirty="0" smtClean="0">
                <a:latin typeface="+mn-ea"/>
                <a:ea typeface="+mn-ea"/>
              </a:rPr>
              <a:t>形</a:t>
            </a:r>
            <a:r>
              <a:rPr lang="en-US" altLang="zh-CN" sz="2000" dirty="0" smtClean="0">
                <a:latin typeface="+mn-ea"/>
                <a:ea typeface="+mn-ea"/>
              </a:rPr>
              <a:t>]</a:t>
            </a:r>
            <a:r>
              <a:rPr lang="ko-KR" altLang="zh-CN" sz="2000" dirty="0" smtClean="0">
                <a:latin typeface="+mn-ea"/>
                <a:ea typeface="+mn-ea"/>
              </a:rPr>
              <a:t>值得自豪，值得骄傲，引以为荣</a:t>
            </a:r>
            <a:r>
              <a:rPr lang="ko-KR" altLang="zh-CN" sz="2000" dirty="0" smtClean="0">
                <a:latin typeface="+mn-ea"/>
                <a:ea typeface="+mn-ea"/>
              </a:rPr>
              <a:t>¶</a:t>
            </a:r>
            <a:r>
              <a:rPr lang="ko-KR" altLang="en-US" sz="2000" dirty="0" smtClean="0">
                <a:latin typeface="+mn-ea"/>
                <a:ea typeface="+mn-ea"/>
              </a:rPr>
              <a:t>우리 아들이 정말 자랑스러워</a:t>
            </a:r>
            <a:r>
              <a:rPr lang="en-US" altLang="ko-KR" sz="2000" dirty="0" smtClean="0">
                <a:latin typeface="+mn-ea"/>
                <a:ea typeface="+mn-ea"/>
              </a:rPr>
              <a:t>. </a:t>
            </a:r>
            <a:r>
              <a:rPr lang="zh-CN" altLang="en-US" sz="2000" dirty="0" smtClean="0">
                <a:latin typeface="+mn-ea"/>
                <a:ea typeface="+mn-ea"/>
              </a:rPr>
              <a:t>我们儿子真是令人自豪。</a:t>
            </a:r>
            <a:r>
              <a:rPr lang="en-US" altLang="zh-CN" sz="2000" dirty="0" smtClean="0">
                <a:latin typeface="+mn-ea"/>
                <a:ea typeface="+mn-ea"/>
              </a:rPr>
              <a:t>/</a:t>
            </a:r>
            <a:r>
              <a:rPr lang="ko-KR" altLang="zh-CN" sz="2000" dirty="0" smtClean="0">
                <a:latin typeface="+mn-ea"/>
                <a:ea typeface="+mn-ea"/>
              </a:rPr>
              <a:t>이것이 </a:t>
            </a:r>
            <a:r>
              <a:rPr lang="ko-KR" altLang="zh-CN" sz="2000" dirty="0" smtClean="0">
                <a:latin typeface="+mn-ea"/>
                <a:ea typeface="+mn-ea"/>
              </a:rPr>
              <a:t>얼마나 기쁘고 자랑스러운 일인가！ 这是多么令人高兴和自豪的事情啊</a:t>
            </a:r>
            <a:r>
              <a:rPr lang="ko-KR" altLang="zh-CN" sz="2000" dirty="0" smtClean="0">
                <a:latin typeface="+mn-ea"/>
                <a:ea typeface="+mn-ea"/>
              </a:rPr>
              <a:t>！</a:t>
            </a:r>
            <a:r>
              <a:rPr lang="en-US" altLang="ko-KR" sz="2000" dirty="0" smtClean="0">
                <a:latin typeface="+mn-ea"/>
                <a:ea typeface="+mn-ea"/>
              </a:rPr>
              <a:t>/</a:t>
            </a:r>
            <a:r>
              <a:rPr lang="ko-KR" altLang="en-US" sz="2000" dirty="0" smtClean="0">
                <a:latin typeface="+mn-ea"/>
                <a:ea typeface="+mn-ea"/>
              </a:rPr>
              <a:t>자신의 성적을 매우 자랑스럽게 </a:t>
            </a:r>
            <a:r>
              <a:rPr lang="ko-KR" altLang="en-US" sz="2000" dirty="0" smtClean="0">
                <a:latin typeface="+mn-ea"/>
                <a:ea typeface="+mn-ea"/>
              </a:rPr>
              <a:t>느끼다</a:t>
            </a:r>
            <a:r>
              <a:rPr lang="en-US" altLang="ko-KR" sz="2000" dirty="0" smtClean="0">
                <a:latin typeface="+mn-ea"/>
                <a:ea typeface="+mn-ea"/>
              </a:rPr>
              <a:t>. </a:t>
            </a:r>
            <a:r>
              <a:rPr lang="ko-KR" altLang="en-US" sz="2000" dirty="0" smtClean="0">
                <a:latin typeface="+mn-ea"/>
                <a:ea typeface="+mn-ea"/>
              </a:rPr>
              <a:t>对自己的成绩感到非常骄傲</a:t>
            </a:r>
            <a:r>
              <a:rPr lang="zh-CN" altLang="en-US" sz="2000" dirty="0" smtClean="0">
                <a:latin typeface="+mn-ea"/>
                <a:ea typeface="+mn-ea"/>
              </a:rPr>
              <a:t>。</a:t>
            </a:r>
            <a:endParaRPr lang="zh-CN" altLang="zh-CN" sz="2000" dirty="0" smtClean="0">
              <a:latin typeface="+mn-ea"/>
              <a:ea typeface="+mn-ea"/>
            </a:endParaRPr>
          </a:p>
          <a:p>
            <a:pPr eaLnBrk="0" latinLnBrk="1">
              <a:buFont typeface="Wingdings" pitchFamily="2" charset="2"/>
              <a:buChar char="n"/>
            </a:pPr>
            <a:r>
              <a:rPr lang="ko-KR" altLang="zh-CN" sz="2000" b="1" dirty="0" smtClean="0">
                <a:latin typeface="+mn-ea"/>
                <a:ea typeface="+mn-ea"/>
              </a:rPr>
              <a:t>자랑하다</a:t>
            </a:r>
            <a:r>
              <a:rPr lang="en-US" altLang="zh-CN" sz="2000" dirty="0" smtClean="0">
                <a:latin typeface="+mn-ea"/>
                <a:ea typeface="+mn-ea"/>
              </a:rPr>
              <a:t>[</a:t>
            </a:r>
            <a:r>
              <a:rPr lang="ko-KR" altLang="zh-CN" sz="2000" dirty="0" smtClean="0">
                <a:latin typeface="+mn-ea"/>
                <a:ea typeface="+mn-ea"/>
              </a:rPr>
              <a:t>他</a:t>
            </a:r>
            <a:r>
              <a:rPr lang="en-US" altLang="zh-CN" sz="2000" dirty="0" smtClean="0">
                <a:latin typeface="+mn-ea"/>
                <a:ea typeface="+mn-ea"/>
              </a:rPr>
              <a:t>]</a:t>
            </a:r>
            <a:r>
              <a:rPr lang="ko-KR" altLang="zh-CN" sz="2000" dirty="0" smtClean="0">
                <a:latin typeface="+mn-ea"/>
                <a:ea typeface="+mn-ea"/>
              </a:rPr>
              <a:t>骄傲，自豪¶전통을 자랑하다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为传统而自豪</a:t>
            </a:r>
            <a:r>
              <a:rPr lang="ko-KR" altLang="zh-CN" sz="2000" dirty="0" smtClean="0">
                <a:latin typeface="+mn-ea"/>
                <a:ea typeface="+mn-ea"/>
              </a:rPr>
              <a:t>。</a:t>
            </a:r>
            <a:r>
              <a:rPr lang="en-US" altLang="ko-KR" sz="2000" dirty="0" smtClean="0">
                <a:latin typeface="+mn-ea"/>
                <a:ea typeface="+mn-ea"/>
              </a:rPr>
              <a:t>/ </a:t>
            </a:r>
            <a:r>
              <a:rPr lang="ko-KR" altLang="en-US" sz="2000" dirty="0" smtClean="0">
                <a:latin typeface="+mn-ea"/>
                <a:ea typeface="+mn-ea"/>
              </a:rPr>
              <a:t>아들을 자랑하다</a:t>
            </a:r>
            <a:r>
              <a:rPr lang="en-US" altLang="ko-KR" sz="2000" dirty="0" smtClean="0">
                <a:latin typeface="+mn-ea"/>
                <a:ea typeface="+mn-ea"/>
              </a:rPr>
              <a:t>. </a:t>
            </a:r>
            <a:r>
              <a:rPr lang="zh-CN" altLang="en-US" sz="2000" dirty="0" smtClean="0">
                <a:latin typeface="+mn-ea"/>
                <a:ea typeface="+mn-ea"/>
              </a:rPr>
              <a:t>夸耀儿子。</a:t>
            </a:r>
            <a:endParaRPr lang="zh-CN" altLang="zh-CN" sz="2000" dirty="0">
              <a:latin typeface="+mn-ea"/>
              <a:ea typeface="+mn-ea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23528" y="2924944"/>
            <a:ext cx="8496944" cy="193899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1">
              <a:buFont typeface="Wingdings" pitchFamily="2" charset="2"/>
              <a:buChar char="n"/>
            </a:pPr>
            <a:r>
              <a:rPr lang="ko-KR" altLang="zh-CN" sz="2000" b="1" dirty="0" smtClean="0">
                <a:latin typeface="+mn-ea"/>
                <a:ea typeface="+mn-ea"/>
              </a:rPr>
              <a:t>내다</a:t>
            </a:r>
            <a:r>
              <a:rPr lang="en-US" altLang="zh-CN" sz="2000" dirty="0" smtClean="0">
                <a:latin typeface="+mn-ea"/>
                <a:ea typeface="+mn-ea"/>
              </a:rPr>
              <a:t>[</a:t>
            </a:r>
            <a:r>
              <a:rPr lang="ko-KR" altLang="zh-CN" sz="2000" dirty="0" smtClean="0">
                <a:latin typeface="+mn-ea"/>
                <a:ea typeface="+mn-ea"/>
              </a:rPr>
              <a:t>他</a:t>
            </a:r>
            <a:r>
              <a:rPr lang="en-US" altLang="zh-CN" sz="2000" dirty="0" smtClean="0">
                <a:latin typeface="+mn-ea"/>
                <a:ea typeface="+mn-ea"/>
              </a:rPr>
              <a:t>](&lt;</a:t>
            </a:r>
            <a:r>
              <a:rPr lang="ko-KR" altLang="zh-CN" sz="2000" dirty="0" smtClean="0">
                <a:latin typeface="+mn-ea"/>
                <a:ea typeface="+mn-ea"/>
              </a:rPr>
              <a:t>나다</a:t>
            </a:r>
            <a:r>
              <a:rPr lang="en-US" altLang="zh-CN" sz="2000" dirty="0" smtClean="0">
                <a:latin typeface="+mn-ea"/>
                <a:ea typeface="+mn-ea"/>
              </a:rPr>
              <a:t>&gt;</a:t>
            </a:r>
            <a:r>
              <a:rPr lang="ko-KR" altLang="zh-CN" sz="2000" dirty="0" smtClean="0">
                <a:latin typeface="+mn-ea"/>
                <a:ea typeface="+mn-ea"/>
              </a:rPr>
              <a:t>的使动态</a:t>
            </a:r>
            <a:r>
              <a:rPr lang="en-US" altLang="zh-CN" sz="2000" dirty="0" smtClean="0">
                <a:latin typeface="+mn-ea"/>
                <a:ea typeface="+mn-ea"/>
              </a:rPr>
              <a:t>)</a:t>
            </a:r>
            <a:r>
              <a:rPr lang="ko-KR" altLang="zh-CN" sz="2000" dirty="0" smtClean="0">
                <a:latin typeface="+mn-ea"/>
                <a:ea typeface="+mn-ea"/>
              </a:rPr>
              <a:t>①拿出，交出¶돈을 내다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交钱。 ②产生，发生¶소리를 내다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发出声音。</a:t>
            </a:r>
            <a:r>
              <a:rPr lang="en-US" altLang="zh-CN" sz="2000" dirty="0" smtClean="0">
                <a:latin typeface="+mn-ea"/>
                <a:ea typeface="+mn-ea"/>
              </a:rPr>
              <a:t>/中</a:t>
            </a:r>
            <a:r>
              <a:rPr lang="ko-KR" altLang="zh-CN" sz="2000" dirty="0" smtClean="0">
                <a:latin typeface="+mn-ea"/>
                <a:ea typeface="+mn-ea"/>
              </a:rPr>
              <a:t>화를 내다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发火；生气。 ③抽出（时间）¶시간을 내다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抽出时间</a:t>
            </a:r>
            <a:r>
              <a:rPr lang="ko-KR" altLang="zh-CN" sz="2000" dirty="0" smtClean="0">
                <a:latin typeface="+mn-ea"/>
                <a:ea typeface="+mn-ea"/>
              </a:rPr>
              <a:t>。</a:t>
            </a:r>
            <a:endParaRPr lang="en-US" altLang="ko-KR" sz="2000" dirty="0" smtClean="0">
              <a:latin typeface="+mn-ea"/>
              <a:ea typeface="+mn-ea"/>
            </a:endParaRPr>
          </a:p>
          <a:p>
            <a:pPr eaLnBrk="0" latinLnBrk="1"/>
            <a:r>
              <a:rPr lang="en-US" altLang="zh-CN" sz="2000" b="1" dirty="0" smtClean="0">
                <a:latin typeface="+mn-ea"/>
                <a:ea typeface="+mn-ea"/>
              </a:rPr>
              <a:t>[</a:t>
            </a:r>
            <a:r>
              <a:rPr lang="ko-KR" altLang="zh-CN" sz="2000" b="1" dirty="0" smtClean="0">
                <a:latin typeface="+mn-ea"/>
                <a:ea typeface="+mn-ea"/>
              </a:rPr>
              <a:t>惯用型</a:t>
            </a:r>
            <a:r>
              <a:rPr lang="en-US" altLang="zh-CN" sz="2000" b="1" dirty="0" smtClean="0">
                <a:latin typeface="+mn-ea"/>
                <a:ea typeface="+mn-ea"/>
              </a:rPr>
              <a:t>]-</a:t>
            </a:r>
            <a:r>
              <a:rPr lang="ko-KR" altLang="zh-CN" sz="2000" b="1" dirty="0" smtClean="0">
                <a:latin typeface="+mn-ea"/>
                <a:ea typeface="+mn-ea"/>
              </a:rPr>
              <a:t>어</a:t>
            </a:r>
            <a:r>
              <a:rPr lang="en-US" altLang="zh-CN" sz="2000" b="1" dirty="0" smtClean="0">
                <a:latin typeface="+mn-ea"/>
                <a:ea typeface="+mn-ea"/>
              </a:rPr>
              <a:t>(</a:t>
            </a:r>
            <a:r>
              <a:rPr lang="ko-KR" altLang="zh-CN" sz="2000" b="1" dirty="0" smtClean="0">
                <a:latin typeface="+mn-ea"/>
                <a:ea typeface="+mn-ea"/>
              </a:rPr>
              <a:t>아</a:t>
            </a:r>
            <a:r>
              <a:rPr lang="en-US" altLang="zh-CN" sz="2000" b="1" dirty="0" smtClean="0">
                <a:latin typeface="+mn-ea"/>
                <a:ea typeface="+mn-ea"/>
              </a:rPr>
              <a:t>,</a:t>
            </a:r>
            <a:r>
              <a:rPr lang="ko-KR" altLang="zh-CN" sz="2000" b="1" dirty="0" smtClean="0">
                <a:latin typeface="+mn-ea"/>
                <a:ea typeface="+mn-ea"/>
              </a:rPr>
              <a:t>여</a:t>
            </a:r>
            <a:r>
              <a:rPr lang="en-US" altLang="zh-CN" sz="2000" b="1" dirty="0" smtClean="0">
                <a:latin typeface="+mn-ea"/>
                <a:ea typeface="+mn-ea"/>
              </a:rPr>
              <a:t>) </a:t>
            </a:r>
            <a:r>
              <a:rPr lang="ko-KR" altLang="zh-CN" sz="2000" b="1" dirty="0" smtClean="0">
                <a:latin typeface="+mn-ea"/>
                <a:ea typeface="+mn-ea"/>
              </a:rPr>
              <a:t>내다</a:t>
            </a:r>
            <a:r>
              <a:rPr lang="ko-KR" altLang="zh-CN" sz="2000" dirty="0" smtClean="0">
                <a:latin typeface="+mn-ea"/>
                <a:ea typeface="+mn-ea"/>
              </a:rPr>
              <a:t> 用于其它动词词干后，表示该动作最终得以完成¶어려운 일을 다 해냈다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完成了一件很难的事。</a:t>
            </a:r>
            <a:r>
              <a:rPr lang="en-US" altLang="zh-CN" sz="2000" dirty="0" smtClean="0">
                <a:latin typeface="+mn-ea"/>
                <a:ea typeface="+mn-ea"/>
              </a:rPr>
              <a:t>/</a:t>
            </a:r>
            <a:r>
              <a:rPr lang="ko-KR" altLang="zh-CN" sz="2000" dirty="0" smtClean="0">
                <a:latin typeface="+mn-ea"/>
                <a:ea typeface="+mn-ea"/>
              </a:rPr>
              <a:t>틀린 것을 다 찾아냈다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把错误的地方都找出来了。 </a:t>
            </a:r>
            <a:r>
              <a:rPr lang="ko-KR" altLang="zh-CN" sz="2000" dirty="0" smtClean="0">
                <a:latin typeface="+mn-ea"/>
                <a:ea typeface="+mn-ea"/>
              </a:rPr>
              <a:t> </a:t>
            </a:r>
            <a:endParaRPr lang="zh-CN" altLang="zh-CN" sz="2000" dirty="0">
              <a:latin typeface="+mn-ea"/>
              <a:ea typeface="+mn-ea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4894128"/>
            <a:ext cx="8511376" cy="16312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真题搜索</a:t>
            </a:r>
            <a:r>
              <a:rPr kumimoji="0" lang="en-US" altLang="ko-K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  </a:t>
            </a:r>
            <a:r>
              <a:rPr kumimoji="0" lang="en-US" altLang="ko-KR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(2008</a:t>
            </a:r>
            <a:r>
              <a:rPr kumimoji="0" lang="ko-KR" alt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년 제</a:t>
            </a:r>
            <a:r>
              <a:rPr kumimoji="0" lang="en-US" altLang="ko-KR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13</a:t>
            </a:r>
            <a:r>
              <a:rPr kumimoji="0" lang="ko-KR" alt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회 중급</a:t>
            </a:r>
            <a:r>
              <a:rPr kumimoji="0" lang="en-US" altLang="ko-KR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) (</a:t>
            </a:r>
            <a:r>
              <a:rPr kumimoji="0" lang="ko-KR" alt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选择多义项</a:t>
            </a:r>
            <a:r>
              <a:rPr kumimoji="0" lang="en-US" altLang="ko-KR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)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T877C195EtCID-WinCharSetFFFF-H"/>
              </a:rPr>
              <a:t>모임에 참석할 때는 회비를 </a:t>
            </a:r>
            <a:r>
              <a:rPr kumimoji="0" lang="en-US" altLang="ko-K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T877C195EtCID-WinCharSetFFFF-H"/>
              </a:rPr>
              <a:t>(      ) </a:t>
            </a:r>
            <a:r>
              <a: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T877C195EtCID-WinCharSetFFFF-H"/>
              </a:rPr>
              <a:t>한다</a:t>
            </a:r>
            <a:r>
              <a:rPr kumimoji="0" lang="en-US" altLang="ko-K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T877C195EtCID-WinCharSetFFFF-H"/>
              </a:rPr>
              <a:t>.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T877C195EtCID-WinCharSetFFFF-H"/>
              </a:rPr>
              <a:t>마감 시간 전까지 보고서를 </a:t>
            </a:r>
            <a:r>
              <a:rPr kumimoji="0" lang="en-US" altLang="ko-K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T877C195EtCID-WinCharSetFFFF-H"/>
              </a:rPr>
              <a:t>(      ) </a:t>
            </a:r>
            <a:r>
              <a: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T877C195EtCID-WinCharSetFFFF-H"/>
              </a:rPr>
              <a:t>서둘러야 한다</a:t>
            </a:r>
            <a:r>
              <a:rPr kumimoji="0" lang="en-US" altLang="ko-K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T877C195EtCID-WinCharSetFFFF-H"/>
              </a:rPr>
              <a:t>.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T877C195EtCID-WinCharSetFFFF-H"/>
              </a:rPr>
              <a:t>박물관에서는 큰 소리를 </a:t>
            </a:r>
            <a:r>
              <a:rPr kumimoji="0" lang="en-US" altLang="ko-K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T877C195EtCID-WinCharSetFFFF-H"/>
              </a:rPr>
              <a:t>(      ) </a:t>
            </a:r>
            <a:r>
              <a: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T877C195EtCID-WinCharSetFFFF-H"/>
              </a:rPr>
              <a:t>다른 사람을 방해하면 안 된다</a:t>
            </a:r>
            <a:r>
              <a:rPr kumimoji="0" lang="en-US" altLang="ko-K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T877C195EtCID-WinCharSetFFFF-H"/>
              </a:rPr>
              <a:t>.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T877C195EtCID-WinCharSetFFFF-H"/>
              </a:rPr>
              <a:t>① </a:t>
            </a:r>
            <a:r>
              <a:rPr kumimoji="0" lang="ko-KR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T877C195EtCID-WinCharSetFFFF-H"/>
              </a:rPr>
              <a:t>내다</a:t>
            </a:r>
            <a:r>
              <a: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T877C195EtCID-WinCharSetFFFF-H"/>
              </a:rPr>
              <a:t>   ② 쓰다   ③ 지르다   ④ 보내다</a:t>
            </a:r>
            <a:endParaRPr kumimoji="0" lang="ko-KR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23528" y="404664"/>
            <a:ext cx="831825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eaLnBrk="0" latinLnBrk="1">
              <a:buFont typeface="Wingdings" pitchFamily="2" charset="2"/>
              <a:buChar char="n"/>
            </a:pPr>
            <a:r>
              <a:rPr lang="ko-KR" altLang="zh-CN" sz="2000" b="1" dirty="0" smtClean="0">
                <a:latin typeface="+mn-ea"/>
                <a:ea typeface="+mn-ea"/>
              </a:rPr>
              <a:t>워낙</a:t>
            </a:r>
            <a:r>
              <a:rPr lang="en-US" altLang="zh-CN" sz="2000" dirty="0" smtClean="0">
                <a:latin typeface="+mn-ea"/>
                <a:ea typeface="+mn-ea"/>
              </a:rPr>
              <a:t>[</a:t>
            </a:r>
            <a:r>
              <a:rPr lang="ko-KR" altLang="zh-CN" sz="2000" dirty="0" smtClean="0">
                <a:latin typeface="+mn-ea"/>
                <a:ea typeface="+mn-ea"/>
              </a:rPr>
              <a:t>副</a:t>
            </a:r>
            <a:r>
              <a:rPr lang="en-US" altLang="zh-CN" sz="2000" dirty="0" smtClean="0">
                <a:latin typeface="+mn-ea"/>
                <a:ea typeface="+mn-ea"/>
              </a:rPr>
              <a:t>]</a:t>
            </a:r>
            <a:endParaRPr lang="zh-CN" altLang="zh-CN" sz="2000" dirty="0" smtClean="0">
              <a:latin typeface="+mn-ea"/>
              <a:ea typeface="+mn-ea"/>
            </a:endParaRPr>
          </a:p>
          <a:p>
            <a:pPr eaLnBrk="0" latinLnBrk="1"/>
            <a:r>
              <a:rPr lang="ko-KR" altLang="zh-CN" sz="2000" dirty="0" smtClean="0">
                <a:latin typeface="+mn-ea"/>
                <a:ea typeface="+mn-ea"/>
              </a:rPr>
              <a:t>①原来，本来¶그 애는 워낙 공부를 잘해요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这孩子本来学习就很好。</a:t>
            </a:r>
            <a:endParaRPr lang="zh-CN" altLang="zh-CN" sz="2000" dirty="0" smtClean="0">
              <a:latin typeface="+mn-ea"/>
              <a:ea typeface="+mn-ea"/>
            </a:endParaRPr>
          </a:p>
          <a:p>
            <a:r>
              <a:rPr lang="ko-KR" altLang="zh-CN" sz="2000" dirty="0" smtClean="0">
                <a:latin typeface="+mn-ea"/>
                <a:ea typeface="+mn-ea"/>
              </a:rPr>
              <a:t>②非常，太，很¶어머니께서 그림을 워낙 좋아하십니다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妈妈非常喜欢绘画。</a:t>
            </a:r>
            <a:endParaRPr lang="en-US" altLang="ko-KR" sz="2000" b="1" dirty="0">
              <a:latin typeface="+mn-ea"/>
              <a:ea typeface="+mn-ea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23528" y="1862822"/>
            <a:ext cx="831825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eaLnBrk="0" latinLnBrk="1">
              <a:buFont typeface="Wingdings" pitchFamily="2" charset="2"/>
              <a:buChar char="n"/>
            </a:pPr>
            <a:r>
              <a:rPr lang="ko-KR" altLang="zh-CN" sz="2000" b="1" dirty="0" smtClean="0">
                <a:latin typeface="+mn-ea"/>
                <a:ea typeface="+mn-ea"/>
              </a:rPr>
              <a:t>짓다</a:t>
            </a:r>
            <a:r>
              <a:rPr lang="en-US" altLang="zh-CN" sz="2000" dirty="0" smtClean="0">
                <a:latin typeface="+mn-ea"/>
                <a:ea typeface="+mn-ea"/>
              </a:rPr>
              <a:t>[</a:t>
            </a:r>
            <a:r>
              <a:rPr lang="ko-KR" altLang="zh-CN" sz="2000" dirty="0" smtClean="0">
                <a:latin typeface="+mn-ea"/>
                <a:ea typeface="+mn-ea"/>
              </a:rPr>
              <a:t>他</a:t>
            </a:r>
            <a:r>
              <a:rPr lang="en-US" altLang="zh-CN" sz="2000" dirty="0" smtClean="0">
                <a:latin typeface="+mn-ea"/>
                <a:ea typeface="+mn-ea"/>
              </a:rPr>
              <a:t>]</a:t>
            </a:r>
            <a:endParaRPr lang="zh-CN" altLang="zh-CN" sz="2000" dirty="0" smtClean="0">
              <a:latin typeface="+mn-ea"/>
              <a:ea typeface="+mn-ea"/>
            </a:endParaRPr>
          </a:p>
          <a:p>
            <a:pPr eaLnBrk="0" latinLnBrk="1"/>
            <a:r>
              <a:rPr lang="ko-KR" altLang="zh-CN" sz="2000" dirty="0" smtClean="0">
                <a:latin typeface="+mn-ea"/>
                <a:ea typeface="+mn-ea"/>
              </a:rPr>
              <a:t>①做¶밥을 짓다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做饭。</a:t>
            </a:r>
            <a:endParaRPr lang="zh-CN" altLang="zh-CN" sz="2000" dirty="0" smtClean="0">
              <a:latin typeface="+mn-ea"/>
              <a:ea typeface="+mn-ea"/>
            </a:endParaRPr>
          </a:p>
          <a:p>
            <a:pPr eaLnBrk="0" latinLnBrk="1"/>
            <a:r>
              <a:rPr lang="ko-KR" altLang="zh-CN" sz="2000" dirty="0" smtClean="0">
                <a:latin typeface="+mn-ea"/>
                <a:ea typeface="+mn-ea"/>
              </a:rPr>
              <a:t>② 盖，修建¶집을 짓다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盖房子。</a:t>
            </a:r>
            <a:endParaRPr lang="zh-CN" altLang="zh-CN" sz="2000" dirty="0" smtClean="0">
              <a:latin typeface="+mn-ea"/>
              <a:ea typeface="+mn-ea"/>
            </a:endParaRPr>
          </a:p>
          <a:p>
            <a:pPr eaLnBrk="0" latinLnBrk="1"/>
            <a:r>
              <a:rPr lang="ko-KR" altLang="zh-CN" sz="2000" dirty="0" smtClean="0">
                <a:latin typeface="+mn-ea"/>
                <a:ea typeface="+mn-ea"/>
              </a:rPr>
              <a:t>③写作¶글을 짓다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写文章。</a:t>
            </a:r>
            <a:r>
              <a:rPr lang="en-US" altLang="zh-CN" sz="2000" dirty="0" smtClean="0">
                <a:latin typeface="+mn-ea"/>
                <a:ea typeface="+mn-ea"/>
              </a:rPr>
              <a:t>/</a:t>
            </a:r>
            <a:r>
              <a:rPr lang="ko-KR" altLang="zh-CN" sz="2000" dirty="0" smtClean="0">
                <a:latin typeface="+mn-ea"/>
                <a:ea typeface="+mn-ea"/>
              </a:rPr>
              <a:t>시를 짓다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作诗。</a:t>
            </a:r>
            <a:endParaRPr lang="zh-CN" altLang="zh-CN" sz="2000" dirty="0" smtClean="0">
              <a:latin typeface="+mn-ea"/>
              <a:ea typeface="+mn-ea"/>
            </a:endParaRPr>
          </a:p>
          <a:p>
            <a:pPr eaLnBrk="0" latinLnBrk="1"/>
            <a:r>
              <a:rPr lang="ko-KR" altLang="zh-CN" sz="2000" dirty="0" smtClean="0">
                <a:latin typeface="+mn-ea"/>
                <a:ea typeface="+mn-ea"/>
              </a:rPr>
              <a:t>④（表情、姿态）露出，现出¶미소를 짓다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露出微笑。</a:t>
            </a:r>
            <a:endParaRPr lang="zh-CN" altLang="zh-CN" sz="2000" dirty="0" smtClean="0">
              <a:latin typeface="+mn-ea"/>
              <a:ea typeface="+mn-ea"/>
            </a:endParaRPr>
          </a:p>
          <a:p>
            <a:pPr eaLnBrk="0" latinLnBrk="1"/>
            <a:r>
              <a:rPr lang="ko-KR" altLang="zh-CN" sz="2000" dirty="0" smtClean="0">
                <a:latin typeface="+mn-ea"/>
                <a:ea typeface="+mn-ea"/>
              </a:rPr>
              <a:t>⑤抓（药）¶약을 짓다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抓药。</a:t>
            </a:r>
            <a:endParaRPr lang="zh-CN" altLang="zh-CN" sz="2000" dirty="0" smtClean="0">
              <a:latin typeface="+mn-ea"/>
              <a:ea typeface="+mn-ea"/>
            </a:endParaRPr>
          </a:p>
          <a:p>
            <a:pPr eaLnBrk="0" latinLnBrk="1"/>
            <a:r>
              <a:rPr lang="ko-KR" altLang="zh-CN" sz="2000" dirty="0" smtClean="0">
                <a:latin typeface="+mn-ea"/>
                <a:ea typeface="+mn-ea"/>
              </a:rPr>
              <a:t>⑥起（名），命（名）¶이름을 짓다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起名字。</a:t>
            </a:r>
            <a:r>
              <a:rPr lang="en-US" altLang="zh-CN" sz="2000" dirty="0" smtClean="0">
                <a:latin typeface="+mn-ea"/>
                <a:ea typeface="+mn-ea"/>
              </a:rPr>
              <a:t> </a:t>
            </a:r>
            <a:endParaRPr lang="zh-CN" altLang="zh-CN" sz="2000" dirty="0" smtClean="0">
              <a:latin typeface="+mn-ea"/>
              <a:ea typeface="+mn-ea"/>
            </a:endParaRPr>
          </a:p>
          <a:p>
            <a:pPr eaLnBrk="0" latinLnBrk="1"/>
            <a:r>
              <a:rPr lang="ko-KR" altLang="zh-CN" sz="2000" dirty="0" smtClean="0">
                <a:latin typeface="+mn-ea"/>
                <a:ea typeface="+mn-ea"/>
              </a:rPr>
              <a:t>⑦种地，耕种¶농사를 짓다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种庄稼。</a:t>
            </a:r>
            <a:endParaRPr lang="zh-CN" altLang="zh-CN" sz="2000" dirty="0" smtClean="0">
              <a:latin typeface="+mn-ea"/>
              <a:ea typeface="+mn-ea"/>
            </a:endParaRPr>
          </a:p>
          <a:p>
            <a:r>
              <a:rPr lang="ko-KR" altLang="zh-CN" sz="2000" dirty="0" smtClean="0">
                <a:latin typeface="+mn-ea"/>
                <a:ea typeface="+mn-ea"/>
              </a:rPr>
              <a:t>⑧犯（罪）¶죄를 짓다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犯罪。</a:t>
            </a:r>
            <a:endParaRPr lang="ko-KR" altLang="en-US" sz="2000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1520" y="404664"/>
            <a:ext cx="8712968" cy="3170099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1"/>
            <a:r>
              <a:rPr lang="ko-KR" altLang="zh-CN" sz="2000" b="1" dirty="0" smtClean="0"/>
              <a:t>真题搜索</a:t>
            </a:r>
            <a:r>
              <a:rPr lang="en-US" altLang="ko-KR" sz="2000" dirty="0" smtClean="0"/>
              <a:t>   </a:t>
            </a:r>
            <a:r>
              <a:rPr lang="en-US" altLang="zh-CN" sz="2000" i="1" dirty="0" smtClean="0"/>
              <a:t>(</a:t>
            </a:r>
            <a:r>
              <a:rPr lang="en-US" altLang="zh-CN" sz="2000" i="1" dirty="0" smtClean="0"/>
              <a:t>2009</a:t>
            </a:r>
            <a:r>
              <a:rPr lang="ko-KR" altLang="zh-CN" sz="2000" i="1" dirty="0" smtClean="0"/>
              <a:t>년 제</a:t>
            </a:r>
            <a:r>
              <a:rPr lang="en-US" altLang="zh-CN" sz="2000" i="1" dirty="0" smtClean="0"/>
              <a:t>15</a:t>
            </a:r>
            <a:r>
              <a:rPr lang="ko-KR" altLang="zh-CN" sz="2000" i="1" dirty="0" smtClean="0"/>
              <a:t>회 중급</a:t>
            </a:r>
            <a:r>
              <a:rPr lang="en-US" altLang="zh-CN" sz="2000" i="1" dirty="0" smtClean="0"/>
              <a:t>) (</a:t>
            </a:r>
            <a:r>
              <a:rPr lang="ko-KR" altLang="zh-CN" sz="2000" i="1" dirty="0" smtClean="0"/>
              <a:t>选择多义词</a:t>
            </a:r>
            <a:r>
              <a:rPr lang="en-US" altLang="zh-CN" sz="2000" i="1" dirty="0" smtClean="0"/>
              <a:t>)</a:t>
            </a:r>
            <a:endParaRPr lang="zh-CN" altLang="zh-CN" sz="2000" dirty="0" smtClean="0"/>
          </a:p>
          <a:p>
            <a:pPr eaLnBrk="0" latinLnBrk="1"/>
            <a:r>
              <a:rPr lang="ko-KR" altLang="zh-CN" sz="2000" dirty="0" smtClean="0"/>
              <a:t>이런 곳에 집을</a:t>
            </a:r>
            <a:r>
              <a:rPr lang="en-US" altLang="zh-CN" sz="2000" dirty="0" smtClean="0"/>
              <a:t> (      ) </a:t>
            </a:r>
            <a:r>
              <a:rPr lang="ko-KR" altLang="zh-CN" sz="2000" dirty="0" smtClean="0"/>
              <a:t>살고 싶다</a:t>
            </a:r>
            <a:r>
              <a:rPr lang="en-US" altLang="zh-CN" sz="2000" dirty="0" smtClean="0"/>
              <a:t>.</a:t>
            </a:r>
            <a:endParaRPr lang="zh-CN" altLang="zh-CN" sz="2000" dirty="0" smtClean="0"/>
          </a:p>
          <a:p>
            <a:pPr eaLnBrk="0" latinLnBrk="1"/>
            <a:r>
              <a:rPr lang="ko-KR" altLang="zh-CN" sz="2000" dirty="0" smtClean="0"/>
              <a:t>약을</a:t>
            </a:r>
            <a:r>
              <a:rPr lang="en-US" altLang="zh-CN" sz="2000" dirty="0" smtClean="0"/>
              <a:t> (      ) </a:t>
            </a:r>
            <a:r>
              <a:rPr lang="ko-KR" altLang="zh-CN" sz="2000" dirty="0" smtClean="0"/>
              <a:t>때는 처방전이 필요하다</a:t>
            </a:r>
            <a:r>
              <a:rPr lang="en-US" altLang="zh-CN" sz="2000" dirty="0" smtClean="0"/>
              <a:t>.</a:t>
            </a:r>
            <a:endParaRPr lang="zh-CN" altLang="zh-CN" sz="2000" dirty="0" smtClean="0"/>
          </a:p>
          <a:p>
            <a:pPr eaLnBrk="0" latinLnBrk="1"/>
            <a:r>
              <a:rPr lang="ko-KR" altLang="zh-CN" sz="2000" dirty="0" smtClean="0"/>
              <a:t>선생님께서는 항상 부드러운 표정을</a:t>
            </a:r>
            <a:r>
              <a:rPr lang="en-US" altLang="zh-CN" sz="2000" dirty="0" smtClean="0"/>
              <a:t> (      )</a:t>
            </a:r>
            <a:endParaRPr lang="zh-CN" altLang="zh-CN" sz="2000" dirty="0" smtClean="0"/>
          </a:p>
          <a:p>
            <a:pPr eaLnBrk="0" latinLnBrk="1"/>
            <a:r>
              <a:rPr lang="ko-KR" altLang="zh-CN" sz="2000" b="1" dirty="0" smtClean="0"/>
              <a:t>①짓다</a:t>
            </a:r>
            <a:r>
              <a:rPr lang="en-US" altLang="zh-CN" sz="2000" dirty="0" smtClean="0"/>
              <a:t>    </a:t>
            </a:r>
            <a:r>
              <a:rPr lang="ko-KR" altLang="zh-CN" sz="2000" dirty="0" smtClean="0"/>
              <a:t>②받다 </a:t>
            </a:r>
            <a:r>
              <a:rPr lang="en-US" altLang="zh-CN" sz="2000" dirty="0" smtClean="0"/>
              <a:t>   </a:t>
            </a:r>
            <a:r>
              <a:rPr lang="ko-KR" altLang="zh-CN" sz="2000" dirty="0" smtClean="0"/>
              <a:t>③세우다  </a:t>
            </a:r>
            <a:r>
              <a:rPr lang="en-US" altLang="zh-CN" sz="2000" dirty="0" smtClean="0"/>
              <a:t>  </a:t>
            </a:r>
            <a:r>
              <a:rPr lang="ko-KR" altLang="zh-CN" sz="2000" dirty="0" smtClean="0"/>
              <a:t>④만들다</a:t>
            </a:r>
            <a:endParaRPr lang="zh-CN" altLang="zh-CN" sz="2000" dirty="0" smtClean="0"/>
          </a:p>
          <a:p>
            <a:pPr eaLnBrk="0" latinLnBrk="1"/>
            <a:r>
              <a:rPr lang="en-US" altLang="zh-CN" sz="2000" i="1" dirty="0" smtClean="0"/>
              <a:t> </a:t>
            </a:r>
            <a:endParaRPr lang="zh-CN" altLang="zh-CN" sz="2000" dirty="0" smtClean="0"/>
          </a:p>
          <a:p>
            <a:pPr eaLnBrk="0" latinLnBrk="1"/>
            <a:r>
              <a:rPr lang="en-US" altLang="zh-CN" sz="2000" i="1" dirty="0" smtClean="0"/>
              <a:t>(2003</a:t>
            </a:r>
            <a:r>
              <a:rPr lang="ko-KR" altLang="zh-CN" sz="2000" i="1" dirty="0" smtClean="0"/>
              <a:t>년 제</a:t>
            </a:r>
            <a:r>
              <a:rPr lang="en-US" altLang="zh-CN" sz="2000" i="1" dirty="0" smtClean="0"/>
              <a:t>7</a:t>
            </a:r>
            <a:r>
              <a:rPr lang="ko-KR" altLang="zh-CN" sz="2000" i="1" dirty="0" smtClean="0"/>
              <a:t>회 </a:t>
            </a:r>
            <a:r>
              <a:rPr lang="en-US" altLang="zh-CN" sz="2000" i="1" dirty="0" smtClean="0"/>
              <a:t>4</a:t>
            </a:r>
            <a:r>
              <a:rPr lang="ko-KR" altLang="zh-CN" sz="2000" i="1" dirty="0" smtClean="0"/>
              <a:t>급</a:t>
            </a:r>
            <a:r>
              <a:rPr lang="en-US" altLang="zh-CN" sz="2000" i="1" dirty="0" smtClean="0"/>
              <a:t>) (</a:t>
            </a:r>
            <a:r>
              <a:rPr lang="ko-KR" altLang="zh-CN" sz="2000" i="1" dirty="0" smtClean="0"/>
              <a:t>选择近义项</a:t>
            </a:r>
            <a:r>
              <a:rPr lang="en-US" altLang="zh-CN" sz="2000" i="1" dirty="0" smtClean="0"/>
              <a:t>)</a:t>
            </a:r>
            <a:endParaRPr lang="zh-CN" altLang="zh-CN" sz="2000" dirty="0" smtClean="0"/>
          </a:p>
          <a:p>
            <a:pPr eaLnBrk="0" latinLnBrk="1"/>
            <a:r>
              <a:rPr lang="ko-KR" altLang="zh-CN" sz="2000" dirty="0" smtClean="0"/>
              <a:t>우리는 이 책의 제목을 뭐라고 </a:t>
            </a:r>
            <a:r>
              <a:rPr lang="ko-KR" altLang="zh-CN" sz="2000" u="sng" dirty="0" smtClean="0"/>
              <a:t>붙이면</a:t>
            </a:r>
            <a:r>
              <a:rPr lang="ko-KR" altLang="zh-CN" sz="2000" dirty="0" smtClean="0"/>
              <a:t> 좋을지 의견을 나누었다</a:t>
            </a:r>
            <a:r>
              <a:rPr lang="en-US" altLang="zh-CN" sz="2000" dirty="0" smtClean="0"/>
              <a:t>.</a:t>
            </a:r>
            <a:endParaRPr lang="zh-CN" altLang="zh-CN" sz="2000" dirty="0" smtClean="0"/>
          </a:p>
          <a:p>
            <a:pPr eaLnBrk="0" latinLnBrk="1"/>
            <a:r>
              <a:rPr lang="ko-KR" altLang="zh-CN" sz="2000" dirty="0" smtClean="0"/>
              <a:t>①고치면</a:t>
            </a:r>
            <a:r>
              <a:rPr lang="en-US" altLang="zh-CN" sz="2000" dirty="0" smtClean="0"/>
              <a:t>     </a:t>
            </a:r>
            <a:r>
              <a:rPr lang="ko-KR" altLang="zh-CN" sz="2000" dirty="0" smtClean="0"/>
              <a:t>②바꾸면 </a:t>
            </a:r>
            <a:r>
              <a:rPr lang="en-US" altLang="zh-CN" sz="2000" dirty="0" smtClean="0"/>
              <a:t>   </a:t>
            </a:r>
            <a:r>
              <a:rPr lang="en-US" altLang="zh-CN" sz="2000" b="1" dirty="0" smtClean="0"/>
              <a:t> </a:t>
            </a:r>
            <a:r>
              <a:rPr lang="ko-KR" altLang="zh-CN" sz="2000" b="1" dirty="0" smtClean="0"/>
              <a:t>③지으면</a:t>
            </a:r>
            <a:r>
              <a:rPr lang="ko-KR" altLang="zh-CN" sz="2000" dirty="0" smtClean="0"/>
              <a:t> </a:t>
            </a:r>
            <a:r>
              <a:rPr lang="en-US" altLang="zh-CN" sz="2000" dirty="0" smtClean="0"/>
              <a:t>    </a:t>
            </a:r>
            <a:r>
              <a:rPr lang="ko-KR" altLang="zh-CN" sz="2000" dirty="0" smtClean="0"/>
              <a:t>④찾아내면</a:t>
            </a:r>
            <a:endParaRPr lang="zh-CN" altLang="zh-CN" sz="2000" dirty="0" smtClean="0"/>
          </a:p>
          <a:p>
            <a:pPr eaLnBrk="0" latinLnBrk="1"/>
            <a:endParaRPr lang="zh-CN" altLang="zh-CN" sz="2000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51520" y="3657218"/>
            <a:ext cx="849694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n"/>
            </a:pPr>
            <a:r>
              <a:rPr lang="ko-KR" altLang="zh-CN" sz="2000" b="1" dirty="0" smtClean="0">
                <a:latin typeface="+mn-ea"/>
                <a:ea typeface="+mn-ea"/>
              </a:rPr>
              <a:t>어찌</a:t>
            </a:r>
            <a:r>
              <a:rPr lang="en-US" altLang="zh-CN" sz="2000" dirty="0" smtClean="0">
                <a:latin typeface="+mn-ea"/>
                <a:ea typeface="+mn-ea"/>
              </a:rPr>
              <a:t>[</a:t>
            </a:r>
            <a:r>
              <a:rPr lang="ko-KR" altLang="zh-CN" sz="2000" dirty="0" smtClean="0">
                <a:latin typeface="+mn-ea"/>
                <a:ea typeface="+mn-ea"/>
              </a:rPr>
              <a:t>副</a:t>
            </a:r>
            <a:r>
              <a:rPr lang="en-US" altLang="zh-CN" sz="2000" dirty="0" smtClean="0">
                <a:latin typeface="+mn-ea"/>
                <a:ea typeface="+mn-ea"/>
              </a:rPr>
              <a:t>]</a:t>
            </a:r>
            <a:r>
              <a:rPr lang="ko-KR" altLang="zh-CN" sz="2000" dirty="0" smtClean="0">
                <a:latin typeface="+mn-ea"/>
                <a:ea typeface="+mn-ea"/>
              </a:rPr>
              <a:t>①怎么，怎能，咋，如何¶어찌 된 일인가</a:t>
            </a:r>
            <a:r>
              <a:rPr lang="en-US" altLang="zh-CN" sz="2000" dirty="0" smtClean="0">
                <a:latin typeface="+mn-ea"/>
                <a:ea typeface="+mn-ea"/>
              </a:rPr>
              <a:t>? </a:t>
            </a:r>
            <a:r>
              <a:rPr lang="ko-KR" altLang="zh-CN" sz="2000" dirty="0" smtClean="0">
                <a:latin typeface="+mn-ea"/>
                <a:ea typeface="+mn-ea"/>
              </a:rPr>
              <a:t>这是怎么回事</a:t>
            </a:r>
            <a:r>
              <a:rPr lang="en-US" altLang="zh-CN" sz="2000" dirty="0" smtClean="0">
                <a:latin typeface="+mn-ea"/>
                <a:ea typeface="+mn-ea"/>
              </a:rPr>
              <a:t>? </a:t>
            </a:r>
            <a:r>
              <a:rPr lang="ko-KR" altLang="zh-CN" sz="2000" dirty="0" smtClean="0">
                <a:latin typeface="+mn-ea"/>
                <a:ea typeface="+mn-ea"/>
              </a:rPr>
              <a:t>②与“</a:t>
            </a:r>
            <a:r>
              <a:rPr lang="en-US" altLang="zh-CN" sz="2000" dirty="0" smtClean="0">
                <a:latin typeface="+mn-ea"/>
                <a:ea typeface="+mn-ea"/>
              </a:rPr>
              <a:t>-(</a:t>
            </a:r>
            <a:r>
              <a:rPr lang="ko-KR" altLang="zh-CN" sz="2000" dirty="0" smtClean="0">
                <a:latin typeface="+mn-ea"/>
                <a:ea typeface="+mn-ea"/>
              </a:rPr>
              <a:t>으</a:t>
            </a:r>
            <a:r>
              <a:rPr lang="en-US" altLang="zh-CN" sz="2000" dirty="0" smtClean="0">
                <a:latin typeface="+mn-ea"/>
                <a:ea typeface="+mn-ea"/>
              </a:rPr>
              <a:t>)</a:t>
            </a:r>
            <a:r>
              <a:rPr lang="ko-KR" altLang="zh-CN" sz="2000" dirty="0" smtClean="0">
                <a:latin typeface="+mn-ea"/>
                <a:ea typeface="+mn-ea"/>
              </a:rPr>
              <a:t>ㄴ지</a:t>
            </a:r>
            <a:r>
              <a:rPr lang="en-US" altLang="zh-CN" sz="2000" dirty="0" smtClean="0">
                <a:latin typeface="+mn-ea"/>
                <a:ea typeface="+mn-ea"/>
              </a:rPr>
              <a:t>/-</a:t>
            </a:r>
            <a:r>
              <a:rPr lang="ko-KR" altLang="zh-CN" sz="2000" dirty="0" smtClean="0">
                <a:latin typeface="+mn-ea"/>
                <a:ea typeface="+mn-ea"/>
              </a:rPr>
              <a:t>는지”搭配使用，表示“太，很”¶어찌 반가운지 눈물이 </a:t>
            </a:r>
            <a:r>
              <a:rPr lang="ko-KR" altLang="en-US" sz="2000" dirty="0" smtClean="0">
                <a:latin typeface="+mn-ea"/>
                <a:ea typeface="+mn-ea"/>
              </a:rPr>
              <a:t>났습니</a:t>
            </a:r>
            <a:r>
              <a:rPr lang="ko-KR" altLang="zh-CN" sz="2000" dirty="0" smtClean="0">
                <a:latin typeface="+mn-ea"/>
                <a:ea typeface="+mn-ea"/>
              </a:rPr>
              <a:t>나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高兴得流泪了。</a:t>
            </a:r>
            <a:r>
              <a:rPr lang="ko-KR" altLang="zh-CN" sz="2000" dirty="0" smtClean="0">
                <a:latin typeface="+mn-ea"/>
                <a:ea typeface="+mn-ea"/>
              </a:rPr>
              <a:t> </a:t>
            </a:r>
            <a:endParaRPr lang="zh-CN" altLang="zh-CN" sz="2000" dirty="0">
              <a:latin typeface="+mn-ea"/>
              <a:ea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51520" y="4653136"/>
            <a:ext cx="85689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n"/>
            </a:pPr>
            <a:r>
              <a:rPr lang="ko-KR" altLang="zh-CN" sz="2000" b="1" dirty="0" smtClean="0">
                <a:latin typeface="+mn-ea"/>
                <a:ea typeface="+mn-ea"/>
              </a:rPr>
              <a:t>물다</a:t>
            </a:r>
            <a:r>
              <a:rPr lang="en-US" altLang="ko-KR" sz="2000" b="1" dirty="0" smtClean="0">
                <a:latin typeface="+mn-ea"/>
                <a:ea typeface="+mn-ea"/>
              </a:rPr>
              <a:t> (</a:t>
            </a:r>
            <a:r>
              <a:rPr lang="ko-KR" altLang="zh-CN" sz="2000" dirty="0" smtClean="0">
                <a:latin typeface="+mn-ea"/>
                <a:ea typeface="+mn-ea"/>
              </a:rPr>
              <a:t>ㄹ不规则</a:t>
            </a:r>
            <a:r>
              <a:rPr lang="en-US" altLang="ko-KR" sz="2000" dirty="0" smtClean="0">
                <a:latin typeface="+mn-ea"/>
                <a:ea typeface="+mn-ea"/>
              </a:rPr>
              <a:t>)</a:t>
            </a:r>
            <a:r>
              <a:rPr lang="en-US" altLang="zh-CN" sz="2000" dirty="0" smtClean="0">
                <a:latin typeface="+mn-ea"/>
                <a:ea typeface="+mn-ea"/>
              </a:rPr>
              <a:t>[</a:t>
            </a:r>
            <a:r>
              <a:rPr lang="ko-KR" altLang="zh-CN" sz="2000" dirty="0" smtClean="0">
                <a:latin typeface="+mn-ea"/>
                <a:ea typeface="+mn-ea"/>
              </a:rPr>
              <a:t>他</a:t>
            </a:r>
            <a:r>
              <a:rPr lang="en-US" altLang="zh-CN" sz="2000" dirty="0" smtClean="0">
                <a:latin typeface="+mn-ea"/>
                <a:ea typeface="+mn-ea"/>
              </a:rPr>
              <a:t>]</a:t>
            </a:r>
            <a:r>
              <a:rPr lang="ko-KR" altLang="zh-CN" sz="2000" dirty="0" smtClean="0">
                <a:latin typeface="+mn-ea"/>
                <a:ea typeface="+mn-ea"/>
              </a:rPr>
              <a:t>①缴，交，付，还，偿还¶세금을 물다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缴税。</a:t>
            </a:r>
            <a:r>
              <a:rPr lang="en-US" altLang="zh-CN" sz="2000" dirty="0" smtClean="0">
                <a:latin typeface="+mn-ea"/>
                <a:ea typeface="+mn-ea"/>
              </a:rPr>
              <a:t>/</a:t>
            </a:r>
            <a:r>
              <a:rPr lang="ko-KR" altLang="zh-CN" sz="2000" dirty="0" smtClean="0">
                <a:latin typeface="+mn-ea"/>
                <a:ea typeface="+mn-ea"/>
              </a:rPr>
              <a:t>벌금을 물다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交罚金。②赔偿¶손해를 물어 주다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赔偿损失。</a:t>
            </a:r>
            <a:endParaRPr lang="zh-CN" altLang="en-US" sz="2000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51520" y="764704"/>
            <a:ext cx="84969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n"/>
            </a:pPr>
            <a:r>
              <a:rPr lang="ko-KR" altLang="zh-CN" sz="2000" b="1" dirty="0" smtClean="0">
                <a:latin typeface="+mn-ea"/>
                <a:ea typeface="+mn-ea"/>
              </a:rPr>
              <a:t>어</a:t>
            </a:r>
            <a:r>
              <a:rPr lang="ko-KR" altLang="en-US" sz="2000" b="1" dirty="0" smtClean="0">
                <a:latin typeface="+mn-ea"/>
                <a:ea typeface="+mn-ea"/>
              </a:rPr>
              <a:t>쩔 수 없다 </a:t>
            </a:r>
            <a:r>
              <a:rPr lang="ko-KR" altLang="zh-CN" sz="2000" dirty="0" smtClean="0"/>
              <a:t>没方法</a:t>
            </a:r>
            <a:r>
              <a:rPr lang="ko-KR" altLang="zh-CN" sz="2000" dirty="0" smtClean="0"/>
              <a:t>；万般无奈；</a:t>
            </a:r>
            <a:r>
              <a:rPr lang="ko-KR" altLang="zh-CN" sz="2000" dirty="0" smtClean="0"/>
              <a:t>无可奈何</a:t>
            </a:r>
            <a:r>
              <a:rPr lang="ko-KR" altLang="zh-CN" sz="2000" dirty="0" smtClean="0">
                <a:latin typeface="+mn-ea"/>
              </a:rPr>
              <a:t> </a:t>
            </a:r>
            <a:r>
              <a:rPr lang="ko-KR" altLang="zh-CN" sz="2000" dirty="0" smtClean="0">
                <a:latin typeface="+mn-ea"/>
              </a:rPr>
              <a:t>¶</a:t>
            </a:r>
            <a:r>
              <a:rPr lang="ko-KR" altLang="en-US" sz="2000" dirty="0" smtClean="0">
                <a:latin typeface="+mn-ea"/>
              </a:rPr>
              <a:t>내 말을 믿지 않으면 어쩔 수 없지요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zh-CN" altLang="en-US" sz="2000" dirty="0" smtClean="0">
                <a:latin typeface="+mn-ea"/>
              </a:rPr>
              <a:t>你不相信我也没办法。</a:t>
            </a:r>
            <a:r>
              <a:rPr lang="en-US" altLang="zh-CN" sz="2000" dirty="0" smtClean="0">
                <a:latin typeface="+mn-ea"/>
              </a:rPr>
              <a:t>/ </a:t>
            </a:r>
            <a:r>
              <a:rPr lang="ko-KR" altLang="en-US" sz="2000" dirty="0" smtClean="0">
                <a:latin typeface="+mn-ea"/>
              </a:rPr>
              <a:t>어쩔 수 없이 그를 따라갔다</a:t>
            </a:r>
            <a:r>
              <a:rPr lang="en-US" altLang="ko-KR" sz="2000" dirty="0" smtClean="0">
                <a:latin typeface="+mn-ea"/>
              </a:rPr>
              <a:t>.</a:t>
            </a:r>
            <a:endParaRPr lang="zh-CN" altLang="zh-CN" sz="2000" dirty="0">
              <a:latin typeface="+mn-ea"/>
              <a:ea typeface="+mn-ea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67494" y="1542393"/>
            <a:ext cx="3600450" cy="2548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1">
              <a:lnSpc>
                <a:spcPct val="114000"/>
              </a:lnSpc>
            </a:pPr>
            <a:r>
              <a:rPr lang="zh-CN" altLang="en-US" sz="2000" dirty="0" smtClean="0"/>
              <a:t>我也想去，但没有时间，所以没办法</a:t>
            </a:r>
            <a:r>
              <a:rPr lang="ko-KR" altLang="zh-CN" sz="2000" dirty="0" smtClean="0"/>
              <a:t>。</a:t>
            </a:r>
            <a:endParaRPr lang="zh-CN" altLang="zh-CN" sz="2000" dirty="0" smtClean="0"/>
          </a:p>
          <a:p>
            <a:pPr eaLnBrk="0" latinLnBrk="1">
              <a:lnSpc>
                <a:spcPct val="114000"/>
              </a:lnSpc>
            </a:pPr>
            <a:r>
              <a:rPr lang="ko-KR" altLang="en-US" sz="2000" dirty="0" smtClean="0"/>
              <a:t>가</a:t>
            </a:r>
            <a:r>
              <a:rPr lang="en-US" altLang="ko-KR" sz="2000" dirty="0" smtClean="0"/>
              <a:t>: </a:t>
            </a:r>
            <a:r>
              <a:rPr lang="zh-CN" altLang="en-US" sz="2000" dirty="0" smtClean="0"/>
              <a:t>今天要去的地方是不是太多了？</a:t>
            </a:r>
            <a:endParaRPr lang="en-US" altLang="zh-CN" sz="2000" dirty="0" smtClean="0"/>
          </a:p>
          <a:p>
            <a:pPr eaLnBrk="0" latinLnBrk="1">
              <a:lnSpc>
                <a:spcPct val="114000"/>
              </a:lnSpc>
            </a:pPr>
            <a:r>
              <a:rPr lang="ko-KR" altLang="en-US" sz="2000" dirty="0" smtClean="0"/>
              <a:t>나</a:t>
            </a:r>
            <a:r>
              <a:rPr lang="en-US" altLang="ko-KR" sz="2000" dirty="0" smtClean="0"/>
              <a:t>: </a:t>
            </a:r>
            <a:r>
              <a:rPr lang="zh-CN" altLang="en-US" sz="2000" dirty="0" smtClean="0"/>
              <a:t>日程紧</a:t>
            </a:r>
            <a:r>
              <a:rPr lang="en-US" altLang="zh-CN" sz="2000" dirty="0" smtClean="0"/>
              <a:t>(</a:t>
            </a:r>
            <a:r>
              <a:rPr lang="ko-KR" altLang="en-US" sz="2000" dirty="0" smtClean="0"/>
              <a:t>일정이 짧다</a:t>
            </a:r>
            <a:r>
              <a:rPr lang="en-US" altLang="zh-CN" sz="2000" dirty="0" smtClean="0"/>
              <a:t>)</a:t>
            </a:r>
            <a:r>
              <a:rPr lang="zh-CN" altLang="en-US" sz="2000" dirty="0" smtClean="0"/>
              <a:t>所以没办法。</a:t>
            </a:r>
            <a:endParaRPr lang="zh-CN" altLang="zh-CN" sz="2000" dirty="0" smtClean="0"/>
          </a:p>
          <a:p>
            <a:pPr eaLnBrk="0" latinLnBrk="1">
              <a:lnSpc>
                <a:spcPct val="114000"/>
              </a:lnSpc>
            </a:pPr>
            <a:r>
              <a:rPr lang="zh-CN" altLang="en-US" sz="2000" dirty="0" smtClean="0"/>
              <a:t>无可奈何只能买了那个贵的</a:t>
            </a:r>
            <a:r>
              <a:rPr lang="ko-KR" altLang="zh-CN" sz="2000" dirty="0" smtClean="0"/>
              <a:t>。 </a:t>
            </a:r>
            <a:endParaRPr lang="zh-CN" altLang="zh-CN" sz="2000" dirty="0" smtClean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031803" y="1501158"/>
            <a:ext cx="5292725" cy="25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>
              <a:lnSpc>
                <a:spcPct val="114000"/>
              </a:lnSpc>
            </a:pPr>
            <a:r>
              <a:rPr lang="ko-KR" altLang="zh-CN" sz="2000" dirty="0" smtClean="0">
                <a:latin typeface="+mj-ea"/>
                <a:ea typeface="+mj-ea"/>
              </a:rPr>
              <a:t>→</a:t>
            </a:r>
            <a:r>
              <a:rPr lang="ko-KR" altLang="zh-CN" sz="2000" dirty="0" smtClean="0"/>
              <a:t> </a:t>
            </a:r>
            <a:r>
              <a:rPr lang="ko-KR" altLang="zh-CN" sz="2000" dirty="0" smtClean="0">
                <a:latin typeface="Batang" pitchFamily="18" charset="-127"/>
                <a:ea typeface="Batang" pitchFamily="18" charset="-127"/>
                <a:cs typeface="Times New Roman" pitchFamily="18" charset="0"/>
              </a:rPr>
              <a:t>나도 가보고 싶은데 시간이 없어서 </a:t>
            </a:r>
            <a:r>
              <a:rPr lang="ko-KR" altLang="zh-CN" sz="2000" u="sng" dirty="0" smtClean="0">
                <a:latin typeface="Batang" pitchFamily="18" charset="-127"/>
                <a:ea typeface="Batang" pitchFamily="18" charset="-127"/>
                <a:cs typeface="Times New Roman" pitchFamily="18" charset="0"/>
              </a:rPr>
              <a:t>어쩔 수 없다</a:t>
            </a:r>
            <a:r>
              <a:rPr lang="en-US" altLang="ko-KR" sz="2000" u="sng" dirty="0" smtClean="0">
                <a:latin typeface="Batang" pitchFamily="18" charset="-127"/>
                <a:ea typeface="Batang" pitchFamily="18" charset="-127"/>
                <a:cs typeface="Times New Roman" pitchFamily="18" charset="0"/>
              </a:rPr>
              <a:t>.</a:t>
            </a:r>
            <a:endParaRPr lang="en-US" altLang="zh-CN" sz="1600" dirty="0" smtClean="0">
              <a:cs typeface="宋体" pitchFamily="2" charset="-122"/>
            </a:endParaRPr>
          </a:p>
          <a:p>
            <a:pPr lvl="0" eaLnBrk="0" hangingPunct="0">
              <a:lnSpc>
                <a:spcPct val="114000"/>
              </a:lnSpc>
            </a:pPr>
            <a:r>
              <a:rPr lang="ko-KR" altLang="zh-CN" sz="2000" dirty="0" smtClean="0">
                <a:latin typeface="+mj-ea"/>
              </a:rPr>
              <a:t>→ </a:t>
            </a:r>
            <a:r>
              <a:rPr lang="ko-KR" altLang="en-US" sz="2000" dirty="0" smtClean="0">
                <a:latin typeface="Batang" pitchFamily="18" charset="-127"/>
                <a:ea typeface="Batang" pitchFamily="18" charset="-127"/>
                <a:cs typeface="Times New Roman" pitchFamily="18" charset="0"/>
              </a:rPr>
              <a:t>가</a:t>
            </a:r>
            <a:r>
              <a:rPr lang="en-US" altLang="ko-KR" sz="2000" dirty="0" smtClean="0">
                <a:latin typeface="Batang" pitchFamily="18" charset="-127"/>
                <a:ea typeface="Batang" pitchFamily="18" charset="-127"/>
                <a:cs typeface="Times New Roman" pitchFamily="18" charset="0"/>
              </a:rPr>
              <a:t>: </a:t>
            </a:r>
            <a:r>
              <a:rPr lang="ko-KR" altLang="en-US" sz="2000" dirty="0" smtClean="0">
                <a:latin typeface="Batang" pitchFamily="18" charset="-127"/>
                <a:ea typeface="Batang" pitchFamily="18" charset="-127"/>
                <a:cs typeface="Times New Roman" pitchFamily="18" charset="0"/>
              </a:rPr>
              <a:t>오늘 가야 될 곳이 너무 많은 것 아닙니까</a:t>
            </a:r>
            <a:r>
              <a:rPr lang="en-US" altLang="ko-KR" sz="2000" dirty="0" smtClean="0">
                <a:latin typeface="Batang" pitchFamily="18" charset="-127"/>
                <a:ea typeface="Batang" pitchFamily="18" charset="-127"/>
                <a:cs typeface="Times New Roman" pitchFamily="18" charset="0"/>
              </a:rPr>
              <a:t>?</a:t>
            </a:r>
            <a:endParaRPr lang="en-US" altLang="zh-CN" sz="1600" dirty="0" smtClean="0">
              <a:cs typeface="宋体" pitchFamily="2" charset="-122"/>
            </a:endParaRPr>
          </a:p>
          <a:p>
            <a:pPr lvl="0" eaLnBrk="0" hangingPunct="0">
              <a:lnSpc>
                <a:spcPct val="114000"/>
              </a:lnSpc>
            </a:pPr>
            <a:r>
              <a:rPr lang="ko-KR" altLang="en-US" sz="2000" dirty="0" smtClean="0">
                <a:latin typeface="Batang" pitchFamily="18" charset="-127"/>
                <a:ea typeface="Batang" pitchFamily="18" charset="-127"/>
                <a:cs typeface="Times New Roman" pitchFamily="18" charset="0"/>
              </a:rPr>
              <a:t>나</a:t>
            </a:r>
            <a:r>
              <a:rPr lang="en-US" altLang="ko-KR" sz="2000" dirty="0" smtClean="0">
                <a:latin typeface="Batang" pitchFamily="18" charset="-127"/>
                <a:ea typeface="Batang" pitchFamily="18" charset="-127"/>
                <a:cs typeface="Times New Roman" pitchFamily="18" charset="0"/>
              </a:rPr>
              <a:t>: </a:t>
            </a:r>
            <a:r>
              <a:rPr lang="ko-KR" altLang="en-US" sz="2000" dirty="0" smtClean="0">
                <a:latin typeface="Batang" pitchFamily="18" charset="-127"/>
                <a:ea typeface="Batang" pitchFamily="18" charset="-127"/>
                <a:cs typeface="Times New Roman" pitchFamily="18" charset="0"/>
              </a:rPr>
              <a:t>일정이 짧아서 </a:t>
            </a:r>
            <a:r>
              <a:rPr lang="ko-KR" altLang="en-US" sz="2000" u="sng" dirty="0" smtClean="0">
                <a:latin typeface="Batang" pitchFamily="18" charset="-127"/>
                <a:ea typeface="Batang" pitchFamily="18" charset="-127"/>
                <a:cs typeface="Times New Roman" pitchFamily="18" charset="0"/>
              </a:rPr>
              <a:t>어쩔 수 없습니다</a:t>
            </a:r>
            <a:r>
              <a:rPr lang="en-US" altLang="ko-KR" sz="2000" u="sng" dirty="0" smtClean="0">
                <a:latin typeface="Batang" pitchFamily="18" charset="-127"/>
                <a:ea typeface="Batang" pitchFamily="18" charset="-127"/>
                <a:cs typeface="Times New Roman" pitchFamily="18" charset="0"/>
              </a:rPr>
              <a:t>.</a:t>
            </a:r>
          </a:p>
          <a:p>
            <a:pPr lvl="0" eaLnBrk="0" hangingPunct="0">
              <a:lnSpc>
                <a:spcPct val="114000"/>
              </a:lnSpc>
            </a:pPr>
            <a:r>
              <a:rPr lang="ko-KR" altLang="zh-CN" sz="2000" dirty="0" smtClean="0">
                <a:latin typeface="+mj-ea"/>
              </a:rPr>
              <a:t>→ </a:t>
            </a:r>
            <a:r>
              <a:rPr lang="ko-KR" altLang="en-US" sz="2000" u="sng" dirty="0" smtClean="0">
                <a:latin typeface="Batang" pitchFamily="18" charset="-127"/>
                <a:ea typeface="Batang" pitchFamily="18" charset="-127"/>
                <a:cs typeface="Times New Roman" pitchFamily="18" charset="0"/>
              </a:rPr>
              <a:t>어쩔 </a:t>
            </a:r>
            <a:r>
              <a:rPr lang="ko-KR" altLang="en-US" sz="2000" u="sng" dirty="0" smtClean="0">
                <a:latin typeface="Batang" pitchFamily="18" charset="-127"/>
                <a:ea typeface="Batang" pitchFamily="18" charset="-127"/>
                <a:cs typeface="Times New Roman" pitchFamily="18" charset="0"/>
              </a:rPr>
              <a:t>수 없이</a:t>
            </a:r>
            <a:r>
              <a:rPr lang="ko-KR" altLang="en-US" sz="2000" dirty="0" smtClean="0">
                <a:latin typeface="Batang" pitchFamily="18" charset="-127"/>
                <a:ea typeface="Batang" pitchFamily="18" charset="-127"/>
                <a:cs typeface="Times New Roman" pitchFamily="18" charset="0"/>
              </a:rPr>
              <a:t> 그 비싼 것을 샀다</a:t>
            </a:r>
            <a:r>
              <a:rPr lang="en-US" altLang="ko-KR" sz="2000" dirty="0" smtClean="0">
                <a:latin typeface="Batang" pitchFamily="18" charset="-127"/>
                <a:ea typeface="Batang" pitchFamily="18" charset="-127"/>
                <a:cs typeface="Times New Roman" pitchFamily="18" charset="0"/>
              </a:rPr>
              <a:t>.</a:t>
            </a:r>
            <a:r>
              <a:rPr lang="en-US" altLang="zh-CN" sz="1600" dirty="0" smtClean="0">
                <a:cs typeface="宋体" pitchFamily="2" charset="-122"/>
              </a:rPr>
              <a:t> </a:t>
            </a:r>
            <a:endParaRPr lang="en-US" altLang="zh-CN" sz="4400" dirty="0" smtClean="0">
              <a:cs typeface="宋体" pitchFamily="2" charset="-122"/>
            </a:endParaRPr>
          </a:p>
          <a:p>
            <a:pPr eaLnBrk="0" latinLnBrk="1">
              <a:lnSpc>
                <a:spcPct val="114000"/>
              </a:lnSpc>
              <a:spcBef>
                <a:spcPts val="0"/>
              </a:spcBef>
            </a:pPr>
            <a:endParaRPr lang="en-US" altLang="zh-CN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内容占位符 2"/>
          <p:cNvSpPr>
            <a:spLocks noGrp="1"/>
          </p:cNvSpPr>
          <p:nvPr>
            <p:ph idx="1"/>
          </p:nvPr>
        </p:nvSpPr>
        <p:spPr>
          <a:xfrm>
            <a:off x="457200" y="50403"/>
            <a:ext cx="8229600" cy="453072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altLang="zh-CN" sz="2000" dirty="0" smtClean="0">
                <a:sym typeface="Wingdings" pitchFamily="2" charset="2"/>
                <a:hlinkClick r:id="rId2" action="ppaction://hlinkfile"/>
              </a:rPr>
              <a:t></a:t>
            </a:r>
            <a:r>
              <a:rPr lang="en-US" altLang="ko-KR" sz="2000" b="1" dirty="0" smtClean="0">
                <a:latin typeface="宋体" pitchFamily="2" charset="-122"/>
                <a:sym typeface="Wingdings" pitchFamily="2" charset="2"/>
                <a:hlinkClick r:id="rId2" action="ppaction://hlinkfile"/>
              </a:rPr>
              <a:t>【</a:t>
            </a:r>
            <a:r>
              <a:rPr lang="ko-KR" altLang="en-US" sz="2000" b="1" dirty="0" smtClean="0">
                <a:latin typeface="宋体" pitchFamily="2" charset="-122"/>
                <a:sym typeface="Wingdings" pitchFamily="2" charset="2"/>
                <a:hlinkClick r:id="rId2" action="ppaction://hlinkfile"/>
              </a:rPr>
              <a:t>문단</a:t>
            </a:r>
            <a:r>
              <a:rPr lang="en-US" altLang="zh-CN" sz="2000" b="1" dirty="0" smtClean="0">
                <a:latin typeface="宋体" pitchFamily="2" charset="-122"/>
                <a:sym typeface="Wingdings" pitchFamily="2" charset="2"/>
                <a:hlinkClick r:id="rId2" action="ppaction://hlinkfile"/>
              </a:rPr>
              <a:t>1</a:t>
            </a:r>
            <a:r>
              <a:rPr lang="en-US" altLang="ko-KR" sz="2000" b="1" dirty="0" smtClean="0">
                <a:latin typeface="宋体" pitchFamily="2" charset="-122"/>
                <a:sym typeface="Wingdings" pitchFamily="2" charset="2"/>
                <a:hlinkClick r:id="rId2" action="ppaction://hlinkfile"/>
              </a:rPr>
              <a:t>】</a:t>
            </a:r>
            <a:endParaRPr lang="ko-KR" altLang="zh-CN" sz="2000" dirty="0" smtClean="0">
              <a:latin typeface="宋体" pitchFamily="2" charset="-122"/>
            </a:endParaRPr>
          </a:p>
          <a:p>
            <a:pPr>
              <a:buNone/>
            </a:pPr>
            <a:r>
              <a:rPr lang="ko-KR" altLang="zh-CN" sz="2000" dirty="0" smtClean="0"/>
              <a:t>아들</a:t>
            </a:r>
            <a:r>
              <a:rPr lang="en-US" altLang="zh-CN" sz="2000" dirty="0" smtClean="0"/>
              <a:t>: </a:t>
            </a:r>
            <a:r>
              <a:rPr lang="ko-KR" altLang="zh-CN" sz="2000" dirty="0" smtClean="0"/>
              <a:t>아빠</a:t>
            </a:r>
            <a:r>
              <a:rPr lang="en-US" altLang="zh-CN" sz="2000" dirty="0" smtClean="0"/>
              <a:t>, </a:t>
            </a:r>
            <a:r>
              <a:rPr lang="ko-KR" altLang="zh-CN" sz="2000" dirty="0" smtClean="0"/>
              <a:t>엄마랑 산에 오니 기분이 참 좋아요</a:t>
            </a:r>
            <a:r>
              <a:rPr lang="en-US" altLang="zh-CN" sz="2000" dirty="0" smtClean="0"/>
              <a:t>.</a:t>
            </a:r>
            <a:endParaRPr lang="zh-CN" altLang="zh-CN" sz="2000" dirty="0" smtClean="0"/>
          </a:p>
          <a:p>
            <a:pPr>
              <a:buNone/>
            </a:pPr>
            <a:r>
              <a:rPr lang="ko-KR" altLang="zh-CN" sz="2000" dirty="0" smtClean="0"/>
              <a:t>엄마</a:t>
            </a:r>
            <a:r>
              <a:rPr lang="en-US" altLang="zh-CN" sz="2000" dirty="0" smtClean="0"/>
              <a:t>: </a:t>
            </a:r>
            <a:r>
              <a:rPr lang="ko-KR" altLang="zh-CN" sz="2000" dirty="0" smtClean="0"/>
              <a:t>엄마도 너랑 아빠랑 같이 등산하기는 처음이야</a:t>
            </a:r>
            <a:r>
              <a:rPr lang="en-US" altLang="zh-CN" sz="2000" dirty="0" smtClean="0"/>
              <a:t>.</a:t>
            </a:r>
            <a:endParaRPr lang="zh-CN" altLang="zh-CN" sz="2000" dirty="0" smtClean="0"/>
          </a:p>
          <a:p>
            <a:pPr>
              <a:buNone/>
            </a:pPr>
            <a:r>
              <a:rPr lang="ko-KR" altLang="zh-CN" sz="2000" dirty="0" smtClean="0"/>
              <a:t>아빠</a:t>
            </a:r>
            <a:r>
              <a:rPr lang="en-US" altLang="zh-CN" sz="2000" dirty="0" smtClean="0"/>
              <a:t>: </a:t>
            </a:r>
            <a:r>
              <a:rPr lang="ko-KR" altLang="zh-CN" sz="2000" dirty="0" smtClean="0"/>
              <a:t>주말이면 우리처럼 이렇게 가족 등산 오는 사람들이 많아</a:t>
            </a:r>
            <a:r>
              <a:rPr lang="en-US" altLang="zh-CN" sz="2000" dirty="0" smtClean="0"/>
              <a:t>.</a:t>
            </a:r>
            <a:endParaRPr lang="zh-CN" altLang="zh-CN" sz="2000" dirty="0" smtClean="0"/>
          </a:p>
          <a:p>
            <a:pPr>
              <a:buNone/>
            </a:pPr>
            <a:r>
              <a:rPr lang="ko-KR" altLang="zh-CN" sz="2000" dirty="0" smtClean="0"/>
              <a:t>아들</a:t>
            </a:r>
            <a:r>
              <a:rPr lang="en-US" altLang="zh-CN" sz="2000" dirty="0" smtClean="0"/>
              <a:t>: </a:t>
            </a:r>
            <a:r>
              <a:rPr lang="ko-KR" altLang="zh-CN" sz="2000" dirty="0" smtClean="0"/>
              <a:t>우리 나라 사람들은 등산을 참 좋아하는 것 같아요</a:t>
            </a:r>
            <a:r>
              <a:rPr lang="en-US" altLang="zh-CN" sz="2000" dirty="0" smtClean="0"/>
              <a:t>.</a:t>
            </a:r>
            <a:endParaRPr lang="zh-CN" altLang="zh-CN" sz="2000" dirty="0" smtClean="0"/>
          </a:p>
          <a:p>
            <a:pPr>
              <a:buNone/>
            </a:pPr>
            <a:r>
              <a:rPr lang="ko-KR" altLang="zh-CN" sz="2000" dirty="0" smtClean="0"/>
              <a:t>엄마</a:t>
            </a:r>
            <a:r>
              <a:rPr lang="en-US" altLang="zh-CN" sz="2000" dirty="0" smtClean="0"/>
              <a:t>: </a:t>
            </a:r>
            <a:r>
              <a:rPr lang="ko-KR" altLang="zh-CN" sz="2000" dirty="0" smtClean="0"/>
              <a:t>우리 한국은 산이 특별히 좋아서 그래</a:t>
            </a:r>
            <a:r>
              <a:rPr lang="en-US" altLang="zh-CN" sz="2000" dirty="0" smtClean="0"/>
              <a:t>. </a:t>
            </a:r>
            <a:r>
              <a:rPr lang="ko-KR" altLang="zh-CN" sz="2000" dirty="0" smtClean="0"/>
              <a:t>저 봐</a:t>
            </a:r>
            <a:r>
              <a:rPr lang="en-US" altLang="zh-CN" sz="2000" dirty="0" smtClean="0"/>
              <a:t>, </a:t>
            </a:r>
            <a:r>
              <a:rPr lang="ko-KR" altLang="zh-CN" sz="2000" dirty="0" smtClean="0"/>
              <a:t>경치가 얼마나 아름다워</a:t>
            </a:r>
            <a:r>
              <a:rPr lang="en-US" altLang="zh-CN" sz="2000" dirty="0" smtClean="0"/>
              <a:t>.</a:t>
            </a:r>
            <a:endParaRPr lang="zh-CN" altLang="zh-CN" sz="2000" dirty="0" smtClean="0"/>
          </a:p>
          <a:p>
            <a:pPr>
              <a:buNone/>
            </a:pPr>
            <a:r>
              <a:rPr lang="ko-KR" altLang="zh-CN" sz="2000" dirty="0" smtClean="0"/>
              <a:t>아빠</a:t>
            </a:r>
            <a:r>
              <a:rPr lang="en-US" altLang="zh-CN" sz="2000" dirty="0" smtClean="0"/>
              <a:t>: </a:t>
            </a:r>
            <a:r>
              <a:rPr lang="ko-KR" altLang="zh-CN" sz="2000" dirty="0" smtClean="0"/>
              <a:t>공기 맑은 산 속에서 걸으니 건강에는 오죽 좋</a:t>
            </a:r>
            <a:r>
              <a:rPr lang="ko-KR" altLang="zh-CN" sz="2000" b="1" dirty="0" smtClean="0">
                <a:solidFill>
                  <a:srgbClr val="FF0000"/>
                </a:solidFill>
              </a:rPr>
              <a:t>으랴</a:t>
            </a:r>
            <a:r>
              <a:rPr lang="en-US" altLang="zh-CN" sz="2000" dirty="0" smtClean="0"/>
              <a:t>.</a:t>
            </a:r>
            <a:endParaRPr lang="zh-CN" altLang="zh-CN" sz="2000" dirty="0" smtClean="0"/>
          </a:p>
          <a:p>
            <a:pPr>
              <a:buNone/>
            </a:pPr>
            <a:r>
              <a:rPr lang="ko-KR" altLang="zh-CN" sz="2000" dirty="0" smtClean="0"/>
              <a:t>아들</a:t>
            </a:r>
            <a:r>
              <a:rPr lang="en-US" altLang="zh-CN" sz="2000" dirty="0" smtClean="0"/>
              <a:t>: </a:t>
            </a:r>
            <a:r>
              <a:rPr lang="ko-KR" altLang="zh-CN" sz="2000" dirty="0" smtClean="0"/>
              <a:t>숨차서 걷기 힘들어 지네요</a:t>
            </a:r>
            <a:r>
              <a:rPr lang="en-US" altLang="zh-CN" sz="2000" dirty="0" smtClean="0"/>
              <a:t>.</a:t>
            </a:r>
            <a:endParaRPr lang="zh-CN" altLang="zh-CN" sz="2000" dirty="0" smtClean="0"/>
          </a:p>
          <a:p>
            <a:pPr>
              <a:buNone/>
            </a:pPr>
            <a:r>
              <a:rPr lang="ko-KR" altLang="zh-CN" sz="2000" dirty="0" smtClean="0"/>
              <a:t>엄마</a:t>
            </a:r>
            <a:r>
              <a:rPr lang="en-US" altLang="zh-CN" sz="2000" dirty="0" smtClean="0"/>
              <a:t>: </a:t>
            </a:r>
            <a:r>
              <a:rPr lang="ko-KR" altLang="zh-CN" sz="2000" dirty="0" smtClean="0"/>
              <a:t>좀 참아</a:t>
            </a:r>
            <a:r>
              <a:rPr lang="en-US" altLang="zh-CN" sz="2000" dirty="0" smtClean="0"/>
              <a:t>. </a:t>
            </a:r>
            <a:r>
              <a:rPr lang="ko-KR" altLang="zh-CN" sz="2000" dirty="0" smtClean="0"/>
              <a:t>산길을 처음 </a:t>
            </a:r>
            <a:r>
              <a:rPr lang="ko-KR" altLang="zh-CN" sz="2000" b="1" dirty="0" smtClean="0">
                <a:solidFill>
                  <a:srgbClr val="FF0000"/>
                </a:solidFill>
              </a:rPr>
              <a:t>걷다 보니 </a:t>
            </a:r>
            <a:r>
              <a:rPr lang="ko-KR" altLang="zh-CN" sz="2000" dirty="0" smtClean="0"/>
              <a:t>그런 거야</a:t>
            </a:r>
            <a:r>
              <a:rPr lang="en-US" altLang="zh-CN" sz="2000" dirty="0" smtClean="0"/>
              <a:t>,</a:t>
            </a:r>
            <a:endParaRPr lang="zh-CN" altLang="zh-CN" sz="2000" dirty="0" smtClean="0"/>
          </a:p>
          <a:p>
            <a:pPr>
              <a:buNone/>
            </a:pPr>
            <a:r>
              <a:rPr lang="ko-KR" altLang="zh-CN" sz="2000" dirty="0" smtClean="0"/>
              <a:t>아빠</a:t>
            </a:r>
            <a:r>
              <a:rPr lang="en-US" altLang="zh-CN" sz="2000" dirty="0" smtClean="0"/>
              <a:t>: </a:t>
            </a:r>
            <a:r>
              <a:rPr lang="ko-KR" altLang="zh-CN" sz="2000" dirty="0" smtClean="0"/>
              <a:t>등산을 하려면 체력에다 의지력이 있어야 해</a:t>
            </a:r>
            <a:r>
              <a:rPr lang="en-US" altLang="zh-CN" sz="2000" dirty="0" smtClean="0"/>
              <a:t>.</a:t>
            </a:r>
            <a:endParaRPr lang="zh-CN" altLang="zh-CN" sz="2000" dirty="0" smtClean="0"/>
          </a:p>
          <a:p>
            <a:pPr>
              <a:buNone/>
            </a:pPr>
            <a:r>
              <a:rPr lang="ko-KR" altLang="zh-CN" sz="2000" dirty="0" smtClean="0"/>
              <a:t>아들</a:t>
            </a:r>
            <a:r>
              <a:rPr lang="en-US" altLang="zh-CN" sz="2000" dirty="0" smtClean="0"/>
              <a:t>: </a:t>
            </a:r>
            <a:r>
              <a:rPr lang="ko-KR" altLang="zh-CN" sz="2000" dirty="0" smtClean="0"/>
              <a:t>의지력을 </a:t>
            </a:r>
            <a:r>
              <a:rPr lang="ko-KR" altLang="zh-CN" sz="2000" dirty="0" smtClean="0">
                <a:solidFill>
                  <a:schemeClr val="accent1">
                    <a:lumMod val="75000"/>
                  </a:schemeClr>
                </a:solidFill>
              </a:rPr>
              <a:t>키우기 위해서라도 </a:t>
            </a:r>
            <a:r>
              <a:rPr lang="ko-KR" altLang="zh-CN" sz="2000" dirty="0" smtClean="0"/>
              <a:t>등산을 자주 해야겠어요</a:t>
            </a:r>
            <a:r>
              <a:rPr lang="en-US" altLang="zh-CN" sz="2000" dirty="0" smtClean="0"/>
              <a:t>.</a:t>
            </a:r>
            <a:endParaRPr lang="zh-CN" altLang="zh-CN" sz="2000" dirty="0" smtClean="0"/>
          </a:p>
          <a:p>
            <a:pPr>
              <a:buNone/>
            </a:pPr>
            <a:r>
              <a:rPr lang="ko-KR" altLang="zh-CN" sz="2000" dirty="0" smtClean="0"/>
              <a:t>아빠</a:t>
            </a:r>
            <a:r>
              <a:rPr lang="en-US" altLang="zh-CN" sz="2000" dirty="0" smtClean="0"/>
              <a:t>: </a:t>
            </a:r>
            <a:r>
              <a:rPr lang="ko-KR" altLang="zh-CN" sz="2000" dirty="0" smtClean="0"/>
              <a:t>등산을 자주 하면 미래에 대한 도전 정신을 키우는 데도 좋아</a:t>
            </a:r>
            <a:r>
              <a:rPr lang="en-US" altLang="zh-CN" sz="2000" dirty="0" smtClean="0"/>
              <a:t>.</a:t>
            </a:r>
            <a:endParaRPr lang="zh-CN" altLang="zh-CN" sz="2000" dirty="0" smtClean="0"/>
          </a:p>
          <a:p>
            <a:pPr>
              <a:buNone/>
            </a:pPr>
            <a:r>
              <a:rPr lang="ko-KR" altLang="zh-CN" sz="2000" dirty="0" smtClean="0"/>
              <a:t>엄마</a:t>
            </a:r>
            <a:r>
              <a:rPr lang="en-US" altLang="zh-CN" sz="2000" dirty="0" smtClean="0"/>
              <a:t>: </a:t>
            </a:r>
            <a:r>
              <a:rPr lang="ko-KR" altLang="zh-CN" sz="2000" dirty="0" smtClean="0"/>
              <a:t>이렇게 등산을 하면서 가족 간의 정을 나눌 수 있어 더욱 좋네요</a:t>
            </a:r>
            <a:r>
              <a:rPr lang="en-US" altLang="zh-CN" sz="2000" dirty="0" smtClean="0"/>
              <a:t>.</a:t>
            </a:r>
            <a:endParaRPr lang="zh-CN" altLang="zh-CN" sz="2000" dirty="0" smtClean="0"/>
          </a:p>
          <a:p>
            <a:pPr>
              <a:buNone/>
            </a:pPr>
            <a:r>
              <a:rPr lang="ko-KR" altLang="zh-CN" sz="2000" dirty="0" smtClean="0"/>
              <a:t>아들</a:t>
            </a:r>
            <a:r>
              <a:rPr lang="en-US" altLang="zh-CN" sz="2000" dirty="0" smtClean="0"/>
              <a:t>: </a:t>
            </a:r>
            <a:r>
              <a:rPr lang="ko-KR" altLang="zh-CN" sz="2000" dirty="0" smtClean="0"/>
              <a:t>그럼 우리 주말마다 이렇게 등산을 와요</a:t>
            </a:r>
            <a:r>
              <a:rPr lang="en-US" altLang="zh-CN" sz="2000" dirty="0" smtClean="0"/>
              <a:t>.</a:t>
            </a:r>
            <a:endParaRPr lang="zh-CN" altLang="zh-CN" sz="2000" dirty="0" smtClean="0"/>
          </a:p>
          <a:p>
            <a:pPr>
              <a:buNone/>
            </a:pPr>
            <a:endParaRPr lang="zh-CN" altLang="zh-CN" sz="2000" dirty="0" smtClean="0"/>
          </a:p>
          <a:p>
            <a:pPr>
              <a:buNone/>
            </a:pPr>
            <a:endParaRPr lang="zh-CN" altLang="zh-CN" sz="2000" dirty="0" smtClean="0"/>
          </a:p>
          <a:p>
            <a:pPr>
              <a:buNone/>
              <a:defRPr/>
            </a:pPr>
            <a:endParaRPr lang="zh-CN" altLang="zh-CN" sz="20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Text Box 2"/>
          <p:cNvSpPr txBox="1">
            <a:spLocks noChangeArrowheads="1"/>
          </p:cNvSpPr>
          <p:nvPr/>
        </p:nvSpPr>
        <p:spPr bwMode="auto">
          <a:xfrm>
            <a:off x="539552" y="1772816"/>
            <a:ext cx="3600450" cy="4136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9875" indent="-269875" eaLnBrk="0" latinLnBrk="1">
              <a:buFont typeface="+mj-lt"/>
              <a:buAutoNum type="arabicPeriod"/>
            </a:pPr>
            <a:r>
              <a:rPr lang="ko-KR" altLang="zh-CN" sz="2000" dirty="0" smtClean="0"/>
              <a:t>哪里会有什么永远不变的爱情呢</a:t>
            </a:r>
            <a:r>
              <a:rPr lang="ko-KR" altLang="zh-CN" sz="2000" dirty="0" smtClean="0"/>
              <a:t>？</a:t>
            </a:r>
            <a:endParaRPr lang="zh-CN" altLang="zh-CN" sz="2000" dirty="0" smtClean="0"/>
          </a:p>
          <a:p>
            <a:pPr marL="269875" indent="-269875" eaLnBrk="0" latinLnBrk="1">
              <a:buFont typeface="+mj-lt"/>
              <a:buAutoNum type="arabicPeriod"/>
            </a:pPr>
            <a:r>
              <a:rPr lang="ko-KR" altLang="zh-CN" sz="2000" dirty="0" smtClean="0"/>
              <a:t>哪里会有百战百胜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백전백승</a:t>
            </a:r>
            <a:r>
              <a:rPr lang="en-US" altLang="ko-KR" sz="2000" dirty="0" smtClean="0"/>
              <a:t>)</a:t>
            </a:r>
            <a:r>
              <a:rPr lang="ko-KR" altLang="zh-CN" sz="2000" dirty="0" smtClean="0"/>
              <a:t>的恋爱秘诀呢</a:t>
            </a:r>
            <a:r>
              <a:rPr lang="ko-KR" altLang="zh-CN" sz="2000" dirty="0" smtClean="0"/>
              <a:t>？</a:t>
            </a:r>
            <a:endParaRPr lang="zh-CN" altLang="zh-CN" sz="2000" dirty="0" smtClean="0"/>
          </a:p>
          <a:p>
            <a:pPr marL="269875" indent="-269875" eaLnBrk="0" latinLnBrk="1">
              <a:buFont typeface="+mj-lt"/>
              <a:buAutoNum type="arabicPeriod"/>
            </a:pPr>
            <a:r>
              <a:rPr lang="ko-KR" altLang="zh-CN" sz="2000" dirty="0" smtClean="0"/>
              <a:t>哪里会有像我们的人生那样充满坎坷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우여곡절</a:t>
            </a:r>
            <a:r>
              <a:rPr lang="en-US" altLang="ko-KR" sz="2000" dirty="0" smtClean="0"/>
              <a:t>)</a:t>
            </a:r>
            <a:r>
              <a:rPr lang="ko-KR" altLang="zh-CN" sz="2000" dirty="0" smtClean="0"/>
              <a:t>的戏剧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연극</a:t>
            </a:r>
            <a:r>
              <a:rPr lang="en-US" altLang="ko-KR" sz="2000" dirty="0" smtClean="0"/>
              <a:t>)</a:t>
            </a:r>
            <a:r>
              <a:rPr lang="ko-KR" altLang="zh-CN" sz="2000" dirty="0" smtClean="0"/>
              <a:t>呢</a:t>
            </a:r>
            <a:r>
              <a:rPr lang="ko-KR" altLang="zh-CN" sz="2000" dirty="0" smtClean="0"/>
              <a:t>？</a:t>
            </a:r>
            <a:endParaRPr lang="zh-CN" altLang="zh-CN" sz="2000" dirty="0" smtClean="0"/>
          </a:p>
          <a:p>
            <a:pPr marL="269875" indent="-269875" eaLnBrk="0" latinLnBrk="1">
              <a:buFont typeface="+mj-lt"/>
              <a:buAutoNum type="arabicPeriod"/>
            </a:pPr>
            <a:r>
              <a:rPr lang="ko-KR" altLang="zh-CN" sz="2000" dirty="0" smtClean="0"/>
              <a:t>能不高兴吗</a:t>
            </a:r>
            <a:r>
              <a:rPr lang="ko-KR" altLang="zh-CN" sz="2000" dirty="0" smtClean="0"/>
              <a:t>？</a:t>
            </a:r>
            <a:endParaRPr lang="zh-CN" altLang="zh-CN" sz="2000" dirty="0" smtClean="0"/>
          </a:p>
          <a:p>
            <a:pPr marL="269875" indent="-269875" eaLnBrk="0" latinLnBrk="1">
              <a:buFont typeface="+mj-lt"/>
              <a:buAutoNum type="arabicPeriod"/>
            </a:pPr>
            <a:r>
              <a:rPr lang="ko-KR" altLang="zh-CN" sz="2000" dirty="0" smtClean="0"/>
              <a:t>与邻居融洽相处有啥坏处呢</a:t>
            </a:r>
            <a:r>
              <a:rPr lang="ko-KR" altLang="zh-CN" sz="2000" dirty="0" smtClean="0"/>
              <a:t>？（……没坏处）</a:t>
            </a:r>
            <a:endParaRPr lang="zh-CN" altLang="zh-CN" sz="2000" dirty="0" smtClean="0"/>
          </a:p>
          <a:p>
            <a:pPr marL="269875" indent="-269875" eaLnBrk="0" latinLnBrk="1">
              <a:buFont typeface="+mj-lt"/>
              <a:buAutoNum type="arabicPeriod"/>
            </a:pPr>
            <a:r>
              <a:rPr lang="ko-KR" altLang="zh-CN" sz="2000" dirty="0" smtClean="0"/>
              <a:t>富有梦想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꿈이 많다</a:t>
            </a:r>
            <a:r>
              <a:rPr lang="en-US" altLang="ko-KR" sz="2000" dirty="0" smtClean="0"/>
              <a:t>)</a:t>
            </a:r>
            <a:r>
              <a:rPr lang="ko-KR" altLang="zh-CN" sz="2000" dirty="0" smtClean="0"/>
              <a:t>有什么错呢</a:t>
            </a:r>
            <a:r>
              <a:rPr lang="ko-KR" altLang="zh-CN" sz="2000" dirty="0" smtClean="0"/>
              <a:t>？</a:t>
            </a:r>
            <a:endParaRPr lang="zh-CN" altLang="zh-CN" sz="2000" dirty="0" smtClean="0"/>
          </a:p>
          <a:p>
            <a:pPr marL="269875" indent="-269875">
              <a:lnSpc>
                <a:spcPct val="114000"/>
              </a:lnSpc>
            </a:pPr>
            <a:endParaRPr lang="en-US" altLang="zh-CN" sz="2000" dirty="0" smtClean="0">
              <a:latin typeface="+mn-ea"/>
              <a:ea typeface="+mn-ea"/>
            </a:endParaRPr>
          </a:p>
        </p:txBody>
      </p:sp>
      <p:sp>
        <p:nvSpPr>
          <p:cNvPr id="246787" name="Text Box 3"/>
          <p:cNvSpPr txBox="1">
            <a:spLocks noChangeArrowheads="1"/>
          </p:cNvSpPr>
          <p:nvPr/>
        </p:nvSpPr>
        <p:spPr bwMode="auto">
          <a:xfrm>
            <a:off x="4283968" y="1753881"/>
            <a:ext cx="4968552" cy="2899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1">
              <a:lnSpc>
                <a:spcPct val="114000"/>
              </a:lnSpc>
              <a:spcBef>
                <a:spcPts val="0"/>
              </a:spcBef>
            </a:pPr>
            <a:r>
              <a:rPr lang="ko-KR" altLang="zh-CN" sz="2000" dirty="0" smtClean="0">
                <a:latin typeface="+mn-ea"/>
                <a:ea typeface="+mn-ea"/>
              </a:rPr>
              <a:t>→ </a:t>
            </a:r>
            <a:r>
              <a:rPr lang="ko-KR" altLang="zh-CN" sz="2000" dirty="0" smtClean="0"/>
              <a:t>영원히 변하지 않는 사랑은 어디 있으랴</a:t>
            </a:r>
            <a:r>
              <a:rPr lang="en-US" altLang="zh-CN" sz="2000" dirty="0" smtClean="0"/>
              <a:t>? </a:t>
            </a:r>
            <a:r>
              <a:rPr lang="en-US" altLang="zh-CN" sz="2000" dirty="0" smtClean="0">
                <a:latin typeface="+mn-ea"/>
                <a:ea typeface="+mn-ea"/>
              </a:rPr>
              <a:t> </a:t>
            </a:r>
            <a:endParaRPr lang="en-US" altLang="ko-KR" sz="2000" dirty="0" smtClean="0">
              <a:latin typeface="+mn-ea"/>
              <a:ea typeface="+mn-ea"/>
            </a:endParaRPr>
          </a:p>
          <a:p>
            <a:pPr eaLnBrk="0" latinLnBrk="1">
              <a:lnSpc>
                <a:spcPct val="114000"/>
              </a:lnSpc>
              <a:spcBef>
                <a:spcPts val="0"/>
              </a:spcBef>
            </a:pPr>
            <a:r>
              <a:rPr lang="ko-KR" altLang="zh-CN" sz="2000" dirty="0" smtClean="0">
                <a:latin typeface="+mn-ea"/>
                <a:ea typeface="+mn-ea"/>
              </a:rPr>
              <a:t>→ </a:t>
            </a:r>
            <a:r>
              <a:rPr lang="ko-KR" altLang="zh-CN" sz="2000" dirty="0" smtClean="0"/>
              <a:t>백전백승의 연애 비법이 따로 있으랴</a:t>
            </a:r>
            <a:r>
              <a:rPr lang="en-US" altLang="zh-CN" sz="2000" dirty="0" smtClean="0"/>
              <a:t>? </a:t>
            </a:r>
            <a:r>
              <a:rPr lang="en-US" altLang="zh-CN" sz="2000" dirty="0" smtClean="0">
                <a:latin typeface="+mn-ea"/>
                <a:ea typeface="+mn-ea"/>
              </a:rPr>
              <a:t>  </a:t>
            </a:r>
            <a:endParaRPr lang="en-US" altLang="ko-KR" sz="2000" dirty="0" smtClean="0">
              <a:latin typeface="+mn-ea"/>
              <a:ea typeface="+mn-ea"/>
            </a:endParaRPr>
          </a:p>
          <a:p>
            <a:pPr eaLnBrk="0" latinLnBrk="1">
              <a:lnSpc>
                <a:spcPct val="114000"/>
              </a:lnSpc>
              <a:spcBef>
                <a:spcPts val="0"/>
              </a:spcBef>
            </a:pPr>
            <a:r>
              <a:rPr lang="ko-KR" altLang="zh-CN" sz="2000" dirty="0" smtClean="0">
                <a:latin typeface="+mn-ea"/>
                <a:ea typeface="+mn-ea"/>
              </a:rPr>
              <a:t>→ </a:t>
            </a:r>
            <a:r>
              <a:rPr lang="ko-KR" altLang="zh-CN" sz="2000" dirty="0" smtClean="0"/>
              <a:t>우리의 인생처럼 우여곡절이 많은 연극이 어디 있으랴</a:t>
            </a:r>
            <a:r>
              <a:rPr lang="en-US" altLang="zh-CN" sz="2000" dirty="0" smtClean="0"/>
              <a:t>. </a:t>
            </a:r>
            <a:endParaRPr lang="en-US" altLang="zh-CN" sz="2000" dirty="0" smtClean="0">
              <a:latin typeface="+mn-ea"/>
              <a:ea typeface="+mn-ea"/>
            </a:endParaRPr>
          </a:p>
          <a:p>
            <a:pPr eaLnBrk="0" latinLnBrk="1">
              <a:lnSpc>
                <a:spcPct val="114000"/>
              </a:lnSpc>
              <a:spcBef>
                <a:spcPts val="0"/>
              </a:spcBef>
            </a:pPr>
            <a:r>
              <a:rPr lang="ko-KR" altLang="zh-CN" sz="2000" dirty="0" smtClean="0">
                <a:latin typeface="+mn-ea"/>
                <a:ea typeface="+mn-ea"/>
              </a:rPr>
              <a:t>→ </a:t>
            </a:r>
            <a:r>
              <a:rPr lang="ko-KR" altLang="zh-CN" sz="2000" dirty="0" smtClean="0"/>
              <a:t>어찌 기쁘지 않으랴</a:t>
            </a:r>
            <a:r>
              <a:rPr lang="en-US" altLang="zh-CN" sz="2000" dirty="0" smtClean="0"/>
              <a:t>? </a:t>
            </a:r>
            <a:endParaRPr lang="zh-CN" altLang="zh-CN" sz="2000" dirty="0" smtClean="0">
              <a:latin typeface="+mn-ea"/>
              <a:ea typeface="+mn-ea"/>
            </a:endParaRPr>
          </a:p>
          <a:p>
            <a:pPr eaLnBrk="0" latinLnBrk="1">
              <a:lnSpc>
                <a:spcPct val="114000"/>
              </a:lnSpc>
              <a:spcBef>
                <a:spcPts val="0"/>
              </a:spcBef>
            </a:pPr>
            <a:r>
              <a:rPr lang="ko-KR" altLang="zh-CN" sz="2000" dirty="0" smtClean="0">
                <a:latin typeface="+mn-ea"/>
                <a:ea typeface="+mn-ea"/>
              </a:rPr>
              <a:t>→ </a:t>
            </a:r>
            <a:r>
              <a:rPr lang="ko-KR" altLang="zh-CN" sz="2000" dirty="0" smtClean="0"/>
              <a:t>이웃과 잘 지내면 </a:t>
            </a:r>
            <a:r>
              <a:rPr lang="ko-KR" altLang="zh-CN" sz="2000" b="1" dirty="0" smtClean="0"/>
              <a:t>뭐가 나쁘랴</a:t>
            </a:r>
            <a:r>
              <a:rPr lang="en-US" altLang="zh-CN" sz="2000" b="1" dirty="0" smtClean="0"/>
              <a:t> </a:t>
            </a:r>
            <a:endParaRPr lang="en-US" altLang="zh-CN" sz="2000" b="1" dirty="0" smtClean="0"/>
          </a:p>
          <a:p>
            <a:pPr eaLnBrk="0" latinLnBrk="1">
              <a:lnSpc>
                <a:spcPct val="114000"/>
              </a:lnSpc>
              <a:spcBef>
                <a:spcPts val="0"/>
              </a:spcBef>
            </a:pPr>
            <a:r>
              <a:rPr lang="ko-KR" altLang="zh-CN" sz="2000" dirty="0" smtClean="0">
                <a:latin typeface="+mn-ea"/>
              </a:rPr>
              <a:t>→</a:t>
            </a:r>
            <a:r>
              <a:rPr lang="ko-KR" altLang="zh-CN" sz="2000" dirty="0" smtClean="0"/>
              <a:t> 꿈이 많은 게 </a:t>
            </a:r>
            <a:r>
              <a:rPr lang="ko-KR" altLang="zh-CN" sz="2000" b="1" dirty="0" smtClean="0"/>
              <a:t>뭐가 나쁘랴</a:t>
            </a:r>
            <a:r>
              <a:rPr lang="en-US" altLang="zh-CN" sz="2000" b="1" dirty="0" smtClean="0"/>
              <a:t> </a:t>
            </a:r>
            <a:endParaRPr lang="en-US" altLang="zh-CN" sz="2000" dirty="0" smtClean="0">
              <a:latin typeface="+mn-ea"/>
              <a:ea typeface="+mn-ea"/>
            </a:endParaRPr>
          </a:p>
        </p:txBody>
      </p:sp>
      <p:sp>
        <p:nvSpPr>
          <p:cNvPr id="246789" name="Rectangle 5"/>
          <p:cNvSpPr>
            <a:spLocks noChangeArrowheads="1"/>
          </p:cNvSpPr>
          <p:nvPr/>
        </p:nvSpPr>
        <p:spPr bwMode="auto">
          <a:xfrm>
            <a:off x="395858" y="333375"/>
            <a:ext cx="856863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1">
              <a:buFont typeface="Wingdings" pitchFamily="2" charset="2"/>
              <a:buChar char="Ø"/>
            </a:pPr>
            <a:r>
              <a:rPr lang="en-US" altLang="zh-CN" sz="2000" b="1" dirty="0" smtClean="0">
                <a:latin typeface="+mn-ea"/>
                <a:ea typeface="+mn-ea"/>
              </a:rPr>
              <a:t>–(</a:t>
            </a:r>
            <a:r>
              <a:rPr lang="ko-KR" altLang="zh-CN" sz="2000" b="1" dirty="0" smtClean="0">
                <a:latin typeface="+mn-ea"/>
                <a:ea typeface="+mn-ea"/>
              </a:rPr>
              <a:t>으</a:t>
            </a:r>
            <a:r>
              <a:rPr lang="en-US" altLang="zh-CN" sz="2000" b="1" dirty="0" smtClean="0">
                <a:latin typeface="+mn-ea"/>
                <a:ea typeface="+mn-ea"/>
              </a:rPr>
              <a:t>)</a:t>
            </a:r>
            <a:r>
              <a:rPr lang="ko-KR" altLang="zh-CN" sz="2000" b="1" dirty="0" smtClean="0">
                <a:latin typeface="+mn-ea"/>
                <a:ea typeface="+mn-ea"/>
              </a:rPr>
              <a:t>랴</a:t>
            </a:r>
            <a:r>
              <a:rPr lang="en-US" altLang="zh-CN" sz="2000" b="1" dirty="0" smtClean="0">
                <a:latin typeface="+mn-ea"/>
                <a:ea typeface="+mn-ea"/>
              </a:rPr>
              <a:t>     </a:t>
            </a:r>
            <a:r>
              <a:rPr lang="en-US" altLang="zh-CN" sz="2000" b="1" dirty="0" smtClean="0">
                <a:latin typeface="+mn-ea"/>
                <a:ea typeface="+mn-ea"/>
              </a:rPr>
              <a:t>P158</a:t>
            </a:r>
            <a:endParaRPr lang="zh-CN" altLang="zh-CN" sz="2000" dirty="0" smtClean="0">
              <a:latin typeface="+mn-ea"/>
              <a:ea typeface="+mn-ea"/>
            </a:endParaRPr>
          </a:p>
          <a:p>
            <a:r>
              <a:rPr lang="zh-CN" altLang="zh-CN" sz="2000" dirty="0" smtClean="0">
                <a:latin typeface="+mn-ea"/>
                <a:ea typeface="+mn-ea"/>
              </a:rPr>
              <a:t>基本阶疑问式终结词尾。表示反问语气，相当于汉语的“怎么会……呢？”。</a:t>
            </a:r>
            <a:r>
              <a:rPr lang="ko-KR" altLang="zh-CN" sz="2000" dirty="0" smtClean="0">
                <a:latin typeface="+mn-ea"/>
                <a:ea typeface="+mn-ea"/>
              </a:rPr>
              <a:t>开音节谓词词干及体词的谓词形之后用“</a:t>
            </a:r>
            <a:r>
              <a:rPr lang="en-US" altLang="zh-CN" sz="2000" dirty="0" smtClean="0">
                <a:latin typeface="+mn-ea"/>
                <a:ea typeface="+mn-ea"/>
              </a:rPr>
              <a:t>-</a:t>
            </a:r>
            <a:r>
              <a:rPr lang="ko-KR" altLang="zh-CN" sz="2000" dirty="0" smtClean="0">
                <a:latin typeface="+mn-ea"/>
                <a:ea typeface="+mn-ea"/>
              </a:rPr>
              <a:t>랴”，闭音节谓词词干后用“</a:t>
            </a:r>
            <a:r>
              <a:rPr lang="en-US" altLang="zh-CN" sz="2000" dirty="0" smtClean="0">
                <a:latin typeface="+mn-ea"/>
                <a:ea typeface="+mn-ea"/>
              </a:rPr>
              <a:t>-</a:t>
            </a:r>
            <a:r>
              <a:rPr lang="ko-KR" altLang="zh-CN" sz="2000" dirty="0" smtClean="0">
                <a:latin typeface="+mn-ea"/>
                <a:ea typeface="+mn-ea"/>
              </a:rPr>
              <a:t>으랴</a:t>
            </a:r>
            <a:r>
              <a:rPr lang="ko-KR" altLang="zh-CN" sz="2000" dirty="0" smtClean="0">
                <a:latin typeface="+mn-ea"/>
                <a:ea typeface="+mn-ea"/>
              </a:rPr>
              <a:t>”。</a:t>
            </a:r>
            <a:endParaRPr lang="zh-CN" altLang="zh-CN" sz="2000" dirty="0" smtClean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6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6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6" grpId="0"/>
      <p:bldP spid="246789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1567</Words>
  <Application>Microsoft Office PowerPoint</Application>
  <PresentationFormat>全屏显示(4:3)</PresentationFormat>
  <Paragraphs>128</Paragraphs>
  <Slides>13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</vt:vector>
  </TitlesOfParts>
  <Company>复旦大学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</dc:creator>
  <cp:lastModifiedBy>admin</cp:lastModifiedBy>
  <cp:revision>1</cp:revision>
  <dcterms:created xsi:type="dcterms:W3CDTF">2013-06-05T01:01:52Z</dcterms:created>
  <dcterms:modified xsi:type="dcterms:W3CDTF">2013-06-05T01:02:12Z</dcterms:modified>
</cp:coreProperties>
</file>