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5" r:id="rId7"/>
    <p:sldId id="262" r:id="rId8"/>
    <p:sldId id="263" r:id="rId9"/>
    <p:sldId id="264" r:id="rId10"/>
    <p:sldId id="269" r:id="rId11"/>
    <p:sldId id="266" r:id="rId12"/>
    <p:sldId id="267" r:id="rId13"/>
    <p:sldId id="268"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0" d="100"/>
          <a:sy n="70" d="100"/>
        </p:scale>
        <p:origin x="-202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__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hart>
    <c:title>
      <c:layout/>
    </c:title>
    <c:view3D>
      <c:rotX val="30"/>
      <c:perspective val="30"/>
    </c:view3D>
    <c:plotArea>
      <c:layout/>
      <c:pie3DChart>
        <c:varyColors val="1"/>
        <c:ser>
          <c:idx val="0"/>
          <c:order val="0"/>
          <c:tx>
            <c:strRef>
              <c:f>Sheet1!$B$1</c:f>
              <c:strCache>
                <c:ptCount val="1"/>
                <c:pt idx="0">
                  <c:v>如何看待弃婴问题</c:v>
                </c:pt>
              </c:strCache>
            </c:strRef>
          </c:tx>
          <c:explosion val="25"/>
          <c:cat>
            <c:strRef>
              <c:f>Sheet1!$A$2:$A$4</c:f>
              <c:strCache>
                <c:ptCount val="3"/>
                <c:pt idx="0">
                  <c:v>无论如何都不能抛弃孩子</c:v>
                </c:pt>
                <c:pt idx="1">
                  <c:v>不赞成，但可以理解缺乏抚养孩子的能力</c:v>
                </c:pt>
                <c:pt idx="2">
                  <c:v>如果弃婴可以被及时发现并妥善安置觉得可以接受</c:v>
                </c:pt>
              </c:strCache>
            </c:strRef>
          </c:cat>
          <c:val>
            <c:numRef>
              <c:f>Sheet1!$B$2:$B$4</c:f>
              <c:numCache>
                <c:formatCode>0.00%</c:formatCode>
                <c:ptCount val="3"/>
                <c:pt idx="0">
                  <c:v>0.41400000000000003</c:v>
                </c:pt>
                <c:pt idx="1">
                  <c:v>0.50960000000000005</c:v>
                </c:pt>
                <c:pt idx="2">
                  <c:v>7.640000000000001E-2</c:v>
                </c:pt>
              </c:numCache>
            </c:numRef>
          </c:val>
        </c:ser>
      </c:pie3DChart>
    </c:plotArea>
    <c:legend>
      <c:legendPos val="b"/>
      <c:layout/>
      <c:txPr>
        <a:bodyPr/>
        <a:lstStyle/>
        <a:p>
          <a:pPr>
            <a:defRPr b="1"/>
          </a:pPr>
          <a:endParaRPr lang="zh-CN"/>
        </a:p>
      </c:txPr>
    </c:legend>
    <c:plotVisOnly val="1"/>
  </c:chart>
  <c:spPr>
    <a:solidFill>
      <a:prstClr val="white">
        <a:alpha val="75000"/>
      </a:prstClr>
    </a:solidFill>
  </c:spPr>
  <c:txPr>
    <a:bodyPr/>
    <a:lstStyle/>
    <a:p>
      <a:pPr>
        <a:defRPr sz="1800"/>
      </a:pPr>
      <a:endParaRPr lang="zh-CN"/>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hart>
    <c:title>
      <c:layout/>
    </c:title>
    <c:view3D>
      <c:rotX val="30"/>
      <c:perspective val="30"/>
    </c:view3D>
    <c:plotArea>
      <c:layout>
        <c:manualLayout>
          <c:layoutTarget val="inner"/>
          <c:xMode val="edge"/>
          <c:yMode val="edge"/>
          <c:x val="0.1850504936888154"/>
          <c:y val="0.16785720455112693"/>
          <c:w val="0.6507213988929933"/>
          <c:h val="0.38158315101277057"/>
        </c:manualLayout>
      </c:layout>
      <c:pie3DChart>
        <c:varyColors val="1"/>
        <c:ser>
          <c:idx val="0"/>
          <c:order val="0"/>
          <c:tx>
            <c:strRef>
              <c:f>Sheet1!$B$1</c:f>
              <c:strCache>
                <c:ptCount val="1"/>
                <c:pt idx="0">
                  <c:v>对弃婴岛的看法</c:v>
                </c:pt>
              </c:strCache>
            </c:strRef>
          </c:tx>
          <c:explosion val="25"/>
          <c:cat>
            <c:strRef>
              <c:f>Sheet1!$A$2:$A$4</c:f>
              <c:strCache>
                <c:ptCount val="3"/>
                <c:pt idx="0">
                  <c:v>尊重生命、保护弃婴安全</c:v>
                </c:pt>
                <c:pt idx="1">
                  <c:v>纵容弃婴、不负责任</c:v>
                </c:pt>
                <c:pt idx="2">
                  <c:v>无所谓</c:v>
                </c:pt>
              </c:strCache>
            </c:strRef>
          </c:cat>
          <c:val>
            <c:numRef>
              <c:f>Sheet1!$B$2:$B$4</c:f>
              <c:numCache>
                <c:formatCode>0.00%</c:formatCode>
                <c:ptCount val="3"/>
                <c:pt idx="0">
                  <c:v>0.80889999999999995</c:v>
                </c:pt>
                <c:pt idx="1">
                  <c:v>0.1401</c:v>
                </c:pt>
                <c:pt idx="2">
                  <c:v>5.1000000000000004E-2</c:v>
                </c:pt>
              </c:numCache>
            </c:numRef>
          </c:val>
        </c:ser>
      </c:pie3DChart>
    </c:plotArea>
    <c:legend>
      <c:legendPos val="b"/>
      <c:layout>
        <c:manualLayout>
          <c:xMode val="edge"/>
          <c:yMode val="edge"/>
          <c:x val="0.2552875232858644"/>
          <c:y val="0.59373728625268274"/>
          <c:w val="0.45995308398950147"/>
          <c:h val="0.255517470472441"/>
        </c:manualLayout>
      </c:layout>
      <c:txPr>
        <a:bodyPr/>
        <a:lstStyle/>
        <a:p>
          <a:pPr>
            <a:defRPr b="1"/>
          </a:pPr>
          <a:endParaRPr lang="zh-CN"/>
        </a:p>
      </c:txPr>
    </c:legend>
    <c:plotVisOnly val="1"/>
  </c:chart>
  <c:spPr>
    <a:solidFill>
      <a:prstClr val="white">
        <a:alpha val="75000"/>
      </a:prstClr>
    </a:solidFill>
  </c:spPr>
  <c:txPr>
    <a:bodyPr/>
    <a:lstStyle/>
    <a:p>
      <a:pPr>
        <a:defRPr sz="1800"/>
      </a:pPr>
      <a:endParaRPr lang="zh-CN"/>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58D232C-DD39-4FEE-A930-24FDCA01096E}" type="datetimeFigureOut">
              <a:rPr lang="zh-CN" altLang="en-US" smtClean="0"/>
              <a:pPr/>
              <a:t>2014/5/31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E3C116F-370F-41E9-8F89-8AE69530354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58D232C-DD39-4FEE-A930-24FDCA01096E}" type="datetimeFigureOut">
              <a:rPr lang="zh-CN" altLang="en-US" smtClean="0"/>
              <a:pPr/>
              <a:t>2014/5/31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E3C116F-370F-41E9-8F89-8AE69530354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58D232C-DD39-4FEE-A930-24FDCA01096E}" type="datetimeFigureOut">
              <a:rPr lang="zh-CN" altLang="en-US" smtClean="0"/>
              <a:pPr/>
              <a:t>2014/5/31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E3C116F-370F-41E9-8F89-8AE69530354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58D232C-DD39-4FEE-A930-24FDCA01096E}" type="datetimeFigureOut">
              <a:rPr lang="zh-CN" altLang="en-US" smtClean="0"/>
              <a:pPr/>
              <a:t>2014/5/31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E3C116F-370F-41E9-8F89-8AE69530354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58D232C-DD39-4FEE-A930-24FDCA01096E}" type="datetimeFigureOut">
              <a:rPr lang="zh-CN" altLang="en-US" smtClean="0"/>
              <a:pPr/>
              <a:t>2014/5/31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E3C116F-370F-41E9-8F89-8AE69530354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58D232C-DD39-4FEE-A930-24FDCA01096E}" type="datetimeFigureOut">
              <a:rPr lang="zh-CN" altLang="en-US" smtClean="0"/>
              <a:pPr/>
              <a:t>2014/5/31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E3C116F-370F-41E9-8F89-8AE69530354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58D232C-DD39-4FEE-A930-24FDCA01096E}" type="datetimeFigureOut">
              <a:rPr lang="zh-CN" altLang="en-US" smtClean="0"/>
              <a:pPr/>
              <a:t>2014/5/31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E3C116F-370F-41E9-8F89-8AE69530354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58D232C-DD39-4FEE-A930-24FDCA01096E}" type="datetimeFigureOut">
              <a:rPr lang="zh-CN" altLang="en-US" smtClean="0"/>
              <a:pPr/>
              <a:t>2014/5/31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E3C116F-370F-41E9-8F89-8AE69530354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58D232C-DD39-4FEE-A930-24FDCA01096E}" type="datetimeFigureOut">
              <a:rPr lang="zh-CN" altLang="en-US" smtClean="0"/>
              <a:pPr/>
              <a:t>2014/5/31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E3C116F-370F-41E9-8F89-8AE69530354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58D232C-DD39-4FEE-A930-24FDCA01096E}" type="datetimeFigureOut">
              <a:rPr lang="zh-CN" altLang="en-US" smtClean="0"/>
              <a:pPr/>
              <a:t>2014/5/31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E3C116F-370F-41E9-8F89-8AE69530354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58D232C-DD39-4FEE-A930-24FDCA01096E}" type="datetimeFigureOut">
              <a:rPr lang="zh-CN" altLang="en-US" smtClean="0"/>
              <a:pPr/>
              <a:t>2014/5/31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E3C116F-370F-41E9-8F89-8AE69530354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4000" r="-14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D232C-DD39-4FEE-A930-24FDCA01096E}" type="datetimeFigureOut">
              <a:rPr lang="zh-CN" altLang="en-US" smtClean="0"/>
              <a:pPr/>
              <a:t>2014/5/31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C116F-370F-41E9-8F89-8AE69530354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file:///C:\Users\toshiba\Desktop\&#24323;&#23156;&#23433;&#20840;&#23707;\&#35270;&#39057;\&#26368;&#32456;&#35270;&#39057;_2.0.mp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714488"/>
            <a:ext cx="9144000" cy="1885963"/>
          </a:xfrm>
          <a:solidFill>
            <a:schemeClr val="bg1">
              <a:alpha val="75000"/>
            </a:schemeClr>
          </a:solidFill>
        </p:spPr>
        <p:txBody>
          <a:bodyPr>
            <a:normAutofit/>
          </a:bodyPr>
          <a:lstStyle/>
          <a:p>
            <a:r>
              <a:rPr lang="zh-CN" altLang="en-US" sz="6000" b="1" dirty="0" smtClean="0">
                <a:latin typeface="华文楷体" pitchFamily="2" charset="-122"/>
                <a:ea typeface="华文楷体" pitchFamily="2" charset="-122"/>
              </a:rPr>
              <a:t>关于弃婴安全岛</a:t>
            </a:r>
            <a:endParaRPr lang="zh-CN" altLang="en-US" sz="6000" b="1" dirty="0">
              <a:latin typeface="华文楷体" pitchFamily="2" charset="-122"/>
              <a:ea typeface="华文楷体" pitchFamily="2" charset="-122"/>
            </a:endParaRPr>
          </a:p>
        </p:txBody>
      </p:sp>
      <p:sp>
        <p:nvSpPr>
          <p:cNvPr id="3" name="副标题 2"/>
          <p:cNvSpPr>
            <a:spLocks noGrp="1"/>
          </p:cNvSpPr>
          <p:nvPr>
            <p:ph type="subTitle" idx="1"/>
          </p:nvPr>
        </p:nvSpPr>
        <p:spPr>
          <a:xfrm>
            <a:off x="0" y="3599070"/>
            <a:ext cx="9144000" cy="2000264"/>
          </a:xfrm>
          <a:solidFill>
            <a:schemeClr val="bg1">
              <a:alpha val="75000"/>
            </a:schemeClr>
          </a:solidFill>
        </p:spPr>
        <p:txBody>
          <a:bodyPr/>
          <a:lstStyle/>
          <a:p>
            <a:pPr algn="r"/>
            <a:r>
              <a:rPr lang="en-US" altLang="zh-CN" dirty="0" smtClean="0">
                <a:solidFill>
                  <a:schemeClr val="tx1"/>
                </a:solidFill>
                <a:latin typeface="华文楷体" pitchFamily="2" charset="-122"/>
                <a:ea typeface="华文楷体" pitchFamily="2" charset="-122"/>
              </a:rPr>
              <a:t>——11307100298</a:t>
            </a:r>
            <a:r>
              <a:rPr lang="zh-CN" altLang="en-US" dirty="0" smtClean="0">
                <a:solidFill>
                  <a:schemeClr val="tx1"/>
                </a:solidFill>
                <a:latin typeface="华文楷体" pitchFamily="2" charset="-122"/>
                <a:ea typeface="华文楷体" pitchFamily="2" charset="-122"/>
              </a:rPr>
              <a:t>王帅丁</a:t>
            </a:r>
            <a:endParaRPr lang="en-US" altLang="zh-CN" dirty="0" smtClean="0">
              <a:solidFill>
                <a:schemeClr val="tx1"/>
              </a:solidFill>
              <a:latin typeface="华文楷体" pitchFamily="2" charset="-122"/>
              <a:ea typeface="华文楷体" pitchFamily="2" charset="-122"/>
            </a:endParaRPr>
          </a:p>
          <a:p>
            <a:pPr algn="r"/>
            <a:r>
              <a:rPr lang="en-US" altLang="zh-CN" dirty="0" smtClean="0">
                <a:solidFill>
                  <a:schemeClr val="tx1"/>
                </a:solidFill>
                <a:latin typeface="华文楷体" pitchFamily="2" charset="-122"/>
                <a:ea typeface="华文楷体" pitchFamily="2" charset="-122"/>
              </a:rPr>
              <a:t>11307100286</a:t>
            </a:r>
            <a:r>
              <a:rPr lang="zh-CN" altLang="en-US" dirty="0" smtClean="0">
                <a:solidFill>
                  <a:schemeClr val="tx1"/>
                </a:solidFill>
                <a:latin typeface="华文楷体" pitchFamily="2" charset="-122"/>
                <a:ea typeface="华文楷体" pitchFamily="2" charset="-122"/>
              </a:rPr>
              <a:t>孔馨泽</a:t>
            </a:r>
            <a:endParaRPr lang="zh-CN" altLang="en-US" dirty="0">
              <a:solidFill>
                <a:schemeClr val="tx1"/>
              </a:solidFill>
              <a:latin typeface="华文楷体" pitchFamily="2" charset="-122"/>
              <a:ea typeface="华文楷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linds(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linds(horizontal)">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285728"/>
            <a:ext cx="8229600" cy="1000132"/>
          </a:xfrm>
          <a:solidFill>
            <a:schemeClr val="lt1">
              <a:alpha val="75000"/>
            </a:schemeClr>
          </a:solidFill>
        </p:spPr>
        <p:txBody>
          <a:bodyPr>
            <a:normAutofit/>
          </a:bodyPr>
          <a:lstStyle/>
          <a:p>
            <a:r>
              <a:rPr lang="zh-CN" altLang="en-US" b="1" dirty="0" smtClean="0">
                <a:latin typeface="华文楷体" pitchFamily="2" charset="-122"/>
                <a:ea typeface="华文楷体" pitchFamily="2" charset="-122"/>
              </a:rPr>
              <a:t>座谈会</a:t>
            </a:r>
          </a:p>
        </p:txBody>
      </p:sp>
      <p:sp>
        <p:nvSpPr>
          <p:cNvPr id="3" name="内容占位符 2"/>
          <p:cNvSpPr>
            <a:spLocks noGrp="1"/>
          </p:cNvSpPr>
          <p:nvPr>
            <p:ph idx="1"/>
          </p:nvPr>
        </p:nvSpPr>
        <p:spPr>
          <a:xfrm>
            <a:off x="457200" y="1500174"/>
            <a:ext cx="8229600" cy="4625989"/>
          </a:xfrm>
          <a:solidFill>
            <a:schemeClr val="lt1">
              <a:alpha val="75000"/>
            </a:schemeClr>
          </a:solidFill>
        </p:spPr>
        <p:txBody>
          <a:bodyPr>
            <a:normAutofit lnSpcReduction="10000"/>
          </a:bodyPr>
          <a:lstStyle/>
          <a:p>
            <a:pPr>
              <a:lnSpc>
                <a:spcPct val="150000"/>
              </a:lnSpc>
              <a:buNone/>
            </a:pPr>
            <a:r>
              <a:rPr lang="zh-CN" altLang="en-US" sz="2400" dirty="0" smtClean="0">
                <a:latin typeface="华文中宋" pitchFamily="2" charset="-122"/>
                <a:ea typeface="华文中宋" pitchFamily="2" charset="-122"/>
              </a:rPr>
              <a:t>      </a:t>
            </a:r>
            <a:r>
              <a:rPr lang="en-US" altLang="zh-CN" sz="2400" dirty="0" smtClean="0">
                <a:latin typeface="华文中宋" pitchFamily="2" charset="-122"/>
                <a:ea typeface="华文中宋" pitchFamily="2" charset="-122"/>
              </a:rPr>
              <a:t>1</a:t>
            </a:r>
            <a:r>
              <a:rPr lang="zh-CN" altLang="en-US" sz="2400" dirty="0" smtClean="0">
                <a:latin typeface="华文中宋" pitchFamily="2" charset="-122"/>
                <a:ea typeface="华文中宋" pitchFamily="2" charset="-122"/>
              </a:rPr>
              <a:t>、弃婴岛的存在是有一定意义的，因为它能够提高婴儿存活率的作用不可小看，它是确保弃婴存活的最后一道防线，它也是防止弃婴父母坠入犯罪深渊的一道安全网。</a:t>
            </a:r>
            <a:endParaRPr lang="en-US" altLang="zh-CN" sz="2400" dirty="0" smtClean="0">
              <a:latin typeface="华文中宋" pitchFamily="2" charset="-122"/>
              <a:ea typeface="华文中宋" pitchFamily="2" charset="-122"/>
            </a:endParaRPr>
          </a:p>
          <a:p>
            <a:pPr>
              <a:lnSpc>
                <a:spcPct val="150000"/>
              </a:lnSpc>
              <a:buNone/>
            </a:pPr>
            <a:r>
              <a:rPr lang="en-US" altLang="zh-CN" sz="2400" dirty="0" smtClean="0">
                <a:latin typeface="华文中宋" pitchFamily="2" charset="-122"/>
                <a:ea typeface="华文中宋" pitchFamily="2" charset="-122"/>
              </a:rPr>
              <a:t>     2</a:t>
            </a:r>
            <a:r>
              <a:rPr lang="zh-CN" altLang="en-US" sz="2400" dirty="0" smtClean="0">
                <a:latin typeface="华文中宋" pitchFamily="2" charset="-122"/>
                <a:ea typeface="华文中宋" pitchFamily="2" charset="-122"/>
              </a:rPr>
              <a:t>、弃婴岛的存在根本不是弃婴数量飞涨的根本原因，这样的想法其实是在推卸责任。</a:t>
            </a:r>
            <a:endParaRPr lang="en-US" altLang="zh-CN" sz="2400" dirty="0" smtClean="0">
              <a:latin typeface="华文中宋" pitchFamily="2" charset="-122"/>
              <a:ea typeface="华文中宋" pitchFamily="2" charset="-122"/>
            </a:endParaRPr>
          </a:p>
          <a:p>
            <a:pPr>
              <a:lnSpc>
                <a:spcPct val="150000"/>
              </a:lnSpc>
              <a:buNone/>
            </a:pPr>
            <a:r>
              <a:rPr lang="en-US" altLang="zh-CN" sz="2400" dirty="0" smtClean="0">
                <a:latin typeface="华文中宋" pitchFamily="2" charset="-122"/>
                <a:ea typeface="华文中宋" pitchFamily="2" charset="-122"/>
              </a:rPr>
              <a:t>     3</a:t>
            </a:r>
            <a:r>
              <a:rPr lang="zh-CN" altLang="en-US" sz="2400" dirty="0" smtClean="0">
                <a:latin typeface="华文中宋" pitchFamily="2" charset="-122"/>
                <a:ea typeface="华文中宋" pitchFamily="2" charset="-122"/>
              </a:rPr>
              <a:t>、想解决弃婴问题，要从上游抓起，政府方面责无旁贷应该拨款解决问题；社会方面加大监督力度；教育方面重视性教育以及生命教育等等，这在是问题的解决方法。</a:t>
            </a:r>
          </a:p>
          <a:p>
            <a:pPr>
              <a:lnSpc>
                <a:spcPct val="150000"/>
              </a:lnSpc>
            </a:pPr>
            <a:endParaRPr lang="zh-CN" altLang="en-US" sz="2400" dirty="0">
              <a:latin typeface="华文中宋" pitchFamily="2" charset="-122"/>
              <a:ea typeface="华文中宋"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linds(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linds(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linds(horizontal)">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011222"/>
          </a:xfrm>
          <a:solidFill>
            <a:schemeClr val="bg1">
              <a:alpha val="75000"/>
            </a:schemeClr>
          </a:solidFill>
        </p:spPr>
        <p:txBody>
          <a:bodyPr>
            <a:normAutofit/>
          </a:bodyPr>
          <a:lstStyle/>
          <a:p>
            <a:r>
              <a:rPr lang="zh-CN" altLang="en-US" b="1" dirty="0" smtClean="0">
                <a:latin typeface="华文楷体" pitchFamily="2" charset="-122"/>
                <a:ea typeface="华文楷体" pitchFamily="2" charset="-122"/>
              </a:rPr>
              <a:t>调查结果总结</a:t>
            </a:r>
          </a:p>
        </p:txBody>
      </p:sp>
      <p:sp>
        <p:nvSpPr>
          <p:cNvPr id="3" name="内容占位符 2"/>
          <p:cNvSpPr>
            <a:spLocks noGrp="1"/>
          </p:cNvSpPr>
          <p:nvPr>
            <p:ph idx="1"/>
          </p:nvPr>
        </p:nvSpPr>
        <p:spPr>
          <a:xfrm>
            <a:off x="457200" y="1600200"/>
            <a:ext cx="8229600" cy="4614882"/>
          </a:xfrm>
          <a:solidFill>
            <a:schemeClr val="bg1">
              <a:alpha val="75000"/>
            </a:schemeClr>
          </a:solidFill>
        </p:spPr>
        <p:txBody>
          <a:bodyPr>
            <a:normAutofit fontScale="92500"/>
          </a:bodyPr>
          <a:lstStyle/>
          <a:p>
            <a:pPr>
              <a:lnSpc>
                <a:spcPct val="150000"/>
              </a:lnSpc>
              <a:buNone/>
            </a:pPr>
            <a:r>
              <a:rPr lang="zh-CN" altLang="en-US" sz="2400" dirty="0" smtClean="0">
                <a:latin typeface="华文中宋" pitchFamily="2" charset="-122"/>
                <a:ea typeface="华文中宋" pitchFamily="2" charset="-122"/>
              </a:rPr>
              <a:t>   </a:t>
            </a:r>
            <a:r>
              <a:rPr lang="en-US" altLang="zh-CN" sz="2400" dirty="0" smtClean="0">
                <a:latin typeface="华文中宋" pitchFamily="2" charset="-122"/>
                <a:ea typeface="华文中宋" pitchFamily="2" charset="-122"/>
              </a:rPr>
              <a:t>1</a:t>
            </a:r>
            <a:r>
              <a:rPr lang="zh-CN" altLang="en-US" sz="2400" dirty="0" smtClean="0">
                <a:latin typeface="华文中宋" pitchFamily="2" charset="-122"/>
                <a:ea typeface="华文中宋" pitchFamily="2" charset="-122"/>
              </a:rPr>
              <a:t>、弃婴岛的存在是有意义的，它是尊重生命、保护被遗弃婴儿生命安全的有效手段，值得被鼓励。</a:t>
            </a:r>
            <a:endParaRPr lang="en-US" altLang="zh-CN" sz="2400" dirty="0" smtClean="0">
              <a:latin typeface="华文中宋" pitchFamily="2" charset="-122"/>
              <a:ea typeface="华文中宋" pitchFamily="2" charset="-122"/>
            </a:endParaRPr>
          </a:p>
          <a:p>
            <a:pPr>
              <a:lnSpc>
                <a:spcPct val="150000"/>
              </a:lnSpc>
              <a:buNone/>
            </a:pPr>
            <a:r>
              <a:rPr lang="en-US" altLang="zh-CN" sz="2400" dirty="0" smtClean="0">
                <a:latin typeface="华文中宋" pitchFamily="2" charset="-122"/>
                <a:ea typeface="华文中宋" pitchFamily="2" charset="-122"/>
              </a:rPr>
              <a:t>   2</a:t>
            </a:r>
            <a:r>
              <a:rPr lang="zh-CN" altLang="en-US" sz="2400" dirty="0" smtClean="0">
                <a:latin typeface="华文中宋" pitchFamily="2" charset="-122"/>
                <a:ea typeface="华文中宋" pitchFamily="2" charset="-122"/>
              </a:rPr>
              <a:t>、弃婴岛确实加大了福利机构的经济压力，但这并不能成为废除弃婴岛的理由。福利院有责任对被遗弃婴儿进行救助。</a:t>
            </a:r>
            <a:endParaRPr lang="en-US" altLang="zh-CN" sz="2400" dirty="0" smtClean="0">
              <a:latin typeface="华文中宋" pitchFamily="2" charset="-122"/>
              <a:ea typeface="华文中宋" pitchFamily="2" charset="-122"/>
            </a:endParaRPr>
          </a:p>
          <a:p>
            <a:pPr>
              <a:lnSpc>
                <a:spcPct val="150000"/>
              </a:lnSpc>
              <a:buNone/>
            </a:pPr>
            <a:r>
              <a:rPr lang="en-US" altLang="zh-CN" sz="2400" dirty="0" smtClean="0">
                <a:latin typeface="华文中宋" pitchFamily="2" charset="-122"/>
                <a:ea typeface="华文中宋" pitchFamily="2" charset="-122"/>
              </a:rPr>
              <a:t>   3</a:t>
            </a:r>
            <a:r>
              <a:rPr lang="zh-CN" altLang="en-US" sz="2400" dirty="0" smtClean="0">
                <a:latin typeface="华文中宋" pitchFamily="2" charset="-122"/>
                <a:ea typeface="华文中宋" pitchFamily="2" charset="-122"/>
              </a:rPr>
              <a:t>、弃婴岛并不一定能增加弃婴的数量，抛弃孩子的做法并不会因为弃婴岛的建立而受到鼓励。</a:t>
            </a:r>
            <a:endParaRPr lang="en-US" altLang="zh-CN" sz="2400" dirty="0" smtClean="0">
              <a:latin typeface="华文中宋" pitchFamily="2" charset="-122"/>
              <a:ea typeface="华文中宋" pitchFamily="2" charset="-122"/>
            </a:endParaRPr>
          </a:p>
          <a:p>
            <a:pPr>
              <a:lnSpc>
                <a:spcPct val="150000"/>
              </a:lnSpc>
              <a:buNone/>
            </a:pPr>
            <a:r>
              <a:rPr lang="en-US" altLang="zh-CN" sz="2400" dirty="0" smtClean="0">
                <a:latin typeface="华文中宋" pitchFamily="2" charset="-122"/>
                <a:ea typeface="华文中宋" pitchFamily="2" charset="-122"/>
              </a:rPr>
              <a:t>   4</a:t>
            </a:r>
            <a:r>
              <a:rPr lang="zh-CN" altLang="en-US" sz="2400" dirty="0" smtClean="0">
                <a:latin typeface="华文中宋" pitchFamily="2" charset="-122"/>
                <a:ea typeface="华文中宋" pitchFamily="2" charset="-122"/>
              </a:rPr>
              <a:t>、弃婴岛并没有相悖于法律规定，它只是拯救弃婴的兜底政策</a:t>
            </a:r>
            <a:endParaRPr lang="en-US" altLang="zh-CN" sz="2400" dirty="0" smtClean="0">
              <a:latin typeface="华文中宋" pitchFamily="2" charset="-122"/>
              <a:ea typeface="华文中宋" pitchFamily="2" charset="-122"/>
            </a:endParaRPr>
          </a:p>
          <a:p>
            <a:pPr>
              <a:lnSpc>
                <a:spcPct val="150000"/>
              </a:lnSpc>
              <a:buNone/>
            </a:pPr>
            <a:r>
              <a:rPr lang="en-US" altLang="zh-CN" sz="2400" dirty="0" smtClean="0">
                <a:latin typeface="华文中宋" pitchFamily="2" charset="-122"/>
                <a:ea typeface="华文中宋" pitchFamily="2" charset="-122"/>
              </a:rPr>
              <a:t>   5</a:t>
            </a:r>
            <a:r>
              <a:rPr lang="zh-CN" altLang="en-US" sz="2400" dirty="0" smtClean="0">
                <a:latin typeface="华文中宋" pitchFamily="2" charset="-122"/>
                <a:ea typeface="华文中宋" pitchFamily="2" charset="-122"/>
              </a:rPr>
              <a:t>、我们需要在更多方面有所作为才能真正解决弃婴问题。</a:t>
            </a:r>
            <a:endParaRPr lang="zh-CN" altLang="en-US" sz="2400" dirty="0">
              <a:latin typeface="华文中宋" pitchFamily="2" charset="-122"/>
              <a:ea typeface="华文中宋"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linds(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linds(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linds(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linds(horizont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linds(horizontal)">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14290"/>
            <a:ext cx="8229600" cy="928694"/>
          </a:xfrm>
          <a:solidFill>
            <a:schemeClr val="bg1">
              <a:alpha val="75000"/>
            </a:schemeClr>
          </a:solidFill>
        </p:spPr>
        <p:txBody>
          <a:bodyPr>
            <a:normAutofit/>
          </a:bodyPr>
          <a:lstStyle/>
          <a:p>
            <a:r>
              <a:rPr lang="zh-CN" altLang="en-US" b="1" dirty="0" smtClean="0">
                <a:latin typeface="华文楷体" pitchFamily="2" charset="-122"/>
                <a:ea typeface="华文楷体" pitchFamily="2" charset="-122"/>
              </a:rPr>
              <a:t>反思</a:t>
            </a:r>
            <a:r>
              <a:rPr lang="en-US" altLang="zh-CN" b="1" dirty="0" smtClean="0">
                <a:latin typeface="华文楷体" pitchFamily="2" charset="-122"/>
                <a:ea typeface="华文楷体" pitchFamily="2" charset="-122"/>
              </a:rPr>
              <a:t>——</a:t>
            </a:r>
            <a:r>
              <a:rPr lang="zh-CN" altLang="en-US" b="1" dirty="0" smtClean="0">
                <a:latin typeface="华文楷体" pitchFamily="2" charset="-122"/>
                <a:ea typeface="华文楷体" pitchFamily="2" charset="-122"/>
              </a:rPr>
              <a:t>如何解决弃婴问题</a:t>
            </a:r>
          </a:p>
        </p:txBody>
      </p:sp>
      <p:sp>
        <p:nvSpPr>
          <p:cNvPr id="3" name="内容占位符 2"/>
          <p:cNvSpPr>
            <a:spLocks noGrp="1"/>
          </p:cNvSpPr>
          <p:nvPr>
            <p:ph idx="1"/>
          </p:nvPr>
        </p:nvSpPr>
        <p:spPr>
          <a:xfrm>
            <a:off x="428596" y="1357298"/>
            <a:ext cx="8215370" cy="5286412"/>
          </a:xfrm>
          <a:solidFill>
            <a:schemeClr val="bg1">
              <a:alpha val="75000"/>
            </a:schemeClr>
          </a:solidFill>
        </p:spPr>
        <p:txBody>
          <a:bodyPr>
            <a:noAutofit/>
          </a:bodyPr>
          <a:lstStyle/>
          <a:p>
            <a:pPr>
              <a:lnSpc>
                <a:spcPct val="150000"/>
              </a:lnSpc>
              <a:buNone/>
            </a:pPr>
            <a:r>
              <a:rPr lang="en-US" altLang="zh-CN" sz="2300" dirty="0" smtClean="0">
                <a:latin typeface="华文中宋" pitchFamily="2" charset="-122"/>
                <a:ea typeface="华文中宋" pitchFamily="2" charset="-122"/>
              </a:rPr>
              <a:t>1</a:t>
            </a:r>
            <a:r>
              <a:rPr lang="zh-CN" altLang="en-US" sz="2300" dirty="0" smtClean="0">
                <a:latin typeface="华文中宋" pitchFamily="2" charset="-122"/>
                <a:ea typeface="华文中宋" pitchFamily="2" charset="-122"/>
              </a:rPr>
              <a:t>、新生儿缺陷干预</a:t>
            </a:r>
            <a:endParaRPr lang="en-US" altLang="zh-CN" sz="2300" dirty="0" smtClean="0">
              <a:latin typeface="华文中宋" pitchFamily="2" charset="-122"/>
              <a:ea typeface="华文中宋" pitchFamily="2" charset="-122"/>
            </a:endParaRPr>
          </a:p>
          <a:p>
            <a:pPr>
              <a:lnSpc>
                <a:spcPct val="150000"/>
              </a:lnSpc>
              <a:buNone/>
            </a:pPr>
            <a:r>
              <a:rPr lang="en-US" altLang="zh-CN" sz="2300" dirty="0" smtClean="0">
                <a:latin typeface="华文中宋" pitchFamily="2" charset="-122"/>
                <a:ea typeface="华文中宋" pitchFamily="2" charset="-122"/>
              </a:rPr>
              <a:t>2</a:t>
            </a:r>
            <a:r>
              <a:rPr lang="zh-CN" altLang="en-US" sz="2300" dirty="0" smtClean="0">
                <a:latin typeface="华文中宋" pitchFamily="2" charset="-122"/>
                <a:ea typeface="华文中宋" pitchFamily="2" charset="-122"/>
              </a:rPr>
              <a:t>、完善包括医疗保障机制在内的社会保障体制</a:t>
            </a:r>
            <a:endParaRPr lang="en-US" altLang="zh-CN" sz="2300" dirty="0" smtClean="0">
              <a:latin typeface="华文中宋" pitchFamily="2" charset="-122"/>
              <a:ea typeface="华文中宋" pitchFamily="2" charset="-122"/>
            </a:endParaRPr>
          </a:p>
          <a:p>
            <a:pPr>
              <a:lnSpc>
                <a:spcPct val="150000"/>
              </a:lnSpc>
              <a:buNone/>
            </a:pPr>
            <a:r>
              <a:rPr lang="en-US" altLang="zh-CN" sz="2300" dirty="0" smtClean="0">
                <a:latin typeface="华文中宋" pitchFamily="2" charset="-122"/>
                <a:ea typeface="华文中宋" pitchFamily="2" charset="-122"/>
              </a:rPr>
              <a:t>3</a:t>
            </a:r>
            <a:r>
              <a:rPr lang="zh-CN" altLang="en-US" sz="2300" dirty="0" smtClean="0">
                <a:latin typeface="华文中宋" pitchFamily="2" charset="-122"/>
                <a:ea typeface="华文中宋" pitchFamily="2" charset="-122"/>
              </a:rPr>
              <a:t>、建立健全我国社会救助领域的制度和法律体系</a:t>
            </a:r>
            <a:endParaRPr lang="en-US" altLang="zh-CN" sz="2300" dirty="0" smtClean="0">
              <a:latin typeface="华文中宋" pitchFamily="2" charset="-122"/>
              <a:ea typeface="华文中宋" pitchFamily="2" charset="-122"/>
            </a:endParaRPr>
          </a:p>
          <a:p>
            <a:pPr>
              <a:lnSpc>
                <a:spcPct val="150000"/>
              </a:lnSpc>
              <a:buNone/>
            </a:pPr>
            <a:r>
              <a:rPr lang="en-US" altLang="zh-CN" sz="2300" dirty="0" smtClean="0">
                <a:latin typeface="华文中宋" pitchFamily="2" charset="-122"/>
                <a:ea typeface="华文中宋" pitchFamily="2" charset="-122"/>
              </a:rPr>
              <a:t>4</a:t>
            </a:r>
            <a:r>
              <a:rPr lang="zh-CN" altLang="en-US" sz="2300" dirty="0" smtClean="0">
                <a:latin typeface="华文中宋" pitchFamily="2" charset="-122"/>
                <a:ea typeface="华文中宋" pitchFamily="2" charset="-122"/>
              </a:rPr>
              <a:t>、要加强思想观念的宣传培养教育</a:t>
            </a:r>
            <a:endParaRPr lang="en-US" altLang="zh-CN" sz="2300" dirty="0" smtClean="0">
              <a:latin typeface="华文中宋" pitchFamily="2" charset="-122"/>
              <a:ea typeface="华文中宋" pitchFamily="2" charset="-122"/>
            </a:endParaRPr>
          </a:p>
          <a:p>
            <a:pPr>
              <a:lnSpc>
                <a:spcPct val="150000"/>
              </a:lnSpc>
              <a:buNone/>
            </a:pPr>
            <a:r>
              <a:rPr lang="zh-CN" altLang="en-US" sz="2300" dirty="0" smtClean="0">
                <a:latin typeface="华文中宋" pitchFamily="2" charset="-122"/>
                <a:ea typeface="华文中宋" pitchFamily="2" charset="-122"/>
              </a:rPr>
              <a:t>         总之，政策制定并不是以惩罚过失者为目的。我们希望看到的是通过相关政策的制定使得弃婴数量大大减少，夫妻都能够承担起抚养孩子的责任；少数不得已被抛弃的婴儿也能够在相关弃婴收容机构得到及时的救助，并且能够顺利健康地成长。</a:t>
            </a:r>
            <a:endParaRPr lang="zh-CN" altLang="en-US" sz="2300" dirty="0">
              <a:latin typeface="华文中宋" pitchFamily="2" charset="-122"/>
              <a:ea typeface="华文中宋"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linds(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linds(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linds(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linds(horizont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linds(horizontal)">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571744"/>
            <a:ext cx="9144000" cy="1714512"/>
          </a:xfrm>
          <a:solidFill>
            <a:schemeClr val="bg1">
              <a:alpha val="75000"/>
            </a:schemeClr>
          </a:solidFill>
        </p:spPr>
        <p:txBody>
          <a:bodyPr>
            <a:normAutofit/>
          </a:bodyPr>
          <a:lstStyle/>
          <a:p>
            <a:r>
              <a:rPr lang="zh-CN" altLang="en-US" sz="6000" b="1" dirty="0" smtClean="0">
                <a:latin typeface="华文楷体" pitchFamily="2" charset="-122"/>
                <a:ea typeface="华文楷体" pitchFamily="2" charset="-122"/>
              </a:rPr>
              <a:t>谢谢观看</a:t>
            </a:r>
            <a:r>
              <a:rPr lang="zh-CN" altLang="en-US" b="1" dirty="0" smtClean="0">
                <a:latin typeface="华文楷体" pitchFamily="2" charset="-122"/>
                <a:ea typeface="华文楷体" pitchFamily="2" charset="-122"/>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意大利.jpg"/>
          <p:cNvPicPr>
            <a:picLocks noChangeAspect="1"/>
          </p:cNvPicPr>
          <p:nvPr/>
        </p:nvPicPr>
        <p:blipFill>
          <a:blip r:embed="rId2"/>
          <a:stretch>
            <a:fillRect/>
          </a:stretch>
        </p:blipFill>
        <p:spPr>
          <a:xfrm>
            <a:off x="1785918" y="1737863"/>
            <a:ext cx="2643206" cy="1758230"/>
          </a:xfrm>
          <a:prstGeom prst="rect">
            <a:avLst/>
          </a:prstGeom>
        </p:spPr>
      </p:pic>
      <p:sp>
        <p:nvSpPr>
          <p:cNvPr id="2" name="标题 1"/>
          <p:cNvSpPr>
            <a:spLocks noGrp="1"/>
          </p:cNvSpPr>
          <p:nvPr>
            <p:ph type="title"/>
          </p:nvPr>
        </p:nvSpPr>
        <p:spPr>
          <a:xfrm>
            <a:off x="428596" y="214290"/>
            <a:ext cx="8229600" cy="939784"/>
          </a:xfrm>
          <a:solidFill>
            <a:schemeClr val="bg1">
              <a:alpha val="75000"/>
            </a:schemeClr>
          </a:solidFill>
        </p:spPr>
        <p:txBody>
          <a:bodyPr>
            <a:normAutofit/>
          </a:bodyPr>
          <a:lstStyle/>
          <a:p>
            <a:r>
              <a:rPr lang="zh-CN" altLang="en-US" b="1" dirty="0" smtClean="0">
                <a:latin typeface="华文楷体" pitchFamily="2" charset="-122"/>
                <a:ea typeface="华文楷体" pitchFamily="2" charset="-122"/>
              </a:rPr>
              <a:t>背景信息</a:t>
            </a:r>
            <a:endParaRPr lang="zh-CN" altLang="en-US" b="1" dirty="0">
              <a:latin typeface="华文楷体" pitchFamily="2" charset="-122"/>
              <a:ea typeface="华文楷体" pitchFamily="2" charset="-122"/>
            </a:endParaRPr>
          </a:p>
        </p:txBody>
      </p:sp>
      <p:pic>
        <p:nvPicPr>
          <p:cNvPr id="7" name="内容占位符 6" descr="德国.jpg"/>
          <p:cNvPicPr>
            <a:picLocks noGrp="1" noChangeAspect="1"/>
          </p:cNvPicPr>
          <p:nvPr>
            <p:ph idx="1"/>
          </p:nvPr>
        </p:nvPicPr>
        <p:blipFill>
          <a:blip r:embed="rId3"/>
          <a:stretch>
            <a:fillRect/>
          </a:stretch>
        </p:blipFill>
        <p:spPr>
          <a:xfrm>
            <a:off x="1714480" y="3475025"/>
            <a:ext cx="2750834" cy="1647635"/>
          </a:xfrm>
          <a:solidFill>
            <a:schemeClr val="bg1">
              <a:alpha val="75000"/>
            </a:schemeClr>
          </a:solidFill>
        </p:spPr>
      </p:pic>
      <p:pic>
        <p:nvPicPr>
          <p:cNvPr id="5" name="图片 4" descr="日本.jpg"/>
          <p:cNvPicPr>
            <a:picLocks noChangeAspect="1"/>
          </p:cNvPicPr>
          <p:nvPr/>
        </p:nvPicPr>
        <p:blipFill>
          <a:blip r:embed="rId4"/>
          <a:stretch>
            <a:fillRect/>
          </a:stretch>
        </p:blipFill>
        <p:spPr>
          <a:xfrm>
            <a:off x="4429124" y="1760513"/>
            <a:ext cx="2743202" cy="1714502"/>
          </a:xfrm>
          <a:prstGeom prst="rect">
            <a:avLst/>
          </a:prstGeom>
        </p:spPr>
      </p:pic>
      <p:pic>
        <p:nvPicPr>
          <p:cNvPr id="8" name="图片 7" descr="美国.jpg"/>
          <p:cNvPicPr>
            <a:picLocks noChangeAspect="1"/>
          </p:cNvPicPr>
          <p:nvPr/>
        </p:nvPicPr>
        <p:blipFill>
          <a:blip r:embed="rId5"/>
          <a:stretch>
            <a:fillRect/>
          </a:stretch>
        </p:blipFill>
        <p:spPr>
          <a:xfrm>
            <a:off x="4429124" y="3429000"/>
            <a:ext cx="2714644" cy="1685017"/>
          </a:xfrm>
          <a:prstGeom prst="rect">
            <a:avLst/>
          </a:prstGeom>
        </p:spPr>
      </p:pic>
      <p:sp>
        <p:nvSpPr>
          <p:cNvPr id="9" name="TextBox 8"/>
          <p:cNvSpPr txBox="1"/>
          <p:nvPr/>
        </p:nvSpPr>
        <p:spPr>
          <a:xfrm>
            <a:off x="428596" y="1260447"/>
            <a:ext cx="2286016" cy="954107"/>
          </a:xfrm>
          <a:prstGeom prst="rect">
            <a:avLst/>
          </a:prstGeom>
          <a:solidFill>
            <a:schemeClr val="lt1">
              <a:alpha val="75000"/>
            </a:schemeClr>
          </a:solidFill>
          <a:ln w="3175"/>
        </p:spPr>
        <p:style>
          <a:lnRef idx="2">
            <a:schemeClr val="accent1"/>
          </a:lnRef>
          <a:fillRef idx="1">
            <a:schemeClr val="lt1"/>
          </a:fillRef>
          <a:effectRef idx="0">
            <a:schemeClr val="accent1"/>
          </a:effectRef>
          <a:fontRef idx="minor">
            <a:schemeClr val="dk1"/>
          </a:fontRef>
        </p:style>
        <p:txBody>
          <a:bodyPr wrap="square" rtlCol="0">
            <a:spAutoFit/>
          </a:bodyPr>
          <a:lstStyle/>
          <a:p>
            <a:r>
              <a:rPr lang="zh-CN" altLang="en-US" sz="2800" dirty="0" smtClean="0">
                <a:latin typeface="禹卫硬笔常规体" pitchFamily="2" charset="-122"/>
                <a:ea typeface="禹卫硬笔常规体" pitchFamily="2" charset="-122"/>
              </a:rPr>
              <a:t>意大利</a:t>
            </a:r>
            <a:endParaRPr lang="en-US" altLang="zh-CN" sz="2800" dirty="0" smtClean="0">
              <a:latin typeface="禹卫硬笔常规体" pitchFamily="2" charset="-122"/>
              <a:ea typeface="禹卫硬笔常规体" pitchFamily="2" charset="-122"/>
            </a:endParaRPr>
          </a:p>
          <a:p>
            <a:r>
              <a:rPr lang="zh-CN" altLang="en-US" sz="2800" dirty="0" smtClean="0">
                <a:latin typeface="禹卫硬笔常规体" pitchFamily="2" charset="-122"/>
                <a:ea typeface="禹卫硬笔常规体" pitchFamily="2" charset="-122"/>
              </a:rPr>
              <a:t>“弃婴罗盘”</a:t>
            </a:r>
            <a:endParaRPr lang="zh-CN" altLang="en-US" sz="2800" dirty="0">
              <a:latin typeface="禹卫硬笔常规体" pitchFamily="2" charset="-122"/>
              <a:ea typeface="禹卫硬笔常规体" pitchFamily="2" charset="-122"/>
            </a:endParaRPr>
          </a:p>
        </p:txBody>
      </p:sp>
      <p:sp>
        <p:nvSpPr>
          <p:cNvPr id="12" name="TextBox 11"/>
          <p:cNvSpPr txBox="1"/>
          <p:nvPr/>
        </p:nvSpPr>
        <p:spPr>
          <a:xfrm>
            <a:off x="785786" y="4760909"/>
            <a:ext cx="2928958" cy="954107"/>
          </a:xfrm>
          <a:prstGeom prst="rect">
            <a:avLst/>
          </a:prstGeom>
          <a:solidFill>
            <a:schemeClr val="lt1">
              <a:alpha val="75000"/>
            </a:schemeClr>
          </a:solidFill>
          <a:ln w="3175"/>
        </p:spPr>
        <p:style>
          <a:lnRef idx="2">
            <a:schemeClr val="accent1"/>
          </a:lnRef>
          <a:fillRef idx="1">
            <a:schemeClr val="lt1"/>
          </a:fillRef>
          <a:effectRef idx="0">
            <a:schemeClr val="accent1"/>
          </a:effectRef>
          <a:fontRef idx="minor">
            <a:schemeClr val="dk1"/>
          </a:fontRef>
        </p:style>
        <p:txBody>
          <a:bodyPr wrap="square" rtlCol="0">
            <a:spAutoFit/>
          </a:bodyPr>
          <a:lstStyle/>
          <a:p>
            <a:r>
              <a:rPr lang="zh-CN" altLang="en-US" sz="2800" dirty="0" smtClean="0">
                <a:latin typeface="禹卫硬笔常规体" pitchFamily="2" charset="-122"/>
                <a:ea typeface="禹卫硬笔常规体" pitchFamily="2" charset="-122"/>
              </a:rPr>
              <a:t>德国</a:t>
            </a:r>
            <a:endParaRPr lang="en-US" altLang="zh-CN" sz="2800" dirty="0" smtClean="0">
              <a:latin typeface="禹卫硬笔常规体" pitchFamily="2" charset="-122"/>
              <a:ea typeface="禹卫硬笔常规体" pitchFamily="2" charset="-122"/>
            </a:endParaRPr>
          </a:p>
          <a:p>
            <a:r>
              <a:rPr lang="zh-CN" altLang="en-US" sz="2800" dirty="0" smtClean="0">
                <a:latin typeface="禹卫硬笔常规体" pitchFamily="2" charset="-122"/>
                <a:ea typeface="禹卫硬笔常规体" pitchFamily="2" charset="-122"/>
              </a:rPr>
              <a:t>政府支持弃婴箱</a:t>
            </a:r>
            <a:endParaRPr lang="zh-CN" altLang="en-US" sz="2800" dirty="0">
              <a:latin typeface="禹卫硬笔常规体" pitchFamily="2" charset="-122"/>
              <a:ea typeface="禹卫硬笔常规体" pitchFamily="2" charset="-122"/>
            </a:endParaRPr>
          </a:p>
        </p:txBody>
      </p:sp>
      <p:sp>
        <p:nvSpPr>
          <p:cNvPr id="13" name="TextBox 12"/>
          <p:cNvSpPr txBox="1"/>
          <p:nvPr/>
        </p:nvSpPr>
        <p:spPr>
          <a:xfrm>
            <a:off x="6143636" y="2571744"/>
            <a:ext cx="2286016" cy="954107"/>
          </a:xfrm>
          <a:prstGeom prst="rect">
            <a:avLst/>
          </a:prstGeom>
          <a:solidFill>
            <a:schemeClr val="lt1">
              <a:alpha val="75000"/>
            </a:schemeClr>
          </a:solidFill>
          <a:ln w="3175"/>
        </p:spPr>
        <p:style>
          <a:lnRef idx="2">
            <a:schemeClr val="accent1"/>
          </a:lnRef>
          <a:fillRef idx="1">
            <a:schemeClr val="lt1"/>
          </a:fillRef>
          <a:effectRef idx="0">
            <a:schemeClr val="accent1"/>
          </a:effectRef>
          <a:fontRef idx="minor">
            <a:schemeClr val="dk1"/>
          </a:fontRef>
        </p:style>
        <p:txBody>
          <a:bodyPr wrap="square" rtlCol="0">
            <a:spAutoFit/>
          </a:bodyPr>
          <a:lstStyle/>
          <a:p>
            <a:r>
              <a:rPr lang="zh-CN" altLang="en-US" sz="2800" dirty="0" smtClean="0">
                <a:latin typeface="禹卫硬笔常规体" pitchFamily="2" charset="-122"/>
                <a:ea typeface="禹卫硬笔常规体" pitchFamily="2" charset="-122"/>
              </a:rPr>
              <a:t>日本</a:t>
            </a:r>
            <a:endParaRPr lang="en-US" altLang="zh-CN" sz="2800" dirty="0" smtClean="0">
              <a:latin typeface="禹卫硬笔常规体" pitchFamily="2" charset="-122"/>
              <a:ea typeface="禹卫硬笔常规体" pitchFamily="2" charset="-122"/>
            </a:endParaRPr>
          </a:p>
          <a:p>
            <a:r>
              <a:rPr lang="zh-CN" altLang="en-US" sz="2800" dirty="0" smtClean="0">
                <a:latin typeface="禹卫硬笔常规体" pitchFamily="2" charset="-122"/>
                <a:ea typeface="禹卫硬笔常规体" pitchFamily="2" charset="-122"/>
              </a:rPr>
              <a:t>“鹳之摇篮”</a:t>
            </a:r>
            <a:endParaRPr lang="zh-CN" altLang="en-US" sz="2800" dirty="0">
              <a:latin typeface="禹卫硬笔常规体" pitchFamily="2" charset="-122"/>
              <a:ea typeface="禹卫硬笔常规体" pitchFamily="2" charset="-122"/>
            </a:endParaRPr>
          </a:p>
        </p:txBody>
      </p:sp>
      <p:sp>
        <p:nvSpPr>
          <p:cNvPr id="14" name="TextBox 13"/>
          <p:cNvSpPr txBox="1"/>
          <p:nvPr/>
        </p:nvSpPr>
        <p:spPr>
          <a:xfrm>
            <a:off x="5357818" y="4357694"/>
            <a:ext cx="3357586" cy="1384995"/>
          </a:xfrm>
          <a:prstGeom prst="rect">
            <a:avLst/>
          </a:prstGeom>
          <a:solidFill>
            <a:schemeClr val="lt1">
              <a:alpha val="75000"/>
            </a:schemeClr>
          </a:solidFill>
          <a:ln w="3175"/>
        </p:spPr>
        <p:style>
          <a:lnRef idx="2">
            <a:schemeClr val="accent1"/>
          </a:lnRef>
          <a:fillRef idx="1">
            <a:schemeClr val="lt1"/>
          </a:fillRef>
          <a:effectRef idx="0">
            <a:schemeClr val="accent1"/>
          </a:effectRef>
          <a:fontRef idx="minor">
            <a:schemeClr val="dk1"/>
          </a:fontRef>
        </p:style>
        <p:txBody>
          <a:bodyPr wrap="square" rtlCol="0">
            <a:spAutoFit/>
          </a:bodyPr>
          <a:lstStyle/>
          <a:p>
            <a:r>
              <a:rPr lang="zh-CN" altLang="en-US" sz="2800" dirty="0" smtClean="0">
                <a:latin typeface="禹卫硬笔常规体" pitchFamily="2" charset="-122"/>
                <a:ea typeface="禹卫硬笔常规体" pitchFamily="2" charset="-122"/>
              </a:rPr>
              <a:t>美国</a:t>
            </a:r>
            <a:endParaRPr lang="en-US" altLang="zh-CN" sz="2800" dirty="0" smtClean="0">
              <a:latin typeface="禹卫硬笔常规体" pitchFamily="2" charset="-122"/>
              <a:ea typeface="禹卫硬笔常规体" pitchFamily="2" charset="-122"/>
            </a:endParaRPr>
          </a:p>
          <a:p>
            <a:r>
              <a:rPr lang="zh-CN" altLang="en-US" sz="2800" dirty="0" smtClean="0">
                <a:latin typeface="禹卫硬笔常规体" pitchFamily="2" charset="-122"/>
                <a:ea typeface="禹卫硬笔常规体" pitchFamily="2" charset="-122"/>
              </a:rPr>
              <a:t>“安全港法案”</a:t>
            </a:r>
            <a:endParaRPr lang="en-US" altLang="zh-CN" sz="2800" dirty="0" smtClean="0">
              <a:latin typeface="禹卫硬笔常规体" pitchFamily="2" charset="-122"/>
              <a:ea typeface="禹卫硬笔常规体" pitchFamily="2" charset="-122"/>
            </a:endParaRPr>
          </a:p>
          <a:p>
            <a:r>
              <a:rPr lang="zh-CN" altLang="en-US" sz="2800" dirty="0" smtClean="0">
                <a:latin typeface="禹卫硬笔常规体" pitchFamily="2" charset="-122"/>
                <a:ea typeface="禹卫硬笔常规体" pitchFamily="2" charset="-122"/>
              </a:rPr>
              <a:t>（</a:t>
            </a:r>
            <a:r>
              <a:rPr lang="en-US" altLang="en-US" sz="2800" dirty="0" smtClean="0">
                <a:latin typeface="禹卫硬笔常规体" pitchFamily="2" charset="-122"/>
                <a:ea typeface="禹卫硬笔常规体" pitchFamily="2" charset="-122"/>
              </a:rPr>
              <a:t>Safe Haven Law</a:t>
            </a:r>
            <a:r>
              <a:rPr lang="zh-CN" altLang="en-US" sz="2800" dirty="0" smtClean="0">
                <a:latin typeface="禹卫硬笔常规体" pitchFamily="2" charset="-122"/>
                <a:ea typeface="禹卫硬笔常规体" pitchFamily="2" charset="-122"/>
              </a:rPr>
              <a:t>）</a:t>
            </a:r>
            <a:endParaRPr lang="zh-CN" altLang="en-US" sz="2800" dirty="0">
              <a:latin typeface="禹卫硬笔常规体" pitchFamily="2" charset="-122"/>
              <a:ea typeface="禹卫硬笔常规体" pitchFamily="2" charset="-122"/>
            </a:endParaRPr>
          </a:p>
        </p:txBody>
      </p:sp>
      <p:pic>
        <p:nvPicPr>
          <p:cNvPr id="1026" name="Picture 2"/>
          <p:cNvPicPr>
            <a:picLocks noChangeAspect="1" noChangeArrowheads="1"/>
          </p:cNvPicPr>
          <p:nvPr/>
        </p:nvPicPr>
        <p:blipFill>
          <a:blip r:embed="rId6"/>
          <a:srcRect/>
          <a:stretch>
            <a:fillRect/>
          </a:stretch>
        </p:blipFill>
        <p:spPr bwMode="auto">
          <a:xfrm>
            <a:off x="3571868" y="3260711"/>
            <a:ext cx="485775" cy="200025"/>
          </a:xfrm>
          <a:prstGeom prst="rect">
            <a:avLst/>
          </a:prstGeom>
          <a:noFill/>
          <a:ln w="9525">
            <a:noFill/>
            <a:miter lim="800000"/>
            <a:headEnd/>
            <a:tailEnd/>
          </a:ln>
          <a:effectLst/>
        </p:spPr>
      </p:pic>
      <p:pic>
        <p:nvPicPr>
          <p:cNvPr id="1027" name="Picture 3"/>
          <p:cNvPicPr>
            <a:picLocks noChangeAspect="1" noChangeArrowheads="1"/>
          </p:cNvPicPr>
          <p:nvPr/>
        </p:nvPicPr>
        <p:blipFill>
          <a:blip r:embed="rId6"/>
          <a:srcRect/>
          <a:stretch>
            <a:fillRect/>
          </a:stretch>
        </p:blipFill>
        <p:spPr bwMode="auto">
          <a:xfrm>
            <a:off x="3929058" y="3275000"/>
            <a:ext cx="485775" cy="200025"/>
          </a:xfrm>
          <a:prstGeom prst="rect">
            <a:avLst/>
          </a:prstGeom>
          <a:noFill/>
          <a:ln w="9525">
            <a:noFill/>
            <a:miter lim="800000"/>
            <a:headEnd/>
            <a:tailEnd/>
          </a:ln>
          <a:effectLst/>
        </p:spPr>
      </p:pic>
      <p:sp>
        <p:nvSpPr>
          <p:cNvPr id="17" name="TextBox 16"/>
          <p:cNvSpPr txBox="1"/>
          <p:nvPr/>
        </p:nvSpPr>
        <p:spPr>
          <a:xfrm>
            <a:off x="1000100" y="6072206"/>
            <a:ext cx="3929090" cy="523220"/>
          </a:xfrm>
          <a:prstGeom prst="rect">
            <a:avLst/>
          </a:prstGeom>
          <a:solidFill>
            <a:schemeClr val="lt1">
              <a:alpha val="75000"/>
            </a:schemeClr>
          </a:solidFill>
          <a:ln w="3175"/>
        </p:spPr>
        <p:style>
          <a:lnRef idx="2">
            <a:schemeClr val="accent1"/>
          </a:lnRef>
          <a:fillRef idx="1">
            <a:schemeClr val="lt1"/>
          </a:fillRef>
          <a:effectRef idx="0">
            <a:schemeClr val="accent1"/>
          </a:effectRef>
          <a:fontRef idx="minor">
            <a:schemeClr val="dk1"/>
          </a:fontRef>
        </p:style>
        <p:txBody>
          <a:bodyPr wrap="square" rtlCol="0">
            <a:spAutoFit/>
          </a:bodyPr>
          <a:lstStyle/>
          <a:p>
            <a:r>
              <a:rPr lang="zh-CN" altLang="en-US" sz="2800" dirty="0" smtClean="0">
                <a:latin typeface="禹卫硬笔常规体" pitchFamily="2" charset="-122"/>
                <a:ea typeface="禹卫硬笔常规体" pitchFamily="2" charset="-122"/>
              </a:rPr>
              <a:t>石家庄最早建立弃婴岛</a:t>
            </a:r>
            <a:endParaRPr lang="zh-CN" altLang="en-US" sz="2800" dirty="0">
              <a:latin typeface="禹卫硬笔常规体" pitchFamily="2" charset="-122"/>
              <a:ea typeface="禹卫硬笔常规体" pitchFamily="2" charset="-122"/>
            </a:endParaRPr>
          </a:p>
        </p:txBody>
      </p:sp>
      <p:sp>
        <p:nvSpPr>
          <p:cNvPr id="18" name="TextBox 17"/>
          <p:cNvSpPr txBox="1"/>
          <p:nvPr/>
        </p:nvSpPr>
        <p:spPr>
          <a:xfrm>
            <a:off x="4929190" y="6072206"/>
            <a:ext cx="3357586" cy="523220"/>
          </a:xfrm>
          <a:prstGeom prst="rect">
            <a:avLst/>
          </a:prstGeom>
          <a:solidFill>
            <a:schemeClr val="lt1">
              <a:alpha val="75000"/>
            </a:schemeClr>
          </a:solidFill>
          <a:ln w="3175"/>
        </p:spPr>
        <p:style>
          <a:lnRef idx="2">
            <a:schemeClr val="accent1"/>
          </a:lnRef>
          <a:fillRef idx="1">
            <a:schemeClr val="lt1"/>
          </a:fillRef>
          <a:effectRef idx="0">
            <a:schemeClr val="accent1"/>
          </a:effectRef>
          <a:fontRef idx="minor">
            <a:schemeClr val="dk1"/>
          </a:fontRef>
        </p:style>
        <p:txBody>
          <a:bodyPr wrap="square" rtlCol="0">
            <a:spAutoFit/>
          </a:bodyPr>
          <a:lstStyle/>
          <a:p>
            <a:r>
              <a:rPr lang="zh-CN" altLang="en-US" sz="2800" dirty="0" smtClean="0">
                <a:latin typeface="禹卫硬笔常规体" pitchFamily="2" charset="-122"/>
                <a:ea typeface="禹卫硬笔常规体" pitchFamily="2" charset="-122"/>
              </a:rPr>
              <a:t>广州弃婴岛被叫停</a:t>
            </a:r>
            <a:endParaRPr lang="zh-CN" altLang="en-US" sz="2800" dirty="0">
              <a:latin typeface="禹卫硬笔常规体" pitchFamily="2" charset="-122"/>
              <a:ea typeface="禹卫硬笔常规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900" decel="100000" fill="hold"/>
                                        <p:tgtEl>
                                          <p:spTgt spid="4"/>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37"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900" decel="100000" fill="hold"/>
                                        <p:tgtEl>
                                          <p:spTgt spid="5"/>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linds(horizontal)">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7" presetClass="entr" presetSubtype="10"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500" fill="hold"/>
                                        <p:tgtEl>
                                          <p:spTgt spid="7"/>
                                        </p:tgtEl>
                                        <p:attrNameLst>
                                          <p:attrName>ppt_w</p:attrName>
                                        </p:attrNameLst>
                                      </p:cBhvr>
                                      <p:tavLst>
                                        <p:tav tm="0">
                                          <p:val>
                                            <p:fltVal val="0"/>
                                          </p:val>
                                        </p:tav>
                                        <p:tav tm="100000">
                                          <p:val>
                                            <p:strVal val="#ppt_w"/>
                                          </p:val>
                                        </p:tav>
                                      </p:tavLst>
                                    </p:anim>
                                    <p:anim calcmode="lin" valueType="num">
                                      <p:cBhvr>
                                        <p:cTn id="39"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blinds(horizontal)">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500" fill="hold"/>
                                        <p:tgtEl>
                                          <p:spTgt spid="8"/>
                                        </p:tgtEl>
                                        <p:attrNameLst>
                                          <p:attrName>ppt_w</p:attrName>
                                        </p:attrNameLst>
                                      </p:cBhvr>
                                      <p:tavLst>
                                        <p:tav tm="0">
                                          <p:val>
                                            <p:fltVal val="0"/>
                                          </p:val>
                                        </p:tav>
                                        <p:tav tm="100000">
                                          <p:val>
                                            <p:strVal val="#ppt_w"/>
                                          </p:val>
                                        </p:tav>
                                      </p:tavLst>
                                    </p:anim>
                                    <p:anim calcmode="lin" valueType="num">
                                      <p:cBhvr>
                                        <p:cTn id="50"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blinds(horizontal)">
                                      <p:cBhvr>
                                        <p:cTn id="55" dur="500"/>
                                        <p:tgtEl>
                                          <p:spTgt spid="14"/>
                                        </p:tgtEl>
                                      </p:cBhvr>
                                    </p:animEffect>
                                  </p:childTnLst>
                                </p:cTn>
                              </p:par>
                            </p:childTnLst>
                          </p:cTn>
                        </p:par>
                      </p:childTnLst>
                    </p:cTn>
                  </p:par>
                  <p:par>
                    <p:cTn id="56" fill="hold">
                      <p:stCondLst>
                        <p:cond delay="indefinite"/>
                      </p:stCondLst>
                      <p:childTnLst>
                        <p:par>
                          <p:cTn id="57" fill="hold">
                            <p:stCondLst>
                              <p:cond delay="0"/>
                            </p:stCondLst>
                            <p:childTnLst>
                              <p:par>
                                <p:cTn id="58" presetID="54" presetClass="entr" presetSubtype="0" accel="100000"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anim calcmode="lin" valueType="num">
                                      <p:cBhvr>
                                        <p:cTn id="60" dur="500" fill="hold"/>
                                        <p:tgtEl>
                                          <p:spTgt spid="17"/>
                                        </p:tgtEl>
                                        <p:attrNameLst>
                                          <p:attrName>ppt_w</p:attrName>
                                        </p:attrNameLst>
                                      </p:cBhvr>
                                      <p:tavLst>
                                        <p:tav tm="0">
                                          <p:val>
                                            <p:strVal val="#ppt_w*0.05"/>
                                          </p:val>
                                        </p:tav>
                                        <p:tav tm="100000">
                                          <p:val>
                                            <p:strVal val="#ppt_w"/>
                                          </p:val>
                                        </p:tav>
                                      </p:tavLst>
                                    </p:anim>
                                    <p:anim calcmode="lin" valueType="num">
                                      <p:cBhvr>
                                        <p:cTn id="61" dur="500" fill="hold"/>
                                        <p:tgtEl>
                                          <p:spTgt spid="17"/>
                                        </p:tgtEl>
                                        <p:attrNameLst>
                                          <p:attrName>ppt_h</p:attrName>
                                        </p:attrNameLst>
                                      </p:cBhvr>
                                      <p:tavLst>
                                        <p:tav tm="0">
                                          <p:val>
                                            <p:strVal val="#ppt_h"/>
                                          </p:val>
                                        </p:tav>
                                        <p:tav tm="100000">
                                          <p:val>
                                            <p:strVal val="#ppt_h"/>
                                          </p:val>
                                        </p:tav>
                                      </p:tavLst>
                                    </p:anim>
                                    <p:anim calcmode="lin" valueType="num">
                                      <p:cBhvr>
                                        <p:cTn id="62" dur="500" fill="hold"/>
                                        <p:tgtEl>
                                          <p:spTgt spid="17"/>
                                        </p:tgtEl>
                                        <p:attrNameLst>
                                          <p:attrName>ppt_x</p:attrName>
                                        </p:attrNameLst>
                                      </p:cBhvr>
                                      <p:tavLst>
                                        <p:tav tm="0">
                                          <p:val>
                                            <p:strVal val="#ppt_x-.2"/>
                                          </p:val>
                                        </p:tav>
                                        <p:tav tm="100000">
                                          <p:val>
                                            <p:strVal val="#ppt_x"/>
                                          </p:val>
                                        </p:tav>
                                      </p:tavLst>
                                    </p:anim>
                                    <p:anim calcmode="lin" valueType="num">
                                      <p:cBhvr>
                                        <p:cTn id="63" dur="500" fill="hold"/>
                                        <p:tgtEl>
                                          <p:spTgt spid="17"/>
                                        </p:tgtEl>
                                        <p:attrNameLst>
                                          <p:attrName>ppt_y</p:attrName>
                                        </p:attrNameLst>
                                      </p:cBhvr>
                                      <p:tavLst>
                                        <p:tav tm="0">
                                          <p:val>
                                            <p:strVal val="#ppt_y"/>
                                          </p:val>
                                        </p:tav>
                                        <p:tav tm="100000">
                                          <p:val>
                                            <p:strVal val="#ppt_y"/>
                                          </p:val>
                                        </p:tav>
                                      </p:tavLst>
                                    </p:anim>
                                    <p:animEffect transition="in" filter="fade">
                                      <p:cBhvr>
                                        <p:cTn id="64" dur="500"/>
                                        <p:tgtEl>
                                          <p:spTgt spid="17"/>
                                        </p:tgtEl>
                                      </p:cBhvr>
                                    </p:animEffect>
                                  </p:childTnLst>
                                </p:cTn>
                              </p:par>
                            </p:childTnLst>
                          </p:cTn>
                        </p:par>
                      </p:childTnLst>
                    </p:cTn>
                  </p:par>
                  <p:par>
                    <p:cTn id="65" fill="hold">
                      <p:stCondLst>
                        <p:cond delay="indefinite"/>
                      </p:stCondLst>
                      <p:childTnLst>
                        <p:par>
                          <p:cTn id="66" fill="hold">
                            <p:stCondLst>
                              <p:cond delay="0"/>
                            </p:stCondLst>
                            <p:childTnLst>
                              <p:par>
                                <p:cTn id="67" presetID="5" presetClass="entr" presetSubtype="10" fill="hold" grpId="0" nodeType="click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checkerboard(across)">
                                      <p:cBhvr>
                                        <p:cTn id="6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2" grpId="0" animBg="1"/>
      <p:bldP spid="13" grpId="0" animBg="1"/>
      <p:bldP spid="14" grpId="0" animBg="1"/>
      <p:bldP spid="17" grpId="0"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082660"/>
          </a:xfrm>
          <a:solidFill>
            <a:schemeClr val="bg1">
              <a:alpha val="75000"/>
            </a:schemeClr>
          </a:solidFill>
        </p:spPr>
        <p:txBody>
          <a:bodyPr>
            <a:normAutofit/>
          </a:bodyPr>
          <a:lstStyle/>
          <a:p>
            <a:r>
              <a:rPr lang="zh-CN" altLang="en-US" b="1" dirty="0" smtClean="0">
                <a:latin typeface="华文楷体" pitchFamily="2" charset="-122"/>
                <a:ea typeface="华文楷体" pitchFamily="2" charset="-122"/>
              </a:rPr>
              <a:t>伦理道德冲突</a:t>
            </a:r>
            <a:endParaRPr lang="zh-CN" altLang="en-US" b="1" dirty="0">
              <a:latin typeface="华文楷体" pitchFamily="2" charset="-122"/>
              <a:ea typeface="华文楷体" pitchFamily="2" charset="-122"/>
            </a:endParaRPr>
          </a:p>
        </p:txBody>
      </p:sp>
      <p:sp>
        <p:nvSpPr>
          <p:cNvPr id="3" name="内容占位符 2"/>
          <p:cNvSpPr>
            <a:spLocks noGrp="1"/>
          </p:cNvSpPr>
          <p:nvPr>
            <p:ph idx="1"/>
          </p:nvPr>
        </p:nvSpPr>
        <p:spPr>
          <a:xfrm>
            <a:off x="457200" y="1600200"/>
            <a:ext cx="8258204" cy="5114948"/>
          </a:xfrm>
          <a:solidFill>
            <a:schemeClr val="bg1">
              <a:alpha val="75000"/>
            </a:schemeClr>
          </a:solidFill>
        </p:spPr>
        <p:txBody>
          <a:bodyPr>
            <a:noAutofit/>
          </a:bodyPr>
          <a:lstStyle/>
          <a:p>
            <a:pPr latinLnBrk="1">
              <a:lnSpc>
                <a:spcPct val="150000"/>
              </a:lnSpc>
            </a:pPr>
            <a:r>
              <a:rPr lang="zh-CN" altLang="en-US" sz="1800" dirty="0" smtClean="0"/>
              <a:t>     </a:t>
            </a:r>
            <a:r>
              <a:rPr lang="zh-CN" altLang="en-US" sz="1800" dirty="0" smtClean="0">
                <a:latin typeface="微软雅黑" pitchFamily="34" charset="-122"/>
                <a:ea typeface="微软雅黑" pitchFamily="34" charset="-122"/>
              </a:rPr>
              <a:t>我们</a:t>
            </a:r>
            <a:r>
              <a:rPr lang="zh-CN" altLang="en-US" sz="1800" dirty="0">
                <a:latin typeface="微软雅黑" pitchFamily="34" charset="-122"/>
                <a:ea typeface="微软雅黑" pitchFamily="34" charset="-122"/>
              </a:rPr>
              <a:t>改变不了遗弃这一行为，但可以</a:t>
            </a:r>
            <a:r>
              <a:rPr lang="zh-CN" altLang="en-US" sz="1800" b="1" dirty="0">
                <a:latin typeface="微软雅黑" pitchFamily="34" charset="-122"/>
                <a:ea typeface="微软雅黑" pitchFamily="34" charset="-122"/>
              </a:rPr>
              <a:t>改变遗弃的结果</a:t>
            </a:r>
            <a:r>
              <a:rPr lang="zh-CN" altLang="en-US" sz="1800" dirty="0" smtClean="0">
                <a:latin typeface="微软雅黑" pitchFamily="34" charset="-122"/>
                <a:ea typeface="微软雅黑" pitchFamily="34" charset="-122"/>
              </a:rPr>
              <a:t>。</a:t>
            </a:r>
            <a:endParaRPr lang="en-US" altLang="zh-CN" sz="1800" dirty="0" smtClean="0">
              <a:latin typeface="微软雅黑" pitchFamily="34" charset="-122"/>
              <a:ea typeface="微软雅黑" pitchFamily="34" charset="-122"/>
            </a:endParaRPr>
          </a:p>
          <a:p>
            <a:pPr latinLnBrk="1">
              <a:lnSpc>
                <a:spcPct val="150000"/>
              </a:lnSpc>
              <a:buNone/>
            </a:pPr>
            <a:r>
              <a:rPr lang="en-US" altLang="zh-CN" sz="1800" dirty="0" smtClean="0"/>
              <a:t>						</a:t>
            </a:r>
            <a:r>
              <a:rPr lang="en-US" altLang="zh-CN" sz="1800" dirty="0" smtClean="0">
                <a:latin typeface="华文楷体" pitchFamily="2" charset="-122"/>
                <a:ea typeface="华文楷体" pitchFamily="2" charset="-122"/>
              </a:rPr>
              <a:t>——</a:t>
            </a:r>
            <a:r>
              <a:rPr lang="zh-CN" altLang="en-US" sz="1800" dirty="0" smtClean="0">
                <a:latin typeface="华文楷体" pitchFamily="2" charset="-122"/>
                <a:ea typeface="华文楷体" pitchFamily="2" charset="-122"/>
              </a:rPr>
              <a:t>石家庄福利</a:t>
            </a:r>
            <a:r>
              <a:rPr lang="zh-CN" altLang="en-US" sz="1800" dirty="0">
                <a:latin typeface="华文楷体" pitchFamily="2" charset="-122"/>
                <a:ea typeface="华文楷体" pitchFamily="2" charset="-122"/>
              </a:rPr>
              <a:t>院院长</a:t>
            </a:r>
            <a:r>
              <a:rPr lang="zh-CN" altLang="en-US" sz="1800" dirty="0" smtClean="0">
                <a:latin typeface="华文楷体" pitchFamily="2" charset="-122"/>
                <a:ea typeface="华文楷体" pitchFamily="2" charset="-122"/>
              </a:rPr>
              <a:t>韩金红   </a:t>
            </a:r>
            <a:endParaRPr lang="en-US" altLang="zh-CN" sz="1800" dirty="0" smtClean="0">
              <a:latin typeface="华文楷体" pitchFamily="2" charset="-122"/>
              <a:ea typeface="华文楷体" pitchFamily="2" charset="-122"/>
            </a:endParaRPr>
          </a:p>
          <a:p>
            <a:pPr latinLnBrk="1">
              <a:lnSpc>
                <a:spcPct val="150000"/>
              </a:lnSpc>
              <a:buNone/>
            </a:pPr>
            <a:r>
              <a:rPr lang="zh-CN" altLang="en-US" sz="1800" dirty="0" smtClean="0"/>
              <a:t>         </a:t>
            </a:r>
            <a:r>
              <a:rPr lang="zh-CN" altLang="en-US" sz="1800" dirty="0" smtClean="0">
                <a:latin typeface="微软雅黑" pitchFamily="34" charset="-122"/>
                <a:ea typeface="微软雅黑" pitchFamily="34" charset="-122"/>
              </a:rPr>
              <a:t>“婴儿安全岛”</a:t>
            </a:r>
            <a:r>
              <a:rPr lang="zh-CN" altLang="en-US" sz="1800" dirty="0">
                <a:latin typeface="微软雅黑" pitchFamily="34" charset="-122"/>
                <a:ea typeface="微软雅黑" pitchFamily="34" charset="-122"/>
              </a:rPr>
              <a:t>的设立是</a:t>
            </a:r>
            <a:r>
              <a:rPr lang="zh-CN" altLang="en-US" sz="1800" b="1" dirty="0">
                <a:latin typeface="微软雅黑" pitchFamily="34" charset="-122"/>
                <a:ea typeface="微软雅黑" pitchFamily="34" charset="-122"/>
              </a:rPr>
              <a:t>社会文明进步</a:t>
            </a:r>
            <a:r>
              <a:rPr lang="zh-CN" altLang="en-US" sz="1800" dirty="0">
                <a:latin typeface="微软雅黑" pitchFamily="34" charset="-122"/>
                <a:ea typeface="微软雅黑" pitchFamily="34" charset="-122"/>
              </a:rPr>
              <a:t>的标志，试点中还有一些问题，需要通过不断总结经验、完善救助措施、均衡推进、综合配套改革来逐步解决</a:t>
            </a:r>
            <a:r>
              <a:rPr lang="zh-CN" altLang="en-US" sz="1800" dirty="0" smtClean="0">
                <a:latin typeface="微软雅黑" pitchFamily="34" charset="-122"/>
                <a:ea typeface="微软雅黑" pitchFamily="34" charset="-122"/>
              </a:rPr>
              <a:t>。</a:t>
            </a:r>
            <a:r>
              <a:rPr lang="en-US" altLang="zh-CN" sz="1800" dirty="0" smtClean="0"/>
              <a:t>					</a:t>
            </a:r>
            <a:r>
              <a:rPr lang="en-US" altLang="zh-CN" sz="1800" dirty="0" smtClean="0">
                <a:latin typeface="华文楷体" pitchFamily="2" charset="-122"/>
                <a:ea typeface="华文楷体" pitchFamily="2" charset="-122"/>
              </a:rPr>
              <a:t>——</a:t>
            </a:r>
            <a:r>
              <a:rPr lang="zh-CN" altLang="en-US" sz="1800" dirty="0">
                <a:latin typeface="华文楷体" pitchFamily="2" charset="-122"/>
                <a:ea typeface="华文楷体" pitchFamily="2" charset="-122"/>
              </a:rPr>
              <a:t>广州市民政局局长</a:t>
            </a:r>
            <a:r>
              <a:rPr lang="zh-CN" altLang="en-US" sz="1800" dirty="0" smtClean="0">
                <a:latin typeface="华文楷体" pitchFamily="2" charset="-122"/>
                <a:ea typeface="华文楷体" pitchFamily="2" charset="-122"/>
              </a:rPr>
              <a:t>庄悦群</a:t>
            </a:r>
            <a:endParaRPr lang="zh-CN" altLang="en-US" sz="1800" dirty="0">
              <a:latin typeface="华文楷体" pitchFamily="2" charset="-122"/>
              <a:ea typeface="华文楷体" pitchFamily="2" charset="-122"/>
            </a:endParaRPr>
          </a:p>
          <a:p>
            <a:pPr latinLnBrk="1">
              <a:lnSpc>
                <a:spcPct val="150000"/>
              </a:lnSpc>
              <a:buNone/>
            </a:pPr>
            <a:r>
              <a:rPr lang="zh-CN" altLang="en-US" sz="1800" dirty="0" smtClean="0">
                <a:latin typeface="微软雅黑" pitchFamily="34" charset="-122"/>
                <a:ea typeface="微软雅黑" pitchFamily="34" charset="-122"/>
              </a:rPr>
              <a:t>           弃婴</a:t>
            </a:r>
            <a:r>
              <a:rPr lang="zh-CN" altLang="en-US" sz="1800" dirty="0">
                <a:latin typeface="微软雅黑" pitchFamily="34" charset="-122"/>
                <a:ea typeface="微软雅黑" pitchFamily="34" charset="-122"/>
              </a:rPr>
              <a:t>箱的存在肯定</a:t>
            </a:r>
            <a:r>
              <a:rPr lang="zh-CN" altLang="en-US" sz="1800" b="1" dirty="0">
                <a:latin typeface="微软雅黑" pitchFamily="34" charset="-122"/>
                <a:ea typeface="微软雅黑" pitchFamily="34" charset="-122"/>
              </a:rPr>
              <a:t>没有鼓励父母弃婴</a:t>
            </a:r>
            <a:r>
              <a:rPr lang="zh-CN" altLang="en-US" sz="1800" dirty="0">
                <a:latin typeface="微软雅黑" pitchFamily="34" charset="-122"/>
                <a:ea typeface="微软雅黑" pitchFamily="34" charset="-122"/>
              </a:rPr>
              <a:t>，弃婴是一种极度绝望的做法</a:t>
            </a:r>
            <a:r>
              <a:rPr lang="zh-CN" altLang="en-US" sz="1800" dirty="0" smtClean="0">
                <a:latin typeface="微软雅黑" pitchFamily="34" charset="-122"/>
                <a:ea typeface="微软雅黑" pitchFamily="34" charset="-122"/>
              </a:rPr>
              <a:t>。</a:t>
            </a:r>
            <a:endParaRPr lang="en-US" altLang="zh-CN" sz="1800" dirty="0" smtClean="0">
              <a:latin typeface="微软雅黑" pitchFamily="34" charset="-122"/>
              <a:ea typeface="微软雅黑" pitchFamily="34" charset="-122"/>
            </a:endParaRPr>
          </a:p>
          <a:p>
            <a:pPr latinLnBrk="1">
              <a:lnSpc>
                <a:spcPct val="150000"/>
              </a:lnSpc>
              <a:buNone/>
            </a:pPr>
            <a:r>
              <a:rPr lang="en-US" altLang="zh-CN" sz="1800" dirty="0" smtClean="0"/>
              <a:t>			</a:t>
            </a:r>
            <a:r>
              <a:rPr lang="en-US" altLang="zh-CN" sz="1800" dirty="0" smtClean="0">
                <a:latin typeface="华文楷体" pitchFamily="2" charset="-122"/>
                <a:ea typeface="华文楷体" pitchFamily="2" charset="-122"/>
              </a:rPr>
              <a:t>——</a:t>
            </a:r>
            <a:r>
              <a:rPr lang="zh-CN" altLang="en-US" sz="1800" dirty="0">
                <a:latin typeface="华文楷体" pitchFamily="2" charset="-122"/>
                <a:ea typeface="华文楷体" pitchFamily="2" charset="-122"/>
              </a:rPr>
              <a:t>柏林卫生与社会服务部新闻发言人康斯坦茨</a:t>
            </a:r>
            <a:r>
              <a:rPr lang="en-US" altLang="zh-CN" sz="1800" dirty="0">
                <a:latin typeface="华文楷体" pitchFamily="2" charset="-122"/>
                <a:ea typeface="华文楷体" pitchFamily="2" charset="-122"/>
              </a:rPr>
              <a:t>·</a:t>
            </a:r>
            <a:r>
              <a:rPr lang="zh-CN" altLang="en-US" sz="1800" dirty="0">
                <a:latin typeface="华文楷体" pitchFamily="2" charset="-122"/>
                <a:ea typeface="华文楷体" pitchFamily="2" charset="-122"/>
              </a:rPr>
              <a:t>弗</a:t>
            </a:r>
            <a:r>
              <a:rPr lang="zh-CN" altLang="en-US" sz="1800" dirty="0" smtClean="0">
                <a:latin typeface="华文楷体" pitchFamily="2" charset="-122"/>
                <a:ea typeface="华文楷体" pitchFamily="2" charset="-122"/>
              </a:rPr>
              <a:t>赖</a:t>
            </a:r>
            <a:endParaRPr lang="en-US" altLang="zh-CN" sz="1800" dirty="0" smtClean="0">
              <a:latin typeface="华文楷体" pitchFamily="2" charset="-122"/>
              <a:ea typeface="华文楷体" pitchFamily="2" charset="-122"/>
            </a:endParaRPr>
          </a:p>
          <a:p>
            <a:pPr>
              <a:lnSpc>
                <a:spcPct val="150000"/>
              </a:lnSpc>
              <a:buNone/>
            </a:pPr>
            <a:r>
              <a:rPr lang="zh-CN" altLang="en-US" sz="1800" dirty="0" smtClean="0">
                <a:latin typeface="微软雅黑" pitchFamily="34" charset="-122"/>
                <a:ea typeface="微软雅黑" pitchFamily="34" charset="-122"/>
              </a:rPr>
              <a:t>           弃婴</a:t>
            </a:r>
            <a:r>
              <a:rPr lang="zh-CN" altLang="en-US" sz="1800" dirty="0">
                <a:latin typeface="微软雅黑" pitchFamily="34" charset="-122"/>
                <a:ea typeface="微软雅黑" pitchFamily="34" charset="-122"/>
              </a:rPr>
              <a:t>现象在中国乃至全世界都是一个比较普遍的社会问题，因为各方面的原因无法从根本上完全解决。当我们无法规避问题时，所能做的就是</a:t>
            </a:r>
            <a:r>
              <a:rPr lang="zh-CN" altLang="en-US" sz="1800" b="1" dirty="0">
                <a:latin typeface="微软雅黑" pitchFamily="34" charset="-122"/>
                <a:ea typeface="微软雅黑" pitchFamily="34" charset="-122"/>
              </a:rPr>
              <a:t>尽量减轻问题带来的损害</a:t>
            </a:r>
            <a:r>
              <a:rPr lang="zh-CN" altLang="en-US" sz="1800" dirty="0">
                <a:latin typeface="微软雅黑" pitchFamily="34" charset="-122"/>
                <a:ea typeface="微软雅黑" pitchFamily="34" charset="-122"/>
              </a:rPr>
              <a:t>，未收到侵害的群体提供救助</a:t>
            </a:r>
            <a:r>
              <a:rPr lang="zh-CN" altLang="en-US" sz="1800" dirty="0" smtClean="0">
                <a:latin typeface="微软雅黑" pitchFamily="34" charset="-122"/>
                <a:ea typeface="微软雅黑" pitchFamily="34" charset="-122"/>
              </a:rPr>
              <a:t>。</a:t>
            </a:r>
            <a:endParaRPr lang="en-US" altLang="zh-CN" sz="1800" dirty="0" smtClean="0">
              <a:latin typeface="微软雅黑" pitchFamily="34" charset="-122"/>
              <a:ea typeface="微软雅黑" pitchFamily="34" charset="-122"/>
            </a:endParaRPr>
          </a:p>
          <a:p>
            <a:pPr>
              <a:lnSpc>
                <a:spcPct val="150000"/>
              </a:lnSpc>
              <a:buNone/>
            </a:pPr>
            <a:r>
              <a:rPr lang="en-US" altLang="zh-CN" sz="1800" dirty="0" smtClean="0"/>
              <a:t>						</a:t>
            </a:r>
            <a:r>
              <a:rPr lang="en-US" altLang="zh-CN" sz="1800" dirty="0" smtClean="0">
                <a:latin typeface="华文楷体" pitchFamily="2" charset="-122"/>
                <a:ea typeface="华文楷体" pitchFamily="2" charset="-122"/>
              </a:rPr>
              <a:t>——</a:t>
            </a:r>
            <a:r>
              <a:rPr lang="zh-CN" altLang="en-US" sz="1800" dirty="0">
                <a:latin typeface="华文楷体" pitchFamily="2" charset="-122"/>
                <a:ea typeface="华文楷体" pitchFamily="2" charset="-122"/>
              </a:rPr>
              <a:t>西南政法大学教授凃咏松</a:t>
            </a:r>
            <a:endParaRPr lang="en-US" altLang="zh-CN" sz="1800" dirty="0" smtClean="0">
              <a:latin typeface="华文楷体" pitchFamily="2" charset="-122"/>
              <a:ea typeface="华文楷体" pitchFamily="2" charset="-122"/>
            </a:endParaRPr>
          </a:p>
          <a:p>
            <a:pPr latinLnBrk="1">
              <a:lnSpc>
                <a:spcPct val="150000"/>
              </a:lnSpc>
              <a:buNone/>
            </a:pPr>
            <a:endParaRPr lang="zh-CN" altLang="en-US" sz="1800" dirty="0"/>
          </a:p>
          <a:p>
            <a:pPr latinLnBrk="1">
              <a:lnSpc>
                <a:spcPct val="150000"/>
              </a:lnSpc>
            </a:pPr>
            <a:endParaRPr lang="zh-CN" altLang="en-US" sz="1800" dirty="0"/>
          </a:p>
        </p:txBody>
      </p:sp>
      <p:pic>
        <p:nvPicPr>
          <p:cNvPr id="4" name="图片 3" descr="对号.jpg"/>
          <p:cNvPicPr>
            <a:picLocks noChangeAspect="1"/>
          </p:cNvPicPr>
          <p:nvPr/>
        </p:nvPicPr>
        <p:blipFill>
          <a:blip r:embed="rId2"/>
          <a:stretch>
            <a:fillRect/>
          </a:stretch>
        </p:blipFill>
        <p:spPr>
          <a:xfrm>
            <a:off x="0" y="1071546"/>
            <a:ext cx="1285884" cy="128588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900" decel="100000" fill="hold"/>
                                        <p:tgtEl>
                                          <p:spTgt spid="4"/>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blinds(horizontal)">
                                      <p:cBhvr>
                                        <p:cTn id="20" dur="500"/>
                                        <p:tgtEl>
                                          <p:spTgt spid="3">
                                            <p:bg/>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blinds(horizontal)">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blinds(horizontal)">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blinds(horizontal)">
                                      <p:cBhvr>
                                        <p:cTn id="35" dur="5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blinds(horizontal)">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blinds(horizontal)">
                                      <p:cBhvr>
                                        <p:cTn id="45" dur="500"/>
                                        <p:tgtEl>
                                          <p:spTgt spid="3">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blinds(horizontal)">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blinds(horizontal)">
                                      <p:cBhvr>
                                        <p:cTn id="5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600200"/>
            <a:ext cx="8229600" cy="4900634"/>
          </a:xfrm>
          <a:solidFill>
            <a:schemeClr val="bg1">
              <a:alpha val="75000"/>
            </a:schemeClr>
          </a:solidFill>
        </p:spPr>
        <p:txBody>
          <a:bodyPr>
            <a:normAutofit fontScale="92500" lnSpcReduction="10000"/>
          </a:bodyPr>
          <a:lstStyle/>
          <a:p>
            <a:pPr latinLnBrk="1">
              <a:lnSpc>
                <a:spcPct val="150000"/>
              </a:lnSpc>
              <a:buNone/>
            </a:pPr>
            <a:r>
              <a:rPr lang="zh-CN" altLang="en-US" sz="2000" dirty="0" smtClean="0">
                <a:latin typeface="微软雅黑" pitchFamily="34" charset="-122"/>
                <a:ea typeface="微软雅黑" pitchFamily="34" charset="-122"/>
              </a:rPr>
              <a:t>            用</a:t>
            </a:r>
            <a:r>
              <a:rPr lang="zh-CN" altLang="en-US" sz="2000" dirty="0">
                <a:latin typeface="微软雅黑" pitchFamily="34" charset="-122"/>
                <a:ea typeface="微软雅黑" pitchFamily="34" charset="-122"/>
              </a:rPr>
              <a:t>弃婴安全岛带起父母的血亲之爱，</a:t>
            </a:r>
            <a:r>
              <a:rPr lang="zh-CN" altLang="en-US" sz="2000" b="1" dirty="0">
                <a:latin typeface="微软雅黑" pitchFamily="34" charset="-122"/>
                <a:ea typeface="微软雅黑" pitchFamily="34" charset="-122"/>
              </a:rPr>
              <a:t>容易扭曲儿童的心理和性格</a:t>
            </a:r>
            <a:r>
              <a:rPr lang="zh-CN" altLang="en-US" sz="2000" dirty="0">
                <a:latin typeface="微软雅黑" pitchFamily="34" charset="-122"/>
                <a:ea typeface="微软雅黑" pitchFamily="34" charset="-122"/>
              </a:rPr>
              <a:t>。遗弃行为剥夺了儿童所应享有的来自父母的关心与照料，严重的会导致被弃儿童人格的变态和心理行为的市场。长期缺乏家庭成长的分为和关爱，易使弃婴们长大后产生不同程度的心理障碍，甚至对社会产生冷漠和仇视的心理。再说了，弃婴安全岛的设立，对政府及相关福利机构会</a:t>
            </a:r>
            <a:r>
              <a:rPr lang="zh-CN" altLang="en-US" sz="2000" b="1" dirty="0">
                <a:latin typeface="微软雅黑" pitchFamily="34" charset="-122"/>
                <a:ea typeface="微软雅黑" pitchFamily="34" charset="-122"/>
              </a:rPr>
              <a:t>造成沉重负担</a:t>
            </a:r>
            <a:r>
              <a:rPr lang="zh-CN" altLang="en-US" sz="2000" dirty="0">
                <a:latin typeface="微软雅黑" pitchFamily="34" charset="-122"/>
                <a:ea typeface="微软雅黑" pitchFamily="34" charset="-122"/>
              </a:rPr>
              <a:t>。与其弃而后养，不如将财力“前置”，让那些残疾或重病的无故婴儿躺在亲人身边温暖的襁褓中。</a:t>
            </a:r>
          </a:p>
          <a:p>
            <a:pPr algn="r" latinLnBrk="1">
              <a:lnSpc>
                <a:spcPct val="150000"/>
              </a:lnSpc>
              <a:buNone/>
            </a:pPr>
            <a:r>
              <a:rPr lang="en-US" altLang="zh-CN" sz="2000" dirty="0">
                <a:latin typeface="华文楷体" pitchFamily="2" charset="-122"/>
                <a:ea typeface="华文楷体" pitchFamily="2" charset="-122"/>
              </a:rPr>
              <a:t>——</a:t>
            </a:r>
            <a:r>
              <a:rPr lang="zh-CN" altLang="en-US" sz="2000" dirty="0">
                <a:latin typeface="华文楷体" pitchFamily="2" charset="-122"/>
                <a:ea typeface="华文楷体" pitchFamily="2" charset="-122"/>
              </a:rPr>
              <a:t>大连日报</a:t>
            </a:r>
            <a:r>
              <a:rPr lang="en-US" sz="2000" dirty="0">
                <a:latin typeface="华文楷体" pitchFamily="2" charset="-122"/>
                <a:ea typeface="华文楷体" pitchFamily="2" charset="-122"/>
              </a:rPr>
              <a:t>2014</a:t>
            </a:r>
            <a:r>
              <a:rPr lang="zh-CN" altLang="en-US" sz="2000" dirty="0">
                <a:latin typeface="华文楷体" pitchFamily="2" charset="-122"/>
                <a:ea typeface="华文楷体" pitchFamily="2" charset="-122"/>
              </a:rPr>
              <a:t>年</a:t>
            </a:r>
            <a:r>
              <a:rPr lang="en-US" sz="2000" dirty="0">
                <a:latin typeface="华文楷体" pitchFamily="2" charset="-122"/>
                <a:ea typeface="华文楷体" pitchFamily="2" charset="-122"/>
              </a:rPr>
              <a:t>2</a:t>
            </a:r>
            <a:r>
              <a:rPr lang="zh-CN" altLang="en-US" sz="2000" dirty="0">
                <a:latin typeface="华文楷体" pitchFamily="2" charset="-122"/>
                <a:ea typeface="华文楷体" pitchFamily="2" charset="-122"/>
              </a:rPr>
              <a:t>月</a:t>
            </a:r>
            <a:r>
              <a:rPr lang="en-US" sz="2000" dirty="0">
                <a:latin typeface="华文楷体" pitchFamily="2" charset="-122"/>
                <a:ea typeface="华文楷体" pitchFamily="2" charset="-122"/>
              </a:rPr>
              <a:t>19</a:t>
            </a:r>
            <a:r>
              <a:rPr lang="zh-CN" altLang="en-US" sz="2000" dirty="0">
                <a:latin typeface="华文楷体" pitchFamily="2" charset="-122"/>
                <a:ea typeface="华文楷体" pitchFamily="2" charset="-122"/>
              </a:rPr>
              <a:t>日第</a:t>
            </a:r>
            <a:r>
              <a:rPr lang="en-US" sz="2000" dirty="0">
                <a:latin typeface="华文楷体" pitchFamily="2" charset="-122"/>
                <a:ea typeface="华文楷体" pitchFamily="2" charset="-122"/>
              </a:rPr>
              <a:t>B02</a:t>
            </a:r>
            <a:r>
              <a:rPr lang="zh-CN" altLang="en-US" sz="2000" dirty="0">
                <a:latin typeface="华文楷体" pitchFamily="2" charset="-122"/>
                <a:ea typeface="华文楷体" pitchFamily="2" charset="-122"/>
              </a:rPr>
              <a:t>版 媒体评论员</a:t>
            </a:r>
            <a:r>
              <a:rPr lang="zh-CN" altLang="en-US" sz="2000" dirty="0" smtClean="0">
                <a:latin typeface="华文楷体" pitchFamily="2" charset="-122"/>
                <a:ea typeface="华文楷体" pitchFamily="2" charset="-122"/>
              </a:rPr>
              <a:t>淙淙</a:t>
            </a:r>
            <a:endParaRPr lang="zh-CN" altLang="en-US" sz="2000" dirty="0">
              <a:latin typeface="华文楷体" pitchFamily="2" charset="-122"/>
              <a:ea typeface="华文楷体" pitchFamily="2" charset="-122"/>
            </a:endParaRPr>
          </a:p>
          <a:p>
            <a:pPr latinLnBrk="1">
              <a:lnSpc>
                <a:spcPct val="150000"/>
              </a:lnSpc>
              <a:buNone/>
            </a:pPr>
            <a:r>
              <a:rPr lang="zh-CN" altLang="en-US" sz="2100" dirty="0" smtClean="0">
                <a:latin typeface="微软雅黑" pitchFamily="34" charset="-122"/>
                <a:ea typeface="微软雅黑" pitchFamily="34" charset="-122"/>
              </a:rPr>
              <a:t>       也许</a:t>
            </a:r>
            <a:r>
              <a:rPr lang="zh-CN" altLang="en-US" sz="2100" dirty="0">
                <a:latin typeface="微软雅黑" pitchFamily="34" charset="-122"/>
                <a:ea typeface="微软雅黑" pitchFamily="34" charset="-122"/>
              </a:rPr>
              <a:t>父母在丢弃的时候</a:t>
            </a:r>
            <a:r>
              <a:rPr lang="zh-CN" altLang="en-US" sz="2100" dirty="0" smtClean="0">
                <a:latin typeface="微软雅黑" pitchFamily="34" charset="-122"/>
                <a:ea typeface="微软雅黑" pitchFamily="34" charset="-122"/>
              </a:rPr>
              <a:t>会犹豫不决，</a:t>
            </a:r>
            <a:r>
              <a:rPr lang="zh-CN" altLang="en-US" sz="2100" dirty="0">
                <a:latin typeface="微软雅黑" pitchFamily="34" charset="-122"/>
                <a:ea typeface="微软雅黑" pitchFamily="34" charset="-122"/>
              </a:rPr>
              <a:t>而弃婴岛的存在在</a:t>
            </a:r>
            <a:r>
              <a:rPr lang="zh-CN" altLang="en-US" sz="2100" b="1" dirty="0">
                <a:latin typeface="微软雅黑" pitchFamily="34" charset="-122"/>
                <a:ea typeface="微软雅黑" pitchFamily="34" charset="-122"/>
              </a:rPr>
              <a:t>变相纵容</a:t>
            </a:r>
            <a:r>
              <a:rPr lang="zh-CN" altLang="en-US" sz="2100" dirty="0">
                <a:latin typeface="微软雅黑" pitchFamily="34" charset="-122"/>
                <a:ea typeface="微软雅黑" pitchFamily="34" charset="-122"/>
              </a:rPr>
              <a:t>他们丢弃自己的骨肉，而且是心安理得的把孩子丢掉！！</a:t>
            </a:r>
            <a:r>
              <a:rPr lang="zh-CN" altLang="en-US" sz="2100" b="1" dirty="0">
                <a:latin typeface="微软雅黑" pitchFamily="34" charset="-122"/>
                <a:ea typeface="微软雅黑" pitchFamily="34" charset="-122"/>
              </a:rPr>
              <a:t>降低内心的愧疚感</a:t>
            </a:r>
            <a:r>
              <a:rPr lang="zh-CN" altLang="en-US" sz="2100" dirty="0">
                <a:latin typeface="微软雅黑" pitchFamily="34" charset="-122"/>
                <a:ea typeface="微软雅黑" pitchFamily="34" charset="-122"/>
              </a:rPr>
              <a:t>。</a:t>
            </a:r>
          </a:p>
          <a:p>
            <a:pPr algn="r" latinLnBrk="1">
              <a:lnSpc>
                <a:spcPct val="150000"/>
              </a:lnSpc>
              <a:buNone/>
            </a:pPr>
            <a:r>
              <a:rPr lang="en-US" altLang="zh-CN" sz="2100" dirty="0">
                <a:latin typeface="华文楷体" pitchFamily="2" charset="-122"/>
                <a:ea typeface="华文楷体" pitchFamily="2" charset="-122"/>
              </a:rPr>
              <a:t>——</a:t>
            </a:r>
            <a:r>
              <a:rPr lang="zh-CN" altLang="en-US" sz="2100" dirty="0">
                <a:latin typeface="华文楷体" pitchFamily="2" charset="-122"/>
                <a:ea typeface="华文楷体" pitchFamily="2" charset="-122"/>
              </a:rPr>
              <a:t>微博用户 </a:t>
            </a:r>
            <a:r>
              <a:rPr lang="en-US" altLang="zh-CN" sz="2100" dirty="0">
                <a:latin typeface="华文楷体" pitchFamily="2" charset="-122"/>
                <a:ea typeface="华文楷体" pitchFamily="2" charset="-122"/>
              </a:rPr>
              <a:t>@</a:t>
            </a:r>
            <a:r>
              <a:rPr lang="zh-CN" altLang="en-US" sz="2100" dirty="0">
                <a:latin typeface="华文楷体" pitchFamily="2" charset="-122"/>
                <a:ea typeface="华文楷体" pitchFamily="2" charset="-122"/>
              </a:rPr>
              <a:t>吃货刘诗诗的小跟班</a:t>
            </a:r>
          </a:p>
          <a:p>
            <a:pPr latinLnBrk="1">
              <a:lnSpc>
                <a:spcPct val="150000"/>
              </a:lnSpc>
              <a:buFont typeface="Arial" pitchFamily="34" charset="0"/>
              <a:buNone/>
            </a:pPr>
            <a:endParaRPr lang="zh-CN" altLang="en-US" sz="2000" dirty="0"/>
          </a:p>
        </p:txBody>
      </p:sp>
      <p:sp>
        <p:nvSpPr>
          <p:cNvPr id="5" name="标题 1"/>
          <p:cNvSpPr>
            <a:spLocks noGrp="1"/>
          </p:cNvSpPr>
          <p:nvPr>
            <p:ph type="title"/>
          </p:nvPr>
        </p:nvSpPr>
        <p:spPr>
          <a:xfrm>
            <a:off x="457200" y="274638"/>
            <a:ext cx="8229600" cy="1082660"/>
          </a:xfrm>
          <a:solidFill>
            <a:schemeClr val="bg1">
              <a:alpha val="75000"/>
            </a:schemeClr>
          </a:solidFill>
        </p:spPr>
        <p:txBody>
          <a:bodyPr>
            <a:normAutofit/>
          </a:bodyPr>
          <a:lstStyle/>
          <a:p>
            <a:r>
              <a:rPr lang="zh-CN" altLang="en-US" b="1" dirty="0" smtClean="0">
                <a:latin typeface="华文楷体" pitchFamily="2" charset="-122"/>
                <a:ea typeface="华文楷体" pitchFamily="2" charset="-122"/>
              </a:rPr>
              <a:t>伦理道德冲突</a:t>
            </a:r>
            <a:endParaRPr lang="zh-CN" altLang="en-US" b="1" dirty="0">
              <a:latin typeface="华文楷体" pitchFamily="2" charset="-122"/>
              <a:ea typeface="华文楷体" pitchFamily="2" charset="-122"/>
            </a:endParaRPr>
          </a:p>
        </p:txBody>
      </p:sp>
      <p:pic>
        <p:nvPicPr>
          <p:cNvPr id="6" name="图片 5" descr="叉号.jpg"/>
          <p:cNvPicPr>
            <a:picLocks noChangeAspect="1"/>
          </p:cNvPicPr>
          <p:nvPr/>
        </p:nvPicPr>
        <p:blipFill>
          <a:blip r:embed="rId2"/>
          <a:stretch>
            <a:fillRect/>
          </a:stretch>
        </p:blipFill>
        <p:spPr>
          <a:xfrm>
            <a:off x="142844" y="1142984"/>
            <a:ext cx="1000132" cy="100013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ppt_w*0.05"/>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anim calcmode="lin" valueType="num">
                                      <p:cBhvr>
                                        <p:cTn id="9" dur="500" fill="hold"/>
                                        <p:tgtEl>
                                          <p:spTgt spid="6"/>
                                        </p:tgtEl>
                                        <p:attrNameLst>
                                          <p:attrName>ppt_x</p:attrName>
                                        </p:attrNameLst>
                                      </p:cBhvr>
                                      <p:tavLst>
                                        <p:tav tm="0">
                                          <p:val>
                                            <p:strVal val="#ppt_x-.2"/>
                                          </p:val>
                                        </p:tav>
                                        <p:tav tm="100000">
                                          <p:val>
                                            <p:strVal val="#ppt_x"/>
                                          </p:val>
                                        </p:tav>
                                      </p:tavLst>
                                    </p:anim>
                                    <p:anim calcmode="lin" valueType="num">
                                      <p:cBhvr>
                                        <p:cTn id="10" dur="500" fill="hold"/>
                                        <p:tgtEl>
                                          <p:spTgt spid="6"/>
                                        </p:tgtEl>
                                        <p:attrNameLst>
                                          <p:attrName>ppt_y</p:attrName>
                                        </p:attrNameLst>
                                      </p:cBhvr>
                                      <p:tavLst>
                                        <p:tav tm="0">
                                          <p:val>
                                            <p:strVal val="#ppt_y"/>
                                          </p:val>
                                        </p:tav>
                                        <p:tav tm="100000">
                                          <p:val>
                                            <p:strVal val="#ppt_y"/>
                                          </p:val>
                                        </p:tav>
                                      </p:tavLst>
                                    </p:anim>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bg/>
                                          </p:spTgt>
                                        </p:tgtEl>
                                        <p:attrNameLst>
                                          <p:attrName>style.visibility</p:attrName>
                                        </p:attrNameLst>
                                      </p:cBhvr>
                                      <p:to>
                                        <p:strVal val="visible"/>
                                      </p:to>
                                    </p:set>
                                    <p:animEffect transition="in" filter="blinds(horizontal)">
                                      <p:cBhvr>
                                        <p:cTn id="16" dur="5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blinds(horizontal)">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blinds(horizontal)">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blinds(horizontal)">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blinds(horizontal)">
                                      <p:cBhvr>
                                        <p:cTn id="3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600200"/>
            <a:ext cx="8229600" cy="4829196"/>
          </a:xfrm>
          <a:solidFill>
            <a:prstClr val="white">
              <a:alpha val="75000"/>
            </a:prstClr>
          </a:solidFill>
        </p:spPr>
        <p:txBody>
          <a:bodyPr>
            <a:normAutofit lnSpcReduction="10000"/>
          </a:bodyPr>
          <a:lstStyle/>
          <a:p>
            <a:pPr latinLnBrk="1">
              <a:lnSpc>
                <a:spcPct val="150000"/>
              </a:lnSpc>
              <a:buNone/>
            </a:pPr>
            <a:r>
              <a:rPr lang="zh-CN" altLang="en-US" sz="2000" dirty="0" smtClean="0">
                <a:latin typeface="+mn-ea"/>
              </a:rPr>
              <a:t>     </a:t>
            </a:r>
            <a:r>
              <a:rPr lang="zh-CN" altLang="en-US" sz="2000" dirty="0" smtClean="0">
                <a:latin typeface="微软雅黑" pitchFamily="34" charset="-122"/>
                <a:ea typeface="微软雅黑" pitchFamily="34" charset="-122"/>
              </a:rPr>
              <a:t>孩子</a:t>
            </a:r>
            <a:r>
              <a:rPr lang="zh-CN" altLang="en-US" sz="2000" dirty="0">
                <a:latin typeface="微软雅黑" pitchFamily="34" charset="-122"/>
                <a:ea typeface="微软雅黑" pitchFamily="34" charset="-122"/>
              </a:rPr>
              <a:t>进入了“弃婴岛”，抚养责任就从家长转移到了社会，</a:t>
            </a:r>
            <a:r>
              <a:rPr lang="zh-CN" altLang="en-US" sz="2000" b="1" dirty="0">
                <a:latin typeface="微软雅黑" pitchFamily="34" charset="-122"/>
                <a:ea typeface="微软雅黑" pitchFamily="34" charset="-122"/>
              </a:rPr>
              <a:t>由纳税人买单</a:t>
            </a:r>
            <a:r>
              <a:rPr lang="zh-CN" altLang="en-US" sz="2000" dirty="0">
                <a:latin typeface="微软雅黑" pitchFamily="34" charset="-122"/>
                <a:ea typeface="微软雅黑" pitchFamily="34" charset="-122"/>
              </a:rPr>
              <a:t>，养育、医疗都需要巨额支出。病患弃婴的救治与养育，需要长期的不菲投入。</a:t>
            </a:r>
          </a:p>
          <a:p>
            <a:pPr algn="r" latinLnBrk="1">
              <a:lnSpc>
                <a:spcPct val="150000"/>
              </a:lnSpc>
              <a:buNone/>
            </a:pPr>
            <a:r>
              <a:rPr lang="en-US" altLang="zh-CN" sz="2000" dirty="0">
                <a:latin typeface="华文楷体" pitchFamily="2" charset="-122"/>
                <a:ea typeface="华文楷体" pitchFamily="2" charset="-122"/>
              </a:rPr>
              <a:t>——</a:t>
            </a:r>
            <a:r>
              <a:rPr lang="zh-CN" altLang="en-US" sz="2000" dirty="0">
                <a:latin typeface="华文楷体" pitchFamily="2" charset="-122"/>
                <a:ea typeface="华文楷体" pitchFamily="2" charset="-122"/>
              </a:rPr>
              <a:t>中国人民大学法学院教授莫于川</a:t>
            </a:r>
          </a:p>
          <a:p>
            <a:pPr latinLnBrk="1">
              <a:lnSpc>
                <a:spcPct val="150000"/>
              </a:lnSpc>
              <a:buNone/>
            </a:pPr>
            <a:r>
              <a:rPr lang="zh-CN" altLang="en-US" sz="2000" dirty="0" smtClean="0">
                <a:latin typeface="微软雅黑" pitchFamily="34" charset="-122"/>
                <a:ea typeface="微软雅黑" pitchFamily="34" charset="-122"/>
              </a:rPr>
              <a:t>         弃婴</a:t>
            </a:r>
            <a:r>
              <a:rPr lang="zh-CN" altLang="en-US" sz="2000" dirty="0">
                <a:latin typeface="微软雅黑" pitchFamily="34" charset="-122"/>
                <a:ea typeface="微软雅黑" pitchFamily="34" charset="-122"/>
              </a:rPr>
              <a:t>行为当然可能涉嫌遗弃罪，对情节恶劣者绳之以法更是无可厚非，但试图仅靠刑法来解决弃婴问题、防止弃婴现象发生，还是不现实的。刑法是最后一道保障，而弃婴现象是</a:t>
            </a:r>
            <a:r>
              <a:rPr lang="zh-CN" altLang="en-US" sz="2000" b="1" dirty="0">
                <a:latin typeface="微软雅黑" pitchFamily="34" charset="-122"/>
                <a:ea typeface="微软雅黑" pitchFamily="34" charset="-122"/>
              </a:rPr>
              <a:t>复杂的社会问题</a:t>
            </a:r>
            <a:r>
              <a:rPr lang="zh-CN" altLang="en-US" sz="2000" dirty="0">
                <a:latin typeface="微软雅黑" pitchFamily="34" charset="-122"/>
                <a:ea typeface="微软雅黑" pitchFamily="34" charset="-122"/>
              </a:rPr>
              <a:t>，涉及民生、医疗、社会保障等方方面面，所以在加强刑法打击力度的同时，还要在计生监测、医院跟踪记录、社会福利等方面加大投入。</a:t>
            </a:r>
          </a:p>
          <a:p>
            <a:pPr algn="r" latinLnBrk="1">
              <a:lnSpc>
                <a:spcPct val="150000"/>
              </a:lnSpc>
              <a:buNone/>
            </a:pPr>
            <a:r>
              <a:rPr lang="en-US" altLang="zh-CN" sz="2000" dirty="0">
                <a:latin typeface="华文楷体" pitchFamily="2" charset="-122"/>
                <a:ea typeface="华文楷体" pitchFamily="2" charset="-122"/>
              </a:rPr>
              <a:t>——</a:t>
            </a:r>
            <a:r>
              <a:rPr lang="zh-CN" altLang="en-US" sz="2000" dirty="0">
                <a:latin typeface="华文楷体" pitchFamily="2" charset="-122"/>
                <a:ea typeface="华文楷体" pitchFamily="2" charset="-122"/>
              </a:rPr>
              <a:t>中国社会科学院法学研究所研究员、刑法研究室主任曲学武</a:t>
            </a:r>
          </a:p>
          <a:p>
            <a:pPr>
              <a:lnSpc>
                <a:spcPct val="150000"/>
              </a:lnSpc>
              <a:buNone/>
            </a:pPr>
            <a:endParaRPr lang="zh-CN" altLang="en-US" sz="2000" dirty="0">
              <a:latin typeface="+mn-ea"/>
            </a:endParaRPr>
          </a:p>
        </p:txBody>
      </p:sp>
      <p:sp>
        <p:nvSpPr>
          <p:cNvPr id="7" name="标题 1"/>
          <p:cNvSpPr>
            <a:spLocks noGrp="1"/>
          </p:cNvSpPr>
          <p:nvPr>
            <p:ph type="title"/>
          </p:nvPr>
        </p:nvSpPr>
        <p:spPr>
          <a:xfrm>
            <a:off x="457200" y="274638"/>
            <a:ext cx="8229600" cy="1082660"/>
          </a:xfrm>
          <a:solidFill>
            <a:schemeClr val="bg1">
              <a:alpha val="75000"/>
            </a:schemeClr>
          </a:solidFill>
        </p:spPr>
        <p:txBody>
          <a:bodyPr>
            <a:normAutofit/>
          </a:bodyPr>
          <a:lstStyle/>
          <a:p>
            <a:r>
              <a:rPr lang="zh-CN" altLang="en-US" b="1" dirty="0" smtClean="0">
                <a:latin typeface="华文楷体" pitchFamily="2" charset="-122"/>
                <a:ea typeface="华文楷体" pitchFamily="2" charset="-122"/>
              </a:rPr>
              <a:t>伦理道德冲突</a:t>
            </a:r>
            <a:endParaRPr lang="zh-CN" altLang="en-US" b="1" dirty="0">
              <a:latin typeface="华文楷体" pitchFamily="2" charset="-122"/>
              <a:ea typeface="华文楷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linds(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011222"/>
          </a:xfrm>
          <a:solidFill>
            <a:prstClr val="white">
              <a:alpha val="75000"/>
            </a:prstClr>
          </a:solidFill>
        </p:spPr>
        <p:txBody>
          <a:bodyPr>
            <a:normAutofit/>
          </a:bodyPr>
          <a:lstStyle/>
          <a:p>
            <a:r>
              <a:rPr lang="zh-CN" altLang="en-US" b="1" dirty="0" smtClean="0">
                <a:latin typeface="华文楷体" pitchFamily="2" charset="-122"/>
                <a:ea typeface="华文楷体" pitchFamily="2" charset="-122"/>
              </a:rPr>
              <a:t>课题理论支持</a:t>
            </a:r>
          </a:p>
        </p:txBody>
      </p:sp>
      <p:sp>
        <p:nvSpPr>
          <p:cNvPr id="3" name="内容占位符 2"/>
          <p:cNvSpPr>
            <a:spLocks noGrp="1"/>
          </p:cNvSpPr>
          <p:nvPr>
            <p:ph idx="1"/>
          </p:nvPr>
        </p:nvSpPr>
        <p:spPr>
          <a:xfrm>
            <a:off x="457200" y="1600200"/>
            <a:ext cx="8229600" cy="4543444"/>
          </a:xfrm>
          <a:solidFill>
            <a:prstClr val="white">
              <a:alpha val="75000"/>
            </a:prstClr>
          </a:solidFill>
        </p:spPr>
        <p:txBody>
          <a:bodyPr>
            <a:normAutofit fontScale="70000" lnSpcReduction="20000"/>
          </a:bodyPr>
          <a:lstStyle/>
          <a:p>
            <a:pPr>
              <a:lnSpc>
                <a:spcPct val="170000"/>
              </a:lnSpc>
              <a:buNone/>
            </a:pPr>
            <a:r>
              <a:rPr lang="zh-CN" altLang="en-US" sz="4600" b="1" dirty="0" smtClean="0">
                <a:latin typeface="华文楷体" pitchFamily="2" charset="-122"/>
                <a:ea typeface="华文楷体" pitchFamily="2" charset="-122"/>
              </a:rPr>
              <a:t>生命伦理</a:t>
            </a:r>
            <a:r>
              <a:rPr lang="en-US" altLang="zh-CN" sz="4600" b="1" dirty="0" smtClean="0">
                <a:latin typeface="华文楷体" pitchFamily="2" charset="-122"/>
                <a:ea typeface="华文楷体" pitchFamily="2" charset="-122"/>
              </a:rPr>
              <a:t> </a:t>
            </a:r>
            <a:r>
              <a:rPr lang="zh-CN" altLang="en-US" sz="3100" dirty="0" smtClean="0">
                <a:latin typeface="华文中宋" pitchFamily="2" charset="-122"/>
                <a:ea typeface="华文中宋" pitchFamily="2" charset="-122"/>
              </a:rPr>
              <a:t>“人是目的”是一个基本的原则，即人的生命是神圣的，其存在往往是第一位的，它本身具有绝对的价值</a:t>
            </a:r>
            <a:endParaRPr lang="en-US" altLang="zh-CN" sz="3100" dirty="0" smtClean="0">
              <a:latin typeface="华文中宋" pitchFamily="2" charset="-122"/>
              <a:ea typeface="华文中宋" pitchFamily="2" charset="-122"/>
            </a:endParaRPr>
          </a:p>
          <a:p>
            <a:pPr>
              <a:lnSpc>
                <a:spcPct val="170000"/>
              </a:lnSpc>
              <a:buNone/>
            </a:pPr>
            <a:r>
              <a:rPr lang="zh-CN" altLang="en-US" sz="4600" b="1" dirty="0" smtClean="0">
                <a:latin typeface="华文楷体" pitchFamily="2" charset="-122"/>
                <a:ea typeface="华文楷体" pitchFamily="2" charset="-122"/>
              </a:rPr>
              <a:t>行政伦理</a:t>
            </a:r>
            <a:r>
              <a:rPr lang="zh-CN" altLang="en-US" sz="4600" dirty="0" smtClean="0"/>
              <a:t>    </a:t>
            </a:r>
            <a:r>
              <a:rPr lang="zh-CN" altLang="en-US" dirty="0" smtClean="0">
                <a:latin typeface="华文中宋" pitchFamily="2" charset="-122"/>
                <a:ea typeface="华文中宋" pitchFamily="2" charset="-122"/>
              </a:rPr>
              <a:t>社会义务和社会公德是政府管理责任范围之内的事情，福利院建立“弃婴安全岛”是政府责任的一种表达</a:t>
            </a:r>
            <a:endParaRPr lang="en-US" altLang="zh-CN" dirty="0" smtClean="0">
              <a:latin typeface="华文中宋" pitchFamily="2" charset="-122"/>
              <a:ea typeface="华文中宋" pitchFamily="2" charset="-122"/>
            </a:endParaRPr>
          </a:p>
          <a:p>
            <a:pPr>
              <a:lnSpc>
                <a:spcPct val="170000"/>
              </a:lnSpc>
              <a:buNone/>
            </a:pPr>
            <a:r>
              <a:rPr lang="zh-CN" altLang="en-US" sz="4600" b="1" dirty="0" smtClean="0">
                <a:latin typeface="华文楷体" pitchFamily="2" charset="-122"/>
                <a:ea typeface="华文楷体" pitchFamily="2" charset="-122"/>
              </a:rPr>
              <a:t>工作伦理</a:t>
            </a:r>
            <a:r>
              <a:rPr lang="zh-CN" altLang="en-US" sz="4600" dirty="0" smtClean="0"/>
              <a:t>    </a:t>
            </a:r>
            <a:r>
              <a:rPr lang="zh-CN" altLang="en-US" dirty="0" smtClean="0">
                <a:latin typeface="华文中宋" pitchFamily="2" charset="-122"/>
                <a:ea typeface="华文中宋" pitchFamily="2" charset="-122"/>
              </a:rPr>
              <a:t>福利院属于公益慈善机构，本身就具有接收弃婴的职责，设立“弃婴安全岛”也是他们在履行自身职责</a:t>
            </a:r>
            <a:endParaRPr lang="en-US" altLang="zh-CN" dirty="0" smtClean="0">
              <a:latin typeface="华文中宋" pitchFamily="2" charset="-122"/>
              <a:ea typeface="华文中宋"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linds(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linds(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linds(horizontal)">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solidFill>
            <a:schemeClr val="bg1">
              <a:alpha val="75000"/>
            </a:schemeClr>
          </a:solidFill>
        </p:spPr>
        <p:txBody>
          <a:bodyPr>
            <a:normAutofit/>
          </a:bodyPr>
          <a:lstStyle/>
          <a:p>
            <a:r>
              <a:rPr lang="zh-CN" altLang="en-US" b="1" dirty="0" smtClean="0">
                <a:latin typeface="华文楷体" pitchFamily="2" charset="-122"/>
                <a:ea typeface="华文楷体" pitchFamily="2" charset="-122"/>
              </a:rPr>
              <a:t>问卷调查</a:t>
            </a:r>
            <a:endParaRPr lang="zh-CN" altLang="en-US" b="1" dirty="0">
              <a:latin typeface="华文楷体" pitchFamily="2" charset="-122"/>
              <a:ea typeface="华文楷体" pitchFamily="2" charset="-122"/>
            </a:endParaRPr>
          </a:p>
        </p:txBody>
      </p:sp>
      <p:sp>
        <p:nvSpPr>
          <p:cNvPr id="3" name="内容占位符 2"/>
          <p:cNvSpPr>
            <a:spLocks noGrp="1"/>
          </p:cNvSpPr>
          <p:nvPr>
            <p:ph idx="1"/>
          </p:nvPr>
        </p:nvSpPr>
        <p:spPr>
          <a:xfrm>
            <a:off x="457200" y="1600201"/>
            <a:ext cx="8258204" cy="900105"/>
          </a:xfrm>
          <a:solidFill>
            <a:schemeClr val="bg1">
              <a:alpha val="75000"/>
            </a:schemeClr>
          </a:solidFill>
        </p:spPr>
        <p:txBody>
          <a:bodyPr>
            <a:normAutofit/>
          </a:bodyPr>
          <a:lstStyle/>
          <a:p>
            <a:pPr>
              <a:buNone/>
            </a:pPr>
            <a:r>
              <a:rPr lang="zh-CN" altLang="en-US" sz="2400" dirty="0" smtClean="0">
                <a:latin typeface="华文中宋" pitchFamily="2" charset="-122"/>
                <a:ea typeface="华文中宋" pitchFamily="2" charset="-122"/>
              </a:rPr>
              <a:t>被调查者基本情况（性别、年级、专业）</a:t>
            </a:r>
            <a:endParaRPr lang="en-US" altLang="zh-CN" sz="2400" dirty="0" smtClean="0">
              <a:latin typeface="华文中宋" pitchFamily="2" charset="-122"/>
              <a:ea typeface="华文中宋" pitchFamily="2" charset="-122"/>
            </a:endParaRPr>
          </a:p>
          <a:p>
            <a:pPr>
              <a:buNone/>
            </a:pPr>
            <a:r>
              <a:rPr lang="zh-CN" altLang="en-US" sz="2400" dirty="0" smtClean="0">
                <a:latin typeface="华文中宋" pitchFamily="2" charset="-122"/>
                <a:ea typeface="华文中宋" pitchFamily="2" charset="-122"/>
              </a:rPr>
              <a:t>对弃婴现象的看法</a:t>
            </a:r>
            <a:endParaRPr lang="en-US" altLang="zh-CN" sz="2400" dirty="0" smtClean="0">
              <a:latin typeface="华文中宋" pitchFamily="2" charset="-122"/>
              <a:ea typeface="华文中宋" pitchFamily="2" charset="-122"/>
            </a:endParaRPr>
          </a:p>
        </p:txBody>
      </p:sp>
      <p:graphicFrame>
        <p:nvGraphicFramePr>
          <p:cNvPr id="5" name="图表 4"/>
          <p:cNvGraphicFramePr/>
          <p:nvPr/>
        </p:nvGraphicFramePr>
        <p:xfrm>
          <a:off x="500034" y="3143248"/>
          <a:ext cx="8143932" cy="324644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图表 6"/>
          <p:cNvGraphicFramePr/>
          <p:nvPr/>
        </p:nvGraphicFramePr>
        <p:xfrm>
          <a:off x="500034" y="3143248"/>
          <a:ext cx="8143932" cy="3357586"/>
        </p:xfrm>
        <a:graphic>
          <a:graphicData uri="http://schemas.openxmlformats.org/drawingml/2006/chart">
            <c:chart xmlns:c="http://schemas.openxmlformats.org/drawingml/2006/chart" xmlns:r="http://schemas.openxmlformats.org/officeDocument/2006/relationships" r:id="rId3"/>
          </a:graphicData>
        </a:graphic>
      </p:graphicFrame>
      <p:sp>
        <p:nvSpPr>
          <p:cNvPr id="8" name="内容占位符 2"/>
          <p:cNvSpPr txBox="1">
            <a:spLocks/>
          </p:cNvSpPr>
          <p:nvPr/>
        </p:nvSpPr>
        <p:spPr>
          <a:xfrm>
            <a:off x="458092" y="2500306"/>
            <a:ext cx="8258204" cy="461953"/>
          </a:xfrm>
          <a:prstGeom prst="rect">
            <a:avLst/>
          </a:prstGeom>
          <a:solidFill>
            <a:schemeClr val="bg1">
              <a:alpha val="75000"/>
            </a:schemeClr>
          </a:solidFill>
        </p:spPr>
        <p:txBody>
          <a:bodyPr vert="horz" lIns="91440" tIns="45720" rIns="91440" bIns="45720" rtlCol="0">
            <a:normAutofit/>
          </a:bodyPr>
          <a:lstStyle/>
          <a:p>
            <a:pPr marL="342900" indent="-342900">
              <a:spcBef>
                <a:spcPct val="20000"/>
              </a:spcBef>
            </a:pPr>
            <a:r>
              <a:rPr lang="zh-CN" altLang="en-US" sz="2400" dirty="0" smtClean="0">
                <a:latin typeface="华文中宋" pitchFamily="2" charset="-122"/>
                <a:ea typeface="华文中宋" pitchFamily="2" charset="-122"/>
              </a:rPr>
              <a:t>对弃婴安全岛的了解和看法</a:t>
            </a:r>
            <a:endParaRPr lang="zh-C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heckerboard(across)">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linds(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1"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900" decel="100000" fill="hold"/>
                                        <p:tgtEl>
                                          <p:spTgt spid="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 presetClass="exit" presetSubtype="16" fill="hold" grpId="0" nodeType="clickEffect">
                                  <p:stCondLst>
                                    <p:cond delay="0"/>
                                  </p:stCondLst>
                                  <p:childTnLst>
                                    <p:animEffect transition="out" filter="box(in)">
                                      <p:cBhvr>
                                        <p:cTn id="34" dur="500"/>
                                        <p:tgtEl>
                                          <p:spTgt spid="5"/>
                                        </p:tgtEl>
                                      </p:cBhvr>
                                    </p:animEffect>
                                    <p:set>
                                      <p:cBhvr>
                                        <p:cTn id="35" dur="1" fill="hold">
                                          <p:stCondLst>
                                            <p:cond delay="499"/>
                                          </p:stCondLst>
                                        </p:cTn>
                                        <p:tgtEl>
                                          <p:spTgt spid="5"/>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8">
                                            <p:bg/>
                                          </p:spTgt>
                                        </p:tgtEl>
                                        <p:attrNameLst>
                                          <p:attrName>style.visibility</p:attrName>
                                        </p:attrNameLst>
                                      </p:cBhvr>
                                      <p:to>
                                        <p:strVal val="visible"/>
                                      </p:to>
                                    </p:set>
                                    <p:animEffect transition="in" filter="blinds(horizontal)">
                                      <p:cBhvr>
                                        <p:cTn id="40" dur="500"/>
                                        <p:tgtEl>
                                          <p:spTgt spid="8">
                                            <p:bg/>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8">
                                            <p:txEl>
                                              <p:pRg st="0" end="0"/>
                                            </p:txEl>
                                          </p:spTgt>
                                        </p:tgtEl>
                                        <p:attrNameLst>
                                          <p:attrName>style.visibility</p:attrName>
                                        </p:attrNameLst>
                                      </p:cBhvr>
                                      <p:to>
                                        <p:strVal val="visible"/>
                                      </p:to>
                                    </p:set>
                                    <p:animEffect transition="in" filter="blinds(horizontal)">
                                      <p:cBhvr>
                                        <p:cTn id="45" dur="500"/>
                                        <p:tgtEl>
                                          <p:spTgt spid="8">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7" presetClass="entr" presetSubtype="0"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fade">
                                      <p:cBhvr>
                                        <p:cTn id="50" dur="1000"/>
                                        <p:tgtEl>
                                          <p:spTgt spid="7"/>
                                        </p:tgtEl>
                                      </p:cBhvr>
                                    </p:animEffect>
                                    <p:anim calcmode="lin" valueType="num">
                                      <p:cBhvr>
                                        <p:cTn id="51" dur="1000" fill="hold"/>
                                        <p:tgtEl>
                                          <p:spTgt spid="7"/>
                                        </p:tgtEl>
                                        <p:attrNameLst>
                                          <p:attrName>ppt_x</p:attrName>
                                        </p:attrNameLst>
                                      </p:cBhvr>
                                      <p:tavLst>
                                        <p:tav tm="0">
                                          <p:val>
                                            <p:strVal val="#ppt_x"/>
                                          </p:val>
                                        </p:tav>
                                        <p:tav tm="100000">
                                          <p:val>
                                            <p:strVal val="#ppt_x"/>
                                          </p:val>
                                        </p:tav>
                                      </p:tavLst>
                                    </p:anim>
                                    <p:anim calcmode="lin" valueType="num">
                                      <p:cBhvr>
                                        <p:cTn id="52" dur="900" decel="100000" fill="hold"/>
                                        <p:tgtEl>
                                          <p:spTgt spid="7"/>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Graphic spid="5" grpId="0">
        <p:bldAsOne/>
      </p:bldGraphic>
      <p:bldGraphic spid="5" grpId="1">
        <p:bldAsOne/>
      </p:bldGraphic>
      <p:bldGraphic spid="7" grpId="0">
        <p:bldAsOne/>
      </p:bldGraphic>
      <p:bldP spid="8"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42852"/>
            <a:ext cx="8229600" cy="725470"/>
          </a:xfrm>
          <a:solidFill>
            <a:schemeClr val="bg1">
              <a:alpha val="75000"/>
            </a:schemeClr>
          </a:solidFill>
        </p:spPr>
        <p:txBody>
          <a:bodyPr>
            <a:noAutofit/>
          </a:bodyPr>
          <a:lstStyle/>
          <a:p>
            <a:r>
              <a:rPr lang="zh-CN" altLang="en-US" b="1" dirty="0" smtClean="0">
                <a:latin typeface="华文楷体" pitchFamily="2" charset="-122"/>
                <a:ea typeface="华文楷体" pitchFamily="2" charset="-122"/>
              </a:rPr>
              <a:t>视频采访</a:t>
            </a:r>
            <a:endParaRPr lang="zh-CN" altLang="en-US" b="1" dirty="0">
              <a:latin typeface="华文楷体" pitchFamily="2" charset="-122"/>
              <a:ea typeface="华文楷体" pitchFamily="2" charset="-122"/>
            </a:endParaRPr>
          </a:p>
        </p:txBody>
      </p:sp>
      <p:pic>
        <p:nvPicPr>
          <p:cNvPr id="4" name="最终视频_2.0.mp4">
            <a:hlinkClick r:id="" action="ppaction://media"/>
          </p:cNvPr>
          <p:cNvPicPr>
            <a:picLocks noGrp="1" noRot="1" noChangeAspect="1"/>
          </p:cNvPicPr>
          <p:nvPr>
            <p:ph idx="1"/>
            <a:videoFile r:link="rId1"/>
          </p:nvPr>
        </p:nvPicPr>
        <p:blipFill>
          <a:blip r:embed="rId3"/>
          <a:stretch>
            <a:fillRect/>
          </a:stretch>
        </p:blipFill>
        <p:spPr>
          <a:xfrm>
            <a:off x="642910" y="928670"/>
            <a:ext cx="7858180" cy="580422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Scale>
                                      <p:cBhvr>
                                        <p:cTn id="12"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4"/>
                                        </p:tgtEl>
                                        <p:attrNameLst>
                                          <p:attrName>ppt_x</p:attrName>
                                          <p:attrName>ppt_y</p:attrName>
                                        </p:attrNameLst>
                                      </p:cBhvr>
                                    </p:animMotion>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5" restart="whenNotActive" fill="hold" evtFilter="cancelBubble" nodeType="interactiveSeq">
                <p:stCondLst>
                  <p:cond evt="onClick" delay="0">
                    <p:tgtEl>
                      <p:spTgt spid="4"/>
                    </p:tgtEl>
                  </p:cond>
                </p:stCondLst>
                <p:endSync evt="end" delay="0">
                  <p:rtn val="all"/>
                </p:endSync>
                <p:childTnLst>
                  <p:par>
                    <p:cTn id="16" fill="hold">
                      <p:stCondLst>
                        <p:cond delay="0"/>
                      </p:stCondLst>
                      <p:childTnLst>
                        <p:par>
                          <p:cTn id="17" fill="hold">
                            <p:stCondLst>
                              <p:cond delay="0"/>
                            </p:stCondLst>
                            <p:childTnLst>
                              <p:par>
                                <p:cTn id="18" presetID="2" presetClass="mediacall" presetSubtype="0" fill="hold" nodeType="clickEffect">
                                  <p:stCondLst>
                                    <p:cond delay="0"/>
                                  </p:stCondLst>
                                  <p:childTnLst>
                                    <p:cmd type="call" cmd="togglePause">
                                      <p:cBhvr>
                                        <p:cTn id="19" dur="1" fill="hold"/>
                                        <p:tgtEl>
                                          <p:spTgt spid="4"/>
                                        </p:tgtEl>
                                      </p:cBhvr>
                                    </p:cmd>
                                  </p:childTnLst>
                                </p:cTn>
                              </p:par>
                            </p:childTnLst>
                          </p:cTn>
                        </p:par>
                      </p:childTnLst>
                    </p:cTn>
                  </p:par>
                </p:childTnLst>
              </p:cTn>
              <p:nextCondLst>
                <p:cond evt="onClick" delay="0">
                  <p:tgtEl>
                    <p:spTgt spid="4"/>
                  </p:tgtEl>
                </p:cond>
              </p:nextCondLst>
            </p:seq>
            <p:video>
              <p:cMediaNode>
                <p:cTn id="20" fill="hold" display="0">
                  <p:stCondLst>
                    <p:cond delay="indefinite"/>
                  </p:stCondLst>
                  <p:endCondLst>
                    <p:cond evt="onNext" delay="0">
                      <p:tgtEl>
                        <p:sldTgt/>
                      </p:tgtEl>
                    </p:cond>
                    <p:cond evt="onPrev" delay="0">
                      <p:tgtEl>
                        <p:sldTgt/>
                      </p:tgtEl>
                    </p:cond>
                  </p:endCondLst>
                </p:cTn>
                <p:tgtEl>
                  <p:spTgt spid="4"/>
                </p:tgtEl>
              </p:cMediaNode>
            </p:video>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96908"/>
          </a:xfrm>
          <a:solidFill>
            <a:schemeClr val="bg1">
              <a:alpha val="75000"/>
            </a:schemeClr>
          </a:solidFill>
        </p:spPr>
        <p:txBody>
          <a:bodyPr>
            <a:normAutofit/>
          </a:bodyPr>
          <a:lstStyle/>
          <a:p>
            <a:r>
              <a:rPr lang="zh-CN" altLang="en-US" b="1" dirty="0" smtClean="0">
                <a:latin typeface="华文楷体" pitchFamily="2" charset="-122"/>
                <a:ea typeface="华文楷体" pitchFamily="2" charset="-122"/>
              </a:rPr>
              <a:t>电话采访</a:t>
            </a:r>
            <a:endParaRPr lang="zh-CN" altLang="en-US" b="1" dirty="0">
              <a:latin typeface="华文楷体" pitchFamily="2" charset="-122"/>
              <a:ea typeface="华文楷体" pitchFamily="2" charset="-122"/>
            </a:endParaRPr>
          </a:p>
        </p:txBody>
      </p:sp>
      <p:sp>
        <p:nvSpPr>
          <p:cNvPr id="3" name="内容占位符 2"/>
          <p:cNvSpPr>
            <a:spLocks noGrp="1"/>
          </p:cNvSpPr>
          <p:nvPr>
            <p:ph idx="1"/>
          </p:nvPr>
        </p:nvSpPr>
        <p:spPr>
          <a:xfrm>
            <a:off x="428596" y="1500174"/>
            <a:ext cx="8229600" cy="3286148"/>
          </a:xfrm>
          <a:solidFill>
            <a:schemeClr val="bg1">
              <a:alpha val="75000"/>
            </a:schemeClr>
          </a:solidFill>
        </p:spPr>
        <p:txBody>
          <a:bodyPr>
            <a:normAutofit/>
          </a:bodyPr>
          <a:lstStyle/>
          <a:p>
            <a:pPr>
              <a:buNone/>
            </a:pPr>
            <a:r>
              <a:rPr lang="en-US" altLang="zh-CN" sz="2400" dirty="0" smtClean="0">
                <a:latin typeface="华文中宋" pitchFamily="2" charset="-122"/>
                <a:ea typeface="华文中宋" pitchFamily="2" charset="-122"/>
              </a:rPr>
              <a:t>    </a:t>
            </a:r>
            <a:r>
              <a:rPr lang="zh-CN" altLang="en-US" sz="2400" dirty="0" smtClean="0">
                <a:latin typeface="华文中宋" pitchFamily="2" charset="-122"/>
                <a:ea typeface="华文中宋" pitchFamily="2" charset="-122"/>
              </a:rPr>
              <a:t>（对南京社会福利院里一名工作人员进行了电话采访）</a:t>
            </a:r>
            <a:endParaRPr lang="en-US" altLang="zh-CN" sz="2400" dirty="0" smtClean="0">
              <a:latin typeface="华文中宋" pitchFamily="2" charset="-122"/>
              <a:ea typeface="华文中宋" pitchFamily="2" charset="-122"/>
            </a:endParaRPr>
          </a:p>
          <a:p>
            <a:pPr>
              <a:buNone/>
            </a:pPr>
            <a:endParaRPr lang="en-US" altLang="zh-CN" sz="2400" dirty="0" smtClean="0">
              <a:latin typeface="华文中宋" pitchFamily="2" charset="-122"/>
              <a:ea typeface="华文中宋" pitchFamily="2" charset="-122"/>
            </a:endParaRPr>
          </a:p>
          <a:p>
            <a:pPr>
              <a:buNone/>
            </a:pPr>
            <a:r>
              <a:rPr lang="en-US" altLang="zh-CN" sz="2400" dirty="0" smtClean="0">
                <a:latin typeface="华文中宋" pitchFamily="2" charset="-122"/>
                <a:ea typeface="华文中宋" pitchFamily="2" charset="-122"/>
              </a:rPr>
              <a:t>	</a:t>
            </a:r>
            <a:r>
              <a:rPr lang="zh-CN" altLang="en-US" sz="2400" dirty="0" smtClean="0">
                <a:latin typeface="华文中宋" pitchFamily="2" charset="-122"/>
                <a:ea typeface="华文中宋" pitchFamily="2" charset="-122"/>
              </a:rPr>
              <a:t>对婴儿的关心</a:t>
            </a:r>
            <a:endParaRPr lang="en-US" altLang="zh-CN" sz="2400" dirty="0" smtClean="0">
              <a:latin typeface="华文中宋" pitchFamily="2" charset="-122"/>
              <a:ea typeface="华文中宋" pitchFamily="2" charset="-122"/>
            </a:endParaRPr>
          </a:p>
          <a:p>
            <a:pPr>
              <a:buNone/>
            </a:pPr>
            <a:r>
              <a:rPr lang="en-US" altLang="zh-CN" sz="2400" dirty="0" smtClean="0">
                <a:latin typeface="华文中宋" pitchFamily="2" charset="-122"/>
                <a:ea typeface="华文中宋" pitchFamily="2" charset="-122"/>
              </a:rPr>
              <a:t>	</a:t>
            </a:r>
            <a:r>
              <a:rPr lang="zh-CN" altLang="en-US" sz="2400" dirty="0" smtClean="0">
                <a:latin typeface="华文中宋" pitchFamily="2" charset="-122"/>
                <a:ea typeface="华文中宋" pitchFamily="2" charset="-122"/>
              </a:rPr>
              <a:t>福利院的经济压力和社会舆论压力明显加大</a:t>
            </a:r>
            <a:endParaRPr lang="en-US" altLang="zh-CN" sz="2400" dirty="0" smtClean="0">
              <a:latin typeface="华文中宋" pitchFamily="2" charset="-122"/>
              <a:ea typeface="华文中宋" pitchFamily="2" charset="-122"/>
            </a:endParaRPr>
          </a:p>
          <a:p>
            <a:pPr>
              <a:buNone/>
            </a:pPr>
            <a:r>
              <a:rPr lang="en-US" altLang="zh-CN" sz="2400" dirty="0" smtClean="0">
                <a:latin typeface="华文中宋" pitchFamily="2" charset="-122"/>
                <a:ea typeface="华文中宋" pitchFamily="2" charset="-122"/>
              </a:rPr>
              <a:t>	</a:t>
            </a:r>
            <a:r>
              <a:rPr lang="zh-CN" altLang="en-US" sz="2400" dirty="0" smtClean="0">
                <a:latin typeface="华文中宋" pitchFamily="2" charset="-122"/>
                <a:ea typeface="华文中宋" pitchFamily="2" charset="-122"/>
              </a:rPr>
              <a:t>他们说：“我们对‘弃婴岛’没有什么评论”</a:t>
            </a:r>
            <a:endParaRPr lang="en-US" altLang="zh-CN" sz="2400" dirty="0" smtClean="0">
              <a:latin typeface="华文中宋" pitchFamily="2" charset="-122"/>
              <a:ea typeface="华文中宋" pitchFamily="2" charset="-122"/>
            </a:endParaRPr>
          </a:p>
          <a:p>
            <a:pPr>
              <a:buNone/>
            </a:pPr>
            <a:r>
              <a:rPr lang="en-US" altLang="zh-CN" sz="2400" dirty="0" smtClean="0">
                <a:latin typeface="华文中宋" pitchFamily="2" charset="-122"/>
                <a:ea typeface="华文中宋" pitchFamily="2" charset="-122"/>
              </a:rPr>
              <a:t>	</a:t>
            </a:r>
            <a:r>
              <a:rPr lang="zh-CN" altLang="en-US" sz="2400" dirty="0" smtClean="0">
                <a:latin typeface="华文中宋" pitchFamily="2" charset="-122"/>
                <a:ea typeface="华文中宋" pitchFamily="2" charset="-122"/>
              </a:rPr>
              <a:t>对于弃婴的解决上，我们已经比过去进步得多</a:t>
            </a:r>
            <a:endParaRPr lang="en-US" altLang="zh-CN" sz="2400" dirty="0" smtClean="0">
              <a:latin typeface="华文中宋" pitchFamily="2" charset="-122"/>
              <a:ea typeface="华文中宋" pitchFamily="2" charset="-122"/>
            </a:endParaRPr>
          </a:p>
          <a:p>
            <a:pPr>
              <a:buNone/>
            </a:pPr>
            <a:r>
              <a:rPr lang="en-US" altLang="zh-CN" sz="2400" dirty="0" smtClean="0">
                <a:latin typeface="华文中宋" pitchFamily="2" charset="-122"/>
                <a:ea typeface="华文中宋" pitchFamily="2" charset="-122"/>
              </a:rPr>
              <a:t>	</a:t>
            </a:r>
          </a:p>
          <a:p>
            <a:pPr>
              <a:buNone/>
            </a:pPr>
            <a:endParaRPr lang="en-US" altLang="zh-CN" sz="2400" dirty="0" smtClean="0">
              <a:latin typeface="华文中宋" pitchFamily="2" charset="-122"/>
              <a:ea typeface="华文中宋" pitchFamily="2" charset="-122"/>
            </a:endParaRPr>
          </a:p>
          <a:p>
            <a:pPr>
              <a:buNone/>
            </a:pPr>
            <a:endParaRPr lang="en-US" altLang="zh-CN" sz="2400" dirty="0" smtClean="0">
              <a:latin typeface="华文中宋" pitchFamily="2" charset="-122"/>
              <a:ea typeface="华文中宋" pitchFamily="2" charset="-122"/>
            </a:endParaRPr>
          </a:p>
          <a:p>
            <a:pPr algn="ctr">
              <a:buNone/>
            </a:pPr>
            <a:endParaRPr lang="en-US" altLang="zh-CN" sz="2400" dirty="0" smtClean="0">
              <a:latin typeface="华文中宋" pitchFamily="2" charset="-122"/>
              <a:ea typeface="华文中宋" pitchFamily="2" charset="-122"/>
            </a:endParaRPr>
          </a:p>
          <a:p>
            <a:pPr algn="ctr">
              <a:buNone/>
            </a:pPr>
            <a:endParaRPr lang="en-US" altLang="zh-CN" sz="2400" dirty="0" smtClean="0">
              <a:latin typeface="华文中宋" pitchFamily="2" charset="-122"/>
              <a:ea typeface="华文中宋" pitchFamily="2" charset="-122"/>
            </a:endParaRPr>
          </a:p>
          <a:p>
            <a:pPr algn="ctr">
              <a:buNone/>
            </a:pPr>
            <a:endParaRPr lang="en-US" altLang="zh-CN" sz="2400" dirty="0" smtClean="0">
              <a:latin typeface="华文中宋" pitchFamily="2" charset="-122"/>
              <a:ea typeface="华文中宋" pitchFamily="2" charset="-122"/>
            </a:endParaRPr>
          </a:p>
          <a:p>
            <a:pPr algn="ctr">
              <a:buNone/>
            </a:pPr>
            <a:endParaRPr lang="en-US" altLang="zh-CN" sz="2400" dirty="0" smtClean="0">
              <a:latin typeface="华文中宋" pitchFamily="2" charset="-122"/>
              <a:ea typeface="华文中宋" pitchFamily="2" charset="-122"/>
            </a:endParaRPr>
          </a:p>
          <a:p>
            <a:pPr algn="ctr">
              <a:buNone/>
            </a:pPr>
            <a:endParaRPr lang="zh-CN" altLang="en-US" sz="2400" dirty="0">
              <a:latin typeface="华文中宋" pitchFamily="2" charset="-122"/>
              <a:ea typeface="华文中宋" pitchFamily="2" charset="-122"/>
            </a:endParaRPr>
          </a:p>
        </p:txBody>
      </p:sp>
      <p:sp>
        <p:nvSpPr>
          <p:cNvPr id="4" name="TextBox 3"/>
          <p:cNvSpPr txBox="1"/>
          <p:nvPr/>
        </p:nvSpPr>
        <p:spPr>
          <a:xfrm>
            <a:off x="571472" y="3214686"/>
            <a:ext cx="184731" cy="769441"/>
          </a:xfrm>
          <a:prstGeom prst="rect">
            <a:avLst/>
          </a:prstGeom>
          <a:solidFill>
            <a:schemeClr val="bg1">
              <a:alpha val="75000"/>
            </a:schemeClr>
          </a:solidFill>
        </p:spPr>
        <p:txBody>
          <a:bodyPr wrap="none" rtlCol="0">
            <a:spAutoFit/>
          </a:bodyPr>
          <a:lstStyle/>
          <a:p>
            <a:pPr>
              <a:spcBef>
                <a:spcPct val="0"/>
              </a:spcBef>
            </a:pPr>
            <a:endParaRPr lang="zh-CN" altLang="en-US" sz="4400" dirty="0" smtClean="0">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heckerboard(across)">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heckerboard(across)">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TotalTime>
  <Words>893</Words>
  <Application>Microsoft Office PowerPoint</Application>
  <PresentationFormat>全屏显示(4:3)</PresentationFormat>
  <Paragraphs>74</Paragraphs>
  <Slides>13</Slides>
  <Notes>0</Notes>
  <HiddenSlides>0</HiddenSlides>
  <MMClips>1</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Office 主题</vt:lpstr>
      <vt:lpstr>关于弃婴安全岛</vt:lpstr>
      <vt:lpstr>背景信息</vt:lpstr>
      <vt:lpstr>伦理道德冲突</vt:lpstr>
      <vt:lpstr>伦理道德冲突</vt:lpstr>
      <vt:lpstr>伦理道德冲突</vt:lpstr>
      <vt:lpstr>课题理论支持</vt:lpstr>
      <vt:lpstr>问卷调查</vt:lpstr>
      <vt:lpstr>视频采访</vt:lpstr>
      <vt:lpstr>电话采访</vt:lpstr>
      <vt:lpstr>座谈会</vt:lpstr>
      <vt:lpstr>调查结果总结</vt:lpstr>
      <vt:lpstr>反思——如何解决弃婴问题</vt:lpstr>
      <vt:lpstr>谢谢观看！</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关于弃婴安全岛</dc:title>
  <dc:creator>toshiba</dc:creator>
  <cp:lastModifiedBy>toshiba</cp:lastModifiedBy>
  <cp:revision>19</cp:revision>
  <dcterms:created xsi:type="dcterms:W3CDTF">2014-05-30T04:12:38Z</dcterms:created>
  <dcterms:modified xsi:type="dcterms:W3CDTF">2014-05-31T15:14:49Z</dcterms:modified>
</cp:coreProperties>
</file>