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78" r:id="rId3"/>
    <p:sldId id="258" r:id="rId4"/>
    <p:sldId id="259" r:id="rId5"/>
    <p:sldId id="260" r:id="rId6"/>
    <p:sldId id="271" r:id="rId7"/>
    <p:sldId id="272" r:id="rId8"/>
    <p:sldId id="273" r:id="rId9"/>
    <p:sldId id="274" r:id="rId10"/>
    <p:sldId id="275" r:id="rId11"/>
    <p:sldId id="276" r:id="rId12"/>
    <p:sldId id="277"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55298" name="Group 2"/>
          <p:cNvGrpSpPr>
            <a:grpSpLocks/>
          </p:cNvGrpSpPr>
          <p:nvPr/>
        </p:nvGrpSpPr>
        <p:grpSpPr bwMode="auto">
          <a:xfrm>
            <a:off x="1658938" y="1600200"/>
            <a:ext cx="6837362" cy="3200400"/>
            <a:chOff x="1045" y="1008"/>
            <a:chExt cx="4307" cy="2016"/>
          </a:xfrm>
        </p:grpSpPr>
        <p:sp>
          <p:nvSpPr>
            <p:cNvPr id="55299"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zh-CN" altLang="en-US" sz="2400">
                <a:latin typeface="Times New Roman" pitchFamily="18" charset="0"/>
              </a:endParaRPr>
            </a:p>
          </p:txBody>
        </p:sp>
        <p:sp>
          <p:nvSpPr>
            <p:cNvPr id="55300"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zh-CN" altLang="en-US" sz="2400">
                <a:latin typeface="Times New Roman" pitchFamily="18" charset="0"/>
              </a:endParaRPr>
            </a:p>
          </p:txBody>
        </p:sp>
        <p:sp>
          <p:nvSpPr>
            <p:cNvPr id="55301"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zh-CN" altLang="en-US" sz="2400">
                <a:latin typeface="Times New Roman" pitchFamily="18" charset="0"/>
              </a:endParaRPr>
            </a:p>
          </p:txBody>
        </p:sp>
        <p:sp>
          <p:nvSpPr>
            <p:cNvPr id="55302"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zh-CN" altLang="en-US" sz="2400">
                <a:latin typeface="Times New Roman" pitchFamily="18" charset="0"/>
              </a:endParaRPr>
            </a:p>
          </p:txBody>
        </p:sp>
        <p:sp>
          <p:nvSpPr>
            <p:cNvPr id="55303"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zh-CN" altLang="en-US" sz="2400">
                <a:latin typeface="Times New Roman" pitchFamily="18" charset="0"/>
              </a:endParaRPr>
            </a:p>
          </p:txBody>
        </p:sp>
        <p:sp>
          <p:nvSpPr>
            <p:cNvPr id="55304"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zh-CN" altLang="en-US" sz="2400">
                <a:latin typeface="Times New Roman" pitchFamily="18" charset="0"/>
              </a:endParaRPr>
            </a:p>
          </p:txBody>
        </p:sp>
      </p:grpSp>
      <p:sp>
        <p:nvSpPr>
          <p:cNvPr id="55305" name="Rectangle 9"/>
          <p:cNvSpPr>
            <a:spLocks noGrp="1" noChangeArrowheads="1"/>
          </p:cNvSpPr>
          <p:nvPr>
            <p:ph type="dt" sz="half" idx="2"/>
          </p:nvPr>
        </p:nvSpPr>
        <p:spPr/>
        <p:txBody>
          <a:bodyPr/>
          <a:lstStyle>
            <a:lvl1pPr>
              <a:defRPr/>
            </a:lvl1pPr>
          </a:lstStyle>
          <a:p>
            <a:fld id="{628360A0-865B-457A-ABF5-7C9BEEBDBCC8}" type="datetimeFigureOut">
              <a:rPr lang="zh-CN" altLang="en-US"/>
              <a:pPr/>
              <a:t>2011/5/31</a:t>
            </a:fld>
            <a:endParaRPr lang="en-US" altLang="zh-CN"/>
          </a:p>
        </p:txBody>
      </p:sp>
      <p:sp>
        <p:nvSpPr>
          <p:cNvPr id="55306" name="Rectangle 10"/>
          <p:cNvSpPr>
            <a:spLocks noGrp="1" noChangeArrowheads="1"/>
          </p:cNvSpPr>
          <p:nvPr>
            <p:ph type="ftr" sz="quarter" idx="3"/>
          </p:nvPr>
        </p:nvSpPr>
        <p:spPr/>
        <p:txBody>
          <a:bodyPr/>
          <a:lstStyle>
            <a:lvl1pPr>
              <a:defRPr/>
            </a:lvl1pPr>
          </a:lstStyle>
          <a:p>
            <a:endParaRPr lang="en-US" altLang="zh-CN"/>
          </a:p>
        </p:txBody>
      </p:sp>
      <p:sp>
        <p:nvSpPr>
          <p:cNvPr id="55307" name="Rectangle 11"/>
          <p:cNvSpPr>
            <a:spLocks noGrp="1" noChangeArrowheads="1"/>
          </p:cNvSpPr>
          <p:nvPr>
            <p:ph type="sldNum" sz="quarter" idx="4"/>
          </p:nvPr>
        </p:nvSpPr>
        <p:spPr/>
        <p:txBody>
          <a:bodyPr/>
          <a:lstStyle>
            <a:lvl1pPr>
              <a:defRPr/>
            </a:lvl1pPr>
          </a:lstStyle>
          <a:p>
            <a:fld id="{0B106ACC-3528-412B-A85F-9546E18D6C2B}" type="slidenum">
              <a:rPr lang="zh-CN" altLang="en-US"/>
              <a:pPr/>
              <a:t>‹#›</a:t>
            </a:fld>
            <a:endParaRPr lang="en-US" altLang="zh-CN"/>
          </a:p>
        </p:txBody>
      </p:sp>
      <p:sp>
        <p:nvSpPr>
          <p:cNvPr id="55308" name="Rectangle 12"/>
          <p:cNvSpPr>
            <a:spLocks noGrp="1" noChangeArrowheads="1"/>
          </p:cNvSpPr>
          <p:nvPr>
            <p:ph type="ctrTitle"/>
          </p:nvPr>
        </p:nvSpPr>
        <p:spPr>
          <a:xfrm>
            <a:off x="685800" y="1219200"/>
            <a:ext cx="7772400" cy="1933575"/>
          </a:xfrm>
        </p:spPr>
        <p:txBody>
          <a:bodyPr anchor="b"/>
          <a:lstStyle>
            <a:lvl1pPr algn="r">
              <a:defRPr sz="4400"/>
            </a:lvl1pPr>
          </a:lstStyle>
          <a:p>
            <a:r>
              <a:rPr lang="zh-CN" altLang="en-US"/>
              <a:t>单击此处编辑母版标题样式</a:t>
            </a:r>
          </a:p>
        </p:txBody>
      </p:sp>
      <p:sp>
        <p:nvSpPr>
          <p:cNvPr id="5530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zh-CN" altLang="en-US"/>
              <a:t>单击此处编辑母版副标题样式</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057F2D11-874A-40B2-BD77-34EA64637956}" type="datetimeFigureOut">
              <a:rPr lang="zh-CN" altLang="en-US"/>
              <a:pPr/>
              <a:t>2011/5/31</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04FEF82-0B7F-453B-A7E1-F90003BA87B5}"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628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62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9BC8DBC8-DFB7-4711-B299-9BC0BECC94AB}" type="datetimeFigureOut">
              <a:rPr lang="zh-CN" altLang="en-US"/>
              <a:pPr/>
              <a:t>2011/5/31</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E64E0A2-B327-49EF-BD9A-AD04A66A8D2E}"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0B7D55A5-E05E-4435-BD24-5D6A24A7A6BB}" type="datetimeFigureOut">
              <a:rPr lang="zh-CN" altLang="en-US"/>
              <a:pPr/>
              <a:t>2011/5/31</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9806BA8-200D-486F-A412-7093AA726749}"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8953FD18-A5B5-48C0-AD9A-88016133678F}" type="datetimeFigureOut">
              <a:rPr lang="zh-CN" altLang="en-US"/>
              <a:pPr/>
              <a:t>2011/5/31</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79B8BC2-C6EC-4335-858B-B88C0D74B35C}"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64D937B9-6233-4CE1-A123-43E3D6CAE3C1}" type="datetimeFigureOut">
              <a:rPr lang="zh-CN" altLang="en-US"/>
              <a:pPr/>
              <a:t>2011/5/31</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2D03801-5677-4216-9C6D-1827C30C3D70}"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E3F6A0B4-A00F-4AC0-8A17-531A6C3558D4}" type="datetimeFigureOut">
              <a:rPr lang="zh-CN" altLang="en-US"/>
              <a:pPr/>
              <a:t>2011/5/31</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7A5DC541-3D1D-45FD-AD86-8920CCEEC2F0}"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B3F80373-A18E-4F31-BE42-7C2078C46D8B}" type="datetimeFigureOut">
              <a:rPr lang="zh-CN" altLang="en-US"/>
              <a:pPr/>
              <a:t>2011/5/31</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314A0C46-38EE-4965-8535-C9D94EDAAF8A}"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94B461A6-5E9F-41B5-B49C-055870751DFA}" type="datetimeFigureOut">
              <a:rPr lang="zh-CN" altLang="en-US"/>
              <a:pPr/>
              <a:t>2011/5/31</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54BFC46-1488-4B44-B255-BAFB57196FE5}"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40B1669A-B877-41EC-8B3F-5C28ADEF24F2}" type="datetimeFigureOut">
              <a:rPr lang="zh-CN" altLang="en-US"/>
              <a:pPr/>
              <a:t>2011/5/31</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AA302A8-4E89-48A4-A854-3E61160CEC05}"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A2618D48-3327-4795-B1EC-A42007744B92}" type="datetimeFigureOut">
              <a:rPr lang="zh-CN" altLang="en-US"/>
              <a:pPr/>
              <a:t>2011/5/31</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3191793-0095-4593-BEC4-7A260D06BA06}"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4274" name="Group 2"/>
          <p:cNvGrpSpPr>
            <a:grpSpLocks/>
          </p:cNvGrpSpPr>
          <p:nvPr/>
        </p:nvGrpSpPr>
        <p:grpSpPr bwMode="auto">
          <a:xfrm>
            <a:off x="1071563" y="304800"/>
            <a:ext cx="7615237" cy="1106488"/>
            <a:chOff x="675" y="192"/>
            <a:chExt cx="4797" cy="697"/>
          </a:xfrm>
        </p:grpSpPr>
        <p:sp>
          <p:nvSpPr>
            <p:cNvPr id="5427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zh-CN" altLang="en-US" sz="2400">
                <a:latin typeface="Times New Roman" pitchFamily="18" charset="0"/>
              </a:endParaRPr>
            </a:p>
          </p:txBody>
        </p:sp>
        <p:sp>
          <p:nvSpPr>
            <p:cNvPr id="5427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zh-CN" altLang="en-US" sz="2400">
                <a:latin typeface="Times New Roman" pitchFamily="18" charset="0"/>
              </a:endParaRPr>
            </a:p>
          </p:txBody>
        </p:sp>
        <p:sp>
          <p:nvSpPr>
            <p:cNvPr id="5427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zh-CN" altLang="en-US" sz="2400">
                <a:latin typeface="Times New Roman" pitchFamily="18" charset="0"/>
              </a:endParaRPr>
            </a:p>
          </p:txBody>
        </p:sp>
        <p:sp>
          <p:nvSpPr>
            <p:cNvPr id="5427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zh-CN" altLang="en-US" sz="2400">
                <a:latin typeface="Times New Roman" pitchFamily="18" charset="0"/>
              </a:endParaRPr>
            </a:p>
          </p:txBody>
        </p:sp>
        <p:sp>
          <p:nvSpPr>
            <p:cNvPr id="5427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zh-CN" altLang="en-US" sz="2400">
                <a:latin typeface="Times New Roman" pitchFamily="18" charset="0"/>
              </a:endParaRPr>
            </a:p>
          </p:txBody>
        </p:sp>
      </p:grpSp>
      <p:sp>
        <p:nvSpPr>
          <p:cNvPr id="5428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428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3DFD06A6-3831-4AB4-8802-F7C59489716D}" type="datetimeFigureOut">
              <a:rPr lang="zh-CN" altLang="en-US"/>
              <a:pPr/>
              <a:t>2011/5/31</a:t>
            </a:fld>
            <a:endParaRPr lang="en-US" altLang="zh-CN"/>
          </a:p>
        </p:txBody>
      </p:sp>
      <p:sp>
        <p:nvSpPr>
          <p:cNvPr id="54282"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zh-CN"/>
          </a:p>
        </p:txBody>
      </p:sp>
      <p:sp>
        <p:nvSpPr>
          <p:cNvPr id="5428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A34C688-E266-4B7B-A75D-BA2F77A0EBCF}" type="slidenum">
              <a:rPr lang="zh-CN" altLang="en-US"/>
              <a:pPr/>
              <a:t>‹#›</a:t>
            </a:fld>
            <a:endParaRPr lang="en-US" altLang="zh-CN"/>
          </a:p>
        </p:txBody>
      </p:sp>
      <p:sp>
        <p:nvSpPr>
          <p:cNvPr id="54284"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ea typeface="宋体" charset="-122"/>
        </a:defRPr>
      </a:lvl2pPr>
      <a:lvl3pPr algn="l" rtl="0" fontAlgn="base">
        <a:spcBef>
          <a:spcPct val="0"/>
        </a:spcBef>
        <a:spcAft>
          <a:spcPct val="0"/>
        </a:spcAft>
        <a:defRPr sz="3800">
          <a:solidFill>
            <a:schemeClr val="tx2"/>
          </a:solidFill>
          <a:latin typeface="Arial" charset="0"/>
          <a:ea typeface="宋体" charset="-122"/>
        </a:defRPr>
      </a:lvl3pPr>
      <a:lvl4pPr algn="l" rtl="0" fontAlgn="base">
        <a:spcBef>
          <a:spcPct val="0"/>
        </a:spcBef>
        <a:spcAft>
          <a:spcPct val="0"/>
        </a:spcAft>
        <a:defRPr sz="3800">
          <a:solidFill>
            <a:schemeClr val="tx2"/>
          </a:solidFill>
          <a:latin typeface="Arial" charset="0"/>
          <a:ea typeface="宋体" charset="-122"/>
        </a:defRPr>
      </a:lvl4pPr>
      <a:lvl5pPr algn="l" rtl="0" fontAlgn="base">
        <a:spcBef>
          <a:spcPct val="0"/>
        </a:spcBef>
        <a:spcAft>
          <a:spcPct val="0"/>
        </a:spcAft>
        <a:defRPr sz="3800">
          <a:solidFill>
            <a:schemeClr val="tx2"/>
          </a:solidFill>
          <a:latin typeface="Arial" charset="0"/>
          <a:ea typeface="宋体" charset="-122"/>
        </a:defRPr>
      </a:lvl5pPr>
      <a:lvl6pPr marL="457200" algn="l" rtl="0" fontAlgn="base">
        <a:spcBef>
          <a:spcPct val="0"/>
        </a:spcBef>
        <a:spcAft>
          <a:spcPct val="0"/>
        </a:spcAft>
        <a:defRPr sz="3800">
          <a:solidFill>
            <a:schemeClr val="tx2"/>
          </a:solidFill>
          <a:latin typeface="Arial" charset="0"/>
          <a:ea typeface="宋体" charset="-122"/>
        </a:defRPr>
      </a:lvl6pPr>
      <a:lvl7pPr marL="914400" algn="l" rtl="0" fontAlgn="base">
        <a:spcBef>
          <a:spcPct val="0"/>
        </a:spcBef>
        <a:spcAft>
          <a:spcPct val="0"/>
        </a:spcAft>
        <a:defRPr sz="3800">
          <a:solidFill>
            <a:schemeClr val="tx2"/>
          </a:solidFill>
          <a:latin typeface="Arial" charset="0"/>
          <a:ea typeface="宋体" charset="-122"/>
        </a:defRPr>
      </a:lvl7pPr>
      <a:lvl8pPr marL="1371600" algn="l" rtl="0" fontAlgn="base">
        <a:spcBef>
          <a:spcPct val="0"/>
        </a:spcBef>
        <a:spcAft>
          <a:spcPct val="0"/>
        </a:spcAft>
        <a:defRPr sz="3800">
          <a:solidFill>
            <a:schemeClr val="tx2"/>
          </a:solidFill>
          <a:latin typeface="Arial" charset="0"/>
          <a:ea typeface="宋体" charset="-122"/>
        </a:defRPr>
      </a:lvl8pPr>
      <a:lvl9pPr marL="1828800" algn="l" rtl="0" fontAlgn="base">
        <a:spcBef>
          <a:spcPct val="0"/>
        </a:spcBef>
        <a:spcAft>
          <a:spcPct val="0"/>
        </a:spcAft>
        <a:defRPr sz="3800">
          <a:solidFill>
            <a:schemeClr val="tx2"/>
          </a:solidFill>
          <a:latin typeface="Arial" charset="0"/>
          <a:ea typeface="宋体" charset="-122"/>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ea typeface="+mn-ea"/>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ea typeface="+mn-ea"/>
        </a:defRPr>
      </a:lvl3pPr>
      <a:lvl4pPr marL="1600200" indent="-228600" algn="l" rtl="0" fontAlgn="base">
        <a:spcBef>
          <a:spcPct val="20000"/>
        </a:spcBef>
        <a:spcAft>
          <a:spcPct val="0"/>
        </a:spcAft>
        <a:buClr>
          <a:schemeClr val="accent1"/>
        </a:buClr>
        <a:buChar char="•"/>
        <a:defRPr sz="2000">
          <a:solidFill>
            <a:schemeClr val="tx1"/>
          </a:solidFill>
          <a:latin typeface="+mn-lt"/>
          <a:ea typeface="+mn-ea"/>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4294967295"/>
          </p:nvPr>
        </p:nvSpPr>
        <p:spPr>
          <a:xfrm>
            <a:off x="5292725" y="4437063"/>
            <a:ext cx="3344863" cy="1752600"/>
          </a:xfrm>
        </p:spPr>
        <p:txBody>
          <a:bodyPr/>
          <a:lstStyle/>
          <a:p>
            <a:pPr marL="0" indent="0">
              <a:buFont typeface="Wingdings" pitchFamily="2" charset="2"/>
              <a:buNone/>
            </a:pPr>
            <a:r>
              <a:rPr lang="zh-CN" altLang="en-US" sz="1800" dirty="0"/>
              <a:t>黄子微   </a:t>
            </a:r>
            <a:r>
              <a:rPr lang="en-US" altLang="zh-CN" sz="1800" dirty="0"/>
              <a:t>10300690099   </a:t>
            </a:r>
          </a:p>
          <a:p>
            <a:pPr marL="0" indent="0">
              <a:buFont typeface="Wingdings" pitchFamily="2" charset="2"/>
              <a:buNone/>
            </a:pPr>
            <a:r>
              <a:rPr lang="zh-CN" altLang="en-US" sz="1800" dirty="0"/>
              <a:t>顾妍    </a:t>
            </a:r>
            <a:r>
              <a:rPr lang="zh-CN" altLang="en-US" sz="1800" dirty="0" smtClean="0"/>
              <a:t>   </a:t>
            </a:r>
            <a:r>
              <a:rPr lang="en-US" altLang="zh-CN" sz="1800" dirty="0" smtClean="0"/>
              <a:t>10300690092</a:t>
            </a:r>
            <a:endParaRPr lang="en-US" altLang="zh-CN" sz="1800" dirty="0"/>
          </a:p>
          <a:p>
            <a:pPr marL="0" indent="0">
              <a:buFont typeface="Wingdings" pitchFamily="2" charset="2"/>
              <a:buNone/>
            </a:pPr>
            <a:r>
              <a:rPr lang="zh-CN" altLang="en-US" sz="1800" dirty="0"/>
              <a:t>张馨元   </a:t>
            </a:r>
            <a:r>
              <a:rPr lang="en-US" altLang="zh-CN" sz="1800" dirty="0" smtClean="0"/>
              <a:t>10301030052</a:t>
            </a:r>
            <a:endParaRPr lang="en-US" altLang="zh-CN" sz="1800" dirty="0"/>
          </a:p>
        </p:txBody>
      </p:sp>
      <p:sp>
        <p:nvSpPr>
          <p:cNvPr id="4" name="矩形 3"/>
          <p:cNvSpPr/>
          <p:nvPr/>
        </p:nvSpPr>
        <p:spPr>
          <a:xfrm>
            <a:off x="611560" y="1556792"/>
            <a:ext cx="7891904" cy="1200329"/>
          </a:xfrm>
          <a:prstGeom prst="rect">
            <a:avLst/>
          </a:prstGeom>
          <a:noFill/>
        </p:spPr>
        <p:txBody>
          <a:bodyPr wrap="none">
            <a:spAutoFit/>
          </a:bodyPr>
          <a:lstStyle/>
          <a:p>
            <a:pPr algn="ctr" fontAlgn="auto">
              <a:spcBef>
                <a:spcPts val="0"/>
              </a:spcBef>
              <a:spcAft>
                <a:spcPts val="0"/>
              </a:spcAft>
              <a:defRPr/>
            </a:pPr>
            <a:r>
              <a:rPr lang="zh-CN" alt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华文楷体" pitchFamily="2" charset="-122"/>
                <a:ea typeface="华文楷体" pitchFamily="2" charset="-122"/>
              </a:rPr>
              <a:t>中国死刑存废之争</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r"/>
            <a:r>
              <a:rPr lang="zh-CN" altLang="en-US" b="1">
                <a:ea typeface="楷体_GB2312" pitchFamily="49" charset="-122"/>
              </a:rPr>
              <a:t>死刑存在的弊端</a:t>
            </a:r>
            <a:r>
              <a:rPr lang="zh-CN" altLang="en-US"/>
              <a:t> </a:t>
            </a:r>
          </a:p>
        </p:txBody>
      </p:sp>
      <p:sp>
        <p:nvSpPr>
          <p:cNvPr id="37891" name="Rectangle 3"/>
          <p:cNvSpPr>
            <a:spLocks noGrp="1" noChangeArrowheads="1"/>
          </p:cNvSpPr>
          <p:nvPr>
            <p:ph type="body" idx="1"/>
          </p:nvPr>
        </p:nvSpPr>
        <p:spPr>
          <a:xfrm>
            <a:off x="469900" y="2420938"/>
            <a:ext cx="6635750" cy="2090737"/>
          </a:xfrm>
        </p:spPr>
        <p:txBody>
          <a:bodyPr/>
          <a:lstStyle/>
          <a:p>
            <a:r>
              <a:rPr lang="zh-CN" altLang="en-US" sz="3600">
                <a:ea typeface="华文行楷" pitchFamily="2" charset="-122"/>
              </a:rPr>
              <a:t>我国现行死刑制度</a:t>
            </a:r>
            <a:r>
              <a:rPr lang="en-US" altLang="zh-CN" sz="3600">
                <a:latin typeface="DotumChe"/>
                <a:ea typeface="华文行楷" pitchFamily="2" charset="-122"/>
              </a:rPr>
              <a:t>——</a:t>
            </a:r>
            <a:r>
              <a:rPr lang="zh-CN" altLang="en-US" sz="3600">
                <a:ea typeface="华文行楷" pitchFamily="2" charset="-122"/>
              </a:rPr>
              <a:t>十大弊端</a:t>
            </a:r>
          </a:p>
          <a:p>
            <a:r>
              <a:rPr lang="zh-CN" altLang="en-US" sz="3600">
                <a:ea typeface="华文行楷" pitchFamily="2" charset="-122"/>
              </a:rPr>
              <a:t>民众误区与原因</a:t>
            </a:r>
          </a:p>
          <a:p>
            <a:r>
              <a:rPr lang="zh-CN" altLang="en-US" sz="3600">
                <a:ea typeface="华文行楷" pitchFamily="2" charset="-122"/>
              </a:rPr>
              <a:t>死刑废除必然性</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836613"/>
            <a:ext cx="8229600" cy="1143000"/>
          </a:xfrm>
        </p:spPr>
        <p:txBody>
          <a:bodyPr/>
          <a:lstStyle/>
          <a:p>
            <a:r>
              <a:rPr lang="zh-CN" altLang="en-US" sz="3000">
                <a:ea typeface="方正姚体" pitchFamily="2" charset="-122"/>
              </a:rPr>
              <a:t>死刑短期改进可行措施</a:t>
            </a:r>
          </a:p>
        </p:txBody>
      </p:sp>
      <p:sp>
        <p:nvSpPr>
          <p:cNvPr id="40963" name="Rectangle 3"/>
          <p:cNvSpPr>
            <a:spLocks noGrp="1" noChangeArrowheads="1"/>
          </p:cNvSpPr>
          <p:nvPr>
            <p:ph type="body" idx="1"/>
          </p:nvPr>
        </p:nvSpPr>
        <p:spPr>
          <a:xfrm>
            <a:off x="3419475" y="2708275"/>
            <a:ext cx="8229600" cy="2836863"/>
          </a:xfrm>
        </p:spPr>
        <p:txBody>
          <a:bodyPr/>
          <a:lstStyle/>
          <a:p>
            <a:r>
              <a:rPr lang="zh-CN" altLang="en-US"/>
              <a:t>政策方面</a:t>
            </a:r>
          </a:p>
          <a:p>
            <a:r>
              <a:rPr lang="zh-CN" altLang="en-US"/>
              <a:t>立法方面</a:t>
            </a:r>
          </a:p>
          <a:p>
            <a:r>
              <a:rPr lang="zh-CN" altLang="en-US"/>
              <a:t>司法方面</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WordArt 5"/>
          <p:cNvSpPr>
            <a:spLocks noChangeArrowheads="1" noChangeShapeType="1" noTextEdit="1"/>
          </p:cNvSpPr>
          <p:nvPr/>
        </p:nvSpPr>
        <p:spPr bwMode="auto">
          <a:xfrm rot="570906">
            <a:off x="1727200" y="2057400"/>
            <a:ext cx="5545138" cy="2447925"/>
          </a:xfrm>
          <a:prstGeom prst="rect">
            <a:avLst/>
          </a:prstGeom>
        </p:spPr>
        <p:txBody>
          <a:bodyPr wrap="none" fromWordArt="1">
            <a:prstTxWarp prst="textDeflate">
              <a:avLst>
                <a:gd name="adj" fmla="val 18750"/>
              </a:avLst>
            </a:prstTxWarp>
            <a:scene3d>
              <a:camera prst="legacyObliqueTopLeft"/>
              <a:lightRig rig="legacyNormal3" dir="r"/>
            </a:scene3d>
            <a:sp3d extrusionH="201600" prstMaterial="legacyMatte">
              <a:extrusionClr>
                <a:srgbClr val="0066CC"/>
              </a:extrusionClr>
            </a:sp3d>
          </a:bodyPr>
          <a:lstStyle/>
          <a:p>
            <a:pPr algn="ctr"/>
            <a:r>
              <a:rPr lang="zh-CN" altLang="en-US" sz="3600" kern="10">
                <a:ln w="9525">
                  <a:round/>
                  <a:headEnd/>
                  <a:tailEnd/>
                </a:ln>
                <a:gradFill rotWithShape="0">
                  <a:gsLst>
                    <a:gs pos="0">
                      <a:srgbClr val="FFFFCC"/>
                    </a:gs>
                    <a:gs pos="100000">
                      <a:srgbClr val="FF9999"/>
                    </a:gs>
                  </a:gsLst>
                  <a:lin ang="4829094" scaled="1"/>
                </a:gradFill>
                <a:latin typeface="幼圆"/>
                <a:ea typeface="幼圆"/>
              </a:rPr>
              <a:t>谢谢</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图片 3"/>
          <p:cNvPicPr>
            <a:picLocks noChangeAspect="1"/>
          </p:cNvPicPr>
          <p:nvPr/>
        </p:nvPicPr>
        <p:blipFill>
          <a:blip r:embed="rId2" cstate="print"/>
          <a:srcRect/>
          <a:stretch>
            <a:fillRect/>
          </a:stretch>
        </p:blipFill>
        <p:spPr bwMode="auto">
          <a:xfrm>
            <a:off x="2843213" y="1989138"/>
            <a:ext cx="6300787" cy="4724400"/>
          </a:xfrm>
          <a:prstGeom prst="rect">
            <a:avLst/>
          </a:prstGeom>
          <a:noFill/>
          <a:ln w="9525">
            <a:noFill/>
            <a:miter lim="800000"/>
            <a:headEnd/>
            <a:tailEnd/>
          </a:ln>
        </p:spPr>
      </p:pic>
      <p:sp>
        <p:nvSpPr>
          <p:cNvPr id="56325" name="Rectangle 5"/>
          <p:cNvSpPr>
            <a:spLocks noGrp="1" noChangeArrowheads="1"/>
          </p:cNvSpPr>
          <p:nvPr>
            <p:ph type="ctrTitle"/>
          </p:nvPr>
        </p:nvSpPr>
        <p:spPr>
          <a:xfrm>
            <a:off x="250825" y="333375"/>
            <a:ext cx="5616575" cy="1366838"/>
          </a:xfrm>
        </p:spPr>
        <p:txBody>
          <a:bodyPr/>
          <a:lstStyle/>
          <a:p>
            <a:pPr algn="l"/>
            <a:r>
              <a:rPr lang="zh-CN" altLang="zh-CN" sz="4000" b="1"/>
              <a:t>调查问卷</a:t>
            </a:r>
            <a:r>
              <a:rPr lang="zh-CN" altLang="en-US" sz="4000" b="1"/>
              <a:t>部分</a:t>
            </a:r>
            <a:r>
              <a:rPr lang="zh-CN" altLang="zh-CN" sz="4000" b="1"/>
              <a:t>结果呈现</a:t>
            </a:r>
            <a:r>
              <a:rPr lang="zh-CN" altLang="zh-CN" sz="4000"/>
              <a:t/>
            </a:r>
            <a:br>
              <a:rPr lang="zh-CN" altLang="zh-CN" sz="4000"/>
            </a:br>
            <a:endParaRPr lang="zh-CN" altLang="en-US" sz="4000"/>
          </a:p>
        </p:txBody>
      </p:sp>
      <p:sp>
        <p:nvSpPr>
          <p:cNvPr id="56327" name="TextBox 4"/>
          <p:cNvSpPr txBox="1">
            <a:spLocks noChangeArrowheads="1"/>
          </p:cNvSpPr>
          <p:nvPr/>
        </p:nvSpPr>
        <p:spPr bwMode="auto">
          <a:xfrm>
            <a:off x="250825" y="1341438"/>
            <a:ext cx="4264025" cy="579437"/>
          </a:xfrm>
          <a:prstGeom prst="rect">
            <a:avLst/>
          </a:prstGeom>
          <a:noFill/>
          <a:ln w="9525">
            <a:noFill/>
            <a:miter lim="800000"/>
            <a:headEnd/>
            <a:tailEnd/>
          </a:ln>
        </p:spPr>
        <p:txBody>
          <a:bodyPr wrap="none">
            <a:spAutoFit/>
          </a:bodyPr>
          <a:lstStyle/>
          <a:p>
            <a:r>
              <a:rPr lang="zh-CN" altLang="en-US" sz="3200" b="1">
                <a:latin typeface="Calibri" pitchFamily="34" charset="0"/>
              </a:rPr>
              <a:t>我国死刑是否应该废除</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内容占位符 3"/>
          <p:cNvPicPr>
            <a:picLocks noGrp="1" noChangeAspect="1"/>
          </p:cNvPicPr>
          <p:nvPr>
            <p:ph idx="4294967295"/>
          </p:nvPr>
        </p:nvPicPr>
        <p:blipFill>
          <a:blip r:embed="rId2" cstate="print"/>
          <a:srcRect/>
          <a:stretch>
            <a:fillRect/>
          </a:stretch>
        </p:blipFill>
        <p:spPr>
          <a:xfrm>
            <a:off x="3062288" y="2297113"/>
            <a:ext cx="6081712" cy="4560887"/>
          </a:xfrm>
        </p:spPr>
      </p:pic>
      <p:sp>
        <p:nvSpPr>
          <p:cNvPr id="15363" name="TextBox 4"/>
          <p:cNvSpPr txBox="1">
            <a:spLocks noChangeArrowheads="1"/>
          </p:cNvSpPr>
          <p:nvPr/>
        </p:nvSpPr>
        <p:spPr bwMode="auto">
          <a:xfrm>
            <a:off x="539750" y="1628775"/>
            <a:ext cx="4716463" cy="584200"/>
          </a:xfrm>
          <a:prstGeom prst="rect">
            <a:avLst/>
          </a:prstGeom>
          <a:noFill/>
          <a:ln w="9525">
            <a:noFill/>
            <a:miter lim="800000"/>
            <a:headEnd/>
            <a:tailEnd/>
          </a:ln>
        </p:spPr>
        <p:txBody>
          <a:bodyPr wrap="none">
            <a:spAutoFit/>
          </a:bodyPr>
          <a:lstStyle/>
          <a:p>
            <a:r>
              <a:rPr lang="zh-CN" altLang="en-US" sz="3200" b="1">
                <a:latin typeface="Calibri" pitchFamily="34" charset="0"/>
              </a:rPr>
              <a:t>不应该废除的原因有哪些</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内容占位符 3"/>
          <p:cNvPicPr>
            <a:picLocks noGrp="1" noChangeAspect="1"/>
          </p:cNvPicPr>
          <p:nvPr>
            <p:ph idx="4294967295"/>
          </p:nvPr>
        </p:nvPicPr>
        <p:blipFill>
          <a:blip r:embed="rId2" cstate="print"/>
          <a:srcRect/>
          <a:stretch>
            <a:fillRect/>
          </a:stretch>
        </p:blipFill>
        <p:spPr>
          <a:xfrm>
            <a:off x="2943225" y="2205038"/>
            <a:ext cx="6200775" cy="4651375"/>
          </a:xfrm>
        </p:spPr>
      </p:pic>
      <p:sp>
        <p:nvSpPr>
          <p:cNvPr id="16387" name="TextBox 4"/>
          <p:cNvSpPr txBox="1">
            <a:spLocks noChangeArrowheads="1"/>
          </p:cNvSpPr>
          <p:nvPr/>
        </p:nvSpPr>
        <p:spPr bwMode="auto">
          <a:xfrm>
            <a:off x="468313" y="1557338"/>
            <a:ext cx="4397375" cy="585787"/>
          </a:xfrm>
          <a:prstGeom prst="rect">
            <a:avLst/>
          </a:prstGeom>
          <a:noFill/>
          <a:ln w="9525">
            <a:noFill/>
            <a:miter lim="800000"/>
            <a:headEnd/>
            <a:tailEnd/>
          </a:ln>
        </p:spPr>
        <p:txBody>
          <a:bodyPr wrap="none">
            <a:spAutoFit/>
          </a:bodyPr>
          <a:lstStyle/>
          <a:p>
            <a:r>
              <a:rPr lang="zh-CN" altLang="en-US" sz="3200" b="1">
                <a:latin typeface="Calibri" pitchFamily="34" charset="0"/>
              </a:rPr>
              <a:t>应该废除的原因有哪些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内容占位符 3"/>
          <p:cNvPicPr>
            <a:picLocks noGrp="1" noChangeAspect="1"/>
          </p:cNvPicPr>
          <p:nvPr>
            <p:ph idx="4294967295"/>
          </p:nvPr>
        </p:nvPicPr>
        <p:blipFill>
          <a:blip r:embed="rId2" cstate="print"/>
          <a:srcRect/>
          <a:stretch>
            <a:fillRect/>
          </a:stretch>
        </p:blipFill>
        <p:spPr>
          <a:xfrm>
            <a:off x="3132138" y="2328863"/>
            <a:ext cx="6003925" cy="4503737"/>
          </a:xfrm>
        </p:spPr>
      </p:pic>
      <p:sp>
        <p:nvSpPr>
          <p:cNvPr id="17411" name="TextBox 4"/>
          <p:cNvSpPr txBox="1">
            <a:spLocks noChangeArrowheads="1"/>
          </p:cNvSpPr>
          <p:nvPr/>
        </p:nvSpPr>
        <p:spPr bwMode="auto">
          <a:xfrm>
            <a:off x="323850" y="1700213"/>
            <a:ext cx="8423275" cy="585787"/>
          </a:xfrm>
          <a:prstGeom prst="rect">
            <a:avLst/>
          </a:prstGeom>
          <a:noFill/>
          <a:ln w="9525">
            <a:noFill/>
            <a:miter lim="800000"/>
            <a:headEnd/>
            <a:tailEnd/>
          </a:ln>
        </p:spPr>
        <p:txBody>
          <a:bodyPr wrap="none">
            <a:spAutoFit/>
          </a:bodyPr>
          <a:lstStyle/>
          <a:p>
            <a:r>
              <a:rPr lang="zh-CN" altLang="en-US" sz="3200" b="1">
                <a:latin typeface="Calibri" pitchFamily="34" charset="0"/>
              </a:rPr>
              <a:t>您认为废除死刑后，社会上犯罪呈现上升吗？</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WordArt 6"/>
          <p:cNvSpPr>
            <a:spLocks noChangeArrowheads="1" noChangeShapeType="1" noTextEdit="1"/>
          </p:cNvSpPr>
          <p:nvPr/>
        </p:nvSpPr>
        <p:spPr bwMode="auto">
          <a:xfrm>
            <a:off x="323850" y="188913"/>
            <a:ext cx="3024188" cy="2273300"/>
          </a:xfrm>
          <a:prstGeom prst="rect">
            <a:avLst/>
          </a:prstGeom>
        </p:spPr>
        <p:txBody>
          <a:bodyPr wrap="none" fromWordArt="1">
            <a:prstTxWarp prst="textSlantUp">
              <a:avLst>
                <a:gd name="adj" fmla="val 45602"/>
              </a:avLst>
            </a:prstTxWarp>
          </a:bodyPr>
          <a:lstStyle/>
          <a:p>
            <a:pPr algn="ctr"/>
            <a:r>
              <a:rPr lang="zh-CN" altLang="en-US" sz="4800" b="1" kern="10">
                <a:ln w="9525">
                  <a:solidFill>
                    <a:srgbClr val="000000"/>
                  </a:solidFill>
                  <a:round/>
                  <a:headEnd/>
                  <a:tailEnd/>
                </a:ln>
                <a:solidFill>
                  <a:srgbClr val="000000"/>
                </a:solidFill>
                <a:latin typeface="楷体_GB2312"/>
                <a:ea typeface="楷体_GB2312"/>
              </a:rPr>
              <a:t>问卷分析</a:t>
            </a:r>
          </a:p>
        </p:txBody>
      </p:sp>
      <p:sp>
        <p:nvSpPr>
          <p:cNvPr id="26632" name="Rectangle 8"/>
          <p:cNvSpPr>
            <a:spLocks noGrp="1" noChangeArrowheads="1"/>
          </p:cNvSpPr>
          <p:nvPr>
            <p:ph type="body" idx="4294967295"/>
          </p:nvPr>
        </p:nvSpPr>
        <p:spPr>
          <a:xfrm>
            <a:off x="468313" y="2420938"/>
            <a:ext cx="8424862" cy="3776662"/>
          </a:xfrm>
        </p:spPr>
        <p:txBody>
          <a:bodyPr/>
          <a:lstStyle/>
          <a:p>
            <a:r>
              <a:rPr lang="zh-CN" altLang="en-US" sz="2000"/>
              <a:t>中国社会的公众情感在整体上偏向于接受死刑</a:t>
            </a:r>
            <a:r>
              <a:rPr lang="zh-CN" altLang="en-US"/>
              <a:t> </a:t>
            </a:r>
          </a:p>
          <a:p>
            <a:r>
              <a:rPr lang="zh-CN" altLang="en-US" sz="2000"/>
              <a:t>中国人没有做好完全废除死刑的心理准备</a:t>
            </a:r>
          </a:p>
          <a:p>
            <a:r>
              <a:rPr lang="zh-CN" altLang="en-US" sz="2000">
                <a:latin typeface="宋体" charset="-122"/>
              </a:rPr>
              <a:t>中国公民已经意识到中国死刑制度的不足之处，并愿意对其进行小范围内的限制。 </a:t>
            </a:r>
          </a:p>
          <a:p>
            <a:r>
              <a:rPr lang="zh-CN" altLang="en-US" sz="2000">
                <a:latin typeface="宋体" charset="-122"/>
              </a:rPr>
              <a:t>中国公民对走私等一系列不会直接危害公民个人财产安全的犯罪较为宽容</a:t>
            </a:r>
          </a:p>
          <a:p>
            <a:r>
              <a:rPr lang="zh-CN" altLang="en-US" sz="2000"/>
              <a:t>中国人对于严重危及人身安全的暴力犯罪偏向于实施死刑 </a:t>
            </a:r>
          </a:p>
          <a:p>
            <a:r>
              <a:rPr lang="zh-CN" altLang="en-US" sz="2000"/>
              <a:t>中国人心中的最高刑罚应为极端而无法挽回的，如无法出狱的终身监禁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12775" y="2708275"/>
            <a:ext cx="6551613" cy="3422650"/>
          </a:xfrm>
        </p:spPr>
        <p:txBody>
          <a:bodyPr/>
          <a:lstStyle/>
          <a:p>
            <a:r>
              <a:rPr lang="zh-CN" altLang="en-US" b="1" dirty="0"/>
              <a:t>在世界范围内死刑的起源及其现状</a:t>
            </a:r>
            <a:r>
              <a:rPr lang="zh-CN" altLang="en-US" dirty="0"/>
              <a:t> </a:t>
            </a:r>
          </a:p>
          <a:p>
            <a:r>
              <a:rPr lang="zh-CN" altLang="en-US" b="1" dirty="0"/>
              <a:t>我国死刑的产生</a:t>
            </a:r>
            <a:r>
              <a:rPr lang="zh-CN" altLang="en-US" dirty="0"/>
              <a:t> </a:t>
            </a:r>
          </a:p>
          <a:p>
            <a:r>
              <a:rPr lang="zh-CN" altLang="en-US" b="1" dirty="0"/>
              <a:t>我国的死刑</a:t>
            </a:r>
            <a:r>
              <a:rPr lang="zh-CN" altLang="en-US" b="1" dirty="0" smtClean="0"/>
              <a:t>现状</a:t>
            </a:r>
            <a:endParaRPr lang="zh-CN" altLang="en-US" b="1" dirty="0"/>
          </a:p>
        </p:txBody>
      </p:sp>
      <p:sp>
        <p:nvSpPr>
          <p:cNvPr id="28677" name="WordArt 5"/>
          <p:cNvSpPr>
            <a:spLocks noChangeArrowheads="1" noChangeShapeType="1" noTextEdit="1"/>
          </p:cNvSpPr>
          <p:nvPr/>
        </p:nvSpPr>
        <p:spPr bwMode="auto">
          <a:xfrm rot="416407">
            <a:off x="2051050" y="260350"/>
            <a:ext cx="5329238" cy="1943100"/>
          </a:xfrm>
          <a:prstGeom prst="rect">
            <a:avLst/>
          </a:prstGeom>
        </p:spPr>
        <p:txBody>
          <a:bodyPr wrap="none" fromWordArt="1">
            <a:prstTxWarp prst="textCurveDown">
              <a:avLst>
                <a:gd name="adj" fmla="val 47713"/>
              </a:avLst>
            </a:prstTxWarp>
          </a:bodyPr>
          <a:lstStyle/>
          <a:p>
            <a:pPr algn="ctr"/>
            <a:r>
              <a:rPr lang="zh-CN" altLang="en-US"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宋体"/>
                <a:ea typeface="宋体"/>
              </a:rPr>
              <a:t>死刑的起源及其现状</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WordArt 4"/>
          <p:cNvSpPr>
            <a:spLocks noChangeArrowheads="1" noChangeShapeType="1" noTextEdit="1"/>
          </p:cNvSpPr>
          <p:nvPr/>
        </p:nvSpPr>
        <p:spPr bwMode="auto">
          <a:xfrm rot="2461651">
            <a:off x="5768975" y="1052513"/>
            <a:ext cx="3375025" cy="1295400"/>
          </a:xfrm>
          <a:prstGeom prst="rect">
            <a:avLst/>
          </a:prstGeom>
        </p:spPr>
        <p:txBody>
          <a:bodyPr spcFirstLastPara="1" wrap="none" fromWordArt="1">
            <a:prstTxWarp prst="textArchUp">
              <a:avLst>
                <a:gd name="adj" fmla="val 10800000"/>
              </a:avLst>
            </a:prstTxWarp>
          </a:bodyPr>
          <a:lstStyle/>
          <a:p>
            <a:pPr algn="ctr"/>
            <a:r>
              <a:rPr lang="zh-CN" alt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宋体"/>
                <a:ea typeface="宋体"/>
              </a:rPr>
              <a:t>死刑存在论</a:t>
            </a:r>
          </a:p>
        </p:txBody>
      </p:sp>
      <p:sp>
        <p:nvSpPr>
          <p:cNvPr id="29704" name="Rectangle 8"/>
          <p:cNvSpPr>
            <a:spLocks noGrp="1"/>
          </p:cNvSpPr>
          <p:nvPr>
            <p:ph type="body" idx="1"/>
          </p:nvPr>
        </p:nvSpPr>
        <p:spPr>
          <a:xfrm>
            <a:off x="469900" y="2492375"/>
            <a:ext cx="5265738" cy="3060700"/>
          </a:xfrm>
          <a:noFill/>
          <a:ln/>
        </p:spPr>
        <p:txBody>
          <a:bodyPr/>
          <a:lstStyle/>
          <a:p>
            <a:r>
              <a:rPr lang="zh-CN" altLang="en-US" b="1"/>
              <a:t>中国的死刑执行方式</a:t>
            </a:r>
          </a:p>
          <a:p>
            <a:r>
              <a:rPr lang="zh-CN" altLang="en-US" b="1"/>
              <a:t>死刑存在的价值与意义</a:t>
            </a:r>
          </a:p>
          <a:p>
            <a:r>
              <a:rPr lang="zh-CN" altLang="en-US" b="1"/>
              <a:t>死刑存在的合理性</a:t>
            </a:r>
            <a:r>
              <a:rPr lang="zh-CN" altLang="en-US"/>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WordArt 4"/>
          <p:cNvSpPr>
            <a:spLocks noChangeArrowheads="1" noChangeShapeType="1" noTextEdit="1"/>
          </p:cNvSpPr>
          <p:nvPr/>
        </p:nvSpPr>
        <p:spPr bwMode="auto">
          <a:xfrm rot="2461651">
            <a:off x="5768975" y="1052513"/>
            <a:ext cx="3375025" cy="1295400"/>
          </a:xfrm>
          <a:prstGeom prst="rect">
            <a:avLst/>
          </a:prstGeom>
        </p:spPr>
        <p:txBody>
          <a:bodyPr spcFirstLastPara="1" wrap="none" fromWordArt="1">
            <a:prstTxWarp prst="textArchUp">
              <a:avLst>
                <a:gd name="adj" fmla="val 10800000"/>
              </a:avLst>
            </a:prstTxWarp>
          </a:bodyPr>
          <a:lstStyle/>
          <a:p>
            <a:pPr algn="ctr"/>
            <a:r>
              <a:rPr lang="zh-CN" alt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宋体"/>
                <a:ea typeface="宋体"/>
              </a:rPr>
              <a:t>死刑存在论</a:t>
            </a:r>
          </a:p>
        </p:txBody>
      </p:sp>
      <p:sp>
        <p:nvSpPr>
          <p:cNvPr id="32777" name="Rectangle 9"/>
          <p:cNvSpPr>
            <a:spLocks noGrp="1" noChangeArrowheads="1"/>
          </p:cNvSpPr>
          <p:nvPr>
            <p:ph type="title"/>
          </p:nvPr>
        </p:nvSpPr>
        <p:spPr/>
        <p:txBody>
          <a:bodyPr/>
          <a:lstStyle/>
          <a:p>
            <a:r>
              <a:rPr lang="zh-CN" altLang="en-US" sz="3000" b="1">
                <a:ea typeface="幼圆" pitchFamily="49" charset="-122"/>
              </a:rPr>
              <a:t>网友的看法</a:t>
            </a:r>
          </a:p>
        </p:txBody>
      </p:sp>
      <p:sp>
        <p:nvSpPr>
          <p:cNvPr id="32778" name="Rectangle 10"/>
          <p:cNvSpPr>
            <a:spLocks noGrp="1" noChangeArrowheads="1"/>
          </p:cNvSpPr>
          <p:nvPr>
            <p:ph type="body" idx="1"/>
          </p:nvPr>
        </p:nvSpPr>
        <p:spPr/>
        <p:txBody>
          <a:bodyPr/>
          <a:lstStyle/>
          <a:p>
            <a:pPr>
              <a:lnSpc>
                <a:spcPct val="90000"/>
              </a:lnSpc>
            </a:pPr>
            <a:r>
              <a:rPr lang="zh-CN" altLang="en-US" sz="2000">
                <a:latin typeface="隶书" pitchFamily="49" charset="-122"/>
                <a:ea typeface="隶书" pitchFamily="49" charset="-122"/>
              </a:rPr>
              <a:t>各国都有自己的国情，中国的国情就不适合废除死刑啊 </a:t>
            </a:r>
          </a:p>
          <a:p>
            <a:pPr>
              <a:lnSpc>
                <a:spcPct val="90000"/>
              </a:lnSpc>
            </a:pPr>
            <a:r>
              <a:rPr lang="zh-CN" altLang="en-US" sz="2000">
                <a:latin typeface="隶书" pitchFamily="49" charset="-122"/>
                <a:ea typeface="隶书" pitchFamily="49" charset="-122"/>
              </a:rPr>
              <a:t>要是一个人不论犯多大的罪，只是判终身监禁的话，那么社会治安形势就会极度紧张。故意杀人、强奸轮奸、重大抢劫、贩毒等等都得判死刑 </a:t>
            </a:r>
          </a:p>
          <a:p>
            <a:pPr>
              <a:lnSpc>
                <a:spcPct val="90000"/>
              </a:lnSpc>
            </a:pPr>
            <a:r>
              <a:rPr lang="zh-CN" altLang="en-US" sz="2000">
                <a:latin typeface="隶书" pitchFamily="49" charset="-122"/>
                <a:ea typeface="隶书" pitchFamily="49" charset="-122"/>
              </a:rPr>
              <a:t>没有死刑，哪什么来遏制我们社会的人渣？没有死刑，贪官会多出十倍。 </a:t>
            </a:r>
            <a:r>
              <a:rPr lang="zh-CN" altLang="en-US" sz="2000">
                <a:latin typeface="Arial"/>
                <a:ea typeface="隶书" pitchFamily="49" charset="-122"/>
              </a:rPr>
              <a:t>”</a:t>
            </a:r>
            <a:r>
              <a:rPr lang="zh-CN" altLang="en-US" sz="2000">
                <a:latin typeface="隶书" pitchFamily="49" charset="-122"/>
                <a:ea typeface="隶书" pitchFamily="49" charset="-122"/>
              </a:rPr>
              <a:t> </a:t>
            </a:r>
          </a:p>
          <a:p>
            <a:pPr>
              <a:lnSpc>
                <a:spcPct val="90000"/>
              </a:lnSpc>
            </a:pPr>
            <a:r>
              <a:rPr lang="zh-CN" altLang="en-US" sz="2000">
                <a:latin typeface="隶书" pitchFamily="49" charset="-122"/>
                <a:ea typeface="隶书" pitchFamily="49" charset="-122"/>
              </a:rPr>
              <a:t>中国的法律从汉代以来就定了框架，杀人者死，伤任及盗抵罪，中国是有自己国情的，人口众多，国土广阔，若无死刑，则天下宵小无惧，包括政府的官员，则大肆腐败，国家律法必使天下人知可为与不可为 </a:t>
            </a:r>
          </a:p>
          <a:p>
            <a:pPr>
              <a:lnSpc>
                <a:spcPct val="90000"/>
              </a:lnSpc>
            </a:pPr>
            <a:r>
              <a:rPr lang="zh-CN" altLang="en-US" sz="2000">
                <a:latin typeface="隶书" pitchFamily="49" charset="-122"/>
                <a:ea typeface="隶书" pitchFamily="49" charset="-122"/>
              </a:rPr>
              <a:t>中国的法律从汉代以来就定了框架，杀人者死，伤任及盗抵罪，中国是有自己国情的，人口众多，国土广阔，若无死刑，则天下宵小无惧，包括政府的官员，则大肆腐败，国家律法必使天下人知可为与不可为</a:t>
            </a:r>
            <a:r>
              <a:rPr lang="zh-CN" altLang="en-US" sz="2800">
                <a:latin typeface="隶书" pitchFamily="49" charset="-122"/>
                <a:ea typeface="隶书" pitchFamily="49" charset="-122"/>
              </a:rPr>
              <a:t> </a:t>
            </a:r>
          </a:p>
          <a:p>
            <a:pPr>
              <a:lnSpc>
                <a:spcPct val="90000"/>
              </a:lnSpc>
            </a:pPr>
            <a:endParaRPr lang="zh-CN" altLang="en-US" sz="2800">
              <a:latin typeface="隶书" pitchFamily="49" charset="-122"/>
              <a:ea typeface="隶书" pitchFamily="49" charset="-122"/>
            </a:endParaRPr>
          </a:p>
          <a:p>
            <a:pPr>
              <a:lnSpc>
                <a:spcPct val="90000"/>
              </a:lnSpc>
            </a:pPr>
            <a:endParaRPr lang="zh-CN" altLang="en-US" sz="2800">
              <a:latin typeface="隶书" pitchFamily="49" charset="-122"/>
              <a:ea typeface="隶书" pitchFamily="49" charset="-122"/>
            </a:endParaRPr>
          </a:p>
        </p:txBody>
      </p:sp>
    </p:spTree>
  </p:cSld>
  <p:clrMapOvr>
    <a:masterClrMapping/>
  </p:clrMapOvr>
  <p:transition/>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65</TotalTime>
  <Words>433</Words>
  <Application>Microsoft Office PowerPoint</Application>
  <PresentationFormat>全屏显示(4:3)</PresentationFormat>
  <Paragraphs>40</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Watermark</vt:lpstr>
      <vt:lpstr>幻灯片 1</vt:lpstr>
      <vt:lpstr>调查问卷部分结果呈现 </vt:lpstr>
      <vt:lpstr>幻灯片 3</vt:lpstr>
      <vt:lpstr>幻灯片 4</vt:lpstr>
      <vt:lpstr>幻灯片 5</vt:lpstr>
      <vt:lpstr>幻灯片 6</vt:lpstr>
      <vt:lpstr>幻灯片 7</vt:lpstr>
      <vt:lpstr>幻灯片 8</vt:lpstr>
      <vt:lpstr>网友的看法</vt:lpstr>
      <vt:lpstr>死刑存在的弊端 </vt:lpstr>
      <vt:lpstr>死刑短期改进可行措施</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SkyUN.Org</dc:creator>
  <cp:lastModifiedBy>sony</cp:lastModifiedBy>
  <cp:revision>5</cp:revision>
  <dcterms:created xsi:type="dcterms:W3CDTF">2011-05-31T09:02:41Z</dcterms:created>
  <dcterms:modified xsi:type="dcterms:W3CDTF">2011-05-31T12:36:43Z</dcterms:modified>
</cp:coreProperties>
</file>