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1" r:id="rId5"/>
    <p:sldId id="264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A070-2DC1-41C0-976A-3C56BC3C6741}" type="datetimeFigureOut">
              <a:rPr lang="zh-CN" altLang="en-US" smtClean="0"/>
              <a:t>2013/6/7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3F7D5-6E6F-4E56-9E88-FCE89CBD7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01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3F7D5-6E6F-4E56-9E88-FCE89CBD7AE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45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3F7D5-6E6F-4E56-9E88-FCE89CBD7AE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04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301-0B0B-4F7A-845E-C51226848B6D}" type="datetimeFigureOut">
              <a:rPr lang="zh-CN" altLang="en-US" smtClean="0"/>
              <a:t>2013/6/7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93E-D8D2-46D1-9EEB-503A9824A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15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301-0B0B-4F7A-845E-C51226848B6D}" type="datetimeFigureOut">
              <a:rPr lang="zh-CN" altLang="en-US" smtClean="0"/>
              <a:t>2013/6/7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93E-D8D2-46D1-9EEB-503A9824A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68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301-0B0B-4F7A-845E-C51226848B6D}" type="datetimeFigureOut">
              <a:rPr lang="zh-CN" altLang="en-US" smtClean="0"/>
              <a:t>2013/6/7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93E-D8D2-46D1-9EEB-503A9824A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7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301-0B0B-4F7A-845E-C51226848B6D}" type="datetimeFigureOut">
              <a:rPr lang="zh-CN" altLang="en-US" smtClean="0"/>
              <a:t>2013/6/7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93E-D8D2-46D1-9EEB-503A9824A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6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301-0B0B-4F7A-845E-C51226848B6D}" type="datetimeFigureOut">
              <a:rPr lang="zh-CN" altLang="en-US" smtClean="0"/>
              <a:t>2013/6/7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93E-D8D2-46D1-9EEB-503A9824A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17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301-0B0B-4F7A-845E-C51226848B6D}" type="datetimeFigureOut">
              <a:rPr lang="zh-CN" altLang="en-US" smtClean="0"/>
              <a:t>2013/6/7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93E-D8D2-46D1-9EEB-503A9824A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75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301-0B0B-4F7A-845E-C51226848B6D}" type="datetimeFigureOut">
              <a:rPr lang="zh-CN" altLang="en-US" smtClean="0"/>
              <a:t>2013/6/7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93E-D8D2-46D1-9EEB-503A9824A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16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301-0B0B-4F7A-845E-C51226848B6D}" type="datetimeFigureOut">
              <a:rPr lang="zh-CN" altLang="en-US" smtClean="0"/>
              <a:t>2013/6/7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93E-D8D2-46D1-9EEB-503A9824A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23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301-0B0B-4F7A-845E-C51226848B6D}" type="datetimeFigureOut">
              <a:rPr lang="zh-CN" altLang="en-US" smtClean="0"/>
              <a:t>2013/6/7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93E-D8D2-46D1-9EEB-503A9824A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89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301-0B0B-4F7A-845E-C51226848B6D}" type="datetimeFigureOut">
              <a:rPr lang="zh-CN" altLang="en-US" smtClean="0"/>
              <a:t>2013/6/7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93E-D8D2-46D1-9EEB-503A9824A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74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301-0B0B-4F7A-845E-C51226848B6D}" type="datetimeFigureOut">
              <a:rPr lang="zh-CN" altLang="en-US" smtClean="0"/>
              <a:t>2013/6/7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93E-D8D2-46D1-9EEB-503A9824A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1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2301-0B0B-4F7A-845E-C51226848B6D}" type="datetimeFigureOut">
              <a:rPr lang="zh-CN" altLang="en-US" smtClean="0"/>
              <a:t>2013/6/7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D793E-D8D2-46D1-9EEB-503A9824A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46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086856"/>
            <a:ext cx="6847785" cy="477114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8604448" cy="168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+mj-lt"/>
                <a:cs typeface="Helvetica" pitchFamily="34" charset="0"/>
              </a:rPr>
              <a:t>Every 30 seconds, a patient dies from diseases that could be treated with tissue replacement</a:t>
            </a:r>
            <a:endParaRPr lang="zh-CN" altLang="en-US" sz="2800" dirty="0">
              <a:latin typeface="+mj-lt"/>
              <a:cs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38545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3D Printing Organs</a:t>
            </a:r>
            <a:endParaRPr lang="zh-CN" alt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32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125273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Computer-aided additive biofabrication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        of </a:t>
            </a:r>
            <a:r>
              <a:rPr lang="en-US" altLang="zh-CN" dirty="0"/>
              <a:t>3-D cellular tissue constructs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6344236" cy="3752691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9992" y="1628800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/>
              <a:t>Cell  +  Gel</a:t>
            </a:r>
            <a:endParaRPr lang="zh-CN" altLang="en-US" sz="66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40" y="2737757"/>
            <a:ext cx="3935140" cy="3878382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3679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6000" b="1" dirty="0" smtClean="0">
                <a:latin typeface="Helvetica" pitchFamily="34" charset="0"/>
                <a:cs typeface="Helvetica" pitchFamily="34" charset="0"/>
              </a:rPr>
              <a:t>Organ Printing</a:t>
            </a:r>
            <a:endParaRPr lang="zh-CN" altLang="en-US" sz="6000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6736E-6 L -0.00122 -0.37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8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3" grpId="1" uiExpand="1" build="allAtOnce"/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800" b="1" dirty="0" smtClean="0">
                <a:cs typeface="Helvetica" pitchFamily="34" charset="0"/>
              </a:rPr>
              <a:t>Step 1: Preprocessing</a:t>
            </a:r>
            <a:endParaRPr lang="zh-CN" altLang="en-US" sz="4800" b="1" dirty="0"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05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800" b="1" dirty="0" smtClean="0">
                <a:cs typeface="Helvetica" pitchFamily="34" charset="0"/>
              </a:rPr>
              <a:t>Step 2: Processing</a:t>
            </a:r>
            <a:endParaRPr lang="zh-CN" altLang="en-US" sz="4800" b="1" dirty="0">
              <a:cs typeface="Helvetica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556792"/>
            <a:ext cx="3691018" cy="4752528"/>
          </a:xfrm>
        </p:spPr>
        <p:txBody>
          <a:bodyPr/>
          <a:lstStyle/>
          <a:p>
            <a:r>
              <a:rPr lang="en-US" altLang="zh-CN" b="1" dirty="0" smtClean="0"/>
              <a:t>Cell</a:t>
            </a:r>
          </a:p>
          <a:p>
            <a:pPr marL="0" indent="0">
              <a:buNone/>
            </a:pPr>
            <a:r>
              <a:rPr lang="en-US" altLang="zh-CN" sz="2800" dirty="0" smtClean="0"/>
              <a:t>9 solutions </a:t>
            </a:r>
            <a:r>
              <a:rPr lang="en-US" altLang="zh-CN" sz="2800" dirty="0"/>
              <a:t>of cells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b="1" dirty="0" smtClean="0"/>
              <a:t>Gel</a:t>
            </a:r>
          </a:p>
          <a:p>
            <a:pPr marL="0" indent="0">
              <a:buNone/>
            </a:pPr>
            <a:r>
              <a:rPr lang="en-US" altLang="zh-CN" sz="2800" dirty="0" smtClean="0"/>
              <a:t>Thermo-reversible </a:t>
            </a:r>
            <a:r>
              <a:rPr lang="en-US" altLang="zh-CN" sz="2800" dirty="0"/>
              <a:t>gels</a:t>
            </a:r>
            <a:endParaRPr lang="zh-CN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30" y="1412776"/>
            <a:ext cx="5165966" cy="51477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78431"/>
            <a:ext cx="5165966" cy="3573831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91080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800" b="1" dirty="0" smtClean="0">
                <a:cs typeface="Helvetica" pitchFamily="34" charset="0"/>
              </a:rPr>
              <a:t>Step 3: Postprocessing</a:t>
            </a:r>
            <a:endParaRPr lang="zh-CN" altLang="en-US" sz="4800" b="1" dirty="0">
              <a:cs typeface="Helvetica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21296" y="1988840"/>
            <a:ext cx="3970784" cy="8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1" dirty="0" smtClean="0"/>
              <a:t>Vascularization</a:t>
            </a:r>
            <a:endParaRPr lang="zh-CN" alt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1480716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Pre-seeding</a:t>
            </a:r>
            <a:endParaRPr lang="en-US" altLang="zh-CN" sz="3600" dirty="0"/>
          </a:p>
          <a:p>
            <a:endParaRPr lang="en-US" altLang="zh-CN" sz="3600" dirty="0" smtClean="0"/>
          </a:p>
          <a:p>
            <a:r>
              <a:rPr lang="en-US" altLang="zh-CN" sz="3600" dirty="0" smtClean="0"/>
              <a:t>Post-implant</a:t>
            </a:r>
          </a:p>
        </p:txBody>
      </p:sp>
      <p:sp>
        <p:nvSpPr>
          <p:cNvPr id="5" name="右箭头 4"/>
          <p:cNvSpPr/>
          <p:nvPr/>
        </p:nvSpPr>
        <p:spPr>
          <a:xfrm>
            <a:off x="5004048" y="2060848"/>
            <a:ext cx="1080120" cy="57809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2" y="2710954"/>
            <a:ext cx="6437481" cy="4289927"/>
          </a:xfrm>
          <a:prstGeom prst="rect">
            <a:avLst/>
          </a:prstGeom>
          <a:noFill/>
          <a:ln>
            <a:noFill/>
          </a:ln>
          <a:effectLst>
            <a:softEdge rad="495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0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600" b="1" dirty="0" smtClean="0">
                <a:latin typeface="Helvetica" pitchFamily="34" charset="0"/>
                <a:cs typeface="Helvetica" pitchFamily="34" charset="0"/>
              </a:rPr>
              <a:t>Challenges</a:t>
            </a:r>
            <a:endParaRPr lang="zh-CN" altLang="en-US" sz="6600" b="1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3585"/>
            <a:ext cx="2520280" cy="3825655"/>
          </a:xfrm>
          <a:effectLst>
            <a:softEdge rad="190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70" y="1988840"/>
            <a:ext cx="2634574" cy="3600400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35" y="1988840"/>
            <a:ext cx="2646737" cy="360040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652537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Stem Cell</a:t>
            </a:r>
            <a:endParaRPr lang="zh-CN" alt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5652537"/>
            <a:ext cx="2609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Blood Vessel</a:t>
            </a:r>
            <a:endParaRPr lang="zh-CN" alt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566124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Nerve fiber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098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28" y="2001034"/>
            <a:ext cx="6906248" cy="4595794"/>
          </a:xfrm>
          <a:prstGeom prst="rect">
            <a:avLst/>
          </a:prstGeom>
          <a:effectLst>
            <a:glow>
              <a:schemeClr val="accent1"/>
            </a:glow>
            <a:softEdge rad="9144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6600" b="1" dirty="0" smtClean="0">
                <a:latin typeface="Helvetica" pitchFamily="34" charset="0"/>
                <a:cs typeface="Helvetica" pitchFamily="34" charset="0"/>
              </a:rPr>
              <a:t>Conclusion</a:t>
            </a:r>
            <a:endParaRPr lang="zh-CN" altLang="en-US" sz="66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video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84482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Challenging</a:t>
            </a:r>
            <a:endParaRPr lang="zh-CN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1844824"/>
            <a:ext cx="224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Promising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9669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smtClean="0">
                <a:cs typeface="Helvetica" pitchFamily="34" charset="0"/>
              </a:rPr>
              <a:t>References</a:t>
            </a:r>
            <a:endParaRPr lang="zh-CN" altLang="en-US" b="1" i="1" dirty="0">
              <a:cs typeface="Helvetica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907504"/>
            <a:ext cx="8229600" cy="5545832"/>
          </a:xfrm>
        </p:spPr>
        <p:txBody>
          <a:bodyPr>
            <a:noAutofit/>
          </a:bodyPr>
          <a:lstStyle/>
          <a:p>
            <a:endParaRPr lang="en-US" altLang="zh-CN" sz="2200" dirty="0"/>
          </a:p>
          <a:p>
            <a:pPr marL="0" indent="0">
              <a:buNone/>
            </a:pPr>
            <a:r>
              <a:rPr lang="en-US" altLang="zh-CN" sz="2200" i="1" dirty="0" smtClean="0">
                <a:latin typeface="+mj-lt"/>
              </a:rPr>
              <a:t>[1] </a:t>
            </a:r>
            <a:r>
              <a:rPr lang="en-US" altLang="zh-CN" sz="2200" i="1" dirty="0" err="1" smtClean="0">
                <a:latin typeface="+mj-lt"/>
              </a:rPr>
              <a:t>Ozbolat</a:t>
            </a:r>
            <a:r>
              <a:rPr lang="en-US" altLang="zh-CN" sz="2200" i="1" dirty="0" smtClean="0">
                <a:latin typeface="+mj-lt"/>
              </a:rPr>
              <a:t> </a:t>
            </a:r>
            <a:r>
              <a:rPr lang="en-US" altLang="zh-CN" sz="2200" i="1" dirty="0">
                <a:latin typeface="+mj-lt"/>
              </a:rPr>
              <a:t>I T, Yu Y. </a:t>
            </a:r>
            <a:r>
              <a:rPr lang="en-US" altLang="zh-CN" sz="2200" i="1" dirty="0" err="1">
                <a:latin typeface="+mj-lt"/>
              </a:rPr>
              <a:t>Bioprinting</a:t>
            </a:r>
            <a:r>
              <a:rPr lang="en-US" altLang="zh-CN" sz="2200" i="1" dirty="0">
                <a:latin typeface="+mj-lt"/>
              </a:rPr>
              <a:t> Toward Organ Fabrication: Challenges and Future Trends[J]. IEEE TRANSACTIONS ON BIOMEDICAL ENGINEERING, 2013,60(3):691-699.</a:t>
            </a:r>
            <a:endParaRPr lang="zh-CN" altLang="zh-CN" sz="2200" i="1" dirty="0">
              <a:latin typeface="+mj-lt"/>
            </a:endParaRPr>
          </a:p>
          <a:p>
            <a:pPr marL="0" indent="0">
              <a:buNone/>
            </a:pPr>
            <a:r>
              <a:rPr lang="en-US" altLang="zh-CN" sz="2200" i="1" dirty="0" smtClean="0">
                <a:latin typeface="+mj-lt"/>
              </a:rPr>
              <a:t>[2] </a:t>
            </a:r>
            <a:r>
              <a:rPr lang="en-US" altLang="zh-CN" sz="2200" i="1" dirty="0" err="1" smtClean="0">
                <a:latin typeface="+mj-lt"/>
              </a:rPr>
              <a:t>Shu</a:t>
            </a:r>
            <a:r>
              <a:rPr lang="en-US" altLang="zh-CN" sz="2200" i="1" dirty="0" smtClean="0">
                <a:latin typeface="+mj-lt"/>
              </a:rPr>
              <a:t> W </a:t>
            </a:r>
            <a:r>
              <a:rPr lang="en-US" altLang="zh-CN" sz="2200" i="1" dirty="0" err="1" smtClean="0">
                <a:latin typeface="+mj-lt"/>
              </a:rPr>
              <a:t>W</a:t>
            </a:r>
            <a:r>
              <a:rPr lang="en-US" altLang="zh-CN" sz="2200" i="1" dirty="0" smtClean="0">
                <a:latin typeface="+mj-lt"/>
              </a:rPr>
              <a:t>, King J. Organ Printing from Stem Cells[J]. GENETIC ENGINEERING &amp; BIOTECHNOLOGY NEWS, 2012,32(13):48.</a:t>
            </a:r>
            <a:endParaRPr lang="zh-CN" altLang="zh-CN" sz="2200" i="1" dirty="0" smtClean="0">
              <a:latin typeface="+mj-lt"/>
            </a:endParaRPr>
          </a:p>
          <a:p>
            <a:pPr marL="0" indent="0">
              <a:buNone/>
            </a:pPr>
            <a:r>
              <a:rPr lang="en-US" altLang="zh-CN" sz="2200" i="1" dirty="0" smtClean="0">
                <a:latin typeface="+mj-lt"/>
              </a:rPr>
              <a:t>[3] </a:t>
            </a:r>
            <a:r>
              <a:rPr lang="en-US" altLang="zh-CN" sz="2200" i="1" dirty="0" err="1" smtClean="0">
                <a:latin typeface="+mj-lt"/>
              </a:rPr>
              <a:t>Mironov</a:t>
            </a:r>
            <a:r>
              <a:rPr lang="en-US" altLang="zh-CN" sz="2200" i="1" dirty="0" smtClean="0">
                <a:latin typeface="+mj-lt"/>
              </a:rPr>
              <a:t> </a:t>
            </a:r>
            <a:r>
              <a:rPr lang="en-US" altLang="zh-CN" sz="2200" i="1" dirty="0">
                <a:latin typeface="+mj-lt"/>
              </a:rPr>
              <a:t>V, Kasyanov V, Drake C, et al. Organ printing: promises and challenges[J]. REGENERATIVE MEDICINE, 2008,3(1):93-103.</a:t>
            </a:r>
            <a:endParaRPr lang="zh-CN" altLang="zh-CN" sz="2200" i="1" dirty="0">
              <a:latin typeface="+mj-lt"/>
            </a:endParaRPr>
          </a:p>
          <a:p>
            <a:pPr marL="0" indent="0">
              <a:buNone/>
            </a:pPr>
            <a:r>
              <a:rPr lang="en-US" altLang="zh-CN" sz="2200" i="1" dirty="0" smtClean="0">
                <a:latin typeface="+mj-lt"/>
              </a:rPr>
              <a:t>[</a:t>
            </a:r>
            <a:r>
              <a:rPr lang="en-US" altLang="zh-CN" sz="2200" i="1" dirty="0">
                <a:latin typeface="+mj-lt"/>
              </a:rPr>
              <a:t>4</a:t>
            </a:r>
            <a:r>
              <a:rPr lang="en-US" altLang="zh-CN" sz="2200" i="1" dirty="0" smtClean="0">
                <a:latin typeface="+mj-lt"/>
              </a:rPr>
              <a:t>] Boland </a:t>
            </a:r>
            <a:r>
              <a:rPr lang="en-US" altLang="zh-CN" sz="2200" i="1" dirty="0">
                <a:latin typeface="+mj-lt"/>
              </a:rPr>
              <a:t>T, </a:t>
            </a:r>
            <a:r>
              <a:rPr lang="en-US" altLang="zh-CN" sz="2200" i="1" dirty="0" err="1">
                <a:latin typeface="+mj-lt"/>
              </a:rPr>
              <a:t>Mironov</a:t>
            </a:r>
            <a:r>
              <a:rPr lang="en-US" altLang="zh-CN" sz="2200" i="1" dirty="0">
                <a:latin typeface="+mj-lt"/>
              </a:rPr>
              <a:t> V, </a:t>
            </a:r>
            <a:r>
              <a:rPr lang="en-US" altLang="zh-CN" sz="2200" i="1" dirty="0" err="1">
                <a:latin typeface="+mj-lt"/>
              </a:rPr>
              <a:t>Gutowska</a:t>
            </a:r>
            <a:r>
              <a:rPr lang="en-US" altLang="zh-CN" sz="2200" i="1" dirty="0">
                <a:latin typeface="+mj-lt"/>
              </a:rPr>
              <a:t> A, et al. Cell and organ printing 2: Fusion of cell aggregates in three-dimensional gels[J]. ANATOMICAL RECORD PART A-DISCOVERIES IN MOLECULAR CELLULAR AND EVOLUTIONARY BIOLOGY, 2003,272A(2):497-502.</a:t>
            </a:r>
            <a:endParaRPr lang="zh-CN" altLang="zh-CN" sz="2200" i="1" dirty="0">
              <a:latin typeface="+mj-lt"/>
            </a:endParaRPr>
          </a:p>
          <a:p>
            <a:pPr marL="0" indent="0">
              <a:buNone/>
            </a:pPr>
            <a:r>
              <a:rPr lang="en-US" altLang="zh-CN" sz="2200" i="1" dirty="0" smtClean="0">
                <a:latin typeface="+mj-lt"/>
              </a:rPr>
              <a:t>[5] </a:t>
            </a:r>
            <a:r>
              <a:rPr lang="en-US" altLang="zh-CN" sz="2200" i="1" dirty="0" err="1" smtClean="0">
                <a:latin typeface="+mj-lt"/>
              </a:rPr>
              <a:t>Mironov</a:t>
            </a:r>
            <a:r>
              <a:rPr lang="en-US" altLang="zh-CN" sz="2200" i="1" dirty="0" smtClean="0">
                <a:latin typeface="+mj-lt"/>
              </a:rPr>
              <a:t> </a:t>
            </a:r>
            <a:r>
              <a:rPr lang="en-US" altLang="zh-CN" sz="2200" i="1" dirty="0">
                <a:latin typeface="+mj-lt"/>
              </a:rPr>
              <a:t>V, Boland T, </a:t>
            </a:r>
            <a:r>
              <a:rPr lang="en-US" altLang="zh-CN" sz="2200" i="1" dirty="0" err="1">
                <a:latin typeface="+mj-lt"/>
              </a:rPr>
              <a:t>Trusk</a:t>
            </a:r>
            <a:r>
              <a:rPr lang="en-US" altLang="zh-CN" sz="2200" i="1" dirty="0">
                <a:latin typeface="+mj-lt"/>
              </a:rPr>
              <a:t> T, et al. Organ printing: computer-aided jet-based 3D tissue engineering[J]. TRENDS IN BIOTECHNOLOGY, 2003,21(4):157-161.</a:t>
            </a:r>
            <a:endParaRPr lang="zh-CN" altLang="zh-CN" sz="2200" i="1" dirty="0">
              <a:latin typeface="+mj-lt"/>
            </a:endParaRPr>
          </a:p>
          <a:p>
            <a:pPr marL="0" indent="0">
              <a:buNone/>
            </a:pPr>
            <a:endParaRPr lang="zh-CN" altLang="zh-CN" sz="2000" i="1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098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231</Words>
  <Application>Microsoft Office PowerPoint</Application>
  <PresentationFormat>On-screen Show (4:3)</PresentationFormat>
  <Paragraphs>36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主题​​</vt:lpstr>
      <vt:lpstr>PowerPoint Presentation</vt:lpstr>
      <vt:lpstr>Organ Printing</vt:lpstr>
      <vt:lpstr>Step 1: Preprocessing</vt:lpstr>
      <vt:lpstr>Step 2: Processing</vt:lpstr>
      <vt:lpstr>Step 3: Postprocessing</vt:lpstr>
      <vt:lpstr>Challenges</vt:lpstr>
      <vt:lpstr>Conclusion</vt:lpstr>
      <vt:lpstr>References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</cp:lastModifiedBy>
  <cp:revision>11</cp:revision>
  <dcterms:created xsi:type="dcterms:W3CDTF">2013-06-05T05:31:52Z</dcterms:created>
  <dcterms:modified xsi:type="dcterms:W3CDTF">2013-06-07T12:35:09Z</dcterms:modified>
</cp:coreProperties>
</file>