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75" r:id="rId10"/>
    <p:sldId id="273" r:id="rId11"/>
    <p:sldId id="27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0"/>
    <p:restoredTop sz="94648"/>
  </p:normalViewPr>
  <p:slideViewPr>
    <p:cSldViewPr snapToGrid="0" snapToObjects="1">
      <p:cViewPr>
        <p:scale>
          <a:sx n="69" d="100"/>
          <a:sy n="69" d="100"/>
        </p:scale>
        <p:origin x="2240" y="1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标题的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81285" y="2048858"/>
            <a:ext cx="10642764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/>
              <a:t/>
            </a:r>
            <a:br>
              <a:rPr lang="en-US" altLang="zh-CN" sz="4900" b="1" dirty="0"/>
            </a:b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/>
              <a:t/>
            </a:r>
            <a:br>
              <a:rPr lang="en-US" altLang="zh-CN" sz="4900" b="1" dirty="0"/>
            </a:b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/>
              <a:t/>
            </a:r>
            <a:br>
              <a:rPr lang="en-US" altLang="zh-CN" sz="4900" b="1" dirty="0"/>
            </a:b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/>
              <a:t/>
            </a:r>
            <a:br>
              <a:rPr lang="en-US" altLang="zh-CN" sz="4900" b="1" dirty="0"/>
            </a:b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zh-TW" altLang="en-US" sz="8000" b="1" dirty="0" smtClean="0">
                <a:latin typeface="STKaiti" charset="-122"/>
                <a:ea typeface="STKaiti" charset="-122"/>
                <a:cs typeface="STKaiti" charset="-122"/>
              </a:rPr>
              <a:t>道義論倫理學</a:t>
            </a:r>
            <a:r>
              <a:rPr kumimoji="1" lang="zh-CN" altLang="en-US" sz="8000" dirty="0" smtClean="0">
                <a:latin typeface="STKaiti" charset="-122"/>
                <a:ea typeface="STKaiti" charset="-122"/>
                <a:cs typeface="STKaiti" charset="-122"/>
              </a:rPr>
              <a:t>（续）</a:t>
            </a:r>
            <a:br>
              <a:rPr kumimoji="1" lang="zh-CN" altLang="en-US" sz="8000" dirty="0" smtClean="0">
                <a:latin typeface="STKaiti" charset="-122"/>
                <a:ea typeface="STKaiti" charset="-122"/>
                <a:cs typeface="STKaiti" charset="-122"/>
              </a:rPr>
            </a:br>
            <a:r>
              <a:rPr kumimoji="1" lang="zh-CN" altLang="en-US" sz="7300" dirty="0" smtClean="0"/>
              <a:t>                        </a:t>
            </a:r>
            <a:r>
              <a:rPr kumimoji="1" lang="en-US" altLang="zh-TW" sz="7300" dirty="0" smtClean="0"/>
              <a:t>Deontological </a:t>
            </a:r>
            <a:r>
              <a:rPr lang="en-US" altLang="zh-CN" sz="7300" dirty="0" smtClean="0"/>
              <a:t> Ethics</a:t>
            </a:r>
            <a:endParaRPr kumimoji="1" lang="zh-CN" altLang="en-US" sz="7300" dirty="0"/>
          </a:p>
        </p:txBody>
      </p:sp>
      <p:sp>
        <p:nvSpPr>
          <p:cNvPr id="4" name="文本框 3"/>
          <p:cNvSpPr txBox="1"/>
          <p:nvPr/>
        </p:nvSpPr>
        <p:spPr>
          <a:xfrm>
            <a:off x="9977718" y="5265065"/>
            <a:ext cx="3146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400" dirty="0" smtClean="0">
                <a:latin typeface="STFangsong" charset="-122"/>
                <a:ea typeface="STFangsong" charset="-122"/>
                <a:cs typeface="STFangsong" charset="-122"/>
              </a:rPr>
              <a:t>伦理学基础</a:t>
            </a:r>
            <a:endParaRPr kumimoji="1" lang="en-US" altLang="zh-CN" sz="2400" dirty="0" smtClean="0">
              <a:latin typeface="STFangsong" charset="-122"/>
              <a:ea typeface="STFangsong" charset="-122"/>
              <a:cs typeface="STFangsong" charset="-122"/>
            </a:endParaRPr>
          </a:p>
          <a:p>
            <a:endParaRPr kumimoji="1" lang="en-US" altLang="zh-CN" sz="2400" dirty="0" smtClean="0">
              <a:latin typeface="STFangsong" charset="-122"/>
              <a:ea typeface="STFangsong" charset="-122"/>
              <a:cs typeface="STFangsong" charset="-122"/>
            </a:endParaRPr>
          </a:p>
          <a:p>
            <a:r>
              <a:rPr kumimoji="1" lang="zh-CN" altLang="en-US" sz="2400" dirty="0" smtClean="0">
                <a:latin typeface="STFangsong" charset="-122"/>
                <a:ea typeface="STFangsong" charset="-122"/>
                <a:cs typeface="STFangsong" charset="-122"/>
              </a:rPr>
              <a:t>邓安庆教授</a:t>
            </a:r>
            <a:endParaRPr kumimoji="1" lang="zh-CN" altLang="en-US" sz="2400" dirty="0">
              <a:latin typeface="STFangsong" charset="-122"/>
              <a:ea typeface="STFangsong" charset="-122"/>
              <a:cs typeface="STFangsong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6859" y="147918"/>
            <a:ext cx="3173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4000" dirty="0" smtClean="0">
                <a:latin typeface="STHupo" charset="-122"/>
                <a:ea typeface="STHupo" charset="-122"/>
                <a:cs typeface="STHupo" charset="-122"/>
              </a:rPr>
              <a:t>第</a:t>
            </a:r>
            <a:r>
              <a:rPr kumimoji="1" lang="zh-TW" altLang="en-US" sz="4000" dirty="0" smtClean="0">
                <a:latin typeface="STHupo" charset="-122"/>
                <a:ea typeface="STHupo" charset="-122"/>
                <a:cs typeface="STHupo" charset="-122"/>
              </a:rPr>
              <a:t>八</a:t>
            </a:r>
            <a:r>
              <a:rPr kumimoji="1" lang="zh-CN" altLang="en-US" sz="4000" dirty="0" smtClean="0">
                <a:latin typeface="STHupo" charset="-122"/>
                <a:ea typeface="STHupo" charset="-122"/>
                <a:cs typeface="STHupo" charset="-122"/>
              </a:rPr>
              <a:t>讲：</a:t>
            </a:r>
            <a:endParaRPr kumimoji="1" lang="zh-CN" altLang="en-US" sz="4000" dirty="0">
              <a:latin typeface="STHupo" charset="-122"/>
              <a:ea typeface="STHupo" charset="-122"/>
              <a:cs typeface="STHupo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9727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22515" y="0"/>
            <a:ext cx="11669486" cy="64940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3600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      </a:t>
            </a:r>
            <a:r>
              <a:rPr lang="zh-TW" altLang="en-US" sz="3600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康德</a:t>
            </a:r>
            <a:r>
              <a:rPr lang="zh-CN" altLang="en-US" sz="3600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实践</a:t>
            </a:r>
            <a:r>
              <a:rPr lang="zh-CN" altLang="en-US" sz="3600" b="1" dirty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理性（</a:t>
            </a:r>
            <a:r>
              <a:rPr lang="en-US" altLang="zh-CN" sz="3600" b="1" dirty="0" err="1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φρόνησις</a:t>
            </a:r>
            <a:r>
              <a:rPr lang="zh-CN" altLang="en-US" sz="3600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）</a:t>
            </a:r>
            <a:r>
              <a:rPr lang="zh-TW" altLang="en-US" sz="3600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的意義</a:t>
            </a:r>
          </a:p>
          <a:p>
            <a:endParaRPr lang="zh-TW" altLang="en-US" sz="3200" dirty="0">
              <a:latin typeface="STFangsong" charset="-122"/>
              <a:ea typeface="STFangsong" charset="-122"/>
              <a:cs typeface="STFangsong" charset="-122"/>
            </a:endParaRPr>
          </a:p>
          <a:p>
            <a:r>
              <a:rPr lang="zh-CN" altLang="en-US" sz="3200" dirty="0" smtClean="0">
                <a:latin typeface="STFangsong" charset="-122"/>
                <a:ea typeface="STFangsong" charset="-122"/>
                <a:cs typeface="STFangsong" charset="-122"/>
              </a:rPr>
              <a:t>        亚里士多德</a:t>
            </a:r>
            <a:r>
              <a:rPr lang="zh-CN" altLang="en-US" sz="3200" dirty="0">
                <a:latin typeface="STFangsong" charset="-122"/>
                <a:ea typeface="STFangsong" charset="-122"/>
                <a:cs typeface="STFangsong" charset="-122"/>
              </a:rPr>
              <a:t>将实践理性</a:t>
            </a:r>
            <a:r>
              <a:rPr lang="en-US" altLang="zh-CN" sz="3200" dirty="0" err="1">
                <a:latin typeface="STFangsong" charset="-122"/>
                <a:ea typeface="STFangsong" charset="-122"/>
                <a:cs typeface="STFangsong" charset="-122"/>
              </a:rPr>
              <a:t>φρόνησις</a:t>
            </a:r>
            <a:r>
              <a:rPr lang="zh-CN" altLang="en-US" sz="3200" dirty="0">
                <a:latin typeface="STFangsong" charset="-122"/>
                <a:ea typeface="STFangsong" charset="-122"/>
                <a:cs typeface="STFangsong" charset="-122"/>
              </a:rPr>
              <a:t>规定为一种无掩饰的，有能力行动（</a:t>
            </a:r>
            <a:r>
              <a:rPr lang="en-US" altLang="zh-CN" sz="3200" dirty="0" err="1">
                <a:latin typeface="STFangsong" charset="-122"/>
                <a:ea typeface="STFangsong" charset="-122"/>
                <a:cs typeface="STFangsong" charset="-122"/>
              </a:rPr>
              <a:t>Handeln</a:t>
            </a:r>
            <a:r>
              <a:rPr lang="zh-CN" altLang="en-US" sz="3200" dirty="0">
                <a:latin typeface="STFangsong" charset="-122"/>
                <a:ea typeface="STFangsong" charset="-122"/>
                <a:cs typeface="STFangsong" charset="-122"/>
              </a:rPr>
              <a:t>）的举止态度（</a:t>
            </a:r>
            <a:r>
              <a:rPr lang="en-US" altLang="zh-CN" sz="3200" dirty="0" err="1">
                <a:latin typeface="STFangsong" charset="-122"/>
                <a:ea typeface="STFangsong" charset="-122"/>
                <a:cs typeface="STFangsong" charset="-122"/>
              </a:rPr>
              <a:t>Haltung</a:t>
            </a:r>
            <a:r>
              <a:rPr lang="zh-CN" altLang="en-US" sz="3200" dirty="0">
                <a:latin typeface="STFangsong" charset="-122"/>
                <a:ea typeface="STFangsong" charset="-122"/>
                <a:cs typeface="STFangsong" charset="-122"/>
              </a:rPr>
              <a:t>）。这个</a:t>
            </a:r>
            <a:r>
              <a:rPr lang="zh-CN" altLang="en-US" sz="3200" dirty="0" smtClean="0">
                <a:latin typeface="STFangsong" charset="-122"/>
                <a:ea typeface="STFangsong" charset="-122"/>
                <a:cs typeface="STFangsong" charset="-122"/>
              </a:rPr>
              <a:t>态度关</a:t>
            </a:r>
            <a:r>
              <a:rPr lang="zh-TW" altLang="en-US" sz="3200" dirty="0" smtClean="0">
                <a:latin typeface="STFangsong" charset="-122"/>
                <a:ea typeface="STFangsong" charset="-122"/>
                <a:cs typeface="STFangsong" charset="-122"/>
              </a:rPr>
              <a:t>系到人的生活和行動</a:t>
            </a:r>
            <a:r>
              <a:rPr lang="zh-CN" altLang="en-US" sz="3200" dirty="0" smtClean="0">
                <a:latin typeface="STFangsong" charset="-122"/>
                <a:ea typeface="STFangsong" charset="-122"/>
                <a:cs typeface="STFangsong" charset="-122"/>
              </a:rPr>
              <a:t>的</a:t>
            </a:r>
            <a:r>
              <a:rPr lang="zh-CN" altLang="en-US" sz="3200" dirty="0">
                <a:latin typeface="STFangsong" charset="-122"/>
                <a:ea typeface="STFangsong" charset="-122"/>
                <a:cs typeface="STFangsong" charset="-122"/>
              </a:rPr>
              <a:t>善和恶（</a:t>
            </a:r>
            <a:r>
              <a:rPr lang="en-US" altLang="zh-CN" sz="3200" dirty="0" err="1">
                <a:latin typeface="STFangsong" charset="-122"/>
                <a:ea typeface="STFangsong" charset="-122"/>
                <a:cs typeface="STFangsong" charset="-122"/>
              </a:rPr>
              <a:t>Gute</a:t>
            </a:r>
            <a:r>
              <a:rPr lang="en-US" altLang="zh-CN" sz="3200" dirty="0">
                <a:latin typeface="STFangsong" charset="-122"/>
                <a:ea typeface="STFangsong" charset="-122"/>
                <a:cs typeface="STFangsong" charset="-122"/>
              </a:rPr>
              <a:t> und </a:t>
            </a:r>
            <a:r>
              <a:rPr lang="en-US" altLang="zh-CN" sz="3200" dirty="0" err="1">
                <a:latin typeface="STFangsong" charset="-122"/>
                <a:ea typeface="STFangsong" charset="-122"/>
                <a:cs typeface="STFangsong" charset="-122"/>
              </a:rPr>
              <a:t>Schlechte</a:t>
            </a:r>
            <a:r>
              <a:rPr lang="zh-CN" altLang="en-US" sz="3200" dirty="0" smtClean="0">
                <a:latin typeface="STFangsong" charset="-122"/>
                <a:ea typeface="STFangsong" charset="-122"/>
                <a:cs typeface="STFangsong" charset="-122"/>
              </a:rPr>
              <a:t>）。</a:t>
            </a:r>
            <a:endParaRPr lang="en-US" altLang="zh-CN" sz="3200" dirty="0" smtClean="0">
              <a:latin typeface="STFangsong" charset="-122"/>
              <a:ea typeface="STFangsong" charset="-122"/>
              <a:cs typeface="STFangsong" charset="-122"/>
            </a:endParaRPr>
          </a:p>
          <a:p>
            <a:endParaRPr lang="zh-TW" altLang="en-US" sz="3200" dirty="0">
              <a:latin typeface="STFangsong" charset="-122"/>
              <a:ea typeface="STFangsong" charset="-122"/>
              <a:cs typeface="STFangsong" charset="-122"/>
            </a:endParaRPr>
          </a:p>
          <a:p>
            <a:r>
              <a:rPr lang="zh-CN" altLang="en-US" sz="3200" dirty="0" smtClean="0">
                <a:latin typeface="STFangsong" charset="-122"/>
                <a:ea typeface="STFangsong" charset="-122"/>
                <a:cs typeface="STFangsong" charset="-122"/>
              </a:rPr>
              <a:t>        </a:t>
            </a:r>
            <a:r>
              <a:rPr lang="zh-TW" altLang="en-US" sz="3200" dirty="0" smtClean="0">
                <a:latin typeface="STFangsong" charset="-122"/>
                <a:ea typeface="STFangsong" charset="-122"/>
                <a:cs typeface="STFangsong" charset="-122"/>
              </a:rPr>
              <a:t>啟蒙</a:t>
            </a:r>
            <a:r>
              <a:rPr lang="zh-TW" altLang="en-US" sz="3200" dirty="0" smtClean="0">
                <a:latin typeface="STFangsong" charset="-122"/>
                <a:ea typeface="STFangsong" charset="-122"/>
                <a:cs typeface="STFangsong" charset="-122"/>
              </a:rPr>
              <a:t>的主題：人自我造就的不</a:t>
            </a:r>
            <a:r>
              <a:rPr lang="zh-TW" altLang="en-US" sz="3200" dirty="0" smtClean="0">
                <a:latin typeface="STFangsong" charset="-122"/>
                <a:ea typeface="STFangsong" charset="-122"/>
                <a:cs typeface="STFangsong" charset="-122"/>
              </a:rPr>
              <a:t>成熟</a:t>
            </a:r>
            <a:r>
              <a:rPr lang="zh-CN" altLang="en-US" sz="3200" dirty="0" smtClean="0">
                <a:latin typeface="STFangsong" charset="-122"/>
                <a:ea typeface="STFangsong" charset="-122"/>
                <a:cs typeface="STFangsong" charset="-122"/>
              </a:rPr>
              <a:t>；</a:t>
            </a:r>
            <a:r>
              <a:rPr lang="zh-TW" altLang="en-US" sz="3200" dirty="0" smtClean="0">
                <a:latin typeface="STFangsong" charset="-122"/>
                <a:ea typeface="STFangsong" charset="-122"/>
                <a:cs typeface="STFangsong" charset="-122"/>
              </a:rPr>
              <a:t>未經</a:t>
            </a:r>
            <a:r>
              <a:rPr lang="zh-TW" altLang="en-US" sz="3200" dirty="0" smtClean="0">
                <a:latin typeface="STFangsong" charset="-122"/>
                <a:ea typeface="STFangsong" charset="-122"/>
                <a:cs typeface="STFangsong" charset="-122"/>
              </a:rPr>
              <a:t>引導就不能自我做主，享受不成熟的種種好處和</a:t>
            </a:r>
            <a:r>
              <a:rPr lang="zh-TW" altLang="en-US" sz="3200" dirty="0" smtClean="0">
                <a:latin typeface="STFangsong" charset="-122"/>
                <a:ea typeface="STFangsong" charset="-122"/>
                <a:cs typeface="STFangsong" charset="-122"/>
              </a:rPr>
              <a:t>便利</a:t>
            </a:r>
            <a:r>
              <a:rPr lang="zh-CN" altLang="en-US" sz="3200" dirty="0" smtClean="0">
                <a:latin typeface="STFangsong" charset="-122"/>
                <a:ea typeface="STFangsong" charset="-122"/>
                <a:cs typeface="STFangsong" charset="-122"/>
              </a:rPr>
              <a:t>。</a:t>
            </a:r>
            <a:endParaRPr lang="en-US" altLang="zh-CN" sz="3200" dirty="0" smtClean="0">
              <a:latin typeface="STFangsong" charset="-122"/>
              <a:ea typeface="STFangsong" charset="-122"/>
              <a:cs typeface="STFangsong" charset="-122"/>
            </a:endParaRPr>
          </a:p>
          <a:p>
            <a:endParaRPr lang="zh-TW" altLang="en-US" sz="3200" dirty="0">
              <a:latin typeface="STFangsong" charset="-122"/>
              <a:ea typeface="STFangsong" charset="-122"/>
              <a:cs typeface="STFangsong" charset="-122"/>
            </a:endParaRPr>
          </a:p>
          <a:p>
            <a:r>
              <a:rPr lang="zh-CN" altLang="en-US" sz="3200" dirty="0" smtClean="0">
                <a:latin typeface="STFangsong" charset="-122"/>
                <a:ea typeface="STFangsong" charset="-122"/>
                <a:cs typeface="STFangsong" charset="-122"/>
              </a:rPr>
              <a:t>        </a:t>
            </a:r>
            <a:r>
              <a:rPr lang="zh-TW" altLang="en-US" sz="3200" b="1" dirty="0" smtClean="0">
                <a:latin typeface="STFangsong" charset="-122"/>
                <a:ea typeface="STFangsong" charset="-122"/>
                <a:cs typeface="STFangsong" charset="-122"/>
              </a:rPr>
              <a:t>海德</a:t>
            </a:r>
            <a:r>
              <a:rPr lang="zh-TW" altLang="en-US" sz="3200" b="1" dirty="0" smtClean="0">
                <a:latin typeface="STFangsong" charset="-122"/>
                <a:ea typeface="STFangsong" charset="-122"/>
                <a:cs typeface="STFangsong" charset="-122"/>
              </a:rPr>
              <a:t>格爾</a:t>
            </a:r>
            <a:r>
              <a:rPr lang="zh-TW" altLang="en-US" sz="3200" b="1" dirty="0" smtClean="0">
                <a:latin typeface="STFangsong" charset="-122"/>
                <a:ea typeface="STFangsong" charset="-122"/>
                <a:cs typeface="STFangsong" charset="-122"/>
              </a:rPr>
              <a:t>：</a:t>
            </a:r>
            <a:r>
              <a:rPr lang="zh-CN" altLang="en-US" sz="3200" b="1" dirty="0" smtClean="0">
                <a:latin typeface="STFangsong" charset="-122"/>
                <a:ea typeface="STFangsong" charset="-122"/>
                <a:cs typeface="STFangsong" charset="-122"/>
              </a:rPr>
              <a:t>“</a:t>
            </a:r>
            <a:r>
              <a:rPr lang="zh-TW" altLang="en-US" sz="3200" b="1" dirty="0" smtClean="0">
                <a:latin typeface="STFangsong" charset="-122"/>
                <a:ea typeface="STFangsong" charset="-122"/>
                <a:cs typeface="STFangsong" charset="-122"/>
              </a:rPr>
              <a:t>作為</a:t>
            </a:r>
            <a:r>
              <a:rPr lang="zh-CN" altLang="en-US" sz="3200" b="1" dirty="0" smtClean="0">
                <a:latin typeface="STFangsong" charset="-122"/>
                <a:ea typeface="STFangsong" charset="-122"/>
                <a:cs typeface="STFangsong" charset="-122"/>
              </a:rPr>
              <a:t>生命</a:t>
            </a:r>
            <a:r>
              <a:rPr lang="zh-CN" altLang="en-US" sz="3200" b="1" dirty="0">
                <a:latin typeface="STFangsong" charset="-122"/>
                <a:ea typeface="STFangsong" charset="-122"/>
                <a:cs typeface="STFangsong" charset="-122"/>
              </a:rPr>
              <a:t>的一种确定的敞开状态（</a:t>
            </a:r>
            <a:r>
              <a:rPr lang="en-US" altLang="zh-CN" sz="3200" b="1" dirty="0" err="1">
                <a:latin typeface="STFangsong" charset="-122"/>
                <a:ea typeface="STFangsong" charset="-122"/>
                <a:cs typeface="STFangsong" charset="-122"/>
              </a:rPr>
              <a:t>Offenheit</a:t>
            </a:r>
            <a:r>
              <a:rPr lang="zh-CN" altLang="en-US" sz="3200" b="1" dirty="0" smtClean="0">
                <a:latin typeface="STFangsong" charset="-122"/>
                <a:ea typeface="STFangsong" charset="-122"/>
                <a:cs typeface="STFangsong" charset="-122"/>
              </a:rPr>
              <a:t>）</a:t>
            </a:r>
            <a:r>
              <a:rPr lang="zh-CN" altLang="en-US" sz="3200" b="1" dirty="0" smtClean="0">
                <a:latin typeface="STFangsong" charset="-122"/>
                <a:ea typeface="STFangsong" charset="-122"/>
                <a:cs typeface="STFangsong" charset="-122"/>
              </a:rPr>
              <a:t>，   </a:t>
            </a:r>
            <a:r>
              <a:rPr lang="zh-TW" altLang="en-US" sz="3200" b="1" dirty="0" smtClean="0">
                <a:latin typeface="STFangsong" charset="-122"/>
                <a:ea typeface="STFangsong" charset="-122"/>
                <a:cs typeface="STFangsong" charset="-122"/>
              </a:rPr>
              <a:t>但</a:t>
            </a:r>
            <a:r>
              <a:rPr lang="zh-CN" altLang="en-US" sz="3200" b="1" dirty="0" smtClean="0">
                <a:latin typeface="STFangsong" charset="-122"/>
                <a:ea typeface="STFangsong" charset="-122"/>
                <a:cs typeface="STFangsong" charset="-122"/>
              </a:rPr>
              <a:t>由此</a:t>
            </a:r>
            <a:r>
              <a:rPr lang="zh-CN" altLang="en-US" sz="3200" b="1" dirty="0">
                <a:latin typeface="STFangsong" charset="-122"/>
                <a:ea typeface="STFangsong" charset="-122"/>
                <a:cs typeface="STFangsong" charset="-122"/>
              </a:rPr>
              <a:t>，实践</a:t>
            </a:r>
            <a:r>
              <a:rPr lang="zh-CN" altLang="en-US" sz="3200" b="1" dirty="0" smtClean="0">
                <a:latin typeface="STFangsong" charset="-122"/>
                <a:ea typeface="STFangsong" charset="-122"/>
                <a:cs typeface="STFangsong" charset="-122"/>
              </a:rPr>
              <a:t>理性的</a:t>
            </a:r>
            <a:r>
              <a:rPr lang="zh-CN" altLang="en-US" sz="3200" b="1" dirty="0">
                <a:latin typeface="STFangsong" charset="-122"/>
                <a:ea typeface="STFangsong" charset="-122"/>
                <a:cs typeface="STFangsong" charset="-122"/>
              </a:rPr>
              <a:t>伦理意义</a:t>
            </a:r>
            <a:r>
              <a:rPr lang="zh-CN" altLang="en-US" sz="3200" b="1" dirty="0" smtClean="0">
                <a:latin typeface="STFangsong" charset="-122"/>
                <a:ea typeface="STFangsong" charset="-122"/>
                <a:cs typeface="STFangsong" charset="-122"/>
              </a:rPr>
              <a:t>被</a:t>
            </a:r>
            <a:r>
              <a:rPr lang="zh-TW" altLang="en-US" sz="3200" b="1" dirty="0" smtClean="0">
                <a:latin typeface="STFangsong" charset="-122"/>
                <a:ea typeface="STFangsong" charset="-122"/>
                <a:cs typeface="STFangsong" charset="-122"/>
              </a:rPr>
              <a:t>有意擱置了。</a:t>
            </a:r>
            <a:r>
              <a:rPr lang="zh-CN" altLang="en-US" sz="3200" b="1" dirty="0" smtClean="0">
                <a:latin typeface="STFangsong" charset="-122"/>
                <a:ea typeface="STFangsong" charset="-122"/>
                <a:cs typeface="STFangsong" charset="-122"/>
              </a:rPr>
              <a:t>”</a:t>
            </a:r>
            <a:r>
              <a:rPr lang="zh-CN" altLang="en-US" sz="3200" b="1" dirty="0">
                <a:latin typeface="STFangsong" charset="-122"/>
                <a:ea typeface="STFangsong" charset="-122"/>
                <a:cs typeface="STFangsong" charset="-122"/>
              </a:rPr>
              <a:t>即使和“实践哲学”最接近的早期，海德格尔的眼光仍然是形而上学（第一哲学</a:t>
            </a:r>
            <a:r>
              <a:rPr lang="zh-CN" altLang="en-US" sz="3200" b="1" dirty="0" smtClean="0">
                <a:latin typeface="STFangsong" charset="-122"/>
                <a:ea typeface="STFangsong" charset="-122"/>
                <a:cs typeface="STFangsong" charset="-122"/>
              </a:rPr>
              <a:t>）。</a:t>
            </a:r>
            <a:endParaRPr lang="zh-CN" alt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STFangsong" charset="-122"/>
              <a:ea typeface="STFangsong" charset="-122"/>
              <a:cs typeface="STFangsong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1262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383034" y="2967335"/>
            <a:ext cx="34259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谢      谢！</a:t>
            </a:r>
            <a:endParaRPr lang="zh-CN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23136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86204" y="-643812"/>
            <a:ext cx="10400523" cy="750181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zh-CN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道德</a:t>
            </a:r>
            <a:r>
              <a:rPr lang="zh-CN" altLang="zh-CN" b="1" dirty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形而上</a:t>
            </a:r>
            <a:r>
              <a:rPr lang="zh-CN" altLang="zh-CN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學即</a:t>
            </a:r>
            <a:r>
              <a:rPr lang="zh-CN" altLang="zh-CN" b="1" dirty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對</a:t>
            </a:r>
            <a:r>
              <a:rPr lang="en-US" altLang="zh-CN" b="1" dirty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“</a:t>
            </a:r>
            <a:r>
              <a:rPr lang="zh-CN" altLang="zh-CN" b="1" dirty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道德根據</a:t>
            </a:r>
            <a:r>
              <a:rPr lang="en-US" altLang="zh-CN" b="1" dirty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”</a:t>
            </a:r>
            <a:r>
              <a:rPr lang="zh-CN" altLang="zh-CN" b="1" dirty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的非經驗主義</a:t>
            </a:r>
            <a:r>
              <a:rPr lang="zh-CN" altLang="zh-CN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奠基</a:t>
            </a:r>
            <a:r>
              <a:rPr lang="zh-CN" altLang="en-US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：</a:t>
            </a:r>
            <a:r>
              <a:rPr lang="en-US" altLang="zh-CN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CN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en-US" altLang="zh-CN" b="1" dirty="0">
                <a:latin typeface="STFangsong" charset="-122"/>
                <a:ea typeface="STFangsong" charset="-122"/>
                <a:cs typeface="STFangsong" charset="-122"/>
              </a:rPr>
              <a:t> </a:t>
            </a:r>
            <a:r>
              <a:rPr lang="en-US" altLang="zh-CN" b="1" dirty="0" smtClean="0">
                <a:latin typeface="STFangsong" charset="-122"/>
                <a:ea typeface="STFangsong" charset="-122"/>
                <a:cs typeface="STFangsong" charset="-122"/>
              </a:rPr>
              <a:t>I.</a:t>
            </a:r>
            <a:r>
              <a:rPr lang="zh-TW" altLang="en-US" b="1" dirty="0" smtClean="0">
                <a:latin typeface="STFangsong" charset="-122"/>
                <a:ea typeface="STFangsong" charset="-122"/>
                <a:cs typeface="STFangsong" charset="-122"/>
              </a:rPr>
              <a:t>道德的立法主義路向</a:t>
            </a: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>（区别于自然主义</a:t>
            </a:r>
            <a:r>
              <a:rPr lang="en-US" altLang="zh-CN" dirty="0">
                <a:latin typeface="STFangsong" charset="-122"/>
                <a:ea typeface="STFangsong" charset="-122"/>
                <a:cs typeface="STFangsong" charset="-122"/>
              </a:rPr>
              <a:t>-</a:t>
            </a: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>功能主义的自我完善证明</a:t>
            </a:r>
            <a:r>
              <a:rPr lang="zh-CN" altLang="zh-CN" dirty="0" smtClean="0">
                <a:latin typeface="STFangsong" charset="-122"/>
                <a:ea typeface="STFangsong" charset="-122"/>
                <a:cs typeface="STFangsong" charset="-122"/>
              </a:rPr>
              <a:t>）</a:t>
            </a:r>
            <a:r>
              <a:rPr lang="en-US" altLang="zh-CN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CN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en-US" altLang="zh-TW" b="1" dirty="0" smtClean="0">
                <a:latin typeface="STFangsong" charset="-122"/>
                <a:ea typeface="STFangsong" charset="-122"/>
                <a:cs typeface="STFangsong" charset="-122"/>
              </a:rPr>
              <a:t>II.</a:t>
            </a:r>
            <a:r>
              <a:rPr lang="zh-TW" altLang="zh-CN" b="1" dirty="0">
                <a:latin typeface="STFangsong" charset="-122"/>
                <a:ea typeface="STFangsong" charset="-122"/>
                <a:cs typeface="STFangsong" charset="-122"/>
              </a:rPr>
              <a:t>立法的對象：</a:t>
            </a:r>
            <a:r>
              <a:rPr lang="zh-TW" altLang="zh-CN" dirty="0" smtClean="0">
                <a:latin typeface="STFangsong" charset="-122"/>
                <a:ea typeface="STFangsong" charset="-122"/>
                <a:cs typeface="STFangsong" charset="-122"/>
              </a:rPr>
              <a:t>為</a:t>
            </a:r>
            <a:r>
              <a:rPr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外在</a:t>
            </a:r>
            <a:r>
              <a:rPr lang="zh-TW" altLang="zh-CN" dirty="0" smtClean="0">
                <a:latin typeface="STFangsong" charset="-122"/>
                <a:ea typeface="STFangsong" charset="-122"/>
                <a:cs typeface="STFangsong" charset="-122"/>
              </a:rPr>
              <a:t>行動</a:t>
            </a:r>
            <a:r>
              <a:rPr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直接</a:t>
            </a:r>
            <a:r>
              <a:rPr lang="zh-TW" altLang="zh-CN" dirty="0" smtClean="0">
                <a:latin typeface="STFangsong" charset="-122"/>
                <a:ea typeface="STFangsong" charset="-122"/>
                <a:cs typeface="STFangsong" charset="-122"/>
              </a:rPr>
              <a:t>立法</a:t>
            </a:r>
            <a:r>
              <a:rPr lang="zh-TW" altLang="zh-CN" dirty="0">
                <a:latin typeface="STFangsong" charset="-122"/>
                <a:ea typeface="STFangsong" charset="-122"/>
                <a:cs typeface="STFangsong" charset="-122"/>
              </a:rPr>
              <a:t>（法律）；為行動的意願立法（道德</a:t>
            </a:r>
            <a:r>
              <a:rPr lang="zh-TW" altLang="zh-CN" dirty="0" smtClean="0">
                <a:latin typeface="STFangsong" charset="-122"/>
                <a:ea typeface="STFangsong" charset="-122"/>
                <a:cs typeface="STFangsong" charset="-122"/>
              </a:rPr>
              <a:t>）</a:t>
            </a:r>
            <a:r>
              <a:rPr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。</a:t>
            </a: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en-US" altLang="zh-TW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TW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en-US" altLang="zh-TW" b="1" dirty="0" smtClean="0">
                <a:latin typeface="STFangsong" charset="-122"/>
                <a:ea typeface="STFangsong" charset="-122"/>
                <a:cs typeface="STFangsong" charset="-122"/>
              </a:rPr>
              <a:t>III.</a:t>
            </a:r>
            <a:r>
              <a:rPr lang="zh-TW" altLang="zh-CN" b="1" dirty="0" smtClean="0">
                <a:latin typeface="STFangsong" charset="-122"/>
                <a:ea typeface="STFangsong" charset="-122"/>
                <a:cs typeface="STFangsong" charset="-122"/>
              </a:rPr>
              <a:t>從</a:t>
            </a:r>
            <a:r>
              <a:rPr lang="zh-TW" altLang="zh-CN" b="1" dirty="0">
                <a:latin typeface="STFangsong" charset="-122"/>
                <a:ea typeface="STFangsong" charset="-122"/>
                <a:cs typeface="STFangsong" charset="-122"/>
              </a:rPr>
              <a:t>立法的</a:t>
            </a:r>
            <a:r>
              <a:rPr lang="en-US" altLang="zh-CN" b="1" dirty="0">
                <a:latin typeface="STFangsong" charset="-122"/>
                <a:ea typeface="STFangsong" charset="-122"/>
                <a:cs typeface="STFangsong" charset="-122"/>
              </a:rPr>
              <a:t>“</a:t>
            </a:r>
            <a:r>
              <a:rPr lang="zh-TW" altLang="zh-CN" b="1" dirty="0">
                <a:latin typeface="STFangsong" charset="-122"/>
                <a:ea typeface="STFangsong" charset="-122"/>
                <a:cs typeface="STFangsong" charset="-122"/>
              </a:rPr>
              <a:t>規定根據</a:t>
            </a:r>
            <a:r>
              <a:rPr lang="en-US" altLang="zh-CN" b="1" dirty="0">
                <a:latin typeface="STFangsong" charset="-122"/>
                <a:ea typeface="STFangsong" charset="-122"/>
                <a:cs typeface="STFangsong" charset="-122"/>
              </a:rPr>
              <a:t>”</a:t>
            </a:r>
            <a:r>
              <a:rPr lang="zh-TW" altLang="zh-CN" b="1" dirty="0">
                <a:latin typeface="STFangsong" charset="-122"/>
                <a:ea typeface="STFangsong" charset="-122"/>
                <a:cs typeface="STFangsong" charset="-122"/>
              </a:rPr>
              <a:t>判斷道德是否</a:t>
            </a:r>
            <a:r>
              <a:rPr lang="en-US" altLang="zh-CN" b="1" dirty="0">
                <a:latin typeface="STFangsong" charset="-122"/>
                <a:ea typeface="STFangsong" charset="-122"/>
                <a:cs typeface="STFangsong" charset="-122"/>
              </a:rPr>
              <a:t>“</a:t>
            </a:r>
            <a:r>
              <a:rPr lang="zh-TW" altLang="zh-CN" b="1" dirty="0">
                <a:latin typeface="STFangsong" charset="-122"/>
                <a:ea typeface="STFangsong" charset="-122"/>
                <a:cs typeface="STFangsong" charset="-122"/>
              </a:rPr>
              <a:t>純粹</a:t>
            </a:r>
            <a:r>
              <a:rPr lang="en-US" altLang="zh-CN" b="1" dirty="0">
                <a:latin typeface="STFangsong" charset="-122"/>
                <a:ea typeface="STFangsong" charset="-122"/>
                <a:cs typeface="STFangsong" charset="-122"/>
              </a:rPr>
              <a:t>”</a:t>
            </a:r>
            <a:r>
              <a:rPr lang="zh-TW" altLang="zh-CN" b="1" dirty="0" smtClean="0">
                <a:latin typeface="STFangsong" charset="-122"/>
                <a:ea typeface="STFangsong" charset="-122"/>
                <a:cs typeface="STFangsong" charset="-122"/>
              </a:rPr>
              <a:t>：</a:t>
            </a:r>
            <a:r>
              <a:rPr lang="en-US" altLang="zh-TW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TW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en-US" altLang="zh-TW" dirty="0">
                <a:latin typeface="STFangsong" charset="-122"/>
                <a:ea typeface="STFangsong" charset="-122"/>
                <a:cs typeface="STFangsong" charset="-122"/>
              </a:rPr>
              <a:t> </a:t>
            </a:r>
            <a:r>
              <a:rPr lang="en-US" altLang="zh-TW" dirty="0" smtClean="0">
                <a:latin typeface="STFangsong" charset="-122"/>
                <a:ea typeface="STFangsong" charset="-122"/>
                <a:cs typeface="STFangsong" charset="-122"/>
              </a:rPr>
              <a:t>  </a:t>
            </a:r>
            <a:r>
              <a:rPr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  </a:t>
            </a:r>
            <a:r>
              <a:rPr lang="en-US" altLang="zh-TW" dirty="0" smtClean="0">
                <a:latin typeface="STFangsong" charset="-122"/>
                <a:ea typeface="STFangsong" charset="-122"/>
                <a:cs typeface="STFangsong" charset="-122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A.</a:t>
            </a:r>
            <a:r>
              <a:rPr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不純粹的規定根據：意願的對象</a:t>
            </a:r>
            <a:br>
              <a:rPr lang="zh-TW" altLang="en-US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TW" altLang="en-US" dirty="0">
                <a:latin typeface="STFangsong" charset="-122"/>
                <a:ea typeface="STFangsong" charset="-122"/>
                <a:cs typeface="STFangsong" charset="-122"/>
              </a:rPr>
              <a:t> </a:t>
            </a:r>
            <a:r>
              <a:rPr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                                       </a:t>
            </a:r>
            <a:r>
              <a:rPr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      </a:t>
            </a:r>
            <a:r>
              <a:rPr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情感</a:t>
            </a:r>
            <a:r>
              <a:rPr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zh-TW" altLang="en-US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TW" altLang="en-US" dirty="0">
                <a:latin typeface="STFangsong" charset="-122"/>
                <a:ea typeface="STFangsong" charset="-122"/>
                <a:cs typeface="STFangsong" charset="-122"/>
              </a:rPr>
              <a:t> </a:t>
            </a:r>
            <a:r>
              <a:rPr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                                       </a:t>
            </a:r>
            <a:r>
              <a:rPr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      </a:t>
            </a:r>
            <a:r>
              <a:rPr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經驗</a:t>
            </a:r>
            <a:r>
              <a:rPr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的東西</a:t>
            </a:r>
            <a:br>
              <a:rPr lang="zh-TW" altLang="en-US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TW" altLang="en-US" b="1" dirty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                                        </a:t>
            </a:r>
            <a:r>
              <a:rPr lang="zh-CN" altLang="en-US" b="1" dirty="0" smtClean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     </a:t>
            </a:r>
            <a:r>
              <a:rPr lang="zh-TW" altLang="en-US" b="1" dirty="0" smtClean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目的</a:t>
            </a:r>
            <a:r>
              <a:rPr lang="zh-TW" altLang="en-US" b="1" dirty="0" smtClean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（完善等）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en-US" altLang="zh-CN" sz="4400" dirty="0"/>
              <a:t> </a:t>
            </a:r>
            <a:r>
              <a:rPr lang="zh-CN" altLang="zh-CN" sz="4400" dirty="0"/>
              <a:t/>
            </a:r>
            <a:br>
              <a:rPr lang="zh-CN" altLang="zh-CN" sz="4400" dirty="0"/>
            </a:br>
            <a:r>
              <a:rPr lang="en-US" altLang="zh-TW" sz="4400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TW" sz="4400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</a:br>
            <a:r>
              <a:rPr lang="en-US" altLang="zh-CN" sz="4400" b="1" dirty="0" smtClean="0">
                <a:solidFill>
                  <a:srgbClr val="0070C0"/>
                </a:solidFill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CN" sz="4400" b="1" dirty="0" smtClean="0">
                <a:solidFill>
                  <a:srgbClr val="0070C0"/>
                </a:solidFill>
                <a:latin typeface="STFangsong" charset="-122"/>
                <a:ea typeface="STFangsong" charset="-122"/>
                <a:cs typeface="STFangsong" charset="-122"/>
              </a:rPr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0861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62055" y="0"/>
            <a:ext cx="10493096" cy="6858000"/>
          </a:xfrm>
        </p:spPr>
        <p:txBody>
          <a:bodyPr>
            <a:noAutofit/>
          </a:bodyPr>
          <a:lstStyle/>
          <a:p>
            <a:r>
              <a:rPr kumimoji="1" lang="en-US" altLang="zh-TW" sz="3200" b="1" dirty="0" smtClean="0">
                <a:solidFill>
                  <a:schemeClr val="tx1"/>
                </a:solidFill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en-US" altLang="zh-TW" sz="3200" b="1" dirty="0" smtClean="0">
                <a:solidFill>
                  <a:schemeClr val="tx1"/>
                </a:solidFill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en-US" altLang="zh-TW" dirty="0" smtClean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B</a:t>
            </a:r>
            <a:r>
              <a:rPr lang="zh-CN" altLang="zh-CN" dirty="0" smtClean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：</a:t>
            </a:r>
            <a:r>
              <a:rPr lang="zh-CN" altLang="zh-CN" dirty="0" smtClean="0">
                <a:latin typeface="STFangsong" charset="-122"/>
                <a:ea typeface="STFangsong" charset="-122"/>
                <a:cs typeface="STFangsong" charset="-122"/>
              </a:rPr>
              <a:t>排除</a:t>
            </a: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>任何经验性的和情感性的质料作为意志立法的</a:t>
            </a:r>
            <a:r>
              <a:rPr lang="zh-CN" altLang="zh-CN" dirty="0" smtClean="0">
                <a:latin typeface="STFangsong" charset="-122"/>
                <a:ea typeface="STFangsong" charset="-122"/>
                <a:cs typeface="STFangsong" charset="-122"/>
              </a:rPr>
              <a:t>根据</a:t>
            </a:r>
            <a:r>
              <a:rPr lang="zh-CN" altLang="en-US" dirty="0">
                <a:latin typeface="STFangsong" charset="-122"/>
                <a:ea typeface="STFangsong" charset="-122"/>
                <a:cs typeface="STFangsong" charset="-122"/>
              </a:rPr>
              <a:t>；</a:t>
            </a:r>
            <a:r>
              <a:rPr lang="en-US" altLang="zh-CN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CN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en-US" altLang="zh-CN" b="1" dirty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C</a:t>
            </a:r>
            <a:r>
              <a:rPr lang="en-US" altLang="zh-CN" b="1" dirty="0" smtClean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:</a:t>
            </a:r>
            <a:r>
              <a:rPr lang="zh-CN" altLang="en-US" b="1" dirty="0" smtClean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   </a:t>
            </a:r>
            <a:r>
              <a:rPr lang="zh-CN" altLang="zh-CN" dirty="0" smtClean="0">
                <a:latin typeface="STFangsong" charset="-122"/>
                <a:ea typeface="STFangsong" charset="-122"/>
                <a:cs typeface="STFangsong" charset="-122"/>
              </a:rPr>
              <a:t>形式主义</a:t>
            </a: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>的立法</a:t>
            </a:r>
            <a:r>
              <a:rPr lang="zh-CN" altLang="zh-CN" dirty="0" smtClean="0">
                <a:latin typeface="STFangsong" charset="-122"/>
                <a:ea typeface="STFangsong" charset="-122"/>
                <a:cs typeface="STFangsong" charset="-122"/>
              </a:rPr>
              <a:t>原理</a:t>
            </a:r>
            <a:r>
              <a:rPr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。</a:t>
            </a:r>
            <a:r>
              <a:rPr lang="en-US" altLang="zh-CN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CN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en-US" altLang="zh-CN" dirty="0">
                <a:latin typeface="STFangsong" charset="-122"/>
                <a:ea typeface="STFangsong" charset="-122"/>
                <a:cs typeface="STFangsong" charset="-122"/>
              </a:rPr>
              <a:t>      </a:t>
            </a:r>
            <a:r>
              <a:rPr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善良意志</a:t>
            </a:r>
            <a:r>
              <a:rPr lang="zh-TW" altLang="en-US" b="1" dirty="0">
                <a:latin typeface="STFangsong" charset="-122"/>
                <a:ea typeface="STFangsong" charset="-122"/>
                <a:cs typeface="STFangsong" charset="-122"/>
              </a:rPr>
              <a:t>（</a:t>
            </a:r>
            <a:r>
              <a:rPr lang="en-US" altLang="zh-CN" b="1" dirty="0" smtClean="0">
                <a:latin typeface="STFangsong" charset="-122"/>
                <a:ea typeface="STFangsong" charset="-122"/>
                <a:cs typeface="STFangsong" charset="-122"/>
              </a:rPr>
              <a:t>Good </a:t>
            </a:r>
            <a:r>
              <a:rPr lang="en-US" altLang="zh-CN" b="1" dirty="0">
                <a:latin typeface="STFangsong" charset="-122"/>
                <a:ea typeface="STFangsong" charset="-122"/>
                <a:cs typeface="STFangsong" charset="-122"/>
              </a:rPr>
              <a:t>Will</a:t>
            </a:r>
            <a:r>
              <a:rPr lang="zh-CN" altLang="zh-CN" b="1" dirty="0" smtClean="0">
                <a:latin typeface="STFangsong" charset="-122"/>
                <a:ea typeface="STFangsong" charset="-122"/>
                <a:cs typeface="STFangsong" charset="-122"/>
              </a:rPr>
              <a:t>）</a:t>
            </a:r>
            <a:r>
              <a:rPr lang="zh-TW" altLang="en-US" b="1" dirty="0" smtClean="0">
                <a:latin typeface="STFangsong" charset="-122"/>
                <a:ea typeface="STFangsong" charset="-122"/>
                <a:cs typeface="STFangsong" charset="-122"/>
              </a:rPr>
              <a:t>作為任性、任意（</a:t>
            </a:r>
            <a:r>
              <a:rPr lang="en-US" altLang="zh-TW" b="1" dirty="0" err="1" smtClean="0">
                <a:latin typeface="STFangsong" charset="-122"/>
                <a:ea typeface="STFangsong" charset="-122"/>
                <a:cs typeface="STFangsong" charset="-122"/>
              </a:rPr>
              <a:t>Willkür</a:t>
            </a:r>
            <a:r>
              <a:rPr lang="en-US" altLang="zh-TW" b="1" dirty="0" smtClean="0">
                <a:latin typeface="STFangsong" charset="-122"/>
                <a:ea typeface="STFangsong" charset="-122"/>
                <a:cs typeface="STFangsong" charset="-122"/>
              </a:rPr>
              <a:t>)</a:t>
            </a:r>
            <a:r>
              <a:rPr lang="zh-TW" altLang="en-US" b="1" dirty="0" smtClean="0">
                <a:latin typeface="STFangsong" charset="-122"/>
                <a:ea typeface="STFangsong" charset="-122"/>
                <a:cs typeface="STFangsong" charset="-122"/>
              </a:rPr>
              <a:t>的規定根據。把自己的意願通過立法變成善良</a:t>
            </a:r>
            <a:r>
              <a:rPr lang="zh-TW" altLang="en-US" b="1" dirty="0" smtClean="0">
                <a:latin typeface="STFangsong" charset="-122"/>
                <a:ea typeface="STFangsong" charset="-122"/>
                <a:cs typeface="STFangsong" charset="-122"/>
              </a:rPr>
              <a:t>意志</a:t>
            </a:r>
            <a:r>
              <a:rPr lang="zh-CN" altLang="en-US" b="1" dirty="0" smtClean="0">
                <a:latin typeface="STFangsong" charset="-122"/>
                <a:ea typeface="STFangsong" charset="-122"/>
                <a:cs typeface="STFangsong" charset="-122"/>
              </a:rPr>
              <a:t>。</a:t>
            </a:r>
            <a:r>
              <a:rPr lang="en-US" altLang="zh-TW" b="1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TW" b="1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zh-TW" altLang="en-US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TW" altLang="en-US" dirty="0">
                <a:latin typeface="STFangsong" charset="-122"/>
                <a:ea typeface="STFangsong" charset="-122"/>
                <a:cs typeface="STFangsong" charset="-122"/>
              </a:rPr>
              <a:t> </a:t>
            </a:r>
            <a:r>
              <a:rPr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      </a:t>
            </a:r>
            <a:r>
              <a:rPr lang="zh-CN" altLang="zh-CN" dirty="0" smtClean="0">
                <a:latin typeface="STFangsong" charset="-122"/>
                <a:ea typeface="STFangsong" charset="-122"/>
                <a:cs typeface="STFangsong" charset="-122"/>
              </a:rPr>
              <a:t>意愿</a:t>
            </a: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>善本身为善。</a:t>
            </a:r>
            <a:b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en-US" altLang="zh-CN" dirty="0">
                <a:latin typeface="STFangsong" charset="-122"/>
                <a:ea typeface="STFangsong" charset="-122"/>
                <a:cs typeface="STFangsong" charset="-122"/>
              </a:rPr>
              <a:t>    </a:t>
            </a: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de-DE" altLang="zh-CN" dirty="0" smtClean="0">
                <a:latin typeface="STFangsong" charset="-122"/>
                <a:ea typeface="STFangsong" charset="-122"/>
                <a:cs typeface="STFangsong" charset="-122"/>
              </a:rPr>
              <a:t>    </a:t>
            </a:r>
            <a:r>
              <a:rPr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   </a:t>
            </a:r>
            <a:r>
              <a:rPr lang="zh-CN" altLang="zh-CN" dirty="0" smtClean="0">
                <a:latin typeface="STFangsong" charset="-122"/>
                <a:ea typeface="STFangsong" charset="-122"/>
                <a:cs typeface="STFangsong" charset="-122"/>
              </a:rPr>
              <a:t>准则</a:t>
            </a: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>是否为法则</a:t>
            </a:r>
            <a:r>
              <a:rPr lang="zh-CN" altLang="zh-CN" dirty="0" smtClean="0">
                <a:latin typeface="STFangsong" charset="-122"/>
                <a:ea typeface="STFangsong" charset="-122"/>
                <a:cs typeface="STFangsong" charset="-122"/>
              </a:rPr>
              <a:t>？</a:t>
            </a:r>
            <a:r>
              <a:rPr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實際上是將心比心的審核</a:t>
            </a:r>
            <a:br>
              <a:rPr lang="zh-TW" altLang="en-US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TW" altLang="en-US" dirty="0">
                <a:latin typeface="STSong" charset="-122"/>
                <a:ea typeface="STSong" charset="-122"/>
                <a:cs typeface="STSong" charset="-122"/>
              </a:rPr>
              <a:t/>
            </a:r>
            <a:br>
              <a:rPr lang="zh-TW" altLang="en-US" dirty="0">
                <a:latin typeface="STSong" charset="-122"/>
                <a:ea typeface="STSong" charset="-122"/>
                <a:cs typeface="STSong" charset="-122"/>
              </a:rPr>
            </a:br>
            <a:r>
              <a:rPr lang="zh-CN" altLang="zh-CN" dirty="0">
                <a:latin typeface="STSong" charset="-122"/>
                <a:ea typeface="STSong" charset="-122"/>
                <a:cs typeface="STSong" charset="-122"/>
              </a:rPr>
              <a:t/>
            </a:r>
            <a:br>
              <a:rPr lang="zh-CN" altLang="zh-CN" dirty="0">
                <a:latin typeface="STSong" charset="-122"/>
                <a:ea typeface="STSong" charset="-122"/>
                <a:cs typeface="STSong" charset="-122"/>
              </a:rPr>
            </a:br>
            <a:endParaRPr kumimoji="1" lang="zh-TW" altLang="en-US" b="1" dirty="0">
              <a:solidFill>
                <a:schemeClr val="tx1"/>
              </a:solidFill>
              <a:latin typeface="STSong" charset="-122"/>
              <a:ea typeface="STSong" charset="-122"/>
              <a:cs typeface="STSong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303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71398" y="0"/>
            <a:ext cx="9262185" cy="6936489"/>
          </a:xfrm>
        </p:spPr>
        <p:txBody>
          <a:bodyPr>
            <a:normAutofit fontScale="90000"/>
          </a:bodyPr>
          <a:lstStyle/>
          <a:p>
            <a:r>
              <a:rPr kumimoji="1"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        </a:t>
            </a:r>
            <a:r>
              <a:rPr kumimoji="1" lang="zh-TW" altLang="en-US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如</a:t>
            </a:r>
            <a:r>
              <a:rPr kumimoji="1" lang="zh-TW" altLang="en-US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不說謊作為一條絕對的道德</a:t>
            </a:r>
            <a:r>
              <a:rPr kumimoji="1" lang="zh-TW" altLang="en-US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義務</a:t>
            </a:r>
            <a:r>
              <a:rPr kumimoji="1" lang="mr-IN" altLang="zh-TW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……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en-US" altLang="zh-TW" dirty="0" smtClean="0">
                <a:latin typeface="STFangsong" charset="-122"/>
                <a:ea typeface="STFangsong" charset="-122"/>
                <a:cs typeface="STFangsong" charset="-122"/>
              </a:rPr>
              <a:t>        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不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能以在某種情況下我們不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能</a:t>
            </a:r>
            <a:r>
              <a:rPr kumimoji="1"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不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說謊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為理由加以否認；不能以某種情況下善意的說謊有好處為理由。</a:t>
            </a:r>
            <a:b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TW" altLang="en-US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zh-TW" altLang="en-US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en-US" altLang="zh-TW" dirty="0" smtClean="0">
                <a:latin typeface="STFangsong" charset="-122"/>
                <a:ea typeface="STFangsong" charset="-122"/>
                <a:cs typeface="STFangsong" charset="-122"/>
              </a:rPr>
              <a:t>        </a:t>
            </a:r>
            <a:r>
              <a:rPr kumimoji="1" lang="zh-TW" altLang="en-US" b="1" dirty="0" smtClean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康德</a:t>
            </a:r>
            <a:r>
              <a:rPr kumimoji="1" lang="zh-TW" altLang="en-US" b="1" dirty="0" smtClean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的解釋是：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儘管我們在某種情況下必須要說謊，譬如說謊會挽救某人的命；但我們不能同時認為說謊本身有什麼道德價值的；是我們的善意或機智救了人，而不是說謊救了人。</a:t>
            </a:r>
            <a:b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TW" altLang="en-US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zh-TW" altLang="en-US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en-US" altLang="zh-TW" dirty="0" smtClean="0">
                <a:latin typeface="STFangsong" charset="-122"/>
                <a:ea typeface="STFangsong" charset="-122"/>
                <a:cs typeface="STFangsong" charset="-122"/>
              </a:rPr>
              <a:t>        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我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們如何在意願上將不說謊確立為道德法則呢？康德認為我們採取的是這樣一種</a:t>
            </a:r>
            <a:r>
              <a:rPr kumimoji="1" lang="zh-TW" altLang="en-US" b="1" dirty="0" smtClean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反證形式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：</a:t>
            </a:r>
            <a:r>
              <a:rPr kumimoji="1" lang="zh-TW" altLang="en-US" u="sng" dirty="0" smtClean="0">
                <a:latin typeface="STFangsong" charset="-122"/>
                <a:ea typeface="STFangsong" charset="-122"/>
                <a:cs typeface="STFangsong" charset="-122"/>
              </a:rPr>
              <a:t>設想把說謊在道德上是允許的，那麼我們就不再指望能有任何真話了。</a:t>
            </a:r>
            <a:r>
              <a:rPr kumimoji="1" lang="zh-CN" altLang="en-US" dirty="0"/>
              <a:t/>
            </a:r>
            <a:br>
              <a:rPr kumimoji="1" lang="zh-CN" altLang="en-US" dirty="0"/>
            </a:br>
            <a:r>
              <a:rPr kumimoji="1" lang="zh-CN" altLang="en-US" dirty="0"/>
              <a:t/>
            </a:r>
            <a:br>
              <a:rPr kumimoji="1" lang="zh-CN" altLang="en-US" dirty="0"/>
            </a:b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5725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17060" y="426463"/>
            <a:ext cx="9552899" cy="6431537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STFangsong" charset="-122"/>
                <a:ea typeface="STFangsong" charset="-122"/>
                <a:cs typeface="STFangsong" charset="-122"/>
              </a:rPr>
              <a:t>      </a:t>
            </a:r>
            <a:r>
              <a:rPr lang="zh-CN" altLang="zh-CN" dirty="0" smtClean="0">
                <a:latin typeface="STFangsong" charset="-122"/>
                <a:ea typeface="STFangsong" charset="-122"/>
                <a:cs typeface="STFangsong" charset="-122"/>
              </a:rPr>
              <a:t>“</a:t>
            </a: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>在世界之中，一般地甚至在世界之外，除了唯一的善良意志之外，根本不可能设想任何其他东西有可能无限制地被视为善的。”</a:t>
            </a:r>
            <a:b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en-US" altLang="zh-CN" dirty="0">
                <a:latin typeface="STFangsong" charset="-122"/>
                <a:ea typeface="STFangsong" charset="-122"/>
                <a:cs typeface="STFangsong" charset="-122"/>
              </a:rPr>
              <a:t> </a:t>
            </a: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en-US" altLang="zh-CN" dirty="0" smtClean="0">
                <a:latin typeface="STFangsong" charset="-122"/>
                <a:ea typeface="STFangsong" charset="-122"/>
                <a:cs typeface="STFangsong" charset="-122"/>
              </a:rPr>
              <a:t>       </a:t>
            </a:r>
            <a:r>
              <a:rPr lang="zh-CN" altLang="zh-CN" b="1" dirty="0" smtClean="0">
                <a:latin typeface="STFangsong" charset="-122"/>
                <a:ea typeface="STFangsong" charset="-122"/>
                <a:cs typeface="STFangsong" charset="-122"/>
              </a:rPr>
              <a:t>意志</a:t>
            </a:r>
            <a:r>
              <a:rPr lang="zh-CN" altLang="zh-CN" b="1" dirty="0">
                <a:latin typeface="STFangsong" charset="-122"/>
                <a:ea typeface="STFangsong" charset="-122"/>
                <a:cs typeface="STFangsong" charset="-122"/>
              </a:rPr>
              <a:t>不可能因任何它所意愿的事情（意愿的对象）为善，只能因意志或意願本身为善。为什么？</a:t>
            </a: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en-US" altLang="zh-CN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CN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en-US" altLang="zh-CN" dirty="0">
                <a:latin typeface="STFangsong" charset="-122"/>
                <a:ea typeface="STFangsong" charset="-122"/>
                <a:cs typeface="STFangsong" charset="-122"/>
              </a:rPr>
              <a:t> </a:t>
            </a:r>
            <a:r>
              <a:rPr lang="en-US" altLang="zh-CN" dirty="0" smtClean="0">
                <a:latin typeface="STFangsong" charset="-122"/>
                <a:ea typeface="STFangsong" charset="-122"/>
                <a:cs typeface="STFangsong" charset="-122"/>
              </a:rPr>
              <a:t>      </a:t>
            </a:r>
            <a:r>
              <a:rPr lang="zh-CN" altLang="zh-CN" dirty="0" smtClean="0">
                <a:latin typeface="STFangsong" charset="-122"/>
                <a:ea typeface="STFangsong" charset="-122"/>
                <a:cs typeface="STFangsong" charset="-122"/>
              </a:rPr>
              <a:t>它</a:t>
            </a: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>所意愿的对象为善，都是有条件的，如自然禀赋（机智，聪明，勇气等）；另外外在的善物（财富、健康、权力、荣誉）</a:t>
            </a:r>
            <a:b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en-US" altLang="zh-CN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CN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en-US" altLang="zh-CN" dirty="0">
                <a:latin typeface="STFangsong" charset="-122"/>
                <a:ea typeface="STFangsong" charset="-122"/>
                <a:cs typeface="STFangsong" charset="-122"/>
              </a:rPr>
              <a:t> </a:t>
            </a:r>
            <a:r>
              <a:rPr lang="en-US" altLang="zh-CN" dirty="0" smtClean="0">
                <a:latin typeface="STFangsong" charset="-122"/>
                <a:ea typeface="STFangsong" charset="-122"/>
                <a:cs typeface="STFangsong" charset="-122"/>
              </a:rPr>
              <a:t>       </a:t>
            </a:r>
            <a:r>
              <a:rPr lang="zh-CN" altLang="zh-CN" u="sng" dirty="0" smtClean="0">
                <a:latin typeface="STFangsong" charset="-122"/>
                <a:ea typeface="STFangsong" charset="-122"/>
                <a:cs typeface="STFangsong" charset="-122"/>
              </a:rPr>
              <a:t>区分</a:t>
            </a:r>
            <a:r>
              <a:rPr lang="zh-CN" altLang="zh-CN" u="sng" dirty="0">
                <a:latin typeface="STFangsong" charset="-122"/>
                <a:ea typeface="STFangsong" charset="-122"/>
                <a:cs typeface="STFangsong" charset="-122"/>
              </a:rPr>
              <a:t>有条件的善和无条件的</a:t>
            </a:r>
            <a:r>
              <a:rPr lang="zh-CN" altLang="zh-CN" u="sng" dirty="0" smtClean="0">
                <a:latin typeface="STFangsong" charset="-122"/>
                <a:ea typeface="STFangsong" charset="-122"/>
                <a:cs typeface="STFangsong" charset="-122"/>
              </a:rPr>
              <a:t>善</a:t>
            </a:r>
            <a:r>
              <a:rPr lang="zh-CN" altLang="en-US" u="sng" dirty="0">
                <a:latin typeface="STFangsong" charset="-122"/>
                <a:ea typeface="STFangsong" charset="-122"/>
                <a:cs typeface="STFangsong" charset="-122"/>
              </a:rPr>
              <a:t>。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69629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96750" y="634482"/>
            <a:ext cx="10058401" cy="685800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四、</a:t>
            </a:r>
            <a:r>
              <a:rPr lang="zh-CN" altLang="zh-CN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康德</a:t>
            </a:r>
            <a:r>
              <a:rPr lang="zh-CN" altLang="zh-CN" b="1" dirty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的道德法则</a:t>
            </a:r>
            <a:r>
              <a:rPr lang="en-US" altLang="zh-CN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:</a:t>
            </a:r>
            <a:r>
              <a:rPr lang="zh-TW" altLang="en-US" b="1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zh-TW" altLang="en-US" b="1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TW" altLang="en-US" b="1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zh-TW" altLang="en-US" b="1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CN" altLang="en-US" b="1" dirty="0" smtClean="0">
                <a:latin typeface="STFangsong" charset="-122"/>
                <a:ea typeface="STFangsong" charset="-122"/>
                <a:cs typeface="STFangsong" charset="-122"/>
              </a:rPr>
              <a:t>        </a:t>
            </a:r>
            <a:r>
              <a:rPr lang="zh-CN" altLang="zh-CN" b="1" dirty="0" smtClean="0">
                <a:latin typeface="STFangsong" charset="-122"/>
                <a:ea typeface="STFangsong" charset="-122"/>
                <a:cs typeface="STFangsong" charset="-122"/>
              </a:rPr>
              <a:t>普遍化</a:t>
            </a:r>
            <a:r>
              <a:rPr lang="zh-CN" altLang="zh-CN" b="1" dirty="0">
                <a:latin typeface="STFangsong" charset="-122"/>
                <a:ea typeface="STFangsong" charset="-122"/>
                <a:cs typeface="STFangsong" charset="-122"/>
              </a:rPr>
              <a:t>（形式化）原则</a:t>
            </a: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en-US" altLang="zh-CN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CN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CN" altLang="en-US" dirty="0">
                <a:latin typeface="STFangsong" charset="-122"/>
                <a:ea typeface="STFangsong" charset="-122"/>
                <a:cs typeface="STFangsong" charset="-122"/>
              </a:rPr>
              <a:t> </a:t>
            </a:r>
            <a:r>
              <a:rPr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     </a:t>
            </a:r>
            <a:r>
              <a:rPr lang="zh-CN" altLang="zh-CN" b="1" dirty="0" smtClean="0">
                <a:latin typeface="STFangsong" charset="-122"/>
                <a:ea typeface="STFangsong" charset="-122"/>
                <a:cs typeface="STFangsong" charset="-122"/>
              </a:rPr>
              <a:t>“</a:t>
            </a:r>
            <a:r>
              <a:rPr lang="zh-CN" altLang="zh-CN" b="1" dirty="0">
                <a:latin typeface="STFangsong" charset="-122"/>
                <a:ea typeface="STFangsong" charset="-122"/>
                <a:cs typeface="STFangsong" charset="-122"/>
              </a:rPr>
              <a:t>你要如此行动，使得你意志的准则永远成为一条普遍的立法原理”（只依据那些你可以同时意愿它成为普遍法则的准则而行动</a:t>
            </a:r>
            <a:r>
              <a:rPr lang="zh-CN" altLang="zh-CN" b="1" dirty="0" smtClean="0">
                <a:latin typeface="STFangsong" charset="-122"/>
                <a:ea typeface="STFangsong" charset="-122"/>
                <a:cs typeface="STFangsong" charset="-122"/>
              </a:rPr>
              <a:t>）</a:t>
            </a:r>
            <a:r>
              <a:rPr lang="zh-TW" altLang="en-US" b="1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zh-TW" altLang="en-US" b="1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TW" altLang="en-US" b="1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zh-TW" altLang="en-US" b="1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CN" altLang="en-US" b="1" dirty="0" smtClean="0">
                <a:latin typeface="STFangsong" charset="-122"/>
                <a:ea typeface="STFangsong" charset="-122"/>
                <a:cs typeface="STFangsong" charset="-122"/>
              </a:rPr>
              <a:t>         </a:t>
            </a:r>
            <a:r>
              <a:rPr lang="zh-TW" altLang="en-US" b="1" dirty="0" smtClean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對這</a:t>
            </a:r>
            <a:r>
              <a:rPr lang="zh-TW" altLang="en-US" b="1" dirty="0" smtClean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條法則一般的反駁是：形式主義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949808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47315" y="578498"/>
            <a:ext cx="10183427" cy="6858000"/>
          </a:xfrm>
        </p:spPr>
        <p:txBody>
          <a:bodyPr>
            <a:normAutofit/>
          </a:bodyPr>
          <a:lstStyle/>
          <a:p>
            <a:r>
              <a:rPr kumimoji="1" lang="zh-TW" altLang="en-US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純粹理性的道德法則如何自身是可實踐的？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TW" altLang="en-US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zh-TW" altLang="en-US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        </a:t>
            </a:r>
            <a:r>
              <a:rPr kumimoji="1" lang="zh-TW" altLang="en-US" b="1" dirty="0" smtClean="0">
                <a:latin typeface="STFangsong" charset="-122"/>
                <a:ea typeface="STFangsong" charset="-122"/>
                <a:cs typeface="STFangsong" charset="-122"/>
              </a:rPr>
              <a:t>理性</a:t>
            </a:r>
            <a:r>
              <a:rPr kumimoji="1" lang="zh-TW" altLang="en-US" b="1" dirty="0" smtClean="0">
                <a:latin typeface="STFangsong" charset="-122"/>
                <a:ea typeface="STFangsong" charset="-122"/>
                <a:cs typeface="STFangsong" charset="-122"/>
              </a:rPr>
              <a:t>與情感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en-US" altLang="zh-TW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en-US" altLang="zh-TW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CN" altLang="en-US" dirty="0">
                <a:latin typeface="STFangsong" charset="-122"/>
                <a:ea typeface="STFangsong" charset="-122"/>
                <a:cs typeface="STFangsong" charset="-122"/>
              </a:rPr>
              <a:t> </a:t>
            </a:r>
            <a:r>
              <a:rPr kumimoji="1"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       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敬重感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：對法則的敬重感</a:t>
            </a:r>
            <a:b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en-US" altLang="zh-TW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en-US" altLang="zh-TW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CN" altLang="en-US" dirty="0">
                <a:latin typeface="STFangsong" charset="-122"/>
                <a:ea typeface="STFangsong" charset="-122"/>
                <a:cs typeface="STFangsong" charset="-122"/>
              </a:rPr>
              <a:t> </a:t>
            </a:r>
            <a:r>
              <a:rPr kumimoji="1"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       </a:t>
            </a:r>
            <a:r>
              <a:rPr kumimoji="1" lang="zh-TW" altLang="en-US" b="1" dirty="0" smtClean="0">
                <a:latin typeface="STFangsong" charset="-122"/>
                <a:ea typeface="STFangsong" charset="-122"/>
                <a:cs typeface="STFangsong" charset="-122"/>
              </a:rPr>
              <a:t>人格</a:t>
            </a:r>
            <a:r>
              <a:rPr kumimoji="1" lang="zh-TW" altLang="en-US" b="1" dirty="0" smtClean="0">
                <a:latin typeface="STFangsong" charset="-122"/>
                <a:ea typeface="STFangsong" charset="-122"/>
                <a:cs typeface="STFangsong" charset="-122"/>
              </a:rPr>
              <a:t>的尊嚴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en-US" altLang="zh-TW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en-US" altLang="zh-TW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CN" altLang="en-US" dirty="0">
                <a:latin typeface="STFangsong" charset="-122"/>
                <a:ea typeface="STFangsong" charset="-122"/>
                <a:cs typeface="STFangsong" charset="-122"/>
              </a:rPr>
              <a:t> </a:t>
            </a:r>
            <a:r>
              <a:rPr kumimoji="1"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       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自由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與尊嚴：康德道德哲學的最後結論</a:t>
            </a:r>
            <a:b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en-US" altLang="zh-TW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en-US" altLang="zh-TW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CN" altLang="en-US" dirty="0">
                <a:latin typeface="STFangsong" charset="-122"/>
                <a:ea typeface="STFangsong" charset="-122"/>
                <a:cs typeface="STFangsong" charset="-122"/>
              </a:rPr>
              <a:t> </a:t>
            </a:r>
            <a:r>
              <a:rPr kumimoji="1"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       </a:t>
            </a:r>
            <a:r>
              <a:rPr kumimoji="1" lang="zh-TW" altLang="en-US" b="1" dirty="0" smtClean="0">
                <a:latin typeface="STFangsong" charset="-122"/>
                <a:ea typeface="STFangsong" charset="-122"/>
                <a:cs typeface="STFangsong" charset="-122"/>
              </a:rPr>
              <a:t>由</a:t>
            </a:r>
            <a:r>
              <a:rPr kumimoji="1" lang="zh-TW" altLang="en-US" b="1" dirty="0" smtClean="0">
                <a:latin typeface="STFangsong" charset="-122"/>
                <a:ea typeface="STFangsong" charset="-122"/>
                <a:cs typeface="STFangsong" charset="-122"/>
              </a:rPr>
              <a:t>道德必然導向宗教</a:t>
            </a:r>
            <a:endParaRPr kumimoji="1" lang="zh-CN" altLang="en-US" b="1" dirty="0">
              <a:latin typeface="STFangsong" charset="-122"/>
              <a:ea typeface="STFangsong" charset="-122"/>
              <a:cs typeface="STFangsong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2913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64295" y="653144"/>
            <a:ext cx="7520473" cy="6858000"/>
          </a:xfrm>
        </p:spPr>
        <p:txBody>
          <a:bodyPr>
            <a:normAutofit/>
          </a:bodyPr>
          <a:lstStyle/>
          <a:p>
            <a:r>
              <a:rPr kumimoji="1" lang="zh-TW" altLang="en-US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對康德形式主義克服有意義嗎？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TW" altLang="en-US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zh-TW" altLang="en-US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        </a:t>
            </a:r>
            <a:r>
              <a:rPr kumimoji="1" lang="zh-TW" altLang="en-US" b="1" dirty="0" smtClean="0">
                <a:latin typeface="STFangsong" charset="-122"/>
                <a:ea typeface="STFangsong" charset="-122"/>
                <a:cs typeface="STFangsong" charset="-122"/>
              </a:rPr>
              <a:t>以</a:t>
            </a:r>
            <a:r>
              <a:rPr kumimoji="1" lang="zh-TW" altLang="en-US" b="1" dirty="0" smtClean="0">
                <a:latin typeface="STFangsong" charset="-122"/>
                <a:ea typeface="STFangsong" charset="-122"/>
                <a:cs typeface="STFangsong" charset="-122"/>
              </a:rPr>
              <a:t>費希特為例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en-US" altLang="zh-TW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en-US" altLang="zh-TW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CN" altLang="en-US" dirty="0">
                <a:latin typeface="STFangsong" charset="-122"/>
                <a:ea typeface="STFangsong" charset="-122"/>
                <a:cs typeface="STFangsong" charset="-122"/>
              </a:rPr>
              <a:t> </a:t>
            </a:r>
            <a:r>
              <a:rPr kumimoji="1"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      </a:t>
            </a:r>
            <a:r>
              <a:rPr kumimoji="1" lang="en-US" altLang="zh-TW" dirty="0" smtClean="0">
                <a:latin typeface="STFangsong" charset="-122"/>
                <a:ea typeface="STFangsong" charset="-122"/>
                <a:cs typeface="STFangsong" charset="-122"/>
              </a:rPr>
              <a:t>《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人的使命</a:t>
            </a:r>
            <a:r>
              <a:rPr kumimoji="1" lang="en-US" altLang="zh-TW" dirty="0" smtClean="0">
                <a:latin typeface="STFangsong" charset="-122"/>
                <a:ea typeface="STFangsong" charset="-122"/>
                <a:cs typeface="STFangsong" charset="-122"/>
              </a:rPr>
              <a:t>》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       </a:t>
            </a:r>
            <a:r>
              <a:rPr kumimoji="1" lang="en-US" altLang="zh-TW" dirty="0" smtClean="0">
                <a:latin typeface="STFangsong" charset="-122"/>
                <a:ea typeface="STFangsong" charset="-122"/>
                <a:cs typeface="STFangsong" charset="-122"/>
              </a:rPr>
              <a:t>《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學者的使命</a:t>
            </a:r>
            <a:r>
              <a:rPr kumimoji="1" lang="en-US" altLang="zh-TW" dirty="0" smtClean="0">
                <a:latin typeface="STFangsong" charset="-122"/>
                <a:ea typeface="STFangsong" charset="-122"/>
                <a:cs typeface="STFangsong" charset="-122"/>
              </a:rPr>
              <a:t>》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en-US" altLang="zh-TW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en-US" altLang="zh-TW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CN" altLang="en-US" dirty="0">
                <a:latin typeface="STFangsong" charset="-122"/>
                <a:ea typeface="STFangsong" charset="-122"/>
                <a:cs typeface="STFangsong" charset="-122"/>
              </a:rPr>
              <a:t> </a:t>
            </a:r>
            <a:r>
              <a:rPr kumimoji="1"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        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教師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的職責</a:t>
            </a:r>
            <a:b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         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官員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的職責</a:t>
            </a:r>
            <a:b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         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知識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份子的職責</a:t>
            </a:r>
            <a:r>
              <a:rPr kumimoji="1" lang="zh-TW" altLang="en-US" b="1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zh-TW" altLang="en-US" b="1" dirty="0" smtClean="0">
                <a:latin typeface="STFangsong" charset="-122"/>
                <a:ea typeface="STFangsong" charset="-122"/>
                <a:cs typeface="STFangsong" charset="-122"/>
              </a:rPr>
            </a:br>
            <a:endParaRPr kumimoji="1" lang="zh-TW" altLang="en-US" b="1" dirty="0">
              <a:latin typeface="STFangsong" charset="-122"/>
              <a:ea typeface="STFangsong" charset="-122"/>
              <a:cs typeface="STFangsong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096010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3527" y="0"/>
            <a:ext cx="10412964" cy="6858000"/>
          </a:xfrm>
        </p:spPr>
        <p:txBody>
          <a:bodyPr>
            <a:normAutofit fontScale="90000"/>
          </a:bodyPr>
          <a:lstStyle/>
          <a:p>
            <a:r>
              <a:rPr kumimoji="1" lang="zh-TW" altLang="en-US" sz="4000" b="1" dirty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康德</a:t>
            </a:r>
            <a:r>
              <a:rPr kumimoji="1" lang="zh-TW" altLang="en-US" sz="4000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義務論體系</a:t>
            </a:r>
            <a:r>
              <a:rPr kumimoji="1" lang="zh-CN" altLang="en-US" sz="4000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：</a:t>
            </a:r>
            <a:r>
              <a:rPr kumimoji="1" lang="en-US" altLang="zh-CN" sz="4000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en-US" altLang="zh-CN" sz="4000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en-US" altLang="zh-TW" sz="4000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en-US" altLang="zh-TW" sz="4000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CN" altLang="en-US" sz="4000" dirty="0" smtClean="0">
                <a:latin typeface="STFangsong" charset="-122"/>
                <a:ea typeface="STFangsong" charset="-122"/>
                <a:cs typeface="STFangsong" charset="-122"/>
              </a:rPr>
              <a:t>       </a:t>
            </a:r>
            <a:r>
              <a:rPr kumimoji="1" lang="zh-TW" altLang="en-US" sz="4000" dirty="0" smtClean="0">
                <a:latin typeface="STFangsong" charset="-122"/>
                <a:ea typeface="STFangsong" charset="-122"/>
                <a:cs typeface="STFangsong" charset="-122"/>
              </a:rPr>
              <a:t>以</a:t>
            </a:r>
            <a:r>
              <a:rPr kumimoji="1" lang="zh-TW" altLang="en-US" sz="4000" dirty="0">
                <a:latin typeface="STFangsong" charset="-122"/>
                <a:ea typeface="STFangsong" charset="-122"/>
                <a:cs typeface="STFangsong" charset="-122"/>
              </a:rPr>
              <a:t>自律的道德原則為基礎</a:t>
            </a:r>
            <a:br>
              <a:rPr kumimoji="1" lang="zh-TW" altLang="en-US" sz="4000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CN" altLang="en-US" sz="4000" dirty="0" smtClean="0">
                <a:latin typeface="STFangsong" charset="-122"/>
                <a:ea typeface="STFangsong" charset="-122"/>
                <a:cs typeface="STFangsong" charset="-122"/>
              </a:rPr>
              <a:t>       </a:t>
            </a:r>
            <a:r>
              <a:rPr kumimoji="1" lang="zh-TW" altLang="en-US" sz="4000" dirty="0" smtClean="0">
                <a:latin typeface="STFangsong" charset="-122"/>
                <a:ea typeface="STFangsong" charset="-122"/>
                <a:cs typeface="STFangsong" charset="-122"/>
              </a:rPr>
              <a:t>義務</a:t>
            </a:r>
            <a:r>
              <a:rPr kumimoji="1" lang="zh-TW" altLang="en-US" sz="4000" dirty="0">
                <a:latin typeface="STFangsong" charset="-122"/>
                <a:ea typeface="STFangsong" charset="-122"/>
                <a:cs typeface="STFangsong" charset="-122"/>
              </a:rPr>
              <a:t>：</a:t>
            </a:r>
            <a:r>
              <a:rPr kumimoji="1" lang="zh-TW" altLang="en-US" sz="4000" dirty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法權義務，德性</a:t>
            </a:r>
            <a:r>
              <a:rPr kumimoji="1" lang="zh-TW" altLang="en-US" sz="4000" dirty="0" smtClean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義務</a:t>
            </a:r>
            <a:r>
              <a:rPr kumimoji="1" lang="en-US" altLang="zh-TW" sz="4000" dirty="0" smtClean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en-US" altLang="zh-TW" sz="4000" dirty="0" smtClean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TW" altLang="en-US" sz="4000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zh-TW" altLang="en-US" sz="4000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CN" altLang="en-US" sz="4000" dirty="0" smtClean="0">
                <a:latin typeface="STFangsong" charset="-122"/>
                <a:ea typeface="STFangsong" charset="-122"/>
                <a:cs typeface="STFangsong" charset="-122"/>
              </a:rPr>
              <a:t>       </a:t>
            </a:r>
            <a:r>
              <a:rPr kumimoji="1" lang="zh-TW" altLang="en-US" sz="4000" dirty="0" smtClean="0">
                <a:latin typeface="STFangsong" charset="-122"/>
                <a:ea typeface="STFangsong" charset="-122"/>
                <a:cs typeface="STFangsong" charset="-122"/>
              </a:rPr>
              <a:t>對</a:t>
            </a:r>
            <a:r>
              <a:rPr kumimoji="1" lang="zh-TW" altLang="en-US" sz="4000" b="1" dirty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自己</a:t>
            </a:r>
            <a:r>
              <a:rPr kumimoji="1" lang="zh-TW" altLang="en-US" sz="4000" dirty="0">
                <a:latin typeface="STFangsong" charset="-122"/>
                <a:ea typeface="STFangsong" charset="-122"/>
                <a:cs typeface="STFangsong" charset="-122"/>
              </a:rPr>
              <a:t>的德性義務：發展和增強自己的自然完善性方面的</a:t>
            </a:r>
            <a:r>
              <a:rPr kumimoji="1" lang="zh-TW" altLang="en-US" sz="4000" dirty="0" smtClean="0">
                <a:latin typeface="STFangsong" charset="-122"/>
                <a:ea typeface="STFangsong" charset="-122"/>
                <a:cs typeface="STFangsong" charset="-122"/>
              </a:rPr>
              <a:t>義務</a:t>
            </a:r>
            <a:r>
              <a:rPr kumimoji="1" lang="zh-CN" altLang="en-US" sz="4000" dirty="0" smtClean="0">
                <a:latin typeface="STFangsong" charset="-122"/>
                <a:ea typeface="STFangsong" charset="-122"/>
                <a:cs typeface="STFangsong" charset="-122"/>
              </a:rPr>
              <a:t>、</a:t>
            </a:r>
            <a:r>
              <a:rPr kumimoji="1" lang="zh-TW" altLang="en-US" sz="4000" dirty="0" smtClean="0">
                <a:latin typeface="STFangsong" charset="-122"/>
                <a:ea typeface="STFangsong" charset="-122"/>
                <a:cs typeface="STFangsong" charset="-122"/>
              </a:rPr>
              <a:t>提高</a:t>
            </a:r>
            <a:r>
              <a:rPr kumimoji="1" lang="zh-TW" altLang="en-US" sz="4000" dirty="0">
                <a:latin typeface="STFangsong" charset="-122"/>
                <a:ea typeface="STFangsong" charset="-122"/>
                <a:cs typeface="STFangsong" charset="-122"/>
              </a:rPr>
              <a:t>自己道德完善性方面的</a:t>
            </a:r>
            <a:r>
              <a:rPr kumimoji="1" lang="zh-TW" altLang="en-US" sz="4000" dirty="0" smtClean="0">
                <a:latin typeface="STFangsong" charset="-122"/>
                <a:ea typeface="STFangsong" charset="-122"/>
                <a:cs typeface="STFangsong" charset="-122"/>
              </a:rPr>
              <a:t>義務</a:t>
            </a:r>
            <a:r>
              <a:rPr kumimoji="1" lang="zh-CN" altLang="en-US" sz="4000" dirty="0" smtClean="0">
                <a:latin typeface="STFangsong" charset="-122"/>
                <a:ea typeface="STFangsong" charset="-122"/>
                <a:cs typeface="STFangsong" charset="-122"/>
              </a:rPr>
              <a:t>。</a:t>
            </a:r>
            <a:r>
              <a:rPr kumimoji="1" lang="en-US" altLang="zh-TW" sz="4000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en-US" altLang="zh-TW" sz="4000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TW" altLang="en-US" sz="4000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zh-TW" altLang="en-US" sz="4000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CN" altLang="en-US" sz="4000" dirty="0" smtClean="0">
                <a:latin typeface="STFangsong" charset="-122"/>
                <a:ea typeface="STFangsong" charset="-122"/>
                <a:cs typeface="STFangsong" charset="-122"/>
              </a:rPr>
              <a:t>       </a:t>
            </a:r>
            <a:r>
              <a:rPr kumimoji="1" lang="zh-TW" altLang="en-US" sz="4000" dirty="0" smtClean="0">
                <a:latin typeface="STFangsong" charset="-122"/>
                <a:ea typeface="STFangsong" charset="-122"/>
                <a:cs typeface="STFangsong" charset="-122"/>
              </a:rPr>
              <a:t>對</a:t>
            </a:r>
            <a:r>
              <a:rPr kumimoji="1" lang="zh-TW" altLang="en-US" sz="4000" b="1" dirty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他人</a:t>
            </a:r>
            <a:r>
              <a:rPr kumimoji="1" lang="zh-TW" altLang="en-US" sz="4000" dirty="0">
                <a:latin typeface="STFangsong" charset="-122"/>
                <a:ea typeface="STFangsong" charset="-122"/>
                <a:cs typeface="STFangsong" charset="-122"/>
              </a:rPr>
              <a:t>的義務：愛的義務</a:t>
            </a:r>
            <a:br>
              <a:rPr kumimoji="1" lang="zh-TW" altLang="en-US" sz="4000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TW" altLang="en-US" sz="4000" dirty="0">
                <a:latin typeface="STFangsong" charset="-122"/>
                <a:ea typeface="STFangsong" charset="-122"/>
                <a:cs typeface="STFangsong" charset="-122"/>
              </a:rPr>
              <a:t>                                 </a:t>
            </a:r>
            <a:r>
              <a:rPr kumimoji="1" lang="zh-CN" altLang="en-US" sz="4000" dirty="0" smtClean="0">
                <a:latin typeface="STFangsong" charset="-122"/>
                <a:ea typeface="STFangsong" charset="-122"/>
                <a:cs typeface="STFangsong" charset="-122"/>
              </a:rPr>
              <a:t>  </a:t>
            </a:r>
            <a:r>
              <a:rPr kumimoji="1" lang="zh-TW" altLang="en-US" sz="4000" dirty="0" smtClean="0">
                <a:latin typeface="STFangsong" charset="-122"/>
                <a:ea typeface="STFangsong" charset="-122"/>
                <a:cs typeface="STFangsong" charset="-122"/>
              </a:rPr>
              <a:t>行善</a:t>
            </a:r>
            <a:r>
              <a:rPr kumimoji="1" lang="zh-TW" altLang="en-US" sz="4000" dirty="0">
                <a:latin typeface="STFangsong" charset="-122"/>
                <a:ea typeface="STFangsong" charset="-122"/>
                <a:cs typeface="STFangsong" charset="-122"/>
              </a:rPr>
              <a:t>的義務</a:t>
            </a:r>
            <a:br>
              <a:rPr kumimoji="1" lang="zh-TW" altLang="en-US" sz="4000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TW" altLang="en-US" sz="4000" dirty="0">
                <a:latin typeface="STFangsong" charset="-122"/>
                <a:ea typeface="STFangsong" charset="-122"/>
                <a:cs typeface="STFangsong" charset="-122"/>
              </a:rPr>
              <a:t>                                  </a:t>
            </a:r>
            <a:r>
              <a:rPr kumimoji="1" lang="zh-CN" altLang="en-US" sz="4000" dirty="0" smtClean="0">
                <a:latin typeface="STFangsong" charset="-122"/>
                <a:ea typeface="STFangsong" charset="-122"/>
                <a:cs typeface="STFangsong" charset="-122"/>
              </a:rPr>
              <a:t> </a:t>
            </a:r>
            <a:r>
              <a:rPr kumimoji="1" lang="zh-TW" altLang="en-US" sz="4000" dirty="0" smtClean="0">
                <a:latin typeface="STFangsong" charset="-122"/>
                <a:ea typeface="STFangsong" charset="-122"/>
                <a:cs typeface="STFangsong" charset="-122"/>
              </a:rPr>
              <a:t>感激</a:t>
            </a:r>
            <a:r>
              <a:rPr kumimoji="1" lang="zh-TW" altLang="en-US" sz="4000" dirty="0">
                <a:latin typeface="STFangsong" charset="-122"/>
                <a:ea typeface="STFangsong" charset="-122"/>
                <a:cs typeface="STFangsong" charset="-122"/>
              </a:rPr>
              <a:t>的義務</a:t>
            </a:r>
            <a:br>
              <a:rPr kumimoji="1" lang="zh-TW" altLang="en-US" sz="4000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TW" altLang="en-US" sz="4000" dirty="0">
                <a:latin typeface="STFangsong" charset="-122"/>
                <a:ea typeface="STFangsong" charset="-122"/>
                <a:cs typeface="STFangsong" charset="-122"/>
              </a:rPr>
              <a:t>                                  </a:t>
            </a:r>
            <a:r>
              <a:rPr kumimoji="1" lang="zh-CN" altLang="en-US" sz="4000" dirty="0" smtClean="0">
                <a:latin typeface="STFangsong" charset="-122"/>
                <a:ea typeface="STFangsong" charset="-122"/>
                <a:cs typeface="STFangsong" charset="-122"/>
              </a:rPr>
              <a:t> </a:t>
            </a:r>
            <a:r>
              <a:rPr kumimoji="1" lang="zh-TW" altLang="en-US" sz="4000" dirty="0" smtClean="0">
                <a:latin typeface="STFangsong" charset="-122"/>
                <a:ea typeface="STFangsong" charset="-122"/>
                <a:cs typeface="STFangsong" charset="-122"/>
              </a:rPr>
              <a:t>同情</a:t>
            </a:r>
            <a:r>
              <a:rPr kumimoji="1" lang="zh-TW" altLang="en-US" sz="4000" dirty="0">
                <a:latin typeface="STFangsong" charset="-122"/>
                <a:ea typeface="STFangsong" charset="-122"/>
                <a:cs typeface="STFangsong" charset="-122"/>
              </a:rPr>
              <a:t>的義務</a:t>
            </a:r>
            <a:r>
              <a:rPr kumimoji="1" lang="zh-CN" altLang="en-US" dirty="0"/>
              <a:t/>
            </a:r>
            <a:br>
              <a:rPr kumimoji="1" lang="zh-CN" altLang="en-US" dirty="0"/>
            </a:br>
            <a:r>
              <a:rPr kumimoji="1" lang="zh-CN" altLang="en-US" dirty="0"/>
              <a:t/>
            </a:r>
            <a:br>
              <a:rPr kumimoji="1" lang="zh-CN" altLang="en-US" dirty="0"/>
            </a:br>
            <a:endParaRPr kumimoji="1" lang="zh-TW" altLang="en-US" b="1" dirty="0">
              <a:latin typeface="STFangsong" charset="-122"/>
              <a:ea typeface="STFangsong" charset="-122"/>
              <a:cs typeface="STFangsong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36739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丝状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丝状</Template>
  <TotalTime>413</TotalTime>
  <Words>231</Words>
  <Application>Microsoft Macintosh PowerPoint</Application>
  <PresentationFormat>宽屏</PresentationFormat>
  <Paragraphs>21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Century Gothic</vt:lpstr>
      <vt:lpstr>STFangsong</vt:lpstr>
      <vt:lpstr>STHupo</vt:lpstr>
      <vt:lpstr>STKaiti</vt:lpstr>
      <vt:lpstr>STSong</vt:lpstr>
      <vt:lpstr>Wingdings 3</vt:lpstr>
      <vt:lpstr>微軟正黑體</vt:lpstr>
      <vt:lpstr>幼圆</vt:lpstr>
      <vt:lpstr>Arial</vt:lpstr>
      <vt:lpstr>丝状</vt:lpstr>
      <vt:lpstr>          道義論倫理學（续）                         Deontological  Ethics</vt:lpstr>
      <vt:lpstr>  道德形而上學即對“道德根據”的非經驗主義奠基：   I.道德的立法主義路向（区别于自然主义-功能主义的自我完善证明）  II.立法的對象：為外在行動直接立法（法律）；為行動的意願立法（道德）。  III.從立法的“規定根據”判斷道德是否“純粹”：       A.不純粹的規定根據：意願的對象                                               情感                                               經驗的東西                                               目的（完善等）     </vt:lpstr>
      <vt:lpstr> B：排除任何经验性的和情感性的质料作为意志立法的根据；  C:   形式主义的立法原理。        善良意志（Good Will）作為任性、任意（Willkür)的規定根據。把自己的意願通過立法變成善良意志。         意愿善本身为善。             准则是否为法则？實際上是將心比心的審核   </vt:lpstr>
      <vt:lpstr>        如不說謊作為一條絕對的道德義務……         不能以在某種情況下我們不能不說謊為理由加以否認；不能以某種情況下善意的說謊有好處為理由。          康德的解釋是：儘管我們在某種情況下必須要說謊，譬如說謊會挽救某人的命；但我們不能同時認為說謊本身有什麼道德價值的；是我們的善意或機智救了人，而不是說謊救了人。          我們如何在意願上將不說謊確立為道德法則呢？康德認為我們採取的是這樣一種反證形式：設想把說謊在道德上是允許的，那麼我們就不再指望能有任何真話了。   </vt:lpstr>
      <vt:lpstr>      “在世界之中，一般地甚至在世界之外，除了唯一的善良意志之外，根本不可能设想任何其他东西有可能无限制地被视为善的。”          意志不可能因任何它所意愿的事情（意愿的对象）为善，只能因意志或意願本身为善。为什么？         它所意愿的对象为善，都是有条件的，如自然禀赋（机智，聪明，勇气等）；另外外在的善物（财富、健康、权力、荣誉）          区分有条件的善和无条件的善。 </vt:lpstr>
      <vt:lpstr>四、康德的道德法则:          普遍化（形式化）原则        “你要如此行动，使得你意志的准则永远成为一条普遍的立法原理”（只依据那些你可以同时意愿它成为普遍法则的准则而行动）           對這條法則一般的反駁是：形式主義 </vt:lpstr>
      <vt:lpstr>純粹理性的道德法則如何自身是可實踐的？          理性與情感          敬重感：對法則的敬重感          人格的尊嚴          自由與尊嚴：康德道德哲學的最後結論          由道德必然導向宗教</vt:lpstr>
      <vt:lpstr>對康德形式主義克服有意義嗎？          以費希特為例         《人的使命》        《學者的使命》           教師的職責          官員的職責          知識份子的職責 </vt:lpstr>
      <vt:lpstr>康德義務論體系：         以自律的道德原則為基礎        義務：法權義務，德性義務         對自己的德性義務：發展和增強自己的自然完善性方面的義務、提高自己道德完善性方面的義務。         對他人的義務：愛的義務                                    行善的義務                                    感激的義務                                    同情的義務  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從倫理（ethos）之本义論說什麼是伦理学 </dc:title>
  <dc:creator>User</dc:creator>
  <cp:lastModifiedBy>User</cp:lastModifiedBy>
  <cp:revision>34</cp:revision>
  <dcterms:created xsi:type="dcterms:W3CDTF">2017-03-07T13:54:38Z</dcterms:created>
  <dcterms:modified xsi:type="dcterms:W3CDTF">2017-04-26T00:39:56Z</dcterms:modified>
</cp:coreProperties>
</file>