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BA5A-A5B5-4BB2-BB22-C7F2D11D6E11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A36E-4B09-4914-BAC8-0AF3BCF516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BA5A-A5B5-4BB2-BB22-C7F2D11D6E11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A36E-4B09-4914-BAC8-0AF3BCF516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BA5A-A5B5-4BB2-BB22-C7F2D11D6E11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A36E-4B09-4914-BAC8-0AF3BCF516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BA5A-A5B5-4BB2-BB22-C7F2D11D6E11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A36E-4B09-4914-BAC8-0AF3BCF516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BA5A-A5B5-4BB2-BB22-C7F2D11D6E11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A36E-4B09-4914-BAC8-0AF3BCF516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BA5A-A5B5-4BB2-BB22-C7F2D11D6E11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A36E-4B09-4914-BAC8-0AF3BCF516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BA5A-A5B5-4BB2-BB22-C7F2D11D6E11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A36E-4B09-4914-BAC8-0AF3BCF516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BA5A-A5B5-4BB2-BB22-C7F2D11D6E11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A36E-4B09-4914-BAC8-0AF3BCF516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BA5A-A5B5-4BB2-BB22-C7F2D11D6E11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A36E-4B09-4914-BAC8-0AF3BCF516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BA5A-A5B5-4BB2-BB22-C7F2D11D6E11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A36E-4B09-4914-BAC8-0AF3BCF516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BA5A-A5B5-4BB2-BB22-C7F2D11D6E11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A36E-4B09-4914-BAC8-0AF3BCF516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EBA5A-A5B5-4BB2-BB22-C7F2D11D6E11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0A36E-4B09-4914-BAC8-0AF3BCF516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35838;&#25991;MP3/&#31532;7&#35838;.mp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&#35838;&#25991;MP3/&#31532;5&#35838;.mp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00113" y="388938"/>
            <a:ext cx="734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2800" b="1" dirty="0" smtClean="0">
                <a:solidFill>
                  <a:srgbClr val="003366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GungsuhChe" pitchFamily="49" charset="-127"/>
                <a:ea typeface="GungsuhChe" pitchFamily="49" charset="-127"/>
              </a:rPr>
              <a:t>제</a:t>
            </a:r>
            <a:r>
              <a:rPr lang="en-US" altLang="ko-KR" sz="2800" b="1" dirty="0" smtClean="0">
                <a:solidFill>
                  <a:srgbClr val="003366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GungsuhChe" pitchFamily="49" charset="-127"/>
                <a:ea typeface="GungsuhChe" pitchFamily="49" charset="-127"/>
              </a:rPr>
              <a:t>7</a:t>
            </a:r>
            <a:r>
              <a:rPr lang="ko-KR" altLang="en-US" sz="2800" b="1" dirty="0" smtClean="0">
                <a:solidFill>
                  <a:srgbClr val="003366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GungsuhChe" pitchFamily="49" charset="-127"/>
                <a:ea typeface="GungsuhChe" pitchFamily="49" charset="-127"/>
              </a:rPr>
              <a:t>과 </a:t>
            </a:r>
            <a:r>
              <a:rPr lang="ko-KR" altLang="zh-CN" sz="2800" b="1" dirty="0" smtClean="0">
                <a:latin typeface="GungsuhChe" pitchFamily="49" charset="-127"/>
                <a:ea typeface="GungsuhChe" pitchFamily="49" charset="-127"/>
              </a:rPr>
              <a:t>문화 탐방（文化探访）</a:t>
            </a:r>
            <a:endParaRPr lang="ko-KR" altLang="en-US" sz="2800" b="1" dirty="0">
              <a:solidFill>
                <a:srgbClr val="003366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GungsuhChe" pitchFamily="49" charset="-127"/>
              <a:ea typeface="GungsuhChe" pitchFamily="49" charset="-127"/>
            </a:endParaRPr>
          </a:p>
        </p:txBody>
      </p:sp>
      <p:pic>
        <p:nvPicPr>
          <p:cNvPr id="16386" name="Picture 2" descr="창덕궁 전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00808"/>
            <a:ext cx="4381500" cy="3219451"/>
          </a:xfrm>
          <a:prstGeom prst="rect">
            <a:avLst/>
          </a:prstGeom>
          <a:noFill/>
        </p:spPr>
      </p:pic>
      <p:pic>
        <p:nvPicPr>
          <p:cNvPr id="16388" name="Picture 4" descr="창덕궁 후원 - 세계문화유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628800"/>
            <a:ext cx="4766547" cy="3168352"/>
          </a:xfrm>
          <a:prstGeom prst="rect">
            <a:avLst/>
          </a:prstGeom>
          <a:noFill/>
        </p:spPr>
      </p:pic>
      <p:pic>
        <p:nvPicPr>
          <p:cNvPr id="16390" name="Picture 6" descr="http://imgnews.naver.com/image/028/2004/04/20/0090000001200404200153962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1628800"/>
            <a:ext cx="4953000" cy="3314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163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323528" y="1916832"/>
            <a:ext cx="8713788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/>
            <a:r>
              <a:rPr lang="ko-KR" altLang="zh-CN" sz="2000" b="1" dirty="0" smtClean="0"/>
              <a:t>真题搜索</a:t>
            </a:r>
            <a:r>
              <a:rPr lang="en-US" altLang="ko-KR" sz="2000" dirty="0" smtClean="0"/>
              <a:t>  </a:t>
            </a:r>
            <a:r>
              <a:rPr lang="en-US" altLang="zh-CN" sz="2000" i="1" dirty="0" smtClean="0"/>
              <a:t>(</a:t>
            </a:r>
            <a:r>
              <a:rPr lang="en-US" altLang="zh-CN" sz="2000" i="1" dirty="0" smtClean="0"/>
              <a:t>2008</a:t>
            </a:r>
            <a:r>
              <a:rPr lang="ko-KR" altLang="zh-CN" sz="2000" i="1" dirty="0" smtClean="0"/>
              <a:t>년 제</a:t>
            </a:r>
            <a:r>
              <a:rPr lang="en-US" altLang="zh-CN" sz="2000" i="1" dirty="0" smtClean="0"/>
              <a:t>13</a:t>
            </a:r>
            <a:r>
              <a:rPr lang="ko-KR" altLang="zh-CN" sz="2000" i="1" dirty="0" smtClean="0"/>
              <a:t>회 초급</a:t>
            </a:r>
            <a:r>
              <a:rPr lang="en-US" altLang="zh-CN" sz="2000" i="1" dirty="0" smtClean="0"/>
              <a:t>) (</a:t>
            </a:r>
            <a:r>
              <a:rPr lang="ko-KR" altLang="zh-CN" sz="2000" i="1" dirty="0" smtClean="0"/>
              <a:t>选择填空题</a:t>
            </a:r>
            <a:r>
              <a:rPr lang="en-US" altLang="zh-CN" sz="2000" i="1" dirty="0" smtClean="0"/>
              <a:t>)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친구와 등산을 했어요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그런데 산이 낮아서</a:t>
            </a:r>
            <a:r>
              <a:rPr lang="en-US" altLang="zh-CN" sz="2000" dirty="0" smtClean="0"/>
              <a:t> (      ) </a:t>
            </a:r>
            <a:r>
              <a:rPr lang="ko-KR" altLang="zh-CN" sz="2000" dirty="0" smtClean="0"/>
              <a:t>안 힘들었어요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① 곧 </a:t>
            </a:r>
            <a:r>
              <a:rPr lang="en-US" altLang="zh-CN" sz="2000" dirty="0" smtClean="0"/>
              <a:t>  </a:t>
            </a:r>
            <a:r>
              <a:rPr lang="ko-KR" altLang="zh-CN" sz="2000" b="1" dirty="0" smtClean="0"/>
              <a:t>② 별로</a:t>
            </a:r>
            <a:r>
              <a:rPr lang="en-US" altLang="zh-CN" sz="2000" b="1" dirty="0" smtClean="0"/>
              <a:t>  </a:t>
            </a:r>
            <a:r>
              <a:rPr lang="en-US" altLang="zh-CN" sz="2000" dirty="0" smtClean="0"/>
              <a:t> </a:t>
            </a:r>
            <a:r>
              <a:rPr lang="ko-KR" altLang="zh-CN" sz="2000" dirty="0" smtClean="0"/>
              <a:t>③ 일찍</a:t>
            </a:r>
            <a:r>
              <a:rPr lang="en-US" altLang="zh-CN" sz="2000" dirty="0" smtClean="0"/>
              <a:t>   </a:t>
            </a:r>
            <a:r>
              <a:rPr lang="ko-KR" altLang="zh-CN" sz="2000" dirty="0" smtClean="0"/>
              <a:t>④ 따로</a:t>
            </a:r>
            <a:endParaRPr lang="zh-CN" altLang="zh-CN" sz="2000" dirty="0" smtClean="0"/>
          </a:p>
          <a:p>
            <a:pPr eaLnBrk="0" latinLnBrk="1"/>
            <a:r>
              <a:rPr lang="en-US" altLang="zh-CN" sz="2000" i="1" dirty="0" smtClean="0"/>
              <a:t> </a:t>
            </a:r>
            <a:endParaRPr lang="zh-CN" altLang="zh-CN" sz="2000" dirty="0" smtClean="0"/>
          </a:p>
          <a:p>
            <a:pPr eaLnBrk="0" latinLnBrk="1"/>
            <a:r>
              <a:rPr lang="en-US" altLang="zh-CN" sz="2000" i="1" dirty="0" smtClean="0"/>
              <a:t>(2004</a:t>
            </a:r>
            <a:r>
              <a:rPr lang="ko-KR" altLang="zh-CN" sz="2000" i="1" dirty="0" smtClean="0"/>
              <a:t>년 제</a:t>
            </a:r>
            <a:r>
              <a:rPr lang="en-US" altLang="zh-CN" sz="2000" i="1" dirty="0" smtClean="0"/>
              <a:t>8</a:t>
            </a:r>
            <a:r>
              <a:rPr lang="ko-KR" altLang="zh-CN" sz="2000" i="1" dirty="0" smtClean="0"/>
              <a:t>회 </a:t>
            </a:r>
            <a:r>
              <a:rPr lang="en-US" altLang="zh-CN" sz="2000" i="1" dirty="0" smtClean="0"/>
              <a:t>2</a:t>
            </a:r>
            <a:r>
              <a:rPr lang="ko-KR" altLang="zh-CN" sz="2000" i="1" dirty="0" smtClean="0"/>
              <a:t>급</a:t>
            </a:r>
            <a:r>
              <a:rPr lang="en-US" altLang="zh-CN" sz="2000" i="1" dirty="0" smtClean="0"/>
              <a:t>)(</a:t>
            </a:r>
            <a:r>
              <a:rPr lang="ko-KR" altLang="zh-CN" sz="2000" i="1" dirty="0" smtClean="0"/>
              <a:t>选择填空题</a:t>
            </a:r>
            <a:r>
              <a:rPr lang="en-US" altLang="zh-CN" sz="2000" i="1" dirty="0" smtClean="0"/>
              <a:t>)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가：포도를 좋아하세요</a:t>
            </a:r>
            <a:r>
              <a:rPr lang="en-US" altLang="zh-CN" sz="2000" dirty="0" smtClean="0"/>
              <a:t>?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나：</a:t>
            </a:r>
            <a:r>
              <a:rPr lang="en-US" altLang="zh-CN" sz="2000" dirty="0" smtClean="0"/>
              <a:t>(     ) </a:t>
            </a:r>
            <a:r>
              <a:rPr lang="ko-KR" altLang="zh-CN" sz="2000" dirty="0" smtClean="0"/>
              <a:t>좋아하지 않지만</a:t>
            </a:r>
            <a:r>
              <a:rPr lang="en-US" altLang="zh-CN" sz="2000" dirty="0" smtClean="0"/>
              <a:t>, </a:t>
            </a:r>
            <a:r>
              <a:rPr lang="ko-KR" altLang="zh-CN" sz="2000" dirty="0" smtClean="0"/>
              <a:t>가끔 먹어요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① 좀</a:t>
            </a:r>
            <a:r>
              <a:rPr lang="en-US" altLang="zh-CN" sz="2000" dirty="0" smtClean="0"/>
              <a:t>   </a:t>
            </a:r>
            <a:r>
              <a:rPr lang="ko-KR" altLang="zh-CN" sz="2000" dirty="0" smtClean="0"/>
              <a:t>② 방금</a:t>
            </a:r>
            <a:r>
              <a:rPr lang="en-US" altLang="zh-CN" sz="2000" dirty="0" smtClean="0"/>
              <a:t>   </a:t>
            </a:r>
            <a:r>
              <a:rPr lang="ko-KR" altLang="zh-CN" sz="2000" dirty="0" smtClean="0"/>
              <a:t>③ 새로</a:t>
            </a:r>
            <a:r>
              <a:rPr lang="en-US" altLang="zh-CN" sz="2000" dirty="0" smtClean="0"/>
              <a:t>   </a:t>
            </a:r>
            <a:r>
              <a:rPr lang="ko-KR" altLang="zh-CN" sz="2000" b="1" dirty="0" smtClean="0"/>
              <a:t>④ 별로</a:t>
            </a:r>
            <a:endParaRPr lang="zh-CN" altLang="zh-CN" sz="20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520" y="404664"/>
            <a:ext cx="8713788" cy="1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lnSpc>
                <a:spcPct val="114000"/>
              </a:lnSpc>
              <a:defRPr/>
            </a:pPr>
            <a:r>
              <a:rPr lang="en-US" altLang="zh-CN" sz="2000" b="1" dirty="0" smtClean="0">
                <a:latin typeface="+mn-ea"/>
                <a:ea typeface="+mn-ea"/>
              </a:rPr>
              <a:t>【</a:t>
            </a:r>
            <a:r>
              <a:rPr lang="ko-KR" altLang="en-US" sz="2000" b="1" dirty="0" smtClean="0">
                <a:latin typeface="+mn-ea"/>
                <a:ea typeface="+mn-ea"/>
              </a:rPr>
              <a:t>보충 단어</a:t>
            </a:r>
            <a:r>
              <a:rPr lang="en-US" altLang="zh-CN" sz="2000" b="1" dirty="0" smtClean="0">
                <a:latin typeface="+mn-ea"/>
                <a:ea typeface="+mn-ea"/>
              </a:rPr>
              <a:t>】</a:t>
            </a:r>
            <a:endParaRPr lang="en-US" altLang="ko-KR" sz="2000" b="1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buFont typeface="Wingdings" pitchFamily="2" charset="2"/>
              <a:buChar char="n"/>
              <a:defRPr/>
            </a:pPr>
            <a:r>
              <a:rPr lang="ko-KR" altLang="zh-CN" sz="2000" b="1" dirty="0" smtClean="0">
                <a:latin typeface="+mn-ea"/>
                <a:ea typeface="+mn-ea"/>
              </a:rPr>
              <a:t>별로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別</a:t>
            </a:r>
            <a:r>
              <a:rPr lang="en-US" altLang="zh-CN" sz="2000" dirty="0" smtClean="0">
                <a:latin typeface="+mn-ea"/>
                <a:ea typeface="+mn-ea"/>
              </a:rPr>
              <a:t>-)[</a:t>
            </a:r>
            <a:r>
              <a:rPr lang="ko-KR" altLang="zh-CN" sz="2000" dirty="0" smtClean="0">
                <a:latin typeface="+mn-ea"/>
                <a:ea typeface="+mn-ea"/>
              </a:rPr>
              <a:t>副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（与“아니하다，없다，못하다”等否定形式连用）不怎么，不是什么</a:t>
            </a:r>
            <a:r>
              <a:rPr lang="ko-KR" altLang="zh-CN" sz="2000" dirty="0" smtClean="0">
                <a:latin typeface="+mn-ea"/>
                <a:ea typeface="+mn-ea"/>
              </a:rPr>
              <a:t>¶별로 </a:t>
            </a:r>
            <a:r>
              <a:rPr lang="ko-KR" altLang="zh-CN" sz="2000" dirty="0" smtClean="0">
                <a:latin typeface="+mn-ea"/>
                <a:ea typeface="+mn-ea"/>
              </a:rPr>
              <a:t>좋지 않습니다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不太好。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defRPr/>
            </a:pPr>
            <a:r>
              <a:rPr lang="ko-KR" altLang="zh-CN" sz="2000" dirty="0" smtClean="0">
                <a:latin typeface="+mn-ea"/>
                <a:ea typeface="+mn-ea"/>
              </a:rPr>
              <a:t>≈</a:t>
            </a:r>
            <a:r>
              <a:rPr lang="ko-KR" altLang="zh-CN" sz="2000" b="1" dirty="0" smtClean="0">
                <a:latin typeface="+mn-ea"/>
                <a:ea typeface="+mn-ea"/>
              </a:rPr>
              <a:t>그리</a:t>
            </a:r>
            <a:r>
              <a:rPr lang="en-US" altLang="zh-CN" sz="2000" b="1" dirty="0" smtClean="0">
                <a:latin typeface="+mn-ea"/>
                <a:ea typeface="+mn-ea"/>
              </a:rPr>
              <a:t>, </a:t>
            </a:r>
            <a:r>
              <a:rPr lang="ko-KR" altLang="zh-CN" sz="2000" b="1" dirty="0" smtClean="0">
                <a:latin typeface="+mn-ea"/>
                <a:ea typeface="+mn-ea"/>
              </a:rPr>
              <a:t>그다지 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endParaRPr lang="en-US" altLang="ko-KR" sz="2000" dirty="0">
              <a:latin typeface="+mn-ea"/>
              <a:ea typeface="+mn-ea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3528" y="4581128"/>
            <a:ext cx="87137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부질없이</a:t>
            </a:r>
            <a:r>
              <a:rPr lang="en-US" altLang="zh-CN" sz="2000" dirty="0" smtClean="0">
                <a:latin typeface="+mn-ea"/>
                <a:ea typeface="+mn-ea"/>
              </a:rPr>
              <a:t> [</a:t>
            </a:r>
            <a:r>
              <a:rPr lang="ko-KR" altLang="zh-CN" sz="2000" dirty="0" smtClean="0">
                <a:latin typeface="+mn-ea"/>
                <a:ea typeface="+mn-ea"/>
              </a:rPr>
              <a:t>부</a:t>
            </a:r>
            <a:r>
              <a:rPr lang="en-US" altLang="zh-CN" sz="2000" dirty="0" smtClean="0">
                <a:latin typeface="+mn-ea"/>
                <a:ea typeface="+mn-ea"/>
              </a:rPr>
              <a:t>] </a:t>
            </a:r>
            <a:r>
              <a:rPr lang="ko-KR" altLang="zh-CN" sz="2000" dirty="0" smtClean="0">
                <a:latin typeface="+mn-ea"/>
                <a:ea typeface="+mn-ea"/>
              </a:rPr>
              <a:t>毫无意义地</a:t>
            </a:r>
            <a:r>
              <a:rPr lang="ko-KR" altLang="zh-CN" sz="2000" dirty="0" smtClean="0">
                <a:latin typeface="+mn-ea"/>
                <a:ea typeface="+mn-ea"/>
              </a:rPr>
              <a:t>，无用地，</a:t>
            </a:r>
            <a:r>
              <a:rPr lang="ko-KR" altLang="zh-CN" sz="2000" dirty="0" smtClean="0">
                <a:latin typeface="+mn-ea"/>
                <a:ea typeface="+mn-ea"/>
              </a:rPr>
              <a:t>多余地</a:t>
            </a:r>
            <a:r>
              <a:rPr lang="ko-KR" altLang="zh-CN" sz="2000" dirty="0" smtClean="0">
                <a:latin typeface="+mn-ea"/>
                <a:ea typeface="+mn-ea"/>
              </a:rPr>
              <a:t> </a:t>
            </a:r>
            <a:r>
              <a:rPr lang="ko-KR" altLang="zh-CN" sz="2000" dirty="0" smtClean="0">
                <a:latin typeface="+mn-ea"/>
                <a:ea typeface="+mn-ea"/>
              </a:rPr>
              <a:t>¶</a:t>
            </a:r>
            <a:r>
              <a:rPr lang="ko-KR" altLang="en-US" sz="2000" dirty="0" smtClean="0">
                <a:latin typeface="+mn-ea"/>
                <a:ea typeface="+mn-ea"/>
              </a:rPr>
              <a:t>부질없이 </a:t>
            </a:r>
            <a:r>
              <a:rPr lang="ko-KR" altLang="en-US" sz="2000" dirty="0" smtClean="0">
                <a:latin typeface="+mn-ea"/>
                <a:ea typeface="+mn-ea"/>
              </a:rPr>
              <a:t>한 해를 </a:t>
            </a:r>
            <a:r>
              <a:rPr lang="ko-KR" altLang="en-US" sz="2000" dirty="0" smtClean="0">
                <a:latin typeface="+mn-ea"/>
                <a:ea typeface="+mn-ea"/>
              </a:rPr>
              <a:t>보냈다 空过了一年</a:t>
            </a:r>
            <a:r>
              <a:rPr lang="en-US" altLang="ko-KR" sz="2000" dirty="0" smtClean="0">
                <a:latin typeface="+mn-ea"/>
                <a:ea typeface="+mn-ea"/>
              </a:rPr>
              <a:t>/</a:t>
            </a:r>
            <a:r>
              <a:rPr lang="ko-KR" altLang="en-US" sz="2000" dirty="0" smtClean="0">
                <a:latin typeface="+mn-ea"/>
                <a:ea typeface="+mn-ea"/>
              </a:rPr>
              <a:t>부질없이 여기 앉아서 기다리지 마라 </a:t>
            </a:r>
            <a:r>
              <a:rPr lang="ko-KR" altLang="en-US" sz="2000" dirty="0" smtClean="0">
                <a:latin typeface="+mn-ea"/>
                <a:ea typeface="+mn-ea"/>
              </a:rPr>
              <a:t> 不要在这儿干坐等</a:t>
            </a:r>
            <a:endParaRPr lang="ko-KR" altLang="en-US" sz="2000" dirty="0" smtClean="0">
              <a:latin typeface="+mn-ea"/>
              <a:ea typeface="+mn-ea"/>
            </a:endParaRPr>
          </a:p>
          <a:p>
            <a:r>
              <a:rPr lang="en-US" altLang="zh-CN" sz="2000" dirty="0" smtClean="0">
                <a:latin typeface="+mn-ea"/>
                <a:ea typeface="+mn-ea"/>
              </a:rPr>
              <a:t>【</a:t>
            </a:r>
            <a:r>
              <a:rPr lang="ko-KR" altLang="en-US" sz="2000" dirty="0" smtClean="0">
                <a:latin typeface="+mn-ea"/>
                <a:ea typeface="+mn-ea"/>
              </a:rPr>
              <a:t>보충</a:t>
            </a:r>
            <a:r>
              <a:rPr lang="en-US" altLang="zh-CN" sz="2000" dirty="0" smtClean="0">
                <a:latin typeface="+mn-ea"/>
                <a:ea typeface="+mn-ea"/>
              </a:rPr>
              <a:t>】</a:t>
            </a:r>
            <a:r>
              <a:rPr lang="ko-KR" altLang="en-US" sz="2000" b="1" dirty="0" smtClean="0">
                <a:latin typeface="+mn-ea"/>
                <a:ea typeface="+mn-ea"/>
              </a:rPr>
              <a:t>부질없다</a:t>
            </a:r>
            <a:r>
              <a:rPr lang="ko-KR" altLang="zh-CN" sz="2000" dirty="0" smtClean="0">
                <a:latin typeface="+mn-ea"/>
                <a:ea typeface="+mn-ea"/>
              </a:rPr>
              <a:t> </a:t>
            </a:r>
            <a:r>
              <a:rPr lang="ko-KR" altLang="zh-CN" sz="2000" dirty="0" smtClean="0">
                <a:latin typeface="+mn-ea"/>
                <a:ea typeface="+mn-ea"/>
              </a:rPr>
              <a:t>¶</a:t>
            </a:r>
            <a:r>
              <a:rPr lang="ko-KR" altLang="en-US" sz="2000" dirty="0" smtClean="0">
                <a:latin typeface="+mn-ea"/>
                <a:ea typeface="+mn-ea"/>
              </a:rPr>
              <a:t>부질없는 사람</a:t>
            </a:r>
            <a:endParaRPr lang="ko-KR" altLang="en-US" sz="2000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animBg="1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520" y="404664"/>
            <a:ext cx="8713788" cy="202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여기다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自</a:t>
            </a:r>
            <a:r>
              <a:rPr lang="en-US" altLang="zh-CN" sz="2000" dirty="0" smtClean="0">
                <a:latin typeface="+mn-ea"/>
                <a:ea typeface="+mn-ea"/>
              </a:rPr>
              <a:t>.</a:t>
            </a:r>
            <a:r>
              <a:rPr lang="ko-KR" altLang="zh-CN" sz="2000" dirty="0" smtClean="0">
                <a:latin typeface="+mn-ea"/>
                <a:ea typeface="+mn-ea"/>
              </a:rPr>
              <a:t>他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认为，以为，视为，当作¶그를 진정한 벗으로 여기다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把他视为知己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r>
              <a:rPr lang="en-US" altLang="ko-KR" sz="2000" dirty="0" smtClean="0">
                <a:latin typeface="+mn-ea"/>
                <a:ea typeface="+mn-ea"/>
              </a:rPr>
              <a:t>/</a:t>
            </a:r>
            <a:r>
              <a:rPr lang="ko-KR" altLang="en-US" sz="2000" dirty="0" smtClean="0">
                <a:latin typeface="+mn-ea"/>
                <a:ea typeface="+mn-ea"/>
              </a:rPr>
              <a:t>집단의 일을 자신의 일로 여기다 </a:t>
            </a:r>
            <a:r>
              <a:rPr lang="ko-KR" altLang="en-US" sz="2000" dirty="0" smtClean="0">
                <a:latin typeface="+mn-ea"/>
                <a:ea typeface="+mn-ea"/>
              </a:rPr>
              <a:t>把集体的事当自己的事</a:t>
            </a:r>
            <a:r>
              <a:rPr lang="en-US" altLang="ko-KR" sz="2000" dirty="0" smtClean="0">
                <a:latin typeface="+mn-ea"/>
                <a:ea typeface="+mn-ea"/>
              </a:rPr>
              <a:t>/ </a:t>
            </a:r>
            <a:r>
              <a:rPr lang="ko-KR" altLang="en-US" sz="2000" dirty="0" smtClean="0">
                <a:latin typeface="+mn-ea"/>
                <a:ea typeface="+mn-ea"/>
              </a:rPr>
              <a:t>노동자는 </a:t>
            </a:r>
            <a:r>
              <a:rPr lang="ko-KR" altLang="en-US" sz="2000" dirty="0" smtClean="0">
                <a:latin typeface="+mn-ea"/>
                <a:ea typeface="+mn-ea"/>
              </a:rPr>
              <a:t>공장을 자기 집처럼 여긴다 </a:t>
            </a:r>
            <a:r>
              <a:rPr lang="ko-KR" altLang="en-US" sz="2000" dirty="0" smtClean="0">
                <a:latin typeface="+mn-ea"/>
                <a:ea typeface="+mn-ea"/>
              </a:rPr>
              <a:t>工人把工厂当做自己的家</a:t>
            </a:r>
            <a:endParaRPr lang="ko-KR" altLang="en-US" sz="2000" dirty="0" smtClean="0">
              <a:latin typeface="+mn-ea"/>
              <a:ea typeface="+mn-ea"/>
            </a:endParaRPr>
          </a:p>
          <a:p>
            <a:endParaRPr lang="ko-KR" altLang="en-US" sz="2000" dirty="0" smtClean="0"/>
          </a:p>
          <a:p>
            <a:pPr eaLnBrk="0" latinLnBrk="1">
              <a:lnSpc>
                <a:spcPct val="114000"/>
              </a:lnSpc>
              <a:buFont typeface="Wingdings" pitchFamily="2" charset="2"/>
              <a:buChar char="n"/>
              <a:defRPr/>
            </a:pP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defRPr/>
            </a:pPr>
            <a:r>
              <a:rPr lang="ko-KR" altLang="zh-CN" sz="2000" dirty="0" smtClean="0">
                <a:latin typeface="+mn-ea"/>
                <a:ea typeface="+mn-ea"/>
              </a:rPr>
              <a:t>≈</a:t>
            </a:r>
            <a:r>
              <a:rPr lang="ko-KR" altLang="zh-CN" sz="2000" b="1" dirty="0" smtClean="0">
                <a:latin typeface="+mn-ea"/>
                <a:ea typeface="+mn-ea"/>
              </a:rPr>
              <a:t>생각하다</a:t>
            </a:r>
            <a:r>
              <a:rPr lang="en-US" altLang="zh-CN" sz="2000" b="1" dirty="0" smtClean="0">
                <a:latin typeface="+mn-ea"/>
                <a:ea typeface="+mn-ea"/>
              </a:rPr>
              <a:t>, </a:t>
            </a:r>
            <a:r>
              <a:rPr lang="ko-KR" altLang="zh-CN" sz="2000" b="1" dirty="0" smtClean="0">
                <a:latin typeface="+mn-ea"/>
                <a:ea typeface="+mn-ea"/>
              </a:rPr>
              <a:t>보다 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endParaRPr lang="en-US" altLang="ko-KR" sz="2000" dirty="0">
              <a:latin typeface="+mn-ea"/>
              <a:ea typeface="+mn-ea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3528" y="1628800"/>
            <a:ext cx="8713788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/>
            <a:r>
              <a:rPr lang="ko-KR" altLang="zh-CN" sz="2000" b="1" dirty="0" smtClean="0"/>
              <a:t>真题搜索</a:t>
            </a:r>
            <a:r>
              <a:rPr lang="en-US" altLang="ko-KR" sz="2000" dirty="0" smtClean="0"/>
              <a:t>  </a:t>
            </a:r>
            <a:r>
              <a:rPr lang="ko-KR" altLang="zh-CN" sz="2000" i="1" dirty="0" smtClean="0"/>
              <a:t>（</a:t>
            </a:r>
            <a:r>
              <a:rPr lang="en-US" altLang="zh-CN" sz="2000" i="1" dirty="0" smtClean="0"/>
              <a:t>1998</a:t>
            </a:r>
            <a:r>
              <a:rPr lang="ko-KR" altLang="zh-CN" sz="2000" i="1" dirty="0" smtClean="0"/>
              <a:t>년 제</a:t>
            </a:r>
            <a:r>
              <a:rPr lang="en-US" altLang="zh-CN" sz="2000" i="1" dirty="0" smtClean="0"/>
              <a:t>2</a:t>
            </a:r>
            <a:r>
              <a:rPr lang="ko-KR" altLang="zh-CN" sz="2000" i="1" dirty="0" smtClean="0"/>
              <a:t>회</a:t>
            </a:r>
            <a:r>
              <a:rPr lang="en-US" altLang="zh-CN" sz="2000" i="1" dirty="0" smtClean="0"/>
              <a:t> 4</a:t>
            </a:r>
            <a:r>
              <a:rPr lang="ko-KR" altLang="zh-CN" sz="2000" i="1" dirty="0" smtClean="0"/>
              <a:t>급）</a:t>
            </a:r>
            <a:r>
              <a:rPr lang="en-US" altLang="zh-CN" sz="2000" i="1" dirty="0" smtClean="0"/>
              <a:t>(</a:t>
            </a:r>
            <a:r>
              <a:rPr lang="ko-KR" altLang="zh-CN" sz="2000" i="1" dirty="0" smtClean="0"/>
              <a:t>选择填空题</a:t>
            </a:r>
            <a:r>
              <a:rPr lang="en-US" altLang="zh-CN" sz="2000" i="1" dirty="0" smtClean="0"/>
              <a:t>)  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가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그 반지는 디자인이 좀 구식인 것 같은데 어디서 났어요</a:t>
            </a:r>
            <a:r>
              <a:rPr lang="en-US" altLang="zh-CN" sz="2000" dirty="0" smtClean="0"/>
              <a:t>?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나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우리 할머니 반지인데 어머니께서 살아 계시는 동안 가장 소중하게</a:t>
            </a:r>
            <a:r>
              <a:rPr lang="en-US" altLang="zh-CN" sz="2000" dirty="0" smtClean="0"/>
              <a:t> (    ) </a:t>
            </a:r>
            <a:r>
              <a:rPr lang="ko-KR" altLang="zh-CN" sz="2000" dirty="0" smtClean="0"/>
              <a:t>물건이에요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r>
              <a:rPr lang="ko-KR" altLang="zh-CN" sz="2000" dirty="0" smtClean="0"/>
              <a:t>① 강조하시던</a:t>
            </a:r>
            <a:r>
              <a:rPr lang="en-US" altLang="zh-CN" sz="2000" dirty="0" smtClean="0"/>
              <a:t>   </a:t>
            </a:r>
            <a:r>
              <a:rPr lang="ko-KR" altLang="zh-CN" sz="2000" b="1" dirty="0" smtClean="0"/>
              <a:t>② 여기시던</a:t>
            </a:r>
            <a:r>
              <a:rPr lang="en-US" altLang="zh-CN" sz="2000" dirty="0" smtClean="0"/>
              <a:t>   </a:t>
            </a:r>
            <a:r>
              <a:rPr lang="ko-KR" altLang="zh-CN" sz="2000" dirty="0" smtClean="0"/>
              <a:t>③바라시던</a:t>
            </a:r>
            <a:r>
              <a:rPr lang="en-US" altLang="zh-CN" sz="2000" dirty="0" smtClean="0"/>
              <a:t>   </a:t>
            </a:r>
            <a:r>
              <a:rPr lang="ko-KR" altLang="zh-CN" sz="2000" dirty="0" smtClean="0"/>
              <a:t>④ 추측하시던 </a:t>
            </a:r>
            <a:r>
              <a:rPr lang="ko-KR" altLang="zh-CN" sz="2000" dirty="0" smtClean="0"/>
              <a:t>。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endParaRPr lang="en-US" altLang="ko-KR" sz="20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内容占位符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altLang="zh-CN" sz="2000" dirty="0" smtClean="0">
                <a:sym typeface="Wingdings" pitchFamily="2" charset="2"/>
                <a:hlinkClick r:id="rId2" action="ppaction://hlinkfile"/>
              </a:rPr>
              <a:t></a:t>
            </a:r>
            <a:r>
              <a:rPr lang="en-US" altLang="ko-KR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【</a:t>
            </a:r>
            <a:r>
              <a:rPr lang="ko-KR" altLang="en-US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문단</a:t>
            </a:r>
            <a:r>
              <a:rPr lang="en-US" altLang="zh-CN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1</a:t>
            </a:r>
            <a:r>
              <a:rPr lang="en-US" altLang="ko-KR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】</a:t>
            </a:r>
            <a:endParaRPr lang="ko-KR" altLang="zh-CN" sz="2000" dirty="0" smtClean="0">
              <a:latin typeface="宋体" pitchFamily="2" charset="-122"/>
            </a:endParaRPr>
          </a:p>
          <a:p>
            <a:pPr>
              <a:buNone/>
            </a:pPr>
            <a:r>
              <a:rPr lang="ko-KR" altLang="zh-CN" sz="2000" dirty="0" smtClean="0">
                <a:latin typeface="+mn-ea"/>
              </a:rPr>
              <a:t>경남</a:t>
            </a:r>
            <a:r>
              <a:rPr lang="en-US" altLang="zh-CN" sz="2000" dirty="0" smtClean="0">
                <a:latin typeface="+mn-ea"/>
              </a:rPr>
              <a:t>: </a:t>
            </a:r>
            <a:r>
              <a:rPr lang="ko-KR" altLang="zh-CN" sz="2000" dirty="0" smtClean="0">
                <a:latin typeface="+mn-ea"/>
              </a:rPr>
              <a:t>한국에 </a:t>
            </a:r>
            <a:r>
              <a:rPr lang="ko-KR" altLang="zh-CN" sz="2000" b="1" dirty="0" smtClean="0">
                <a:solidFill>
                  <a:srgbClr val="FF0000"/>
                </a:solidFill>
                <a:latin typeface="+mn-ea"/>
              </a:rPr>
              <a:t>오신 지</a:t>
            </a:r>
            <a:r>
              <a:rPr lang="ko-KR" altLang="zh-CN" sz="2000" dirty="0" smtClean="0">
                <a:latin typeface="+mn-ea"/>
              </a:rPr>
              <a:t> 얼마나 되었어요</a:t>
            </a:r>
            <a:r>
              <a:rPr lang="en-US" altLang="zh-CN" sz="2000" dirty="0" smtClean="0">
                <a:latin typeface="+mn-ea"/>
              </a:rPr>
              <a:t>?</a:t>
            </a:r>
            <a:endParaRPr lang="zh-CN" altLang="zh-CN" sz="2000" dirty="0" smtClean="0">
              <a:latin typeface="+mn-ea"/>
            </a:endParaRPr>
          </a:p>
          <a:p>
            <a:pPr>
              <a:buNone/>
            </a:pPr>
            <a:r>
              <a:rPr lang="ko-KR" altLang="zh-CN" sz="2000" dirty="0" smtClean="0">
                <a:latin typeface="+mn-ea"/>
              </a:rPr>
              <a:t>문수</a:t>
            </a:r>
            <a:r>
              <a:rPr lang="en-US" altLang="zh-CN" sz="2000" dirty="0" smtClean="0">
                <a:latin typeface="+mn-ea"/>
              </a:rPr>
              <a:t>: </a:t>
            </a:r>
            <a:r>
              <a:rPr lang="ko-KR" altLang="zh-CN" sz="2000" dirty="0" smtClean="0">
                <a:latin typeface="+mn-ea"/>
              </a:rPr>
              <a:t>벌써 한 달이 됩니다</a:t>
            </a:r>
            <a:r>
              <a:rPr lang="en-US" altLang="zh-CN" sz="2000" dirty="0" smtClean="0">
                <a:latin typeface="+mn-ea"/>
              </a:rPr>
              <a:t>.</a:t>
            </a:r>
            <a:endParaRPr lang="zh-CN" altLang="zh-CN" sz="2000" dirty="0" smtClean="0">
              <a:latin typeface="+mn-ea"/>
            </a:endParaRPr>
          </a:p>
          <a:p>
            <a:pPr>
              <a:buNone/>
            </a:pPr>
            <a:r>
              <a:rPr lang="ko-KR" altLang="zh-CN" sz="2000" dirty="0" smtClean="0">
                <a:latin typeface="+mn-ea"/>
              </a:rPr>
              <a:t>경남</a:t>
            </a:r>
            <a:r>
              <a:rPr lang="en-US" altLang="zh-CN" sz="2000" dirty="0" smtClean="0">
                <a:latin typeface="+mn-ea"/>
              </a:rPr>
              <a:t>: </a:t>
            </a:r>
            <a:r>
              <a:rPr lang="ko-KR" altLang="zh-CN" sz="2000" dirty="0" smtClean="0">
                <a:latin typeface="+mn-ea"/>
              </a:rPr>
              <a:t>서울 구경을 많이 하셨어요</a:t>
            </a:r>
            <a:r>
              <a:rPr lang="en-US" altLang="zh-CN" sz="2000" dirty="0" smtClean="0">
                <a:latin typeface="+mn-ea"/>
              </a:rPr>
              <a:t>?</a:t>
            </a:r>
            <a:endParaRPr lang="zh-CN" altLang="zh-CN" sz="2000" dirty="0" smtClean="0">
              <a:latin typeface="+mn-ea"/>
            </a:endParaRPr>
          </a:p>
          <a:p>
            <a:pPr>
              <a:buNone/>
            </a:pPr>
            <a:r>
              <a:rPr lang="ko-KR" altLang="zh-CN" sz="2000" dirty="0" smtClean="0">
                <a:latin typeface="+mn-ea"/>
              </a:rPr>
              <a:t>문수</a:t>
            </a:r>
            <a:r>
              <a:rPr lang="en-US" altLang="zh-CN" sz="2000" dirty="0" smtClean="0">
                <a:latin typeface="+mn-ea"/>
              </a:rPr>
              <a:t>: </a:t>
            </a:r>
            <a:r>
              <a:rPr lang="ko-KR" altLang="zh-CN" sz="2000" dirty="0" smtClean="0">
                <a:latin typeface="+mn-ea"/>
              </a:rPr>
              <a:t>경복궁</a:t>
            </a:r>
            <a:r>
              <a:rPr lang="ko-KR" altLang="zh-CN" sz="2000" b="1" dirty="0" smtClean="0">
                <a:solidFill>
                  <a:srgbClr val="FF0000"/>
                </a:solidFill>
                <a:latin typeface="+mn-ea"/>
              </a:rPr>
              <a:t>이랑</a:t>
            </a:r>
            <a:r>
              <a:rPr lang="ko-KR" altLang="zh-CN" sz="2000" dirty="0" smtClean="0">
                <a:latin typeface="+mn-ea"/>
              </a:rPr>
              <a:t> 가 보았어요</a:t>
            </a:r>
            <a:r>
              <a:rPr lang="en-US" altLang="zh-CN" sz="2000" dirty="0" smtClean="0">
                <a:latin typeface="+mn-ea"/>
              </a:rPr>
              <a:t>.</a:t>
            </a:r>
            <a:endParaRPr lang="zh-CN" altLang="zh-CN" sz="2000" dirty="0" smtClean="0">
              <a:latin typeface="+mn-ea"/>
            </a:endParaRPr>
          </a:p>
          <a:p>
            <a:pPr>
              <a:buNone/>
            </a:pPr>
            <a:r>
              <a:rPr lang="ko-KR" altLang="zh-CN" sz="2000" dirty="0" smtClean="0">
                <a:latin typeface="+mn-ea"/>
              </a:rPr>
              <a:t>경남</a:t>
            </a:r>
            <a:r>
              <a:rPr lang="en-US" altLang="zh-CN" sz="2000" dirty="0" smtClean="0">
                <a:latin typeface="+mn-ea"/>
              </a:rPr>
              <a:t>: </a:t>
            </a:r>
            <a:r>
              <a:rPr lang="ko-KR" altLang="zh-CN" sz="2000" dirty="0" smtClean="0">
                <a:latin typeface="+mn-ea"/>
              </a:rPr>
              <a:t>혹시 창덕궁에는 가 보셨어요</a:t>
            </a:r>
            <a:r>
              <a:rPr lang="en-US" altLang="zh-CN" sz="2000" dirty="0" smtClean="0">
                <a:latin typeface="+mn-ea"/>
              </a:rPr>
              <a:t>?</a:t>
            </a:r>
            <a:endParaRPr lang="zh-CN" altLang="zh-CN" sz="2000" dirty="0" smtClean="0">
              <a:latin typeface="+mn-ea"/>
            </a:endParaRPr>
          </a:p>
          <a:p>
            <a:pPr>
              <a:buNone/>
            </a:pPr>
            <a:r>
              <a:rPr lang="ko-KR" altLang="zh-CN" sz="2000" dirty="0" smtClean="0">
                <a:latin typeface="+mn-ea"/>
              </a:rPr>
              <a:t>문수</a:t>
            </a:r>
            <a:r>
              <a:rPr lang="en-US" altLang="zh-CN" sz="2000" dirty="0" smtClean="0">
                <a:latin typeface="+mn-ea"/>
              </a:rPr>
              <a:t>: </a:t>
            </a:r>
            <a:r>
              <a:rPr lang="ko-KR" altLang="zh-CN" sz="2000" dirty="0" smtClean="0">
                <a:latin typeface="+mn-ea"/>
              </a:rPr>
              <a:t>창덕궁에는 아직 못 가 봤어요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좋은 </a:t>
            </a:r>
            <a:r>
              <a:rPr lang="ko-KR" altLang="zh-CN" sz="2000" dirty="0" smtClean="0">
                <a:solidFill>
                  <a:schemeClr val="accent1">
                    <a:lumMod val="90000"/>
                  </a:schemeClr>
                </a:solidFill>
                <a:latin typeface="+mn-ea"/>
              </a:rPr>
              <a:t>곳이라는 말만</a:t>
            </a:r>
            <a:r>
              <a:rPr lang="ko-KR" altLang="zh-CN" sz="2000" dirty="0" smtClean="0">
                <a:latin typeface="+mn-ea"/>
              </a:rPr>
              <a:t> </a:t>
            </a:r>
            <a:r>
              <a:rPr lang="ko-KR" altLang="zh-CN" sz="2000" b="1" dirty="0" smtClean="0">
                <a:solidFill>
                  <a:srgbClr val="FF0000"/>
                </a:solidFill>
                <a:latin typeface="+mn-ea"/>
              </a:rPr>
              <a:t>들었을 뿐인데요</a:t>
            </a:r>
            <a:r>
              <a:rPr lang="en-US" altLang="zh-CN" sz="2000" dirty="0" smtClean="0">
                <a:latin typeface="+mn-ea"/>
              </a:rPr>
              <a:t>.</a:t>
            </a:r>
            <a:endParaRPr lang="zh-CN" altLang="zh-CN" sz="2000" dirty="0" smtClean="0">
              <a:latin typeface="+mn-ea"/>
            </a:endParaRPr>
          </a:p>
          <a:p>
            <a:pPr>
              <a:buNone/>
            </a:pPr>
            <a:r>
              <a:rPr lang="ko-KR" altLang="zh-CN" sz="2000" dirty="0" smtClean="0">
                <a:latin typeface="+mn-ea"/>
              </a:rPr>
              <a:t>경남</a:t>
            </a:r>
            <a:r>
              <a:rPr lang="en-US" altLang="zh-CN" sz="2000" dirty="0" smtClean="0">
                <a:latin typeface="+mn-ea"/>
              </a:rPr>
              <a:t>: </a:t>
            </a:r>
            <a:r>
              <a:rPr lang="ko-KR" altLang="zh-CN" sz="2000" dirty="0" smtClean="0">
                <a:latin typeface="+mn-ea"/>
              </a:rPr>
              <a:t>창덕궁은 정말 가 볼 만한 곳이에요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자연미가 그대로 살아 숨 쉬고 있으니까요</a:t>
            </a:r>
            <a:r>
              <a:rPr lang="en-US" altLang="zh-CN" sz="2000" dirty="0" smtClean="0">
                <a:latin typeface="+mn-ea"/>
              </a:rPr>
              <a:t>.</a:t>
            </a:r>
            <a:endParaRPr lang="zh-CN" altLang="zh-CN" sz="2000" dirty="0" smtClean="0">
              <a:latin typeface="+mn-ea"/>
            </a:endParaRPr>
          </a:p>
          <a:p>
            <a:pPr>
              <a:buNone/>
            </a:pPr>
            <a:r>
              <a:rPr lang="ko-KR" altLang="zh-CN" sz="2000" dirty="0" smtClean="0">
                <a:latin typeface="+mn-ea"/>
              </a:rPr>
              <a:t>문수</a:t>
            </a:r>
            <a:r>
              <a:rPr lang="en-US" altLang="zh-CN" sz="2000" dirty="0" smtClean="0">
                <a:latin typeface="+mn-ea"/>
              </a:rPr>
              <a:t>: </a:t>
            </a:r>
            <a:r>
              <a:rPr lang="ko-KR" altLang="zh-CN" sz="2000" dirty="0" smtClean="0">
                <a:latin typeface="+mn-ea"/>
              </a:rPr>
              <a:t>그래요</a:t>
            </a:r>
            <a:r>
              <a:rPr lang="en-US" altLang="zh-CN" sz="2000" dirty="0" smtClean="0">
                <a:latin typeface="+mn-ea"/>
              </a:rPr>
              <a:t>? </a:t>
            </a:r>
            <a:r>
              <a:rPr lang="ko-KR" altLang="zh-CN" sz="2000" dirty="0" smtClean="0">
                <a:latin typeface="+mn-ea"/>
              </a:rPr>
              <a:t>경남 씨 말을 </a:t>
            </a:r>
            <a:r>
              <a:rPr lang="ko-KR" altLang="zh-CN" sz="2000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듣고 보니 </a:t>
            </a:r>
            <a:r>
              <a:rPr lang="ko-KR" altLang="zh-CN" sz="2000" dirty="0" smtClean="0">
                <a:latin typeface="+mn-ea"/>
              </a:rPr>
              <a:t>당장 가 보고 싶네요</a:t>
            </a:r>
            <a:r>
              <a:rPr lang="en-US" altLang="zh-CN" sz="2000" dirty="0" smtClean="0">
                <a:latin typeface="+mn-ea"/>
              </a:rPr>
              <a:t>.</a:t>
            </a:r>
            <a:endParaRPr lang="zh-CN" altLang="zh-CN" sz="2000" dirty="0" smtClean="0">
              <a:latin typeface="+mn-ea"/>
            </a:endParaRPr>
          </a:p>
          <a:p>
            <a:pPr>
              <a:buNone/>
            </a:pPr>
            <a:r>
              <a:rPr lang="ko-KR" altLang="zh-CN" sz="2000" dirty="0" smtClean="0">
                <a:latin typeface="+mn-ea"/>
              </a:rPr>
              <a:t>경남</a:t>
            </a:r>
            <a:r>
              <a:rPr lang="en-US" altLang="zh-CN" sz="2000" dirty="0" smtClean="0">
                <a:latin typeface="+mn-ea"/>
              </a:rPr>
              <a:t>: </a:t>
            </a:r>
            <a:r>
              <a:rPr lang="ko-KR" altLang="zh-CN" sz="2000" dirty="0" smtClean="0">
                <a:latin typeface="+mn-ea"/>
              </a:rPr>
              <a:t>그럼 제가 안내해 드릴까요</a:t>
            </a:r>
            <a:r>
              <a:rPr lang="en-US" altLang="zh-CN" sz="2000" dirty="0" smtClean="0">
                <a:latin typeface="+mn-ea"/>
              </a:rPr>
              <a:t>?</a:t>
            </a:r>
            <a:endParaRPr lang="zh-CN" altLang="zh-CN" sz="2000" dirty="0" smtClean="0">
              <a:latin typeface="+mn-ea"/>
            </a:endParaRPr>
          </a:p>
          <a:p>
            <a:pPr>
              <a:buNone/>
            </a:pPr>
            <a:r>
              <a:rPr lang="ko-KR" altLang="zh-CN" sz="2000" dirty="0" smtClean="0">
                <a:latin typeface="+mn-ea"/>
              </a:rPr>
              <a:t>문수</a:t>
            </a:r>
            <a:r>
              <a:rPr lang="en-US" altLang="zh-CN" sz="2000" dirty="0" smtClean="0">
                <a:latin typeface="+mn-ea"/>
              </a:rPr>
              <a:t>: </a:t>
            </a:r>
            <a:r>
              <a:rPr lang="ko-KR" altLang="zh-CN" sz="2000" dirty="0" smtClean="0">
                <a:latin typeface="+mn-ea"/>
              </a:rPr>
              <a:t>그러면 참 고맙지요</a:t>
            </a:r>
            <a:r>
              <a:rPr lang="en-US" altLang="zh-CN" sz="2000" dirty="0" smtClean="0">
                <a:latin typeface="+mn-ea"/>
              </a:rPr>
              <a:t>. </a:t>
            </a:r>
            <a:endParaRPr lang="zh-CN" altLang="zh-CN" sz="2000" dirty="0" smtClean="0">
              <a:latin typeface="+mn-ea"/>
            </a:endParaRPr>
          </a:p>
          <a:p>
            <a:pPr>
              <a:buNone/>
            </a:pPr>
            <a:r>
              <a:rPr lang="ko-KR" altLang="zh-CN" sz="2000" dirty="0" smtClean="0">
                <a:latin typeface="+mn-ea"/>
              </a:rPr>
              <a:t>경남</a:t>
            </a:r>
            <a:r>
              <a:rPr lang="en-US" altLang="zh-CN" sz="2000" dirty="0" smtClean="0">
                <a:latin typeface="+mn-ea"/>
              </a:rPr>
              <a:t>: </a:t>
            </a:r>
            <a:r>
              <a:rPr lang="ko-KR" altLang="zh-CN" sz="2000" dirty="0" smtClean="0">
                <a:latin typeface="+mn-ea"/>
              </a:rPr>
              <a:t>날씨도 좋은데 지금 바로 떠날까요</a:t>
            </a:r>
            <a:r>
              <a:rPr lang="en-US" altLang="zh-CN" sz="2000" dirty="0" smtClean="0">
                <a:latin typeface="+mn-ea"/>
              </a:rPr>
              <a:t>?</a:t>
            </a:r>
            <a:endParaRPr lang="zh-CN" altLang="zh-CN" sz="2000" dirty="0" smtClean="0">
              <a:latin typeface="+mn-ea"/>
            </a:endParaRPr>
          </a:p>
          <a:p>
            <a:pPr>
              <a:buNone/>
            </a:pPr>
            <a:r>
              <a:rPr lang="ko-KR" altLang="zh-CN" sz="2000" dirty="0" smtClean="0">
                <a:latin typeface="+mn-ea"/>
              </a:rPr>
              <a:t>문수</a:t>
            </a:r>
            <a:r>
              <a:rPr lang="en-US" altLang="zh-CN" sz="2000" dirty="0" smtClean="0">
                <a:latin typeface="+mn-ea"/>
              </a:rPr>
              <a:t>: </a:t>
            </a:r>
            <a:r>
              <a:rPr lang="ko-KR" altLang="zh-CN" sz="2000" dirty="0" smtClean="0">
                <a:latin typeface="+mn-ea"/>
              </a:rPr>
              <a:t>그거 좋지요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지금 갑시다</a:t>
            </a:r>
            <a:r>
              <a:rPr lang="en-US" altLang="zh-CN" sz="2000" dirty="0" smtClean="0">
                <a:latin typeface="+mn-ea"/>
              </a:rPr>
              <a:t>.</a:t>
            </a:r>
            <a:endParaRPr lang="zh-CN" altLang="zh-CN" sz="2000" dirty="0" smtClean="0">
              <a:latin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zh-CN" altLang="zh-CN" sz="2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395536" y="1412776"/>
            <a:ext cx="3600450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2000" dirty="0" smtClean="0"/>
              <a:t>结婚很长时间了。</a:t>
            </a:r>
            <a:endParaRPr lang="en-US" altLang="zh-CN" sz="2000" dirty="0" smtClean="0"/>
          </a:p>
          <a:p>
            <a:pPr>
              <a:lnSpc>
                <a:spcPct val="114000"/>
              </a:lnSpc>
            </a:pPr>
            <a:r>
              <a:rPr lang="zh-CN" altLang="en-US" sz="2000" dirty="0" smtClean="0"/>
              <a:t>交往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年后结婚了。</a:t>
            </a:r>
            <a:endParaRPr lang="en-US" altLang="zh-CN" sz="2000" dirty="0" smtClean="0"/>
          </a:p>
          <a:p>
            <a:pPr>
              <a:lnSpc>
                <a:spcPct val="114000"/>
              </a:lnSpc>
            </a:pPr>
            <a:r>
              <a:rPr lang="zh-CN" altLang="en-US" sz="2000" dirty="0" smtClean="0"/>
              <a:t>那个工作开始后过了一个月了。</a:t>
            </a:r>
            <a:endParaRPr lang="en-US" altLang="zh-CN" sz="2000" dirty="0" smtClean="0"/>
          </a:p>
          <a:p>
            <a:pPr>
              <a:lnSpc>
                <a:spcPct val="114000"/>
              </a:lnSpc>
            </a:pPr>
            <a:r>
              <a:rPr lang="zh-CN" altLang="en-US" sz="2000" dirty="0" smtClean="0"/>
              <a:t>学韩语还不到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年。</a:t>
            </a:r>
            <a:endParaRPr lang="en-US" altLang="zh-CN" sz="2000" dirty="0" smtClean="0"/>
          </a:p>
          <a:p>
            <a:pPr>
              <a:lnSpc>
                <a:spcPct val="114000"/>
              </a:lnSpc>
            </a:pPr>
            <a:r>
              <a:rPr lang="zh-CN" altLang="en-US" sz="2000" dirty="0" smtClean="0"/>
              <a:t>已经很久没看电影了。</a:t>
            </a:r>
            <a:endParaRPr lang="en-US" altLang="zh-CN" sz="2000" dirty="0" smtClean="0"/>
          </a:p>
          <a:p>
            <a:pPr>
              <a:lnSpc>
                <a:spcPct val="114000"/>
              </a:lnSpc>
            </a:pPr>
            <a:r>
              <a:rPr lang="zh-CN" altLang="en-US" sz="2000" dirty="0" smtClean="0"/>
              <a:t>很久没吃鸡肉了。</a:t>
            </a:r>
            <a:endParaRPr lang="en-US" altLang="zh-CN" sz="2000" dirty="0" smtClean="0"/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3887787" y="1412776"/>
            <a:ext cx="5292725" cy="283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lnSpc>
                <a:spcPct val="113000"/>
              </a:lnSpc>
              <a:spcBef>
                <a:spcPts val="0"/>
              </a:spcBef>
            </a:pPr>
            <a:r>
              <a:rPr lang="ko-KR" altLang="en-US" sz="2000" dirty="0" smtClean="0"/>
              <a:t>결혼한 지 오래 되었어요</a:t>
            </a:r>
            <a:r>
              <a:rPr lang="en-US" altLang="ko-KR" sz="2000" dirty="0" smtClean="0"/>
              <a:t>.</a:t>
            </a:r>
            <a:endParaRPr lang="zh-CN" altLang="zh-CN" sz="2000" dirty="0" smtClean="0"/>
          </a:p>
          <a:p>
            <a:pPr eaLnBrk="0" latinLnBrk="1">
              <a:lnSpc>
                <a:spcPct val="113000"/>
              </a:lnSpc>
              <a:spcBef>
                <a:spcPts val="0"/>
              </a:spcBef>
            </a:pPr>
            <a:r>
              <a:rPr lang="ko-KR" altLang="en-US" sz="2000" dirty="0" smtClean="0"/>
              <a:t>사귄 지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년만에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후에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 결혼했다</a:t>
            </a:r>
            <a:r>
              <a:rPr lang="en-US" altLang="ko-KR" sz="2000" dirty="0" smtClean="0"/>
              <a:t>.</a:t>
            </a:r>
          </a:p>
          <a:p>
            <a:pPr eaLnBrk="0" latinLnBrk="1">
              <a:lnSpc>
                <a:spcPct val="113000"/>
              </a:lnSpc>
              <a:spcBef>
                <a:spcPts val="0"/>
              </a:spcBef>
            </a:pPr>
            <a:r>
              <a:rPr lang="ko-KR" altLang="en-US" sz="2000" dirty="0" smtClean="0"/>
              <a:t>그 일을 시작한 지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달이 지났다</a:t>
            </a:r>
            <a:r>
              <a:rPr lang="en-US" altLang="ko-KR" sz="2000" dirty="0" smtClean="0"/>
              <a:t>.</a:t>
            </a:r>
          </a:p>
          <a:p>
            <a:pPr eaLnBrk="0" latinLnBrk="1">
              <a:lnSpc>
                <a:spcPct val="113000"/>
              </a:lnSpc>
              <a:spcBef>
                <a:spcPts val="0"/>
              </a:spcBef>
            </a:pPr>
            <a:r>
              <a:rPr lang="ko-KR" altLang="en-US" sz="2000" dirty="0" smtClean="0"/>
              <a:t>한국어를 배운 지 아직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년이 채 안되었다</a:t>
            </a:r>
            <a:r>
              <a:rPr lang="en-US" altLang="ko-KR" sz="2000" dirty="0" smtClean="0"/>
              <a:t>.</a:t>
            </a:r>
            <a:r>
              <a:rPr lang="ko-KR" altLang="en-US" sz="2000" dirty="0" smtClean="0"/>
              <a:t>   </a:t>
            </a:r>
            <a:endParaRPr lang="en-US" altLang="ko-KR" sz="2000" dirty="0" smtClean="0"/>
          </a:p>
          <a:p>
            <a:pPr eaLnBrk="0" latinLnBrk="1">
              <a:lnSpc>
                <a:spcPct val="113000"/>
              </a:lnSpc>
              <a:spcBef>
                <a:spcPts val="0"/>
              </a:spcBef>
            </a:pPr>
            <a:r>
              <a:rPr lang="ko-KR" altLang="en-US" sz="2000" dirty="0" smtClean="0"/>
              <a:t>영화를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못</a:t>
            </a:r>
            <a:r>
              <a:rPr lang="en-US" altLang="ko-KR" sz="2000" dirty="0" smtClean="0"/>
              <a:t>) </a:t>
            </a:r>
            <a:r>
              <a:rPr lang="ko-KR" altLang="en-US" sz="2000" dirty="0" smtClean="0"/>
              <a:t>본 지 오래되었어요</a:t>
            </a:r>
            <a:r>
              <a:rPr lang="en-US" altLang="ko-KR" sz="2000" dirty="0" smtClean="0"/>
              <a:t>.</a:t>
            </a:r>
          </a:p>
          <a:p>
            <a:pPr eaLnBrk="0" latinLnBrk="1">
              <a:lnSpc>
                <a:spcPct val="113000"/>
              </a:lnSpc>
              <a:spcBef>
                <a:spcPts val="0"/>
              </a:spcBef>
            </a:pPr>
            <a:r>
              <a:rPr lang="ko-KR" altLang="en-US" sz="2000" dirty="0" smtClean="0"/>
              <a:t>닭고기를 먹은 지 오래됐어요</a:t>
            </a:r>
            <a:r>
              <a:rPr lang="en-US" altLang="ko-KR" sz="2000" dirty="0" smtClean="0"/>
              <a:t>.</a:t>
            </a:r>
            <a:endParaRPr lang="zh-CN" altLang="zh-CN" sz="2000" dirty="0" smtClean="0"/>
          </a:p>
          <a:p>
            <a:pPr eaLnBrk="0" latinLnBrk="1">
              <a:lnSpc>
                <a:spcPct val="113000"/>
              </a:lnSpc>
              <a:spcBef>
                <a:spcPts val="0"/>
              </a:spcBef>
            </a:pPr>
            <a:endParaRPr lang="zh-CN" altLang="zh-CN" sz="2000" dirty="0" smtClean="0"/>
          </a:p>
          <a:p>
            <a:pPr>
              <a:lnSpc>
                <a:spcPct val="113000"/>
              </a:lnSpc>
              <a:spcBef>
                <a:spcPts val="0"/>
              </a:spcBef>
            </a:pPr>
            <a:endParaRPr lang="en-US" altLang="ko-KR" dirty="0">
              <a:ea typeface="Gulim" pitchFamily="34" charset="-127"/>
            </a:endParaRPr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323850" y="333375"/>
            <a:ext cx="88201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zh-CN" sz="2000" b="1" dirty="0" smtClean="0">
                <a:latin typeface="+mn-ea"/>
                <a:ea typeface="+mn-ea"/>
              </a:rPr>
              <a:t>지（不完全名词）</a:t>
            </a:r>
            <a:endParaRPr lang="zh-CN" altLang="zh-CN" sz="2000" dirty="0" smtClean="0">
              <a:latin typeface="+mn-ea"/>
              <a:ea typeface="+mn-ea"/>
            </a:endParaRPr>
          </a:p>
          <a:p>
            <a:r>
              <a:rPr lang="ko-KR" altLang="zh-CN" sz="2000" dirty="0" smtClean="0">
                <a:latin typeface="+mn-ea"/>
                <a:ea typeface="+mn-ea"/>
              </a:rPr>
              <a:t>用于动词的定语时制词尾“</a:t>
            </a:r>
            <a:r>
              <a:rPr lang="en-US" altLang="zh-CN" sz="2000" dirty="0" smtClean="0">
                <a:latin typeface="+mn-ea"/>
                <a:ea typeface="+mn-ea"/>
              </a:rPr>
              <a:t>-</a:t>
            </a:r>
            <a:r>
              <a:rPr lang="ko-KR" altLang="zh-CN" sz="2000" dirty="0" smtClean="0">
                <a:latin typeface="+mn-ea"/>
                <a:ea typeface="+mn-ea"/>
              </a:rPr>
              <a:t>ㄴ</a:t>
            </a:r>
            <a:r>
              <a:rPr lang="en-US" altLang="zh-CN" sz="2000" dirty="0" smtClean="0">
                <a:latin typeface="+mn-ea"/>
                <a:ea typeface="+mn-ea"/>
              </a:rPr>
              <a:t>/-</a:t>
            </a:r>
            <a:r>
              <a:rPr lang="ko-KR" altLang="zh-CN" sz="2000" dirty="0" smtClean="0">
                <a:latin typeface="+mn-ea"/>
                <a:ea typeface="+mn-ea"/>
              </a:rPr>
              <a:t>은</a:t>
            </a:r>
            <a:r>
              <a:rPr lang="en-US" altLang="zh-CN" sz="2000" dirty="0" smtClean="0">
                <a:latin typeface="+mn-ea"/>
                <a:ea typeface="+mn-ea"/>
              </a:rPr>
              <a:t>”</a:t>
            </a:r>
            <a:r>
              <a:rPr lang="ko-KR" altLang="zh-CN" sz="2000" dirty="0" smtClean="0">
                <a:latin typeface="+mn-ea"/>
                <a:ea typeface="+mn-ea"/>
              </a:rPr>
              <a:t>之后，与表示时间的词或词缀搭配使用，表示动作经历的时间。</a:t>
            </a:r>
            <a:r>
              <a:rPr lang="zh-CN" altLang="zh-CN" sz="2000" dirty="0" smtClean="0">
                <a:latin typeface="+mn-ea"/>
                <a:ea typeface="+mn-ea"/>
              </a:rPr>
              <a:t>相当于汉语的“从</a:t>
            </a:r>
            <a:r>
              <a:rPr lang="en-US" altLang="zh-CN" sz="2000" dirty="0" smtClean="0">
                <a:latin typeface="+mn-ea"/>
                <a:ea typeface="+mn-ea"/>
              </a:rPr>
              <a:t>…</a:t>
            </a:r>
            <a:r>
              <a:rPr lang="zh-CN" altLang="zh-CN" sz="2000" dirty="0" smtClean="0">
                <a:latin typeface="+mn-ea"/>
                <a:ea typeface="+mn-ea"/>
              </a:rPr>
              <a:t>…（那时）以来”。</a:t>
            </a:r>
            <a:endParaRPr lang="zh-CN" altLang="en-US" sz="2000" dirty="0">
              <a:latin typeface="+mn-ea"/>
              <a:ea typeface="+mn-ea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23528" y="3816910"/>
            <a:ext cx="8640960" cy="255454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真题搜索</a:t>
            </a:r>
            <a:r>
              <a:rPr kumimoji="0" lang="en-US" alt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 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 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(2005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년 제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9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회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2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급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)(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问答题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)   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우리 하숙집은 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(      )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얼마 안 돼서 깨끗합니다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. …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①</a:t>
            </a:r>
            <a:r>
              <a:rPr kumimoji="0" lang="ko-KR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지은 지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   ②지었는데   ③지으려고   ④짓기 전에</a:t>
            </a:r>
            <a:endParaRPr kumimoji="0" lang="en-US" altLang="ko-K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TT877C195EtCID-WinCharSetFFFF-H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（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2000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년 제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4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회 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2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급）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(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选择填空题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)  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저는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宋体" pitchFamily="2" charset="-122"/>
              </a:rPr>
              <a:t>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지난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宋体" pitchFamily="2" charset="-122"/>
              </a:rPr>
              <a:t> 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宋体" pitchFamily="2" charset="-122"/>
              </a:rPr>
              <a:t>3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월에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宋体" pitchFamily="2" charset="-122"/>
              </a:rPr>
              <a:t>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한국에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宋体" pitchFamily="2" charset="-122"/>
              </a:rPr>
              <a:t>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왔습니다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宋体" pitchFamily="2" charset="-122"/>
              </a:rPr>
              <a:t>.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한국에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宋体" pitchFamily="2" charset="-122"/>
              </a:rPr>
              <a:t> 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宋体" pitchFamily="2" charset="-122"/>
              </a:rPr>
              <a:t>(      )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지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宋体" pitchFamily="2" charset="-122"/>
              </a:rPr>
              <a:t> 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宋体" pitchFamily="2" charset="-122"/>
              </a:rPr>
              <a:t>7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개월이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宋体" pitchFamily="2" charset="-122"/>
              </a:rPr>
              <a:t>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되었습니다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宋体" pitchFamily="2" charset="-122"/>
              </a:rPr>
              <a:t>. </a:t>
            </a:r>
            <a:endParaRPr kumimoji="0" lang="en-US" altLang="ko-KR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宋体" pitchFamily="2" charset="-122"/>
              </a:rPr>
              <a:t>① </a:t>
            </a:r>
            <a:r>
              <a:rPr kumimoji="0" lang="ko-KR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온</a:t>
            </a:r>
            <a:r>
              <a:rPr kumimoji="0" lang="ko-KR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宋体" pitchFamily="2" charset="-122"/>
              </a:rPr>
              <a:t>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宋体" pitchFamily="2" charset="-122"/>
              </a:rPr>
              <a:t>  ②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왔는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宋体" pitchFamily="2" charset="-122"/>
              </a:rPr>
              <a:t>   ③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오는  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宋体" pitchFamily="2" charset="-122"/>
              </a:rPr>
              <a:t>④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왔던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宋体" pitchFamily="2" charset="-122"/>
              </a:rPr>
              <a:t> </a:t>
            </a:r>
            <a:endParaRPr kumimoji="0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467544" y="2996952"/>
            <a:ext cx="3600450" cy="329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ko-KR" altLang="zh-CN" sz="2000" dirty="0" smtClean="0"/>
              <a:t>这里只有我一个人。</a:t>
            </a:r>
            <a:endParaRPr lang="en-US" altLang="zh-CN" sz="2000" dirty="0" smtClean="0"/>
          </a:p>
          <a:p>
            <a:pPr>
              <a:lnSpc>
                <a:spcPct val="114000"/>
              </a:lnSpc>
            </a:pPr>
            <a:r>
              <a:rPr lang="ko-KR" altLang="zh-CN" sz="2000" dirty="0" smtClean="0"/>
              <a:t>一年中打折销售只有一次</a:t>
            </a:r>
            <a:r>
              <a:rPr lang="ko-KR" altLang="zh-CN" sz="2000" dirty="0" smtClean="0"/>
              <a:t>。</a:t>
            </a:r>
            <a:endParaRPr lang="en-US" altLang="ko-KR" sz="2000" dirty="0" smtClean="0"/>
          </a:p>
          <a:p>
            <a:pPr>
              <a:lnSpc>
                <a:spcPct val="114000"/>
              </a:lnSpc>
            </a:pPr>
            <a:r>
              <a:rPr lang="zh-CN" altLang="en-US" sz="2000" dirty="0" smtClean="0"/>
              <a:t>按时到达的人只有三名。</a:t>
            </a:r>
            <a:endParaRPr lang="en-US" altLang="ko-KR" sz="2000" dirty="0" smtClean="0"/>
          </a:p>
          <a:p>
            <a:r>
              <a:rPr lang="ko-KR" altLang="zh-CN" sz="2000" dirty="0" smtClean="0"/>
              <a:t>就剩下你我两个人了 </a:t>
            </a:r>
            <a:endParaRPr lang="en-US" altLang="ko-KR" sz="2000" dirty="0" smtClean="0"/>
          </a:p>
          <a:p>
            <a:r>
              <a:rPr lang="ko-KR" altLang="zh-CN" sz="2000" dirty="0" smtClean="0"/>
              <a:t>和他只是见过一两次。</a:t>
            </a:r>
            <a:endParaRPr lang="en-US" altLang="zh-CN" sz="2000" dirty="0" smtClean="0"/>
          </a:p>
          <a:p>
            <a:r>
              <a:rPr lang="ko-KR" altLang="zh-CN" sz="2000" dirty="0" smtClean="0"/>
              <a:t>秘诀</a:t>
            </a:r>
            <a:r>
              <a:rPr lang="ko-KR" altLang="zh-CN" sz="2000" dirty="0" smtClean="0"/>
              <a:t>？我只是努力做了而已</a:t>
            </a:r>
            <a:r>
              <a:rPr lang="ko-KR" altLang="zh-CN" sz="2000" dirty="0" smtClean="0"/>
              <a:t>。</a:t>
            </a:r>
            <a:endParaRPr lang="en-US" altLang="ko-KR" sz="2000" dirty="0" smtClean="0"/>
          </a:p>
          <a:p>
            <a:r>
              <a:rPr lang="zh-CN" altLang="en-US" sz="2000" dirty="0" smtClean="0"/>
              <a:t>没什么特别的，我只是介绍了一下经验而已。</a:t>
            </a:r>
            <a:endParaRPr lang="zh-CN" altLang="zh-CN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3851275" y="2996952"/>
            <a:ext cx="5292725" cy="325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/>
              <a:t>여기는 나 하나 뿐이다</a:t>
            </a:r>
            <a:r>
              <a:rPr lang="en-US" altLang="zh-CN" sz="2000" dirty="0" smtClean="0"/>
              <a:t>.</a:t>
            </a:r>
            <a:endParaRPr lang="en-US" altLang="zh-CN" sz="2000" dirty="0">
              <a:latin typeface="+mn-ea"/>
              <a:ea typeface="+mn-ea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altLang="zh-CN" sz="2000" dirty="0" smtClean="0"/>
              <a:t>1</a:t>
            </a:r>
            <a:r>
              <a:rPr lang="ko-KR" altLang="zh-CN" sz="2000" dirty="0" smtClean="0"/>
              <a:t>년에 세일 기간이 한 번 뿐이다</a:t>
            </a:r>
            <a:r>
              <a:rPr lang="en-US" altLang="zh-CN" sz="2000" dirty="0" smtClean="0"/>
              <a:t>.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/>
              <a:t>제시간에 도착한 </a:t>
            </a:r>
            <a:r>
              <a:rPr lang="ko-KR" altLang="zh-CN" sz="2000" dirty="0" smtClean="0"/>
              <a:t>사람은</a:t>
            </a:r>
            <a:r>
              <a:rPr lang="en-US" altLang="zh-CN" sz="2000" dirty="0" smtClean="0"/>
              <a:t> </a:t>
            </a:r>
            <a:r>
              <a:rPr lang="ko-KR" altLang="zh-CN" sz="2000" dirty="0" smtClean="0"/>
              <a:t>세 명뿐이었어요</a:t>
            </a:r>
            <a:r>
              <a:rPr lang="en-US" altLang="zh-CN" sz="2000" dirty="0" smtClean="0"/>
              <a:t>.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endParaRPr lang="en-US" altLang="zh-CN" sz="2000" dirty="0" smtClean="0">
              <a:latin typeface="+mn-ea"/>
              <a:ea typeface="+mn-ea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en-US" sz="2000" dirty="0" smtClean="0"/>
              <a:t>우리의 얼굴에 입은 하나뿐이다</a:t>
            </a:r>
            <a:r>
              <a:rPr lang="en-US" altLang="ko-KR" sz="2000" dirty="0" smtClean="0"/>
              <a:t>.</a:t>
            </a:r>
            <a:r>
              <a:rPr lang="en-US" altLang="zh-CN" sz="2000" dirty="0" smtClean="0"/>
              <a:t> </a:t>
            </a:r>
            <a:endParaRPr lang="en-US" altLang="zh-CN" sz="2000" dirty="0" smtClean="0"/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/>
              <a:t>남은 사람은 나하고 너 </a:t>
            </a:r>
            <a:r>
              <a:rPr lang="ko-KR" altLang="en-US" sz="2000" dirty="0" smtClean="0"/>
              <a:t>뿐이야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/>
              <a:t>그 사람을 한두 번 만났을 뿐이다</a:t>
            </a:r>
            <a:r>
              <a:rPr lang="en-US" altLang="zh-CN" sz="2000" dirty="0" smtClean="0"/>
              <a:t>.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/>
              <a:t>비결이요</a:t>
            </a:r>
            <a:r>
              <a:rPr lang="en-US" altLang="zh-CN" sz="2000" dirty="0" smtClean="0"/>
              <a:t>? </a:t>
            </a:r>
            <a:r>
              <a:rPr lang="ko-KR" altLang="zh-CN" sz="2000" dirty="0" smtClean="0"/>
              <a:t>그냥 열심히 했을 뿐이다</a:t>
            </a:r>
            <a:r>
              <a:rPr lang="en-US" altLang="zh-CN" sz="2000" dirty="0" smtClean="0"/>
              <a:t>.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en-US" sz="2000" dirty="0" smtClean="0"/>
              <a:t>별 것도 아닌데요</a:t>
            </a:r>
            <a:r>
              <a:rPr lang="en-US" altLang="ko-KR" sz="2000" dirty="0" smtClean="0"/>
              <a:t>. </a:t>
            </a:r>
            <a:r>
              <a:rPr lang="ko-KR" altLang="zh-CN" sz="2000" dirty="0" smtClean="0"/>
              <a:t>제 </a:t>
            </a:r>
            <a:r>
              <a:rPr lang="ko-KR" altLang="zh-CN" sz="2000" dirty="0" smtClean="0"/>
              <a:t>경험을 좀 </a:t>
            </a:r>
            <a:r>
              <a:rPr lang="ko-KR" altLang="zh-CN" sz="2000" dirty="0" smtClean="0"/>
              <a:t>소개</a:t>
            </a:r>
            <a:r>
              <a:rPr lang="ko-KR" altLang="en-US" sz="2000" dirty="0" smtClean="0"/>
              <a:t>했을</a:t>
            </a:r>
            <a:r>
              <a:rPr lang="ko-KR" altLang="zh-CN" sz="2000" dirty="0" smtClean="0"/>
              <a:t> 뿐</a:t>
            </a:r>
            <a:r>
              <a:rPr lang="ko-KR" altLang="en-US" sz="2000" dirty="0" smtClean="0"/>
              <a:t>이에요</a:t>
            </a:r>
            <a:r>
              <a:rPr lang="en-US" altLang="ko-KR" sz="2000" dirty="0" smtClean="0"/>
              <a:t>.</a:t>
            </a:r>
            <a:endParaRPr lang="en-US" altLang="zh-CN" sz="2000" dirty="0" smtClean="0">
              <a:latin typeface="+mn-ea"/>
              <a:ea typeface="+mn-ea"/>
            </a:endParaRPr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504378" y="333375"/>
            <a:ext cx="838810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ko-KR" altLang="zh-CN" sz="2000" b="1" dirty="0" smtClean="0">
                <a:latin typeface="+mn-ea"/>
                <a:ea typeface="+mn-ea"/>
              </a:rPr>
              <a:t>뿐</a:t>
            </a:r>
            <a:r>
              <a:rPr lang="en-US" altLang="zh-CN" sz="2000" b="1" dirty="0" smtClean="0">
                <a:latin typeface="+mn-ea"/>
                <a:ea typeface="+mn-ea"/>
              </a:rPr>
              <a:t> (</a:t>
            </a:r>
            <a:r>
              <a:rPr lang="zh-CN" altLang="zh-CN" sz="2000" b="1" dirty="0" smtClean="0">
                <a:latin typeface="+mn-ea"/>
                <a:ea typeface="+mn-ea"/>
              </a:rPr>
              <a:t>不完全</a:t>
            </a:r>
            <a:r>
              <a:rPr lang="ko-KR" altLang="zh-CN" sz="2000" b="1" dirty="0" smtClean="0">
                <a:latin typeface="+mn-ea"/>
                <a:ea typeface="+mn-ea"/>
              </a:rPr>
              <a:t>名词</a:t>
            </a:r>
            <a:r>
              <a:rPr lang="en-US" altLang="zh-CN" sz="2000" b="1" dirty="0" smtClean="0">
                <a:latin typeface="+mn-ea"/>
                <a:ea typeface="+mn-ea"/>
              </a:rPr>
              <a:t>)</a:t>
            </a:r>
            <a:endParaRPr lang="zh-CN" altLang="zh-CN" sz="2000" dirty="0" smtClean="0">
              <a:latin typeface="+mn-ea"/>
              <a:ea typeface="+mn-ea"/>
            </a:endParaRPr>
          </a:p>
          <a:p>
            <a:r>
              <a:rPr lang="ko-KR" altLang="zh-CN" sz="2000" dirty="0" smtClean="0">
                <a:latin typeface="+mn-ea"/>
                <a:ea typeface="+mn-ea"/>
              </a:rPr>
              <a:t>直接用在体词后或用在谓词的定语时制词尾“</a:t>
            </a:r>
            <a:r>
              <a:rPr lang="en-US" altLang="zh-CN" sz="2000" dirty="0" smtClean="0">
                <a:latin typeface="+mn-ea"/>
                <a:ea typeface="+mn-ea"/>
              </a:rPr>
              <a:t>-</a:t>
            </a:r>
            <a:r>
              <a:rPr lang="ko-KR" altLang="zh-CN" sz="2000" dirty="0" smtClean="0">
                <a:latin typeface="+mn-ea"/>
                <a:ea typeface="+mn-ea"/>
              </a:rPr>
              <a:t>을</a:t>
            </a:r>
            <a:r>
              <a:rPr lang="en-US" altLang="zh-CN" sz="2000" dirty="0" smtClean="0">
                <a:latin typeface="+mn-ea"/>
                <a:ea typeface="+mn-ea"/>
              </a:rPr>
              <a:t>”</a:t>
            </a:r>
            <a:r>
              <a:rPr lang="ko-KR" altLang="zh-CN" sz="2000" dirty="0" smtClean="0">
                <a:latin typeface="+mn-ea"/>
                <a:ea typeface="+mn-ea"/>
              </a:rPr>
              <a:t>后，表示限制事物的范围或局限于某动作、状态。</a:t>
            </a:r>
            <a:r>
              <a:rPr lang="zh-CN" altLang="zh-CN" sz="2000" dirty="0" smtClean="0">
                <a:latin typeface="+mn-ea"/>
                <a:ea typeface="+mn-ea"/>
              </a:rPr>
              <a:t>相当于汉语的“仅仅”，“只是”，“只不过是”等</a:t>
            </a:r>
            <a:r>
              <a:rPr lang="zh-CN" altLang="zh-CN" sz="2000" dirty="0" smtClean="0">
                <a:latin typeface="+mn-ea"/>
                <a:ea typeface="+mn-ea"/>
              </a:rPr>
              <a:t>。</a:t>
            </a:r>
            <a:endParaRPr lang="en-US" altLang="ko-KR" sz="2000" dirty="0" smtClean="0">
              <a:latin typeface="+mn-ea"/>
              <a:ea typeface="+mn-ea"/>
            </a:endParaRPr>
          </a:p>
          <a:p>
            <a:r>
              <a:rPr lang="ko-KR" altLang="zh-CN" sz="2000" dirty="0" smtClean="0">
                <a:latin typeface="+mn-ea"/>
                <a:ea typeface="+mn-ea"/>
              </a:rPr>
              <a:t>말뿐이다 </a:t>
            </a:r>
            <a:r>
              <a:rPr lang="en-US" altLang="ko-KR" sz="2000" dirty="0" smtClean="0">
                <a:latin typeface="+mn-ea"/>
                <a:ea typeface="+mn-ea"/>
              </a:rPr>
              <a:t> </a:t>
            </a:r>
            <a:r>
              <a:rPr lang="ko-KR" altLang="zh-CN" sz="2000" dirty="0" smtClean="0">
                <a:latin typeface="+mn-ea"/>
                <a:ea typeface="+mn-ea"/>
              </a:rPr>
              <a:t>只是说说而已</a:t>
            </a:r>
            <a:r>
              <a:rPr lang="ko-KR" altLang="zh-CN" sz="2000" dirty="0" smtClean="0">
                <a:latin typeface="+mn-ea"/>
                <a:ea typeface="+mn-ea"/>
              </a:rPr>
              <a:t>，只是空谈而已 </a:t>
            </a:r>
            <a:r>
              <a:rPr lang="zh-CN" altLang="en-US" sz="2000" dirty="0" smtClean="0">
                <a:latin typeface="+mn-ea"/>
                <a:ea typeface="+mn-ea"/>
              </a:rPr>
              <a:t>。</a:t>
            </a:r>
            <a:endParaRPr lang="en-US" altLang="ko-KR" sz="2000" dirty="0" smtClean="0">
              <a:latin typeface="+mn-ea"/>
              <a:ea typeface="+mn-ea"/>
            </a:endParaRPr>
          </a:p>
          <a:p>
            <a:r>
              <a:rPr lang="en-US" altLang="ko-KR" sz="2000" dirty="0" smtClean="0">
                <a:latin typeface="+mn-ea"/>
                <a:ea typeface="+mn-ea"/>
              </a:rPr>
              <a:t>(</a:t>
            </a:r>
            <a:r>
              <a:rPr lang="ko-KR" altLang="en-US" sz="2000" dirty="0" smtClean="0">
                <a:latin typeface="+mn-ea"/>
                <a:ea typeface="+mn-ea"/>
              </a:rPr>
              <a:t>오직</a:t>
            </a:r>
            <a:r>
              <a:rPr lang="en-US" altLang="ko-KR" sz="2000" dirty="0" smtClean="0">
                <a:latin typeface="+mn-ea"/>
                <a:ea typeface="+mn-ea"/>
              </a:rPr>
              <a:t>/</a:t>
            </a:r>
            <a:r>
              <a:rPr lang="ko-KR" altLang="en-US" sz="2000" dirty="0" smtClean="0">
                <a:latin typeface="+mn-ea"/>
                <a:ea typeface="+mn-ea"/>
              </a:rPr>
              <a:t>그저</a:t>
            </a:r>
            <a:r>
              <a:rPr lang="en-US" altLang="ko-KR" sz="2000" dirty="0" smtClean="0">
                <a:latin typeface="+mn-ea"/>
                <a:ea typeface="+mn-ea"/>
              </a:rPr>
              <a:t>)</a:t>
            </a:r>
            <a:r>
              <a:rPr lang="ko-KR" altLang="en-US" sz="2000" dirty="0" smtClean="0">
                <a:latin typeface="+mn-ea"/>
                <a:ea typeface="+mn-ea"/>
              </a:rPr>
              <a:t>고마울 뿐이다</a:t>
            </a:r>
            <a:r>
              <a:rPr lang="en-US" altLang="ko-KR" sz="2000" dirty="0" smtClean="0">
                <a:latin typeface="+mn-ea"/>
                <a:ea typeface="+mn-ea"/>
              </a:rPr>
              <a:t>./ </a:t>
            </a:r>
            <a:r>
              <a:rPr lang="ko-KR" altLang="en-US" sz="2000" dirty="0" smtClean="0">
                <a:latin typeface="+mn-ea"/>
                <a:ea typeface="+mn-ea"/>
              </a:rPr>
              <a:t>감사할 뿐이다</a:t>
            </a:r>
            <a:r>
              <a:rPr lang="en-US" altLang="ko-KR" sz="2000" dirty="0" smtClean="0">
                <a:latin typeface="+mn-ea"/>
                <a:ea typeface="+mn-ea"/>
              </a:rPr>
              <a:t>. </a:t>
            </a:r>
            <a:r>
              <a:rPr lang="zh-CN" altLang="en-US" sz="2000" dirty="0" smtClean="0">
                <a:latin typeface="+mn-ea"/>
                <a:ea typeface="+mn-ea"/>
              </a:rPr>
              <a:t>唯有感激。</a:t>
            </a:r>
            <a:endParaRPr lang="en-US" altLang="ko-KR" sz="2000" dirty="0" smtClean="0">
              <a:latin typeface="+mn-ea"/>
              <a:ea typeface="+mn-ea"/>
            </a:endParaRPr>
          </a:p>
          <a:p>
            <a:r>
              <a:rPr lang="ko-KR" altLang="zh-CN" sz="2000" dirty="0" smtClean="0">
                <a:latin typeface="+mn-ea"/>
                <a:ea typeface="+mn-ea"/>
              </a:rPr>
              <a:t>저는 </a:t>
            </a:r>
            <a:r>
              <a:rPr lang="ko-KR" altLang="zh-CN" sz="2000" dirty="0" smtClean="0">
                <a:latin typeface="+mn-ea"/>
                <a:ea typeface="+mn-ea"/>
              </a:rPr>
              <a:t>그렇게 부자가 아닙니다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단지 가난한 학생일 뿐입니다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我并不是什么有钱人，我只是个穷学生而已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endParaRPr lang="en-US" altLang="ko-KR" sz="2000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7" y="394792"/>
            <a:ext cx="8280920" cy="3477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真题搜索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  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(2004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년 제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8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회 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3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급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) (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选择填空题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)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가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: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정말 미안해요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.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다치지는 않으셨나요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?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나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: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괜찮아요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.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조금 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(      )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①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놀랐으면 해요   ②놀라야 할 텐데요   </a:t>
            </a:r>
            <a:r>
              <a:rPr kumimoji="0" lang="ko-KR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③놀랐을 뿐이에요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  ④놀랄 것까지 없어요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20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ea typeface="+mn-ea"/>
              <a:cs typeface="Batang" pitchFamily="18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(2003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년 제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7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회 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5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급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) (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选择可替换项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)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남의 작품을 모방하고서도 추세를 따랐을 뿐이라고 말하는 것은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,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아이디어의 빈곤함에 대한 </a:t>
            </a:r>
            <a:r>
              <a:rPr kumimoji="0" lang="ko-KR" alt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변명에 지나지 않는다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.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①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변명은 아니다        </a:t>
            </a:r>
            <a:r>
              <a:rPr kumimoji="0" lang="ko-KR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② 변명일 뿐이다   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③ 변명보다 더 못하다   ④ 변명을 필요로 한다</a:t>
            </a:r>
            <a:endParaRPr kumimoji="0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467544" y="2564904"/>
            <a:ext cx="360045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ko-KR" altLang="zh-CN" sz="2000" dirty="0" smtClean="0"/>
              <a:t>不仅是身体</a:t>
            </a:r>
            <a:r>
              <a:rPr lang="ko-KR" altLang="zh-CN" sz="2000" dirty="0" smtClean="0"/>
              <a:t>，心灵也必须健康</a:t>
            </a:r>
            <a:r>
              <a:rPr lang="ko-KR" altLang="zh-CN" sz="2000" dirty="0" smtClean="0"/>
              <a:t>。</a:t>
            </a:r>
            <a:endParaRPr lang="en-US" altLang="ko-KR" sz="2000" dirty="0" smtClean="0"/>
          </a:p>
          <a:p>
            <a:pPr>
              <a:lnSpc>
                <a:spcPct val="114000"/>
              </a:lnSpc>
            </a:pPr>
            <a:r>
              <a:rPr lang="ko-KR" altLang="zh-CN" sz="2000" dirty="0" smtClean="0"/>
              <a:t>不仅包装精美</a:t>
            </a:r>
            <a:r>
              <a:rPr lang="ko-KR" altLang="zh-CN" sz="2000" dirty="0" smtClean="0"/>
              <a:t>，</a:t>
            </a:r>
            <a:r>
              <a:rPr lang="ko-KR" altLang="zh-CN" sz="2000" dirty="0" smtClean="0"/>
              <a:t>而且内容也很好 。</a:t>
            </a:r>
            <a:endParaRPr lang="en-US" altLang="ko-KR" sz="2000" dirty="0" smtClean="0"/>
          </a:p>
          <a:p>
            <a:pPr>
              <a:lnSpc>
                <a:spcPct val="114000"/>
              </a:lnSpc>
            </a:pPr>
            <a:r>
              <a:rPr lang="ko-KR" altLang="zh-CN" sz="2000" dirty="0" smtClean="0"/>
              <a:t>步行不仅对身体健康而且对精神健康</a:t>
            </a:r>
            <a:r>
              <a:rPr lang="zh-CN" altLang="en-US" sz="2000" dirty="0" smtClean="0"/>
              <a:t>也非常</a:t>
            </a:r>
            <a:r>
              <a:rPr lang="ko-KR" altLang="zh-CN" sz="2000" dirty="0" smtClean="0"/>
              <a:t>有益</a:t>
            </a:r>
            <a:r>
              <a:rPr lang="zh-CN" altLang="en-US" sz="2000" dirty="0" smtClean="0"/>
              <a:t>。</a:t>
            </a:r>
            <a:endParaRPr lang="zh-CN" altLang="zh-CN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4283969" y="2564904"/>
            <a:ext cx="4860032" cy="1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/>
              <a:t>몸뿐만 </a:t>
            </a:r>
            <a:r>
              <a:rPr lang="ko-KR" altLang="zh-CN" sz="2000" dirty="0" smtClean="0"/>
              <a:t>아니라 마음도 건강해야 한다</a:t>
            </a:r>
            <a:r>
              <a:rPr lang="en-US" altLang="zh-CN" sz="2000" dirty="0" smtClean="0"/>
              <a:t>.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/>
              <a:t>포장이 좋을 뿐만 아니라 내용도 좋다</a:t>
            </a:r>
            <a:r>
              <a:rPr lang="en-US" altLang="zh-CN" sz="2000" dirty="0" smtClean="0"/>
              <a:t>.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/>
              <a:t>걷기는 몸의 건강뿐 아니라 정신 </a:t>
            </a:r>
            <a:r>
              <a:rPr lang="ko-KR" altLang="zh-CN" sz="2000" dirty="0" smtClean="0"/>
              <a:t>건강에</a:t>
            </a:r>
            <a:r>
              <a:rPr lang="ko-KR" altLang="en-US" sz="2000" dirty="0" smtClean="0"/>
              <a:t>도</a:t>
            </a:r>
            <a:r>
              <a:rPr lang="ko-KR" altLang="zh-CN" sz="2000" dirty="0" smtClean="0"/>
              <a:t> </a:t>
            </a:r>
            <a:r>
              <a:rPr lang="ko-KR" altLang="en-US" sz="2000" dirty="0" smtClean="0"/>
              <a:t>아주 </a:t>
            </a:r>
            <a:r>
              <a:rPr lang="ko-KR" altLang="zh-CN" sz="2000" dirty="0" smtClean="0"/>
              <a:t>유익</a:t>
            </a:r>
            <a:r>
              <a:rPr lang="ko-KR" altLang="en-US" sz="2000" dirty="0" smtClean="0"/>
              <a:t>하다</a:t>
            </a:r>
            <a:r>
              <a:rPr lang="en-US" altLang="ko-KR" sz="2000" dirty="0" smtClean="0"/>
              <a:t>.</a:t>
            </a:r>
            <a:r>
              <a:rPr lang="en-US" altLang="zh-CN" sz="2000" dirty="0" smtClean="0"/>
              <a:t> </a:t>
            </a:r>
            <a:endParaRPr lang="en-US" altLang="zh-CN" sz="2000" dirty="0" smtClean="0">
              <a:latin typeface="+mn-ea"/>
              <a:ea typeface="+mn-ea"/>
            </a:endParaRPr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504378" y="333375"/>
            <a:ext cx="838810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ko-KR" altLang="zh-CN" sz="2000" b="1" dirty="0" smtClean="0"/>
              <a:t>뿐</a:t>
            </a:r>
            <a:r>
              <a:rPr lang="en-US" altLang="ko-KR" sz="2000" b="1" dirty="0" smtClean="0"/>
              <a:t>(</a:t>
            </a:r>
            <a:r>
              <a:rPr lang="ko-KR" altLang="zh-CN" sz="2000" b="1" dirty="0" smtClean="0"/>
              <a:t>만</a:t>
            </a:r>
            <a:r>
              <a:rPr lang="en-US" altLang="ko-KR" sz="2000" b="1" dirty="0" smtClean="0"/>
              <a:t>)</a:t>
            </a:r>
            <a:r>
              <a:rPr lang="ko-KR" altLang="zh-CN" sz="2000" b="1" dirty="0" smtClean="0"/>
              <a:t> </a:t>
            </a:r>
            <a:r>
              <a:rPr lang="ko-KR" altLang="zh-CN" sz="2000" b="1" dirty="0" smtClean="0"/>
              <a:t>아니라 </a:t>
            </a:r>
            <a:r>
              <a:rPr lang="en-US" altLang="ko-KR" sz="2000" b="1" dirty="0" smtClean="0"/>
              <a:t>  </a:t>
            </a:r>
            <a:r>
              <a:rPr lang="ko-KR" altLang="zh-CN" sz="2000" dirty="0" smtClean="0"/>
              <a:t>表示递进关系的惯用型</a:t>
            </a:r>
            <a:r>
              <a:rPr lang="ko-KR" altLang="zh-CN" sz="2000" dirty="0" smtClean="0"/>
              <a:t>，用于体词后，相当于汉语的“不仅……而且……” </a:t>
            </a:r>
            <a:r>
              <a:rPr lang="zh-CN" altLang="zh-CN" sz="2000" dirty="0" smtClean="0"/>
              <a:t>。</a:t>
            </a:r>
            <a:endParaRPr lang="en-US" altLang="ko-KR" sz="2000" dirty="0" smtClean="0"/>
          </a:p>
          <a:p>
            <a:r>
              <a:rPr lang="ko-KR" altLang="zh-CN" sz="2000" dirty="0" smtClean="0"/>
              <a:t>본 행사에는 학생뿐만 아니라 부모님도 참여 가능합니다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不光学生，而且父母也能参加本次活动</a:t>
            </a:r>
            <a:r>
              <a:rPr lang="ko-KR" altLang="zh-CN" sz="2000" dirty="0" smtClean="0"/>
              <a:t>。</a:t>
            </a:r>
            <a:endParaRPr lang="en-US" altLang="ko-KR" sz="2000" dirty="0" smtClean="0"/>
          </a:p>
          <a:p>
            <a:r>
              <a:rPr lang="ko-KR" altLang="zh-CN" sz="2000" dirty="0" smtClean="0"/>
              <a:t>그는 공부를 잘 할 뿐만 아니라 탁구도 잘 친다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他不仅学习好，而且乒乓球打得也很好。</a:t>
            </a:r>
            <a:endParaRPr lang="en-US" altLang="ko-K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7" y="470857"/>
            <a:ext cx="8280920" cy="532453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真题搜索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  </a:t>
            </a:r>
            <a:r>
              <a:rPr lang="en-US" altLang="zh-CN" sz="2000" i="1" dirty="0" smtClean="0">
                <a:latin typeface="+mn-ea"/>
                <a:ea typeface="+mn-ea"/>
              </a:rPr>
              <a:t>(</a:t>
            </a:r>
            <a:r>
              <a:rPr lang="en-US" altLang="zh-CN" sz="2000" i="1" dirty="0" smtClean="0">
                <a:latin typeface="+mn-ea"/>
                <a:ea typeface="+mn-ea"/>
              </a:rPr>
              <a:t>2007</a:t>
            </a:r>
            <a:r>
              <a:rPr lang="ko-KR" altLang="zh-CN" sz="2000" i="1" dirty="0" smtClean="0">
                <a:latin typeface="+mn-ea"/>
                <a:ea typeface="+mn-ea"/>
              </a:rPr>
              <a:t>년 제</a:t>
            </a:r>
            <a:r>
              <a:rPr lang="en-US" altLang="zh-CN" sz="2000" i="1" dirty="0" smtClean="0">
                <a:latin typeface="+mn-ea"/>
                <a:ea typeface="+mn-ea"/>
              </a:rPr>
              <a:t>11</a:t>
            </a:r>
            <a:r>
              <a:rPr lang="ko-KR" altLang="zh-CN" sz="2000" i="1" dirty="0" smtClean="0">
                <a:latin typeface="+mn-ea"/>
                <a:ea typeface="+mn-ea"/>
              </a:rPr>
              <a:t>회 중급</a:t>
            </a:r>
            <a:r>
              <a:rPr lang="en-US" altLang="zh-CN" sz="2000" i="1" dirty="0" smtClean="0">
                <a:latin typeface="+mn-ea"/>
                <a:ea typeface="+mn-ea"/>
              </a:rPr>
              <a:t>) (</a:t>
            </a:r>
            <a:r>
              <a:rPr lang="ko-KR" altLang="zh-CN" sz="2000" i="1" dirty="0" smtClean="0">
                <a:latin typeface="+mn-ea"/>
                <a:ea typeface="+mn-ea"/>
              </a:rPr>
              <a:t>选择可替换项</a:t>
            </a:r>
            <a:r>
              <a:rPr lang="en-US" altLang="zh-CN" sz="2000" i="1" dirty="0" smtClean="0">
                <a:latin typeface="+mn-ea"/>
                <a:ea typeface="+mn-ea"/>
              </a:rPr>
              <a:t>)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가</a:t>
            </a:r>
            <a:r>
              <a:rPr lang="en-US" altLang="zh-CN" sz="2000" dirty="0" smtClean="0">
                <a:latin typeface="+mn-ea"/>
                <a:ea typeface="+mn-ea"/>
              </a:rPr>
              <a:t> : </a:t>
            </a:r>
            <a:r>
              <a:rPr lang="ko-KR" altLang="zh-CN" sz="2000" dirty="0" smtClean="0">
                <a:latin typeface="+mn-ea"/>
                <a:ea typeface="+mn-ea"/>
              </a:rPr>
              <a:t>그 사무실에 새로 들어온 직원 어때요</a:t>
            </a:r>
            <a:r>
              <a:rPr lang="en-US" altLang="zh-CN" sz="2000" dirty="0" smtClean="0">
                <a:latin typeface="+mn-ea"/>
                <a:ea typeface="+mn-ea"/>
              </a:rPr>
              <a:t>?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나</a:t>
            </a:r>
            <a:r>
              <a:rPr lang="en-US" altLang="zh-CN" sz="2000" dirty="0" smtClean="0">
                <a:latin typeface="+mn-ea"/>
                <a:ea typeface="+mn-ea"/>
              </a:rPr>
              <a:t> : </a:t>
            </a:r>
            <a:r>
              <a:rPr lang="ko-KR" altLang="zh-CN" sz="2000" dirty="0" smtClean="0">
                <a:latin typeface="+mn-ea"/>
                <a:ea typeface="+mn-ea"/>
              </a:rPr>
              <a:t>일도 잘 </a:t>
            </a:r>
            <a:r>
              <a:rPr lang="ko-KR" altLang="zh-CN" sz="2000" u="sng" dirty="0" smtClean="0">
                <a:latin typeface="+mn-ea"/>
                <a:ea typeface="+mn-ea"/>
              </a:rPr>
              <a:t>하는 데다가</a:t>
            </a:r>
            <a:r>
              <a:rPr lang="ko-KR" altLang="zh-CN" sz="2000" dirty="0" smtClean="0">
                <a:latin typeface="+mn-ea"/>
                <a:ea typeface="+mn-ea"/>
              </a:rPr>
              <a:t> 예의도 바르더라고요</a:t>
            </a:r>
            <a:r>
              <a:rPr lang="en-US" altLang="zh-CN" sz="2000" dirty="0" smtClean="0">
                <a:latin typeface="+mn-ea"/>
                <a:ea typeface="+mn-ea"/>
              </a:rPr>
              <a:t>.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① 하고는 </a:t>
            </a:r>
            <a:r>
              <a:rPr lang="en-US" altLang="zh-CN" sz="2000" dirty="0" smtClean="0">
                <a:latin typeface="+mn-ea"/>
                <a:ea typeface="+mn-ea"/>
              </a:rPr>
              <a:t>  </a:t>
            </a:r>
            <a:r>
              <a:rPr lang="ko-KR" altLang="zh-CN" sz="2000" dirty="0" smtClean="0">
                <a:latin typeface="+mn-ea"/>
                <a:ea typeface="+mn-ea"/>
              </a:rPr>
              <a:t>② 하거든</a:t>
            </a:r>
            <a:r>
              <a:rPr lang="en-US" altLang="zh-CN" sz="2000" dirty="0" smtClean="0">
                <a:latin typeface="+mn-ea"/>
                <a:ea typeface="+mn-ea"/>
              </a:rPr>
              <a:t>   </a:t>
            </a:r>
            <a:r>
              <a:rPr lang="ko-KR" altLang="zh-CN" sz="2000" dirty="0" smtClean="0">
                <a:latin typeface="+mn-ea"/>
                <a:ea typeface="+mn-ea"/>
              </a:rPr>
              <a:t>③ 하는 체하고</a:t>
            </a:r>
            <a:r>
              <a:rPr lang="en-US" altLang="zh-CN" sz="2000" dirty="0" smtClean="0">
                <a:latin typeface="+mn-ea"/>
                <a:ea typeface="+mn-ea"/>
              </a:rPr>
              <a:t>   </a:t>
            </a:r>
            <a:r>
              <a:rPr lang="ko-KR" altLang="zh-CN" sz="2000" b="1" dirty="0" smtClean="0">
                <a:latin typeface="+mn-ea"/>
                <a:ea typeface="+mn-ea"/>
              </a:rPr>
              <a:t>④ 할 뿐만 아니라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en-US" altLang="zh-CN" sz="2000" i="1" dirty="0" smtClean="0">
                <a:latin typeface="+mn-ea"/>
                <a:ea typeface="+mn-ea"/>
              </a:rPr>
              <a:t> 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en-US" altLang="zh-CN" sz="2000" i="1" dirty="0" smtClean="0">
                <a:latin typeface="+mn-ea"/>
                <a:ea typeface="+mn-ea"/>
              </a:rPr>
              <a:t>(2004</a:t>
            </a:r>
            <a:r>
              <a:rPr lang="ko-KR" altLang="zh-CN" sz="2000" i="1" dirty="0" smtClean="0">
                <a:latin typeface="+mn-ea"/>
                <a:ea typeface="+mn-ea"/>
              </a:rPr>
              <a:t>년 제</a:t>
            </a:r>
            <a:r>
              <a:rPr lang="en-US" altLang="zh-CN" sz="2000" i="1" dirty="0" smtClean="0">
                <a:latin typeface="+mn-ea"/>
                <a:ea typeface="+mn-ea"/>
              </a:rPr>
              <a:t>8</a:t>
            </a:r>
            <a:r>
              <a:rPr lang="ko-KR" altLang="zh-CN" sz="2000" i="1" dirty="0" smtClean="0">
                <a:latin typeface="+mn-ea"/>
                <a:ea typeface="+mn-ea"/>
              </a:rPr>
              <a:t>회 </a:t>
            </a:r>
            <a:r>
              <a:rPr lang="en-US" altLang="zh-CN" sz="2000" i="1" dirty="0" smtClean="0">
                <a:latin typeface="+mn-ea"/>
                <a:ea typeface="+mn-ea"/>
              </a:rPr>
              <a:t>4</a:t>
            </a:r>
            <a:r>
              <a:rPr lang="ko-KR" altLang="zh-CN" sz="2000" i="1" dirty="0" smtClean="0">
                <a:latin typeface="+mn-ea"/>
                <a:ea typeface="+mn-ea"/>
              </a:rPr>
              <a:t>급</a:t>
            </a:r>
            <a:r>
              <a:rPr lang="en-US" altLang="zh-CN" sz="2000" i="1" dirty="0" smtClean="0">
                <a:latin typeface="+mn-ea"/>
                <a:ea typeface="+mn-ea"/>
              </a:rPr>
              <a:t>) (</a:t>
            </a:r>
            <a:r>
              <a:rPr lang="ko-KR" altLang="zh-CN" sz="2000" i="1" dirty="0" smtClean="0">
                <a:latin typeface="+mn-ea"/>
                <a:ea typeface="+mn-ea"/>
              </a:rPr>
              <a:t>选择可替换项</a:t>
            </a:r>
            <a:r>
              <a:rPr lang="en-US" altLang="zh-CN" sz="2000" i="1" dirty="0" smtClean="0">
                <a:latin typeface="+mn-ea"/>
                <a:ea typeface="+mn-ea"/>
              </a:rPr>
              <a:t>)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그 하숙집은 교통이 </a:t>
            </a:r>
            <a:r>
              <a:rPr lang="ko-KR" altLang="zh-CN" sz="2000" u="sng" dirty="0" smtClean="0">
                <a:latin typeface="+mn-ea"/>
                <a:ea typeface="+mn-ea"/>
              </a:rPr>
              <a:t>편리한 데다가</a:t>
            </a:r>
            <a:r>
              <a:rPr lang="ko-KR" altLang="zh-CN" sz="2000" dirty="0" smtClean="0">
                <a:latin typeface="+mn-ea"/>
                <a:ea typeface="+mn-ea"/>
              </a:rPr>
              <a:t> 시설도 좋아서 하숙생들에게 아주 인기가 많다</a:t>
            </a:r>
            <a:r>
              <a:rPr lang="en-US" altLang="zh-CN" sz="2000" dirty="0" smtClean="0">
                <a:latin typeface="+mn-ea"/>
                <a:ea typeface="+mn-ea"/>
              </a:rPr>
              <a:t>.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① 편리할 겸</a:t>
            </a:r>
            <a:r>
              <a:rPr lang="en-US" altLang="zh-CN" sz="2000" dirty="0" smtClean="0">
                <a:latin typeface="+mn-ea"/>
                <a:ea typeface="+mn-ea"/>
              </a:rPr>
              <a:t>   </a:t>
            </a:r>
            <a:r>
              <a:rPr lang="ko-KR" altLang="zh-CN" sz="2000" dirty="0" smtClean="0">
                <a:latin typeface="+mn-ea"/>
                <a:ea typeface="+mn-ea"/>
              </a:rPr>
              <a:t>②편리한 만큼</a:t>
            </a:r>
            <a:r>
              <a:rPr lang="en-US" altLang="zh-CN" sz="2000" dirty="0" smtClean="0">
                <a:latin typeface="+mn-ea"/>
                <a:ea typeface="+mn-ea"/>
              </a:rPr>
              <a:t>   </a:t>
            </a:r>
            <a:r>
              <a:rPr lang="ko-KR" altLang="zh-CN" sz="2000" dirty="0" smtClean="0">
                <a:latin typeface="+mn-ea"/>
                <a:ea typeface="+mn-ea"/>
              </a:rPr>
              <a:t>③편리하기는 하지만 </a:t>
            </a:r>
            <a:r>
              <a:rPr lang="en-US" altLang="zh-CN" sz="2000" dirty="0" smtClean="0">
                <a:latin typeface="+mn-ea"/>
                <a:ea typeface="+mn-ea"/>
              </a:rPr>
              <a:t>  </a:t>
            </a:r>
            <a:r>
              <a:rPr lang="ko-KR" altLang="zh-CN" sz="2000" b="1" dirty="0" smtClean="0">
                <a:latin typeface="+mn-ea"/>
                <a:ea typeface="+mn-ea"/>
              </a:rPr>
              <a:t>④편리할 뿐만 아니라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en-US" altLang="zh-CN" sz="2000" b="1" dirty="0" smtClean="0">
                <a:latin typeface="+mn-ea"/>
                <a:ea typeface="+mn-ea"/>
              </a:rPr>
              <a:t> 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en-US" altLang="zh-CN" sz="2000" i="1" dirty="0" smtClean="0">
                <a:latin typeface="+mn-ea"/>
                <a:ea typeface="+mn-ea"/>
              </a:rPr>
              <a:t>(2002</a:t>
            </a:r>
            <a:r>
              <a:rPr lang="ko-KR" altLang="zh-CN" sz="2000" i="1" dirty="0" smtClean="0">
                <a:latin typeface="+mn-ea"/>
                <a:ea typeface="+mn-ea"/>
              </a:rPr>
              <a:t>년 제</a:t>
            </a:r>
            <a:r>
              <a:rPr lang="en-US" altLang="zh-CN" sz="2000" i="1" dirty="0" smtClean="0">
                <a:latin typeface="+mn-ea"/>
                <a:ea typeface="+mn-ea"/>
              </a:rPr>
              <a:t>6</a:t>
            </a:r>
            <a:r>
              <a:rPr lang="ko-KR" altLang="zh-CN" sz="2000" i="1" dirty="0" smtClean="0">
                <a:latin typeface="+mn-ea"/>
                <a:ea typeface="+mn-ea"/>
              </a:rPr>
              <a:t>회 </a:t>
            </a:r>
            <a:r>
              <a:rPr lang="en-US" altLang="zh-CN" sz="2000" i="1" dirty="0" smtClean="0">
                <a:latin typeface="+mn-ea"/>
                <a:ea typeface="+mn-ea"/>
              </a:rPr>
              <a:t>3</a:t>
            </a:r>
            <a:r>
              <a:rPr lang="ko-KR" altLang="zh-CN" sz="2000" i="1" dirty="0" smtClean="0">
                <a:latin typeface="+mn-ea"/>
                <a:ea typeface="+mn-ea"/>
              </a:rPr>
              <a:t>급 쓰기</a:t>
            </a:r>
            <a:r>
              <a:rPr lang="en-US" altLang="zh-CN" sz="2000" i="1" dirty="0" smtClean="0">
                <a:latin typeface="+mn-ea"/>
                <a:ea typeface="+mn-ea"/>
              </a:rPr>
              <a:t>) (</a:t>
            </a:r>
            <a:r>
              <a:rPr lang="ko-KR" altLang="zh-CN" sz="2000" i="1" dirty="0" smtClean="0">
                <a:latin typeface="+mn-ea"/>
                <a:ea typeface="+mn-ea"/>
              </a:rPr>
              <a:t>连句题</a:t>
            </a:r>
            <a:r>
              <a:rPr lang="en-US" altLang="zh-CN" sz="2000" i="1" dirty="0" smtClean="0">
                <a:latin typeface="+mn-ea"/>
                <a:ea typeface="+mn-ea"/>
              </a:rPr>
              <a:t>)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민수는 사교성이 있다</a:t>
            </a:r>
            <a:r>
              <a:rPr lang="en-US" altLang="zh-CN" sz="2000" dirty="0" smtClean="0">
                <a:latin typeface="+mn-ea"/>
                <a:ea typeface="+mn-ea"/>
              </a:rPr>
              <a:t>/ </a:t>
            </a:r>
            <a:r>
              <a:rPr lang="ko-KR" altLang="zh-CN" sz="2000" dirty="0" smtClean="0">
                <a:latin typeface="+mn-ea"/>
                <a:ea typeface="+mn-ea"/>
              </a:rPr>
              <a:t>민수는 공부를 잘한다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① 민수는 사교성이 있다고 해도 공부는 잘합니다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② 민수는 사교성이 있어야 하고 공부도 잘합니다</a:t>
            </a:r>
            <a:r>
              <a:rPr lang="en-US" altLang="zh-CN" sz="2000" dirty="0" smtClean="0">
                <a:latin typeface="+mn-ea"/>
                <a:ea typeface="+mn-ea"/>
              </a:rPr>
              <a:t>.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③ 민수는 사교성이 있는 척하면 공부는 잘합니다</a:t>
            </a:r>
            <a:r>
              <a:rPr lang="en-US" altLang="zh-CN" sz="2000" dirty="0" smtClean="0">
                <a:latin typeface="+mn-ea"/>
                <a:ea typeface="+mn-ea"/>
              </a:rPr>
              <a:t>.</a:t>
            </a:r>
            <a:endParaRPr lang="zh-CN" altLang="zh-CN" sz="2000" dirty="0" smtClean="0">
              <a:latin typeface="+mn-ea"/>
              <a:ea typeface="+mn-ea"/>
            </a:endParaRPr>
          </a:p>
          <a:p>
            <a:r>
              <a:rPr lang="ko-KR" altLang="zh-CN" sz="2000" b="1" dirty="0" smtClean="0">
                <a:latin typeface="+mn-ea"/>
                <a:ea typeface="+mn-ea"/>
              </a:rPr>
              <a:t>④ 민수는 사교성이 있을 뿐만 아니라 공부도 잘합니다</a:t>
            </a:r>
            <a:r>
              <a:rPr lang="en-US" altLang="zh-CN" sz="2000" b="1" dirty="0" smtClean="0">
                <a:latin typeface="+mn-ea"/>
                <a:ea typeface="+mn-ea"/>
              </a:rPr>
              <a:t>.</a:t>
            </a:r>
            <a:endParaRPr kumimoji="0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内容占位符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altLang="zh-CN" sz="2000" dirty="0" smtClean="0">
                <a:sym typeface="Wingdings" pitchFamily="2" charset="2"/>
                <a:hlinkClick r:id="rId2" action="ppaction://hlinkfile"/>
              </a:rPr>
              <a:t></a:t>
            </a:r>
            <a:r>
              <a:rPr lang="en-US" altLang="ko-KR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【</a:t>
            </a:r>
            <a:r>
              <a:rPr lang="ko-KR" altLang="en-US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문단</a:t>
            </a:r>
            <a:r>
              <a:rPr lang="en-US" altLang="zh-CN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2</a:t>
            </a:r>
            <a:r>
              <a:rPr lang="en-US" altLang="ko-KR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】</a:t>
            </a:r>
            <a:endParaRPr lang="ko-KR" altLang="zh-CN" sz="2000" dirty="0" smtClean="0">
              <a:latin typeface="宋体" pitchFamily="2" charset="-122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zh-CN" sz="2000" dirty="0" smtClean="0">
                <a:latin typeface="+mn-ea"/>
              </a:rPr>
              <a:t>창덕궁은 조선 시대 별궁의 하나로 태종</a:t>
            </a:r>
            <a:r>
              <a:rPr lang="en-US" altLang="zh-CN" sz="2000" dirty="0" smtClean="0">
                <a:latin typeface="+mn-ea"/>
              </a:rPr>
              <a:t> 5</a:t>
            </a:r>
            <a:r>
              <a:rPr lang="ko-KR" altLang="zh-CN" sz="2000" dirty="0" smtClean="0">
                <a:latin typeface="+mn-ea"/>
              </a:rPr>
              <a:t>년</a:t>
            </a:r>
            <a:r>
              <a:rPr lang="en-US" altLang="zh-CN" sz="2000" dirty="0" smtClean="0">
                <a:latin typeface="+mn-ea"/>
              </a:rPr>
              <a:t>(1405</a:t>
            </a:r>
            <a:r>
              <a:rPr lang="ko-KR" altLang="zh-CN" sz="2000" dirty="0" smtClean="0">
                <a:latin typeface="+mn-ea"/>
              </a:rPr>
              <a:t>년</a:t>
            </a:r>
            <a:r>
              <a:rPr lang="en-US" altLang="zh-CN" sz="2000" dirty="0" smtClean="0">
                <a:latin typeface="+mn-ea"/>
              </a:rPr>
              <a:t>)</a:t>
            </a:r>
            <a:r>
              <a:rPr lang="ko-KR" altLang="zh-CN" sz="2000" dirty="0" smtClean="0">
                <a:latin typeface="+mn-ea"/>
              </a:rPr>
              <a:t>에 세워졌다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창덕궁은 임금과 신하들이 정사를 돌보던 외전과 왕과 왕비의 생활공간인 내전</a:t>
            </a:r>
            <a:r>
              <a:rPr lang="en-US" altLang="zh-CN" sz="2000" dirty="0" smtClean="0">
                <a:latin typeface="+mn-ea"/>
              </a:rPr>
              <a:t>, </a:t>
            </a:r>
            <a:r>
              <a:rPr lang="ko-KR" altLang="zh-CN" sz="2000" dirty="0" smtClean="0">
                <a:latin typeface="+mn-ea"/>
              </a:rPr>
              <a:t>그리고 휴식공간인 비원으로 나뉘어진다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내전의 뒤쪽으로 펼쳐지는 비원은 울창한 숲과 연못</a:t>
            </a:r>
            <a:r>
              <a:rPr lang="en-US" altLang="zh-CN" sz="2000" dirty="0" smtClean="0">
                <a:latin typeface="+mn-ea"/>
              </a:rPr>
              <a:t>, </a:t>
            </a:r>
            <a:r>
              <a:rPr lang="ko-KR" altLang="zh-CN" sz="2000" dirty="0" smtClean="0">
                <a:latin typeface="+mn-ea"/>
              </a:rPr>
              <a:t>크고 작은 정자들로 이루어졌는데 자연경관을 그대로 살린 점이 뛰어나다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정궁인 경복궁은 질서 정연한 대칭 구도를 보이지만 창덕궁은 지형 조건에 맞추어 자유로운 구성을 보여주는 특징이 있다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대개 경복궁을 남성적인 이미지로</a:t>
            </a:r>
            <a:r>
              <a:rPr lang="en-US" altLang="zh-CN" sz="2000" dirty="0" smtClean="0">
                <a:latin typeface="+mn-ea"/>
              </a:rPr>
              <a:t>, </a:t>
            </a:r>
            <a:r>
              <a:rPr lang="ko-KR" altLang="zh-CN" sz="2000" dirty="0" smtClean="0">
                <a:latin typeface="+mn-ea"/>
              </a:rPr>
              <a:t>창덕궁을 여성적인 이미지로 표현한다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창덕궁은 자연의 순리를 존중하여 자연</a:t>
            </a:r>
            <a:r>
              <a:rPr lang="ko-KR" altLang="zh-CN" sz="2000" b="1" dirty="0" smtClean="0">
                <a:solidFill>
                  <a:srgbClr val="FF0066"/>
                </a:solidFill>
                <a:latin typeface="+mn-ea"/>
              </a:rPr>
              <a:t>과의</a:t>
            </a:r>
            <a:r>
              <a:rPr lang="ko-KR" altLang="zh-CN" sz="2000" dirty="0" smtClean="0">
                <a:latin typeface="+mn-ea"/>
              </a:rPr>
              <a:t> 조화를 기본으로 하는 한국문화의 특성을 잘 나타내고 있는 장소로</a:t>
            </a:r>
            <a:r>
              <a:rPr lang="en-US" altLang="zh-CN" sz="2000" dirty="0" smtClean="0">
                <a:latin typeface="+mn-ea"/>
              </a:rPr>
              <a:t>, </a:t>
            </a:r>
            <a:r>
              <a:rPr lang="ko-KR" altLang="zh-CN" sz="2000" dirty="0" smtClean="0">
                <a:latin typeface="+mn-ea"/>
              </a:rPr>
              <a:t>유네스코의 세계문화유산으로 등록되어 있다</a:t>
            </a:r>
            <a:r>
              <a:rPr lang="en-US" altLang="zh-CN" sz="2000" dirty="0" smtClean="0">
                <a:latin typeface="+mn-ea"/>
              </a:rPr>
              <a:t>.</a:t>
            </a:r>
            <a:endParaRPr lang="zh-CN" altLang="zh-CN" sz="2000" dirty="0" smtClean="0">
              <a:latin typeface="+mn-ea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zh-CN" altLang="zh-CN" sz="2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323850" y="476672"/>
            <a:ext cx="8713788" cy="43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ym typeface="Wingdings" pitchFamily="2" charset="2"/>
              </a:rPr>
              <a:t></a:t>
            </a:r>
            <a:r>
              <a:rPr lang="en-US" altLang="ko-KR" sz="2800" b="1" dirty="0" smtClean="0">
                <a:sym typeface="Wingdings" pitchFamily="2" charset="2"/>
              </a:rPr>
              <a:t>【</a:t>
            </a:r>
            <a:r>
              <a:rPr lang="ko-KR" altLang="en-US" sz="2800" b="1" dirty="0" smtClean="0">
                <a:latin typeface="GungsuhChe" pitchFamily="49" charset="-127"/>
                <a:ea typeface="GungsuhChe" pitchFamily="49" charset="-127"/>
                <a:sym typeface="Wingdings" pitchFamily="2" charset="2"/>
              </a:rPr>
              <a:t>새 단어</a:t>
            </a:r>
            <a:r>
              <a:rPr lang="en-US" altLang="ko-KR" sz="2800" b="1" dirty="0" smtClean="0">
                <a:sym typeface="Wingdings" pitchFamily="2" charset="2"/>
              </a:rPr>
              <a:t>】</a:t>
            </a:r>
            <a:endParaRPr lang="en-US" altLang="ko-KR" sz="2800" b="1" dirty="0">
              <a:sym typeface="Wingdings" pitchFamily="2" charset="2"/>
            </a:endParaRPr>
          </a:p>
          <a:p>
            <a:pPr eaLnBrk="0" latinLnBrk="1">
              <a:lnSpc>
                <a:spcPct val="114000"/>
              </a:lnSpc>
              <a:buFont typeface="Wingdings" pitchFamily="2" charset="2"/>
              <a:buChar char="n"/>
              <a:defRPr/>
            </a:pPr>
            <a:r>
              <a:rPr lang="ko-KR" altLang="zh-CN" sz="2000" b="1" dirty="0" smtClean="0"/>
              <a:t>얼마나</a:t>
            </a:r>
            <a:r>
              <a:rPr lang="en-US" altLang="zh-CN" sz="2000" dirty="0" smtClean="0"/>
              <a:t>[</a:t>
            </a:r>
            <a:r>
              <a:rPr lang="ko-KR" altLang="zh-CN" sz="2000" dirty="0" smtClean="0"/>
              <a:t>名</a:t>
            </a:r>
            <a:r>
              <a:rPr lang="en-US" altLang="zh-CN" sz="2000" dirty="0" smtClean="0"/>
              <a:t>]</a:t>
            </a:r>
            <a:r>
              <a:rPr lang="ko-KR" altLang="zh-CN" sz="2000" dirty="0" smtClean="0"/>
              <a:t>多少</a:t>
            </a:r>
            <a:endParaRPr lang="en-US" altLang="ko-KR" sz="2000" dirty="0" smtClean="0"/>
          </a:p>
          <a:p>
            <a:pPr eaLnBrk="0" latinLnBrk="1">
              <a:lnSpc>
                <a:spcPct val="114000"/>
              </a:lnSpc>
              <a:defRPr/>
            </a:pPr>
            <a:r>
              <a:rPr lang="ko-KR" altLang="zh-CN" sz="2000" dirty="0" smtClean="0"/>
              <a:t>¶한국에 온 지 얼마나 되었습니까</a:t>
            </a:r>
            <a:r>
              <a:rPr lang="en-US" altLang="zh-CN" sz="2000" dirty="0" smtClean="0"/>
              <a:t>? </a:t>
            </a:r>
            <a:r>
              <a:rPr lang="ko-KR" altLang="zh-CN" sz="2000" dirty="0" smtClean="0"/>
              <a:t>你来韩国多少时间了？</a:t>
            </a:r>
            <a:r>
              <a:rPr lang="en-US" altLang="zh-CN" sz="2000" dirty="0" smtClean="0"/>
              <a:t>/ </a:t>
            </a:r>
            <a:r>
              <a:rPr lang="ko-KR" altLang="zh-CN" sz="2000" dirty="0" smtClean="0"/>
              <a:t>학교까지 얼마나 걸립니까</a:t>
            </a:r>
            <a:r>
              <a:rPr lang="en-US" altLang="zh-CN" sz="2000" dirty="0" smtClean="0"/>
              <a:t>? </a:t>
            </a:r>
            <a:r>
              <a:rPr lang="ko-KR" altLang="zh-CN" sz="2000" dirty="0" smtClean="0"/>
              <a:t>到学校要花多少时间？ </a:t>
            </a:r>
            <a:endParaRPr lang="en-US" altLang="ko-KR" sz="2000" dirty="0" smtClean="0"/>
          </a:p>
          <a:p>
            <a:pPr eaLnBrk="0" latinLnBrk="1">
              <a:lnSpc>
                <a:spcPct val="114000"/>
              </a:lnSpc>
              <a:defRPr/>
            </a:pPr>
            <a:r>
              <a:rPr lang="en-US" altLang="zh-CN" sz="2000" dirty="0" smtClean="0"/>
              <a:t>【</a:t>
            </a:r>
            <a:r>
              <a:rPr lang="zh-CN" altLang="en-US" sz="2000" dirty="0" smtClean="0"/>
              <a:t>惯用型</a:t>
            </a:r>
            <a:r>
              <a:rPr lang="en-US" altLang="zh-CN" sz="2000" dirty="0" smtClean="0"/>
              <a:t>】</a:t>
            </a:r>
            <a:r>
              <a:rPr lang="ko-KR" altLang="zh-CN" sz="2000" b="1" dirty="0" smtClean="0"/>
              <a:t> 얼마나 </a:t>
            </a:r>
            <a:r>
              <a:rPr lang="en-US" altLang="zh-CN" sz="2000" b="1" dirty="0" smtClean="0"/>
              <a:t>–</a:t>
            </a:r>
            <a:r>
              <a:rPr lang="ko-KR" altLang="zh-CN" sz="2000" b="1" dirty="0" smtClean="0"/>
              <a:t>ㄴ</a:t>
            </a:r>
            <a:r>
              <a:rPr lang="en-US" altLang="zh-CN" sz="2000" b="1" dirty="0" smtClean="0"/>
              <a:t>(</a:t>
            </a:r>
            <a:r>
              <a:rPr lang="ko-KR" altLang="zh-CN" sz="2000" b="1" dirty="0" smtClean="0"/>
              <a:t>은</a:t>
            </a:r>
            <a:r>
              <a:rPr lang="en-US" altLang="zh-CN" sz="2000" b="1" dirty="0" smtClean="0"/>
              <a:t>)/-</a:t>
            </a:r>
            <a:r>
              <a:rPr lang="ko-KR" altLang="zh-CN" sz="2000" b="1" dirty="0" smtClean="0"/>
              <a:t>는지 </a:t>
            </a:r>
            <a:r>
              <a:rPr lang="en-US" altLang="zh-CN" sz="2000" b="1" dirty="0" smtClean="0"/>
              <a:t>(</a:t>
            </a:r>
            <a:r>
              <a:rPr lang="ko-KR" altLang="zh-CN" sz="2000" b="1" dirty="0" smtClean="0"/>
              <a:t>모르다</a:t>
            </a:r>
            <a:r>
              <a:rPr lang="en-US" altLang="zh-CN" sz="2000" b="1" dirty="0" smtClean="0"/>
              <a:t>)</a:t>
            </a:r>
            <a:r>
              <a:rPr lang="en-US" altLang="zh-CN" sz="2000" dirty="0" smtClean="0"/>
              <a:t> </a:t>
            </a:r>
          </a:p>
          <a:p>
            <a:pPr eaLnBrk="0" latinLnBrk="1">
              <a:lnSpc>
                <a:spcPct val="114000"/>
              </a:lnSpc>
              <a:defRPr/>
            </a:pPr>
            <a:r>
              <a:rPr lang="ko-KR" altLang="zh-CN" sz="2000" dirty="0" smtClean="0"/>
              <a:t>表示对某一状态或事实的感叹，相当于汉语的“不知道有多……”、“真……呀”。形容词词干后用“얼마나 </a:t>
            </a:r>
            <a:r>
              <a:rPr lang="en-US" altLang="zh-CN" sz="2000" dirty="0" smtClean="0"/>
              <a:t>–</a:t>
            </a:r>
            <a:r>
              <a:rPr lang="ko-KR" altLang="zh-CN" sz="2000" dirty="0" smtClean="0"/>
              <a:t>ㄴ</a:t>
            </a:r>
            <a:r>
              <a:rPr lang="en-US" altLang="zh-CN" sz="2000" dirty="0" smtClean="0"/>
              <a:t>(</a:t>
            </a:r>
            <a:r>
              <a:rPr lang="ko-KR" altLang="zh-CN" sz="2000" dirty="0" smtClean="0"/>
              <a:t>은</a:t>
            </a:r>
            <a:r>
              <a:rPr lang="en-US" altLang="zh-CN" sz="2000" dirty="0" smtClean="0"/>
              <a:t>)</a:t>
            </a:r>
            <a:r>
              <a:rPr lang="ko-KR" altLang="zh-CN" sz="2000" dirty="0" smtClean="0"/>
              <a:t>지 </a:t>
            </a:r>
            <a:r>
              <a:rPr lang="en-US" altLang="zh-CN" sz="2000" dirty="0" smtClean="0"/>
              <a:t>(</a:t>
            </a:r>
            <a:r>
              <a:rPr lang="ko-KR" altLang="zh-CN" sz="2000" dirty="0" smtClean="0"/>
              <a:t>모르다</a:t>
            </a:r>
            <a:r>
              <a:rPr lang="en-US" altLang="zh-CN" sz="2000" dirty="0" smtClean="0"/>
              <a:t>)</a:t>
            </a:r>
            <a:r>
              <a:rPr lang="ko-KR" altLang="zh-CN" sz="2000" dirty="0" smtClean="0"/>
              <a:t>”，动词词干及时制词尾后用“얼마나 </a:t>
            </a:r>
            <a:r>
              <a:rPr lang="en-US" altLang="zh-CN" sz="2000" dirty="0" smtClean="0"/>
              <a:t>–</a:t>
            </a:r>
            <a:r>
              <a:rPr lang="ko-KR" altLang="zh-CN" sz="2000" dirty="0" smtClean="0"/>
              <a:t>는지 </a:t>
            </a:r>
            <a:r>
              <a:rPr lang="en-US" altLang="zh-CN" sz="2000" dirty="0" smtClean="0"/>
              <a:t>(</a:t>
            </a:r>
            <a:r>
              <a:rPr lang="ko-KR" altLang="zh-CN" sz="2000" dirty="0" smtClean="0"/>
              <a:t>모르다</a:t>
            </a:r>
            <a:r>
              <a:rPr lang="en-US" altLang="zh-CN" sz="2000" dirty="0" smtClean="0"/>
              <a:t>)</a:t>
            </a:r>
            <a:r>
              <a:rPr lang="ko-KR" altLang="zh-CN" sz="2000" dirty="0" smtClean="0"/>
              <a:t>”。</a:t>
            </a:r>
            <a:endParaRPr lang="en-US" altLang="ko-KR" sz="2000" dirty="0" smtClean="0"/>
          </a:p>
          <a:p>
            <a:pPr eaLnBrk="0" latinLnBrk="1">
              <a:lnSpc>
                <a:spcPct val="114000"/>
              </a:lnSpc>
              <a:defRPr/>
            </a:pPr>
            <a:r>
              <a:rPr lang="ko-KR" altLang="zh-CN" sz="2000" dirty="0" smtClean="0"/>
              <a:t>¶중국의 인구가 얼마나 많은지 몰라요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中国的人口真多呀。</a:t>
            </a:r>
            <a:r>
              <a:rPr lang="en-US" altLang="zh-CN" sz="2000" dirty="0" smtClean="0"/>
              <a:t>/ </a:t>
            </a:r>
            <a:r>
              <a:rPr lang="ko-KR" altLang="zh-CN" sz="2000" dirty="0" smtClean="0"/>
              <a:t>지난 봄에 눈이 얼마나 많이 왔는지 모릅니다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去年春天雪</a:t>
            </a:r>
            <a:r>
              <a:rPr lang="zh-CN" altLang="en-US" sz="2000" dirty="0" smtClean="0"/>
              <a:t>下得</a:t>
            </a:r>
            <a:r>
              <a:rPr lang="ko-KR" altLang="zh-CN" sz="2000" dirty="0" smtClean="0"/>
              <a:t>真大呀。</a:t>
            </a:r>
            <a:r>
              <a:rPr lang="en-US" altLang="ko-KR" sz="2000" dirty="0" smtClean="0"/>
              <a:t>/</a:t>
            </a:r>
            <a:r>
              <a:rPr lang="ko-KR" altLang="en-US" sz="2000" dirty="0" smtClean="0"/>
              <a:t>그 친구를 </a:t>
            </a:r>
            <a:r>
              <a:rPr lang="ko-KR" altLang="zh-CN" sz="2000" dirty="0" smtClean="0"/>
              <a:t>얼마나 걱정했는지 모른다</a:t>
            </a:r>
            <a:r>
              <a:rPr lang="en-US" altLang="ko-KR" sz="2000" dirty="0" smtClean="0"/>
              <a:t>. </a:t>
            </a:r>
            <a:r>
              <a:rPr lang="zh-CN" altLang="en-US" sz="2000" dirty="0" smtClean="0"/>
              <a:t>不知道有多担心他。</a:t>
            </a:r>
            <a:r>
              <a:rPr lang="en-US" altLang="zh-CN" sz="2000" dirty="0" smtClean="0"/>
              <a:t>/</a:t>
            </a:r>
            <a:r>
              <a:rPr lang="ko-KR" altLang="zh-CN" sz="2000" dirty="0" smtClean="0"/>
              <a:t>하루종일 강의를 했는데 얼마나 피곤하시</a:t>
            </a:r>
            <a:r>
              <a:rPr lang="ko-KR" altLang="en-US" sz="2000" dirty="0" smtClean="0"/>
              <a:t>겠어요</a:t>
            </a:r>
            <a:r>
              <a:rPr lang="en-US" altLang="zh-CN" sz="2000" dirty="0" smtClean="0"/>
              <a:t>? </a:t>
            </a:r>
            <a:r>
              <a:rPr lang="ko-KR" altLang="zh-CN" sz="2000" dirty="0" smtClean="0"/>
              <a:t>您讲了一整天课，该有多疲倦啊。 </a:t>
            </a:r>
            <a:endParaRPr lang="en-US" altLang="ko-KR" sz="2000" dirty="0" smtClean="0">
              <a:latin typeface="+mn-ea"/>
              <a:ea typeface="+mn-ea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23528" y="4941168"/>
            <a:ext cx="8496944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1"/>
            <a:r>
              <a:rPr lang="ko-KR" altLang="zh-CN" sz="2000" b="1" dirty="0" smtClean="0">
                <a:latin typeface="+mn-ea"/>
                <a:ea typeface="+mn-ea"/>
              </a:rPr>
              <a:t>真题搜索</a:t>
            </a:r>
            <a:r>
              <a:rPr lang="en-US" altLang="ko-KR" sz="2000" b="1" dirty="0" smtClean="0">
                <a:latin typeface="+mn-ea"/>
                <a:ea typeface="+mn-ea"/>
              </a:rPr>
              <a:t>  </a:t>
            </a:r>
            <a:r>
              <a:rPr lang="en-US" altLang="zh-CN" sz="2000" i="1" dirty="0" smtClean="0">
                <a:latin typeface="+mn-ea"/>
                <a:ea typeface="+mn-ea"/>
              </a:rPr>
              <a:t>(2005</a:t>
            </a:r>
            <a:r>
              <a:rPr lang="ko-KR" altLang="zh-CN" sz="2000" i="1" dirty="0" smtClean="0">
                <a:latin typeface="+mn-ea"/>
                <a:ea typeface="+mn-ea"/>
              </a:rPr>
              <a:t>년 제</a:t>
            </a:r>
            <a:r>
              <a:rPr lang="en-US" altLang="zh-CN" sz="2000" i="1" dirty="0" smtClean="0">
                <a:latin typeface="+mn-ea"/>
                <a:ea typeface="+mn-ea"/>
              </a:rPr>
              <a:t>9</a:t>
            </a:r>
            <a:r>
              <a:rPr lang="ko-KR" altLang="zh-CN" sz="2000" i="1" dirty="0" smtClean="0">
                <a:latin typeface="+mn-ea"/>
                <a:ea typeface="+mn-ea"/>
              </a:rPr>
              <a:t>회</a:t>
            </a:r>
            <a:r>
              <a:rPr lang="en-US" altLang="zh-CN" sz="2000" i="1" dirty="0" smtClean="0">
                <a:latin typeface="+mn-ea"/>
                <a:ea typeface="+mn-ea"/>
              </a:rPr>
              <a:t> 1</a:t>
            </a:r>
            <a:r>
              <a:rPr lang="ko-KR" altLang="zh-CN" sz="2000" i="1" dirty="0" smtClean="0">
                <a:latin typeface="+mn-ea"/>
                <a:ea typeface="+mn-ea"/>
              </a:rPr>
              <a:t>급</a:t>
            </a:r>
            <a:r>
              <a:rPr lang="en-US" altLang="zh-CN" sz="2000" i="1" dirty="0" smtClean="0">
                <a:latin typeface="+mn-ea"/>
                <a:ea typeface="+mn-ea"/>
              </a:rPr>
              <a:t>)(</a:t>
            </a:r>
            <a:r>
              <a:rPr lang="ko-KR" altLang="zh-CN" sz="2000" i="1" dirty="0" smtClean="0">
                <a:latin typeface="+mn-ea"/>
                <a:ea typeface="+mn-ea"/>
              </a:rPr>
              <a:t>选择填空题</a:t>
            </a:r>
            <a:r>
              <a:rPr lang="en-US" altLang="zh-CN" sz="2000" i="1" dirty="0" smtClean="0">
                <a:latin typeface="+mn-ea"/>
                <a:ea typeface="+mn-ea"/>
              </a:rPr>
              <a:t>)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부산에 가려고 해요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서울에서 부산까지</a:t>
            </a:r>
            <a:r>
              <a:rPr lang="en-US" altLang="zh-CN" sz="2000" dirty="0" smtClean="0">
                <a:latin typeface="+mn-ea"/>
                <a:ea typeface="+mn-ea"/>
              </a:rPr>
              <a:t> (      ) </a:t>
            </a:r>
            <a:r>
              <a:rPr lang="ko-KR" altLang="zh-CN" sz="2000" dirty="0" smtClean="0">
                <a:latin typeface="+mn-ea"/>
                <a:ea typeface="+mn-ea"/>
              </a:rPr>
              <a:t>걸려요</a:t>
            </a:r>
            <a:r>
              <a:rPr lang="en-US" altLang="zh-CN" sz="2000" dirty="0" smtClean="0">
                <a:latin typeface="+mn-ea"/>
                <a:ea typeface="+mn-ea"/>
              </a:rPr>
              <a:t>?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① 언제   ② 무엇을 </a:t>
            </a:r>
            <a:r>
              <a:rPr lang="en-US" altLang="zh-CN" sz="2000" dirty="0" smtClean="0">
                <a:latin typeface="+mn-ea"/>
                <a:ea typeface="+mn-ea"/>
              </a:rPr>
              <a:t>  </a:t>
            </a:r>
            <a:r>
              <a:rPr lang="ko-KR" altLang="zh-CN" sz="2000" b="1" dirty="0" smtClean="0">
                <a:latin typeface="+mn-ea"/>
                <a:ea typeface="+mn-ea"/>
              </a:rPr>
              <a:t>③ 얼마나 </a:t>
            </a:r>
            <a:r>
              <a:rPr lang="en-US" altLang="zh-CN" sz="2000" dirty="0" smtClean="0">
                <a:latin typeface="+mn-ea"/>
                <a:ea typeface="+mn-ea"/>
              </a:rPr>
              <a:t>  </a:t>
            </a:r>
            <a:r>
              <a:rPr lang="ko-KR" altLang="zh-CN" sz="2000" dirty="0" smtClean="0">
                <a:latin typeface="+mn-ea"/>
                <a:ea typeface="+mn-ea"/>
              </a:rPr>
              <a:t>④ 어디에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endParaRPr lang="zh-CN" altLang="zh-CN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323850" y="476672"/>
            <a:ext cx="8713788" cy="470898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/>
            <a:r>
              <a:rPr lang="ko-KR" altLang="zh-CN" sz="2000" b="1" dirty="0" smtClean="0">
                <a:latin typeface="+mn-ea"/>
                <a:ea typeface="+mn-ea"/>
              </a:rPr>
              <a:t>真题搜索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r>
              <a:rPr lang="en-US" altLang="zh-CN" sz="2000" i="1" dirty="0" smtClean="0">
                <a:latin typeface="+mn-ea"/>
                <a:ea typeface="+mn-ea"/>
              </a:rPr>
              <a:t>(2005</a:t>
            </a:r>
            <a:r>
              <a:rPr lang="ko-KR" altLang="zh-CN" sz="2000" i="1" dirty="0" smtClean="0">
                <a:latin typeface="+mn-ea"/>
                <a:ea typeface="+mn-ea"/>
              </a:rPr>
              <a:t>년 제</a:t>
            </a:r>
            <a:r>
              <a:rPr lang="en-US" altLang="zh-CN" sz="2000" i="1" dirty="0" smtClean="0">
                <a:latin typeface="+mn-ea"/>
                <a:ea typeface="+mn-ea"/>
              </a:rPr>
              <a:t>9</a:t>
            </a:r>
            <a:r>
              <a:rPr lang="ko-KR" altLang="zh-CN" sz="2000" i="1" dirty="0" smtClean="0">
                <a:latin typeface="+mn-ea"/>
                <a:ea typeface="+mn-ea"/>
              </a:rPr>
              <a:t>회</a:t>
            </a:r>
            <a:r>
              <a:rPr lang="en-US" altLang="zh-CN" sz="2000" i="1" dirty="0" smtClean="0">
                <a:latin typeface="+mn-ea"/>
                <a:ea typeface="+mn-ea"/>
              </a:rPr>
              <a:t> 4</a:t>
            </a:r>
            <a:r>
              <a:rPr lang="ko-KR" altLang="zh-CN" sz="2000" i="1" dirty="0" smtClean="0">
                <a:latin typeface="+mn-ea"/>
                <a:ea typeface="+mn-ea"/>
              </a:rPr>
              <a:t>급·쓰기</a:t>
            </a:r>
            <a:r>
              <a:rPr lang="en-US" altLang="zh-CN" sz="2000" i="1" dirty="0" smtClean="0">
                <a:latin typeface="+mn-ea"/>
                <a:ea typeface="+mn-ea"/>
              </a:rPr>
              <a:t>)(</a:t>
            </a:r>
            <a:r>
              <a:rPr lang="ko-KR" altLang="zh-CN" sz="2000" i="1" dirty="0" smtClean="0">
                <a:latin typeface="+mn-ea"/>
                <a:ea typeface="+mn-ea"/>
              </a:rPr>
              <a:t>选择填空题</a:t>
            </a:r>
            <a:r>
              <a:rPr lang="en-US" altLang="zh-CN" sz="2000" i="1" dirty="0" smtClean="0">
                <a:latin typeface="+mn-ea"/>
                <a:ea typeface="+mn-ea"/>
              </a:rPr>
              <a:t>)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가</a:t>
            </a:r>
            <a:r>
              <a:rPr lang="en-US" altLang="zh-CN" sz="2000" dirty="0" smtClean="0">
                <a:latin typeface="+mn-ea"/>
                <a:ea typeface="+mn-ea"/>
              </a:rPr>
              <a:t>: </a:t>
            </a:r>
            <a:r>
              <a:rPr lang="ko-KR" altLang="zh-CN" sz="2000" dirty="0" smtClean="0">
                <a:latin typeface="+mn-ea"/>
                <a:ea typeface="+mn-ea"/>
              </a:rPr>
              <a:t>왜 이제 전화하는 거야</a:t>
            </a:r>
            <a:r>
              <a:rPr lang="en-US" altLang="zh-CN" sz="2000" dirty="0" smtClean="0">
                <a:latin typeface="+mn-ea"/>
                <a:ea typeface="+mn-ea"/>
              </a:rPr>
              <a:t>? ______________________.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나</a:t>
            </a:r>
            <a:r>
              <a:rPr lang="en-US" altLang="zh-CN" sz="2000" dirty="0" smtClean="0">
                <a:latin typeface="+mn-ea"/>
                <a:ea typeface="+mn-ea"/>
              </a:rPr>
              <a:t>: </a:t>
            </a:r>
            <a:r>
              <a:rPr lang="ko-KR" altLang="zh-CN" sz="2000" dirty="0" smtClean="0">
                <a:latin typeface="+mn-ea"/>
                <a:ea typeface="+mn-ea"/>
              </a:rPr>
              <a:t>미안해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이것저것 하다 보니까 시간이 벌써 이렇게 지났더라고</a:t>
            </a:r>
            <a:r>
              <a:rPr lang="en-US" altLang="zh-CN" sz="2000" dirty="0" smtClean="0">
                <a:latin typeface="+mn-ea"/>
                <a:ea typeface="+mn-ea"/>
              </a:rPr>
              <a:t>.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①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r>
              <a:rPr lang="ko-KR" altLang="zh-CN" sz="2000" dirty="0" smtClean="0">
                <a:latin typeface="+mn-ea"/>
                <a:ea typeface="+mn-ea"/>
              </a:rPr>
              <a:t>무소식이 회소식이래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b="1" dirty="0" smtClean="0">
                <a:latin typeface="+mn-ea"/>
                <a:ea typeface="+mn-ea"/>
              </a:rPr>
              <a:t>②</a:t>
            </a:r>
            <a:r>
              <a:rPr lang="en-US" altLang="zh-CN" sz="2000" b="1" dirty="0" smtClean="0">
                <a:latin typeface="+mn-ea"/>
                <a:ea typeface="+mn-ea"/>
              </a:rPr>
              <a:t> </a:t>
            </a:r>
            <a:r>
              <a:rPr lang="ko-KR" altLang="zh-CN" sz="2000" b="1" dirty="0" smtClean="0">
                <a:latin typeface="+mn-ea"/>
                <a:ea typeface="+mn-ea"/>
              </a:rPr>
              <a:t>얼마나 걱정했는지 몰라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③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r>
              <a:rPr lang="ko-KR" altLang="zh-CN" sz="2000" dirty="0" smtClean="0">
                <a:latin typeface="+mn-ea"/>
                <a:ea typeface="+mn-ea"/>
              </a:rPr>
              <a:t>기다리는 척이라도 해야지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④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r>
              <a:rPr lang="ko-KR" altLang="zh-CN" sz="2000" dirty="0" smtClean="0">
                <a:latin typeface="+mn-ea"/>
                <a:ea typeface="+mn-ea"/>
              </a:rPr>
              <a:t>기다리지도 않고 잠만 자네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en-US" altLang="zh-CN" sz="2000" dirty="0" smtClean="0">
                <a:latin typeface="+mn-ea"/>
                <a:ea typeface="+mn-ea"/>
              </a:rPr>
              <a:t> 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en-US" altLang="zh-CN" sz="2000" i="1" dirty="0" smtClean="0">
                <a:latin typeface="+mn-ea"/>
                <a:ea typeface="+mn-ea"/>
              </a:rPr>
              <a:t>(2003</a:t>
            </a:r>
            <a:r>
              <a:rPr lang="ko-KR" altLang="zh-CN" sz="2000" i="1" dirty="0" smtClean="0">
                <a:latin typeface="+mn-ea"/>
                <a:ea typeface="+mn-ea"/>
              </a:rPr>
              <a:t>년 제</a:t>
            </a:r>
            <a:r>
              <a:rPr lang="en-US" altLang="zh-CN" sz="2000" i="1" dirty="0" smtClean="0">
                <a:latin typeface="+mn-ea"/>
                <a:ea typeface="+mn-ea"/>
              </a:rPr>
              <a:t>7</a:t>
            </a:r>
            <a:r>
              <a:rPr lang="ko-KR" altLang="zh-CN" sz="2000" i="1" dirty="0" smtClean="0">
                <a:latin typeface="+mn-ea"/>
                <a:ea typeface="+mn-ea"/>
              </a:rPr>
              <a:t>회 </a:t>
            </a:r>
            <a:r>
              <a:rPr lang="en-US" altLang="zh-CN" sz="2000" i="1" dirty="0" smtClean="0">
                <a:latin typeface="+mn-ea"/>
                <a:ea typeface="+mn-ea"/>
              </a:rPr>
              <a:t>3</a:t>
            </a:r>
            <a:r>
              <a:rPr lang="ko-KR" altLang="zh-CN" sz="2000" i="1" dirty="0" smtClean="0">
                <a:latin typeface="+mn-ea"/>
                <a:ea typeface="+mn-ea"/>
              </a:rPr>
              <a:t>급·쓰기</a:t>
            </a:r>
            <a:r>
              <a:rPr lang="en-US" altLang="zh-CN" sz="2000" i="1" dirty="0" smtClean="0">
                <a:latin typeface="+mn-ea"/>
                <a:ea typeface="+mn-ea"/>
              </a:rPr>
              <a:t>) (</a:t>
            </a:r>
            <a:r>
              <a:rPr lang="ko-KR" altLang="zh-CN" sz="2000" i="1" dirty="0" smtClean="0">
                <a:latin typeface="+mn-ea"/>
                <a:ea typeface="+mn-ea"/>
              </a:rPr>
              <a:t>选择填空题</a:t>
            </a:r>
            <a:r>
              <a:rPr lang="en-US" altLang="zh-CN" sz="2000" i="1" dirty="0" smtClean="0">
                <a:latin typeface="+mn-ea"/>
                <a:ea typeface="+mn-ea"/>
              </a:rPr>
              <a:t>)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가</a:t>
            </a:r>
            <a:r>
              <a:rPr lang="en-US" altLang="zh-CN" sz="2000" dirty="0" smtClean="0">
                <a:latin typeface="+mn-ea"/>
                <a:ea typeface="+mn-ea"/>
              </a:rPr>
              <a:t>: </a:t>
            </a:r>
            <a:r>
              <a:rPr lang="ko-KR" altLang="zh-CN" sz="2000" dirty="0" smtClean="0">
                <a:latin typeface="+mn-ea"/>
                <a:ea typeface="+mn-ea"/>
              </a:rPr>
              <a:t>정수 씨</a:t>
            </a:r>
            <a:r>
              <a:rPr lang="en-US" altLang="zh-CN" sz="2000" dirty="0" smtClean="0">
                <a:latin typeface="+mn-ea"/>
                <a:ea typeface="+mn-ea"/>
              </a:rPr>
              <a:t>, </a:t>
            </a:r>
            <a:r>
              <a:rPr lang="ko-KR" altLang="zh-CN" sz="2000" dirty="0" smtClean="0">
                <a:latin typeface="+mn-ea"/>
                <a:ea typeface="+mn-ea"/>
              </a:rPr>
              <a:t>딸을 낳으셨다면서요</a:t>
            </a:r>
            <a:r>
              <a:rPr lang="en-US" altLang="zh-CN" sz="2000" dirty="0" smtClean="0">
                <a:latin typeface="+mn-ea"/>
                <a:ea typeface="+mn-ea"/>
              </a:rPr>
              <a:t>?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나</a:t>
            </a:r>
            <a:r>
              <a:rPr lang="en-US" altLang="zh-CN" sz="2000" dirty="0" smtClean="0">
                <a:latin typeface="+mn-ea"/>
                <a:ea typeface="+mn-ea"/>
              </a:rPr>
              <a:t>: </a:t>
            </a:r>
            <a:r>
              <a:rPr lang="ko-KR" altLang="zh-CN" sz="2000" dirty="0" smtClean="0">
                <a:latin typeface="+mn-ea"/>
                <a:ea typeface="+mn-ea"/>
              </a:rPr>
              <a:t>네</a:t>
            </a:r>
            <a:r>
              <a:rPr lang="en-US" altLang="zh-CN" sz="2000" dirty="0" smtClean="0">
                <a:latin typeface="+mn-ea"/>
                <a:ea typeface="+mn-ea"/>
              </a:rPr>
              <a:t>, </a:t>
            </a:r>
            <a:r>
              <a:rPr lang="ko-KR" altLang="zh-CN" sz="2000" dirty="0" smtClean="0">
                <a:latin typeface="+mn-ea"/>
                <a:ea typeface="+mn-ea"/>
              </a:rPr>
              <a:t>그 아이를 보고 있으면 </a:t>
            </a:r>
            <a:r>
              <a:rPr lang="en-US" altLang="zh-CN" sz="2000" u="sng" dirty="0" smtClean="0">
                <a:latin typeface="+mn-ea"/>
                <a:ea typeface="+mn-ea"/>
              </a:rPr>
              <a:t>                            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① 얼마나 기분이 좋습니다</a:t>
            </a:r>
            <a:r>
              <a:rPr lang="en-US" altLang="zh-CN" sz="2000" dirty="0" smtClean="0">
                <a:latin typeface="+mn-ea"/>
                <a:ea typeface="+mn-ea"/>
              </a:rPr>
              <a:t>.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② 얼마나 기분이 좋은지 압니다</a:t>
            </a:r>
            <a:r>
              <a:rPr lang="en-US" altLang="zh-CN" sz="2000" dirty="0" smtClean="0">
                <a:latin typeface="+mn-ea"/>
                <a:ea typeface="+mn-ea"/>
              </a:rPr>
              <a:t>.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b="1" dirty="0" smtClean="0">
                <a:latin typeface="+mn-ea"/>
                <a:ea typeface="+mn-ea"/>
              </a:rPr>
              <a:t>③ 얼마나 기분이 좋은지 모릅니다</a:t>
            </a:r>
            <a:endParaRPr lang="zh-CN" altLang="zh-CN" sz="2000" dirty="0" smtClean="0">
              <a:latin typeface="+mn-ea"/>
              <a:ea typeface="+mn-ea"/>
            </a:endParaRPr>
          </a:p>
          <a:p>
            <a:r>
              <a:rPr lang="ko-KR" altLang="zh-CN" sz="2000" dirty="0" smtClean="0">
                <a:latin typeface="+mn-ea"/>
                <a:ea typeface="+mn-ea"/>
              </a:rPr>
              <a:t>④ 얼마나 기분이 좋은지 알 리가 없습니다</a:t>
            </a:r>
            <a:r>
              <a:rPr lang="en-US" altLang="zh-CN" sz="2000" dirty="0" smtClean="0">
                <a:latin typeface="+mn-ea"/>
                <a:ea typeface="+mn-ea"/>
              </a:rPr>
              <a:t>.</a:t>
            </a:r>
            <a:endParaRPr lang="en-US" altLang="ko-KR" sz="20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42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2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2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2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426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426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520" y="404664"/>
            <a:ext cx="83182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벌써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副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早就，已经</a:t>
            </a:r>
            <a:r>
              <a:rPr lang="en-US" altLang="ko-KR" sz="2000" dirty="0" smtClean="0">
                <a:latin typeface="+mn-ea"/>
                <a:ea typeface="+mn-ea"/>
              </a:rPr>
              <a:t>(</a:t>
            </a:r>
            <a:r>
              <a:rPr lang="ko-KR" altLang="en-US" sz="2000" dirty="0" smtClean="0">
                <a:latin typeface="+mn-ea"/>
                <a:ea typeface="+mn-ea"/>
              </a:rPr>
              <a:t>예상보다 빠르게 어느새</a:t>
            </a:r>
            <a:r>
              <a:rPr lang="en-US" altLang="ko-KR" sz="2000" dirty="0" smtClean="0">
                <a:latin typeface="+mn-ea"/>
                <a:ea typeface="+mn-ea"/>
              </a:rPr>
              <a:t>)¶ </a:t>
            </a:r>
            <a:r>
              <a:rPr lang="ko-KR" altLang="en-US" sz="2000" b="1" dirty="0" smtClean="0">
                <a:latin typeface="+mn-ea"/>
                <a:ea typeface="+mn-ea"/>
              </a:rPr>
              <a:t>벌써</a:t>
            </a:r>
            <a:r>
              <a:rPr lang="ko-KR" altLang="en-US" sz="2000" dirty="0" smtClean="0">
                <a:latin typeface="+mn-ea"/>
                <a:ea typeface="+mn-ea"/>
              </a:rPr>
              <a:t> 떠났어</a:t>
            </a:r>
            <a:r>
              <a:rPr lang="en-US" altLang="ko-KR" sz="2000" dirty="0" smtClean="0">
                <a:latin typeface="+mn-ea"/>
                <a:ea typeface="+mn-ea"/>
              </a:rPr>
              <a:t>?</a:t>
            </a:r>
            <a:r>
              <a:rPr lang="ko-KR" altLang="zh-CN" sz="2000" dirty="0" smtClean="0">
                <a:latin typeface="+mn-ea"/>
                <a:ea typeface="+mn-ea"/>
              </a:rPr>
              <a:t> </a:t>
            </a:r>
            <a:r>
              <a:rPr lang="zh-CN" altLang="en-US" sz="2000" dirty="0" smtClean="0">
                <a:latin typeface="+mn-ea"/>
                <a:ea typeface="+mn-ea"/>
              </a:rPr>
              <a:t>已经</a:t>
            </a:r>
            <a:r>
              <a:rPr lang="ko-KR" altLang="zh-CN" sz="2000" dirty="0" smtClean="0">
                <a:latin typeface="+mn-ea"/>
                <a:ea typeface="+mn-ea"/>
              </a:rPr>
              <a:t>离开了</a:t>
            </a:r>
            <a:r>
              <a:rPr lang="en-US" altLang="ko-KR" sz="2000" dirty="0" smtClean="0">
                <a:latin typeface="+mn-ea"/>
                <a:ea typeface="+mn-ea"/>
              </a:rPr>
              <a:t>/</a:t>
            </a:r>
            <a:r>
              <a:rPr lang="ko-KR" altLang="en-US" sz="2000" b="1" dirty="0" smtClean="0">
                <a:latin typeface="+mn-ea"/>
                <a:ea typeface="+mn-ea"/>
              </a:rPr>
              <a:t>벌써</a:t>
            </a:r>
            <a:r>
              <a:rPr lang="ko-KR" altLang="en-US" sz="2000" dirty="0" smtClean="0">
                <a:latin typeface="+mn-ea"/>
                <a:ea typeface="+mn-ea"/>
              </a:rPr>
              <a:t> </a:t>
            </a:r>
            <a:r>
              <a:rPr lang="en-US" altLang="ko-KR" sz="2000" dirty="0" smtClean="0">
                <a:latin typeface="+mn-ea"/>
                <a:ea typeface="+mn-ea"/>
              </a:rPr>
              <a:t>10</a:t>
            </a:r>
            <a:r>
              <a:rPr lang="ko-KR" altLang="en-US" sz="2000" dirty="0" smtClean="0">
                <a:latin typeface="+mn-ea"/>
                <a:ea typeface="+mn-ea"/>
              </a:rPr>
              <a:t>년의 세월이 흘렀다</a:t>
            </a:r>
            <a:r>
              <a:rPr lang="en-US" altLang="ko-KR" sz="2000" dirty="0" smtClean="0">
                <a:latin typeface="+mn-ea"/>
                <a:ea typeface="+mn-ea"/>
              </a:rPr>
              <a:t>./</a:t>
            </a:r>
            <a:r>
              <a:rPr lang="ko-KR" altLang="en-US" sz="2000" dirty="0" smtClean="0">
                <a:latin typeface="+mn-ea"/>
                <a:ea typeface="+mn-ea"/>
              </a:rPr>
              <a:t>창밖에는 </a:t>
            </a:r>
            <a:r>
              <a:rPr lang="ko-KR" altLang="en-US" sz="2000" b="1" dirty="0" smtClean="0">
                <a:latin typeface="+mn-ea"/>
                <a:ea typeface="+mn-ea"/>
              </a:rPr>
              <a:t>벌써</a:t>
            </a:r>
            <a:r>
              <a:rPr lang="ko-KR" altLang="en-US" sz="2000" dirty="0" smtClean="0">
                <a:latin typeface="+mn-ea"/>
                <a:ea typeface="+mn-ea"/>
              </a:rPr>
              <a:t> 봄기운이 완연했다</a:t>
            </a:r>
            <a:r>
              <a:rPr lang="en-US" altLang="ko-KR" sz="2000" dirty="0" smtClean="0">
                <a:latin typeface="+mn-ea"/>
                <a:ea typeface="+mn-ea"/>
              </a:rPr>
              <a:t>. </a:t>
            </a:r>
          </a:p>
          <a:p>
            <a:r>
              <a:rPr lang="ko-KR" altLang="zh-CN" sz="2000" dirty="0" smtClean="0">
                <a:latin typeface="+mn-ea"/>
                <a:ea typeface="+mn-ea"/>
              </a:rPr>
              <a:t>≈</a:t>
            </a:r>
            <a:r>
              <a:rPr lang="ko-KR" altLang="zh-CN" sz="2000" b="1" dirty="0" smtClean="0">
                <a:latin typeface="+mn-ea"/>
                <a:ea typeface="+mn-ea"/>
              </a:rPr>
              <a:t>이미</a:t>
            </a:r>
            <a:r>
              <a:rPr lang="en-US" altLang="zh-CN" sz="2000" b="1" dirty="0" smtClean="0">
                <a:latin typeface="+mn-ea"/>
                <a:ea typeface="+mn-ea"/>
              </a:rPr>
              <a:t>  </a:t>
            </a:r>
            <a:r>
              <a:rPr lang="ko-KR" altLang="zh-CN" sz="2000" dirty="0" smtClean="0">
                <a:latin typeface="+mn-ea"/>
                <a:ea typeface="+mn-ea"/>
              </a:rPr>
              <a:t>⇔</a:t>
            </a:r>
            <a:r>
              <a:rPr lang="ko-KR" altLang="zh-CN" sz="2000" b="1" dirty="0" smtClean="0">
                <a:latin typeface="+mn-ea"/>
                <a:ea typeface="+mn-ea"/>
              </a:rPr>
              <a:t>아직</a:t>
            </a:r>
            <a:endParaRPr lang="en-US" altLang="ko-KR" sz="2000" b="1" dirty="0">
              <a:latin typeface="+mn-ea"/>
              <a:ea typeface="+mn-ea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3528" y="1711836"/>
            <a:ext cx="8318252" cy="409342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1"/>
            <a:r>
              <a:rPr lang="ko-KR" altLang="zh-CN" sz="2000" b="1" dirty="0" smtClean="0"/>
              <a:t>真题搜索</a:t>
            </a:r>
            <a:r>
              <a:rPr lang="en-US" altLang="ko-KR" sz="2000" dirty="0" smtClean="0"/>
              <a:t>  </a:t>
            </a:r>
            <a:r>
              <a:rPr lang="en-US" altLang="zh-CN" sz="2000" i="1" dirty="0" smtClean="0"/>
              <a:t>(2004</a:t>
            </a:r>
            <a:r>
              <a:rPr lang="ko-KR" altLang="zh-CN" sz="2000" i="1" dirty="0" smtClean="0"/>
              <a:t>년 제</a:t>
            </a:r>
            <a:r>
              <a:rPr lang="en-US" altLang="zh-CN" sz="2000" i="1" dirty="0" smtClean="0"/>
              <a:t>8</a:t>
            </a:r>
            <a:r>
              <a:rPr lang="ko-KR" altLang="zh-CN" sz="2000" i="1" dirty="0" smtClean="0"/>
              <a:t>회 </a:t>
            </a:r>
            <a:r>
              <a:rPr lang="en-US" altLang="zh-CN" sz="2000" i="1" dirty="0" smtClean="0"/>
              <a:t>3</a:t>
            </a:r>
            <a:r>
              <a:rPr lang="ko-KR" altLang="zh-CN" sz="2000" i="1" dirty="0" smtClean="0"/>
              <a:t>급</a:t>
            </a:r>
            <a:r>
              <a:rPr lang="en-US" altLang="zh-CN" sz="2000" i="1" dirty="0" smtClean="0"/>
              <a:t>) (</a:t>
            </a:r>
            <a:r>
              <a:rPr lang="ko-KR" altLang="zh-CN" sz="2000" i="1" dirty="0" smtClean="0"/>
              <a:t>选择近义项</a:t>
            </a:r>
            <a:r>
              <a:rPr lang="en-US" altLang="zh-CN" sz="2000" i="1" dirty="0" smtClean="0"/>
              <a:t>)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초대장을 </a:t>
            </a:r>
            <a:r>
              <a:rPr lang="ko-KR" altLang="zh-CN" sz="2000" u="sng" dirty="0" smtClean="0"/>
              <a:t>이미</a:t>
            </a:r>
            <a:r>
              <a:rPr lang="ko-KR" altLang="zh-CN" sz="2000" dirty="0" smtClean="0"/>
              <a:t> 다 보냈기 때문에 이제는 모임의 날짜를 바꿀 수 없다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① 아직 </a:t>
            </a:r>
            <a:r>
              <a:rPr lang="en-US" altLang="zh-CN" sz="2000" dirty="0" smtClean="0"/>
              <a:t>  </a:t>
            </a:r>
            <a:r>
              <a:rPr lang="ko-KR" altLang="zh-CN" sz="2000" dirty="0" smtClean="0"/>
              <a:t>② 바로 </a:t>
            </a:r>
            <a:r>
              <a:rPr lang="en-US" altLang="zh-CN" sz="2000" dirty="0" smtClean="0"/>
              <a:t>  </a:t>
            </a:r>
            <a:r>
              <a:rPr lang="ko-KR" altLang="zh-CN" sz="2000" b="1" dirty="0" smtClean="0"/>
              <a:t>③ 벌써</a:t>
            </a:r>
            <a:r>
              <a:rPr lang="ko-KR" altLang="zh-CN" sz="2000" dirty="0" smtClean="0"/>
              <a:t> </a:t>
            </a:r>
            <a:r>
              <a:rPr lang="en-US" altLang="zh-CN" sz="2000" dirty="0" smtClean="0"/>
              <a:t>  </a:t>
            </a:r>
            <a:r>
              <a:rPr lang="ko-KR" altLang="zh-CN" sz="2000" dirty="0" smtClean="0"/>
              <a:t>④ 잠깐</a:t>
            </a:r>
            <a:endParaRPr lang="zh-CN" altLang="zh-CN" sz="2000" dirty="0" smtClean="0"/>
          </a:p>
          <a:p>
            <a:pPr eaLnBrk="0" latinLnBrk="1"/>
            <a:r>
              <a:rPr lang="en-US" altLang="zh-CN" sz="2000" i="1" dirty="0" smtClean="0"/>
              <a:t> </a:t>
            </a:r>
            <a:endParaRPr lang="zh-CN" altLang="zh-CN" sz="2000" dirty="0" smtClean="0"/>
          </a:p>
          <a:p>
            <a:pPr eaLnBrk="0" latinLnBrk="1"/>
            <a:r>
              <a:rPr lang="en-US" altLang="zh-CN" sz="2000" i="1" dirty="0" smtClean="0"/>
              <a:t>(2007</a:t>
            </a:r>
            <a:r>
              <a:rPr lang="ko-KR" altLang="zh-CN" sz="2000" i="1" dirty="0" smtClean="0"/>
              <a:t>년 제</a:t>
            </a:r>
            <a:r>
              <a:rPr lang="en-US" altLang="zh-CN" sz="2000" i="1" dirty="0" smtClean="0"/>
              <a:t>11</a:t>
            </a:r>
            <a:r>
              <a:rPr lang="ko-KR" altLang="zh-CN" sz="2000" i="1" dirty="0" smtClean="0"/>
              <a:t>회 초급·읽기</a:t>
            </a:r>
            <a:r>
              <a:rPr lang="en-US" altLang="zh-CN" sz="2000" i="1" dirty="0" smtClean="0"/>
              <a:t>)(</a:t>
            </a:r>
            <a:r>
              <a:rPr lang="ko-KR" altLang="zh-CN" sz="2000" i="1" dirty="0" smtClean="0"/>
              <a:t>选择填空题</a:t>
            </a:r>
            <a:r>
              <a:rPr lang="en-US" altLang="zh-CN" sz="2000" i="1" dirty="0" smtClean="0"/>
              <a:t>)</a:t>
            </a:r>
            <a:endParaRPr lang="zh-CN" altLang="zh-CN" sz="2000" dirty="0" smtClean="0"/>
          </a:p>
          <a:p>
            <a:pPr eaLnBrk="0" latinLnBrk="1"/>
            <a:r>
              <a:rPr lang="en-US" altLang="zh-CN" sz="2000" dirty="0" smtClean="0"/>
              <a:t>6</a:t>
            </a:r>
            <a:r>
              <a:rPr lang="ko-KR" altLang="zh-CN" sz="2000" dirty="0" smtClean="0"/>
              <a:t>시에 병원에 갔습니다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그런데 병원이</a:t>
            </a:r>
            <a:r>
              <a:rPr lang="en-US" altLang="zh-CN" sz="2000" dirty="0" smtClean="0"/>
              <a:t> (      ) </a:t>
            </a:r>
            <a:r>
              <a:rPr lang="ko-KR" altLang="zh-CN" sz="2000" dirty="0" smtClean="0"/>
              <a:t>문을 닫았습니다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내일 다시 가려고 합니다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①잠깐 </a:t>
            </a:r>
            <a:r>
              <a:rPr lang="en-US" altLang="zh-CN" sz="2000" dirty="0" smtClean="0"/>
              <a:t>    </a:t>
            </a:r>
            <a:r>
              <a:rPr lang="ko-KR" altLang="zh-CN" sz="2000" b="1" dirty="0" smtClean="0"/>
              <a:t>②벌써 </a:t>
            </a:r>
            <a:r>
              <a:rPr lang="en-US" altLang="zh-CN" sz="2000" b="1" dirty="0" smtClean="0"/>
              <a:t>  </a:t>
            </a:r>
            <a:r>
              <a:rPr lang="en-US" altLang="zh-CN" sz="2000" dirty="0" smtClean="0"/>
              <a:t>  </a:t>
            </a:r>
            <a:r>
              <a:rPr lang="ko-KR" altLang="zh-CN" sz="2000" dirty="0" smtClean="0"/>
              <a:t>③다시</a:t>
            </a:r>
            <a:r>
              <a:rPr lang="en-US" altLang="zh-CN" sz="2000" dirty="0" smtClean="0"/>
              <a:t>     </a:t>
            </a:r>
            <a:r>
              <a:rPr lang="ko-KR" altLang="zh-CN" sz="2000" dirty="0" smtClean="0"/>
              <a:t>④처음</a:t>
            </a:r>
            <a:endParaRPr lang="zh-CN" altLang="zh-CN" sz="2000" dirty="0" smtClean="0"/>
          </a:p>
          <a:p>
            <a:pPr eaLnBrk="0" latinLnBrk="1"/>
            <a:r>
              <a:rPr lang="en-US" altLang="zh-CN" sz="2000" b="1" dirty="0" smtClean="0"/>
              <a:t> </a:t>
            </a:r>
            <a:endParaRPr lang="zh-CN" altLang="zh-CN" sz="2000" dirty="0" smtClean="0"/>
          </a:p>
          <a:p>
            <a:pPr eaLnBrk="0" latinLnBrk="1"/>
            <a:r>
              <a:rPr lang="en-US" altLang="zh-CN" sz="2000" i="1" dirty="0" smtClean="0"/>
              <a:t>(2004</a:t>
            </a:r>
            <a:r>
              <a:rPr lang="ko-KR" altLang="zh-CN" sz="2000" i="1" dirty="0" smtClean="0"/>
              <a:t>년 제</a:t>
            </a:r>
            <a:r>
              <a:rPr lang="en-US" altLang="zh-CN" sz="2000" i="1" dirty="0" smtClean="0"/>
              <a:t>8</a:t>
            </a:r>
            <a:r>
              <a:rPr lang="ko-KR" altLang="zh-CN" sz="2000" i="1" dirty="0" smtClean="0"/>
              <a:t>회 </a:t>
            </a:r>
            <a:r>
              <a:rPr lang="en-US" altLang="zh-CN" sz="2000" i="1" dirty="0" smtClean="0"/>
              <a:t>1</a:t>
            </a:r>
            <a:r>
              <a:rPr lang="ko-KR" altLang="zh-CN" sz="2000" i="1" dirty="0" smtClean="0"/>
              <a:t>급</a:t>
            </a:r>
            <a:r>
              <a:rPr lang="en-US" altLang="zh-CN" sz="2000" i="1" dirty="0" smtClean="0"/>
              <a:t>) (</a:t>
            </a:r>
            <a:r>
              <a:rPr lang="ko-KR" altLang="zh-CN" sz="2000" i="1" dirty="0" smtClean="0"/>
              <a:t>选择反义项</a:t>
            </a:r>
            <a:r>
              <a:rPr lang="en-US" altLang="zh-CN" sz="2000" i="1" dirty="0" smtClean="0"/>
              <a:t>)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가：수업이</a:t>
            </a:r>
            <a:r>
              <a:rPr lang="en-US" altLang="zh-CN" sz="2000" dirty="0" smtClean="0"/>
              <a:t> (      ) </a:t>
            </a:r>
            <a:r>
              <a:rPr lang="ko-KR" altLang="zh-CN" sz="2000" dirty="0" smtClean="0"/>
              <a:t>끝났어요</a:t>
            </a:r>
            <a:r>
              <a:rPr lang="en-US" altLang="zh-CN" sz="2000" dirty="0" smtClean="0"/>
              <a:t>?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나：아니요</a:t>
            </a:r>
            <a:r>
              <a:rPr lang="en-US" altLang="zh-CN" sz="2000" dirty="0" smtClean="0"/>
              <a:t>, </a:t>
            </a:r>
            <a:r>
              <a:rPr lang="ko-KR" altLang="zh-CN" sz="2000" u="sng" dirty="0" smtClean="0"/>
              <a:t>아직</a:t>
            </a:r>
            <a:r>
              <a:rPr lang="ko-KR" altLang="zh-CN" sz="2000" dirty="0" smtClean="0"/>
              <a:t> 안 끝났어요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① 곧</a:t>
            </a:r>
            <a:r>
              <a:rPr lang="en-US" altLang="zh-CN" sz="2000" dirty="0" smtClean="0"/>
              <a:t>     </a:t>
            </a:r>
            <a:r>
              <a:rPr lang="ko-KR" altLang="zh-CN" sz="2000" b="1" dirty="0" smtClean="0"/>
              <a:t>② 벌써 </a:t>
            </a:r>
            <a:r>
              <a:rPr lang="en-US" altLang="zh-CN" sz="2000" b="1" dirty="0" smtClean="0"/>
              <a:t>   </a:t>
            </a:r>
            <a:r>
              <a:rPr lang="en-US" altLang="zh-CN" sz="2000" dirty="0" smtClean="0"/>
              <a:t> </a:t>
            </a:r>
            <a:r>
              <a:rPr lang="ko-KR" altLang="zh-CN" sz="2000" dirty="0" smtClean="0"/>
              <a:t>③ 항상</a:t>
            </a:r>
            <a:r>
              <a:rPr lang="en-US" altLang="zh-CN" sz="2000" dirty="0" smtClean="0"/>
              <a:t>     </a:t>
            </a:r>
            <a:r>
              <a:rPr lang="ko-KR" altLang="zh-CN" sz="2000" dirty="0" smtClean="0"/>
              <a:t>④ 늦게</a:t>
            </a:r>
            <a:endParaRPr lang="zh-CN" altLang="zh-CN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323528" y="2708920"/>
            <a:ext cx="8713788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/>
            <a:r>
              <a:rPr lang="ko-KR" altLang="zh-CN" sz="2000" b="1" dirty="0" smtClean="0"/>
              <a:t>真题搜索</a:t>
            </a:r>
            <a:r>
              <a:rPr lang="en-US" altLang="ko-KR" sz="2000" b="1" dirty="0" smtClean="0"/>
              <a:t> </a:t>
            </a:r>
            <a:r>
              <a:rPr lang="en-US" altLang="ko-KR" sz="2000" dirty="0" smtClean="0"/>
              <a:t>  </a:t>
            </a:r>
            <a:r>
              <a:rPr lang="en-US" altLang="zh-CN" sz="2000" i="1" dirty="0" smtClean="0"/>
              <a:t>(2005</a:t>
            </a:r>
            <a:r>
              <a:rPr lang="ko-KR" altLang="zh-CN" sz="2000" i="1" dirty="0" smtClean="0"/>
              <a:t>년 제</a:t>
            </a:r>
            <a:r>
              <a:rPr lang="en-US" altLang="zh-CN" sz="2000" i="1" dirty="0" smtClean="0"/>
              <a:t>9</a:t>
            </a:r>
            <a:r>
              <a:rPr lang="ko-KR" altLang="zh-CN" sz="2000" i="1" dirty="0" smtClean="0"/>
              <a:t>회</a:t>
            </a:r>
            <a:r>
              <a:rPr lang="en-US" altLang="zh-CN" sz="2000" i="1" dirty="0" smtClean="0"/>
              <a:t> 3</a:t>
            </a:r>
            <a:r>
              <a:rPr lang="ko-KR" altLang="zh-CN" sz="2000" i="1" dirty="0" smtClean="0"/>
              <a:t>급</a:t>
            </a:r>
            <a:r>
              <a:rPr lang="en-US" altLang="zh-CN" sz="2000" i="1" dirty="0" smtClean="0"/>
              <a:t>)(</a:t>
            </a:r>
            <a:r>
              <a:rPr lang="ko-KR" altLang="zh-CN" sz="2000" i="1" dirty="0" smtClean="0"/>
              <a:t>选择多义词</a:t>
            </a:r>
            <a:r>
              <a:rPr lang="en-US" altLang="zh-CN" sz="2000" i="1" dirty="0" smtClean="0"/>
              <a:t>)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저기 횡단보도 앞에서 차를</a:t>
            </a:r>
            <a:r>
              <a:rPr lang="en-US" altLang="zh-CN" sz="2000" dirty="0" smtClean="0"/>
              <a:t> (      ) </a:t>
            </a:r>
            <a:r>
              <a:rPr lang="ko-KR" altLang="zh-CN" sz="2000" dirty="0" smtClean="0"/>
              <a:t>주세요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이번 휴가 계획은 아직</a:t>
            </a:r>
            <a:r>
              <a:rPr lang="en-US" altLang="zh-CN" sz="2000" dirty="0" smtClean="0"/>
              <a:t> (      ) </a:t>
            </a:r>
            <a:r>
              <a:rPr lang="ko-KR" altLang="zh-CN" sz="2000" dirty="0" smtClean="0"/>
              <a:t>않았어요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이 회사는 우리 할아버지께서</a:t>
            </a:r>
            <a:r>
              <a:rPr lang="en-US" altLang="zh-CN" sz="2000" dirty="0" smtClean="0"/>
              <a:t> (      )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①내다</a:t>
            </a:r>
            <a:r>
              <a:rPr lang="en-US" altLang="zh-CN" sz="2000" dirty="0" smtClean="0"/>
              <a:t>      </a:t>
            </a:r>
            <a:r>
              <a:rPr lang="ko-KR" altLang="zh-CN" sz="2000" dirty="0" smtClean="0"/>
              <a:t>②만들다</a:t>
            </a:r>
            <a:r>
              <a:rPr lang="en-US" altLang="zh-CN" sz="2000" dirty="0" smtClean="0"/>
              <a:t>     </a:t>
            </a:r>
            <a:r>
              <a:rPr lang="ko-KR" altLang="zh-CN" sz="2000" dirty="0" smtClean="0"/>
              <a:t>③하다</a:t>
            </a:r>
            <a:r>
              <a:rPr lang="en-US" altLang="zh-CN" sz="2000" dirty="0" smtClean="0"/>
              <a:t>     </a:t>
            </a:r>
            <a:r>
              <a:rPr lang="ko-KR" altLang="zh-CN" sz="2000" b="1" dirty="0" smtClean="0"/>
              <a:t>④세우다</a:t>
            </a:r>
            <a:endParaRPr lang="zh-CN" altLang="zh-CN" sz="20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520" y="404664"/>
            <a:ext cx="8713788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lnSpc>
                <a:spcPct val="114000"/>
              </a:lnSpc>
              <a:buFont typeface="Wingdings" pitchFamily="2" charset="2"/>
              <a:buChar char="n"/>
              <a:defRPr/>
            </a:pPr>
            <a:r>
              <a:rPr lang="ko-KR" altLang="zh-CN" sz="2000" b="1" dirty="0" smtClean="0">
                <a:latin typeface="+mn-ea"/>
                <a:ea typeface="+mn-ea"/>
              </a:rPr>
              <a:t>세우다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他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（</a:t>
            </a:r>
            <a:r>
              <a:rPr lang="en-US" altLang="zh-CN" sz="2000" dirty="0" smtClean="0">
                <a:latin typeface="+mn-ea"/>
                <a:ea typeface="+mn-ea"/>
              </a:rPr>
              <a:t>&lt;</a:t>
            </a:r>
            <a:r>
              <a:rPr lang="ko-KR" altLang="zh-CN" sz="2000" dirty="0" smtClean="0">
                <a:latin typeface="+mn-ea"/>
                <a:ea typeface="+mn-ea"/>
              </a:rPr>
              <a:t>서다</a:t>
            </a:r>
            <a:r>
              <a:rPr lang="en-US" altLang="zh-CN" sz="2000" dirty="0" smtClean="0">
                <a:latin typeface="+mn-ea"/>
                <a:ea typeface="+mn-ea"/>
              </a:rPr>
              <a:t>&gt;</a:t>
            </a:r>
            <a:r>
              <a:rPr lang="ko-KR" altLang="zh-CN" sz="2000" dirty="0" smtClean="0">
                <a:latin typeface="+mn-ea"/>
                <a:ea typeface="+mn-ea"/>
              </a:rPr>
              <a:t>的使动态）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defRPr/>
            </a:pPr>
            <a:r>
              <a:rPr lang="ko-KR" altLang="zh-CN" sz="2000" dirty="0" smtClean="0">
                <a:latin typeface="+mn-ea"/>
                <a:ea typeface="+mn-ea"/>
              </a:rPr>
              <a:t>①立起来，竖起来¶기둥을 세우다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竖起柱子。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defRPr/>
            </a:pPr>
            <a:r>
              <a:rPr lang="ko-KR" altLang="zh-CN" sz="2000" dirty="0" smtClean="0">
                <a:latin typeface="+mn-ea"/>
                <a:ea typeface="+mn-ea"/>
              </a:rPr>
              <a:t>②使停下¶자동차를 세우다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停下车。</a:t>
            </a:r>
            <a:r>
              <a:rPr lang="en-US" altLang="zh-CN" sz="2000" dirty="0" smtClean="0">
                <a:latin typeface="+mn-ea"/>
                <a:ea typeface="+mn-ea"/>
              </a:rPr>
              <a:t>/</a:t>
            </a:r>
            <a:r>
              <a:rPr lang="ko-KR" altLang="zh-CN" sz="2000" dirty="0" smtClean="0">
                <a:latin typeface="+mn-ea"/>
                <a:ea typeface="+mn-ea"/>
              </a:rPr>
              <a:t>손님</a:t>
            </a:r>
            <a:r>
              <a:rPr lang="en-US" altLang="zh-CN" sz="2000" dirty="0" smtClean="0">
                <a:latin typeface="+mn-ea"/>
                <a:ea typeface="+mn-ea"/>
              </a:rPr>
              <a:t>, </a:t>
            </a:r>
            <a:r>
              <a:rPr lang="ko-KR" altLang="zh-CN" sz="2000" dirty="0" smtClean="0">
                <a:latin typeface="+mn-ea"/>
                <a:ea typeface="+mn-ea"/>
              </a:rPr>
              <a:t>어디에 세워 드릴까요</a:t>
            </a:r>
            <a:r>
              <a:rPr lang="en-US" altLang="zh-CN" sz="2000" dirty="0" smtClean="0">
                <a:latin typeface="+mn-ea"/>
                <a:ea typeface="+mn-ea"/>
              </a:rPr>
              <a:t>? </a:t>
            </a:r>
            <a:r>
              <a:rPr lang="ko-KR" altLang="zh-CN" sz="2000" dirty="0" smtClean="0">
                <a:latin typeface="+mn-ea"/>
                <a:ea typeface="+mn-ea"/>
              </a:rPr>
              <a:t>乘客，给您停哪儿？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defRPr/>
            </a:pPr>
            <a:r>
              <a:rPr lang="ko-KR" altLang="zh-CN" sz="2000" dirty="0" smtClean="0">
                <a:latin typeface="+mn-ea"/>
                <a:ea typeface="+mn-ea"/>
              </a:rPr>
              <a:t>③盖，建，建立¶집을 세우다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盖房子。</a:t>
            </a:r>
            <a:r>
              <a:rPr lang="en-US" altLang="zh-CN" sz="2000" dirty="0" smtClean="0">
                <a:latin typeface="+mn-ea"/>
                <a:ea typeface="+mn-ea"/>
              </a:rPr>
              <a:t>/ </a:t>
            </a:r>
            <a:r>
              <a:rPr lang="ko-KR" altLang="zh-CN" sz="2000" dirty="0" smtClean="0">
                <a:latin typeface="+mn-ea"/>
                <a:ea typeface="+mn-ea"/>
              </a:rPr>
              <a:t>회사를 세우다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建立公司。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defRPr/>
            </a:pPr>
            <a:r>
              <a:rPr lang="ko-KR" altLang="zh-CN" sz="2000" dirty="0" smtClean="0">
                <a:latin typeface="+mn-ea"/>
                <a:ea typeface="+mn-ea"/>
              </a:rPr>
              <a:t>④制订，拟订¶계획을 세우다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制订计划。</a:t>
            </a:r>
            <a:endParaRPr lang="en-US" altLang="ko-KR" sz="2000" dirty="0">
              <a:latin typeface="+mn-ea"/>
              <a:ea typeface="+mn-ea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3528" y="4581128"/>
            <a:ext cx="87137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돌보다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他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照顾，照料，关照，关心¶</a:t>
            </a:r>
            <a:r>
              <a:rPr lang="ko-KR" altLang="en-US" sz="2000" dirty="0" smtClean="0">
                <a:latin typeface="+mn-ea"/>
                <a:ea typeface="+mn-ea"/>
              </a:rPr>
              <a:t>아이를 돌보다</a:t>
            </a:r>
            <a:r>
              <a:rPr lang="en-US" altLang="ko-KR" sz="2000" dirty="0" smtClean="0">
                <a:latin typeface="+mn-ea"/>
                <a:ea typeface="+mn-ea"/>
              </a:rPr>
              <a:t>.</a:t>
            </a:r>
            <a:r>
              <a:rPr lang="ko-KR" altLang="en-US" sz="2000" dirty="0" smtClean="0">
                <a:latin typeface="+mn-ea"/>
                <a:ea typeface="+mn-ea"/>
              </a:rPr>
              <a:t>看孩子 </a:t>
            </a:r>
            <a:r>
              <a:rPr lang="en-US" altLang="ko-KR" sz="2000" dirty="0" smtClean="0">
                <a:latin typeface="+mn-ea"/>
                <a:ea typeface="+mn-ea"/>
              </a:rPr>
              <a:t>(</a:t>
            </a:r>
            <a:r>
              <a:rPr lang="ko-KR" altLang="en-US" sz="2000" dirty="0" smtClean="0">
                <a:latin typeface="+mn-ea"/>
                <a:ea typeface="+mn-ea"/>
              </a:rPr>
              <a:t>带孩子</a:t>
            </a:r>
            <a:r>
              <a:rPr lang="en-US" altLang="ko-KR" sz="2000" dirty="0" smtClean="0">
                <a:latin typeface="+mn-ea"/>
                <a:ea typeface="+mn-ea"/>
              </a:rPr>
              <a:t>)</a:t>
            </a:r>
            <a:r>
              <a:rPr lang="zh-CN" altLang="en-US" sz="2000" dirty="0" smtClean="0">
                <a:latin typeface="+mn-ea"/>
                <a:ea typeface="+mn-ea"/>
              </a:rPr>
              <a:t>。</a:t>
            </a:r>
            <a:r>
              <a:rPr lang="en-US" altLang="zh-CN" sz="2000" dirty="0" smtClean="0">
                <a:latin typeface="+mn-ea"/>
                <a:ea typeface="+mn-ea"/>
              </a:rPr>
              <a:t>/</a:t>
            </a:r>
            <a:r>
              <a:rPr lang="ko-KR" altLang="en-US" sz="2000" dirty="0" smtClean="0">
                <a:latin typeface="+mn-ea"/>
                <a:ea typeface="+mn-ea"/>
              </a:rPr>
              <a:t>환자를 정성껏 돌보다</a:t>
            </a:r>
            <a:r>
              <a:rPr lang="en-US" altLang="ko-KR" sz="2000" dirty="0" smtClean="0">
                <a:latin typeface="+mn-ea"/>
                <a:ea typeface="+mn-ea"/>
              </a:rPr>
              <a:t>. </a:t>
            </a:r>
            <a:r>
              <a:rPr lang="zh-CN" altLang="en-US" sz="2000" dirty="0" smtClean="0">
                <a:latin typeface="+mn-ea"/>
                <a:ea typeface="+mn-ea"/>
              </a:rPr>
              <a:t>竭诚照顾病人。</a:t>
            </a:r>
            <a:r>
              <a:rPr lang="en-US" altLang="zh-CN" sz="2000" dirty="0" smtClean="0">
                <a:latin typeface="+mn-ea"/>
                <a:ea typeface="+mn-ea"/>
              </a:rPr>
              <a:t>/</a:t>
            </a:r>
            <a:r>
              <a:rPr lang="ko-KR" altLang="zh-CN" sz="2000" dirty="0" smtClean="0">
                <a:latin typeface="+mn-ea"/>
                <a:ea typeface="+mn-ea"/>
              </a:rPr>
              <a:t>건강을 돌보지 않다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不注意健康。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endParaRPr lang="en-US" altLang="ko-KR" sz="20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animBg="1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520" y="404664"/>
            <a:ext cx="8713788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lnSpc>
                <a:spcPct val="114000"/>
              </a:lnSpc>
              <a:buFont typeface="Wingdings" pitchFamily="2" charset="2"/>
              <a:buChar char="n"/>
              <a:defRPr/>
            </a:pPr>
            <a:r>
              <a:rPr lang="ko-KR" altLang="zh-CN" sz="2000" b="1" dirty="0" smtClean="0">
                <a:latin typeface="+mn-ea"/>
                <a:ea typeface="+mn-ea"/>
              </a:rPr>
              <a:t>펼쳐지다</a:t>
            </a:r>
            <a:r>
              <a:rPr lang="en-US" altLang="zh-CN" sz="2000" dirty="0" smtClean="0">
                <a:latin typeface="+mn-ea"/>
                <a:ea typeface="+mn-ea"/>
              </a:rPr>
              <a:t> [</a:t>
            </a:r>
            <a:r>
              <a:rPr lang="ko-KR" altLang="zh-CN" sz="2000" dirty="0" smtClean="0">
                <a:latin typeface="+mn-ea"/>
                <a:ea typeface="+mn-ea"/>
              </a:rPr>
              <a:t>자</a:t>
            </a:r>
            <a:r>
              <a:rPr lang="en-US" altLang="zh-CN" sz="2000" dirty="0" smtClean="0">
                <a:latin typeface="+mn-ea"/>
                <a:ea typeface="+mn-ea"/>
              </a:rPr>
              <a:t>] </a:t>
            </a:r>
            <a:r>
              <a:rPr lang="ko-KR" altLang="zh-CN" sz="2000" dirty="0" smtClean="0">
                <a:latin typeface="+mn-ea"/>
                <a:ea typeface="+mn-ea"/>
              </a:rPr>
              <a:t>展开，铺开，舒展，伸展 ¶넓게 펼쳐진 들판 广袤延展的原野</a:t>
            </a:r>
            <a:r>
              <a:rPr lang="en-US" altLang="zh-CN" sz="2000" dirty="0" smtClean="0">
                <a:latin typeface="+mn-ea"/>
                <a:ea typeface="+mn-ea"/>
              </a:rPr>
              <a:t>/ </a:t>
            </a:r>
            <a:r>
              <a:rPr lang="ko-KR" altLang="zh-CN" sz="2000" dirty="0" smtClean="0">
                <a:latin typeface="+mn-ea"/>
                <a:ea typeface="+mn-ea"/>
              </a:rPr>
              <a:t>더 아름다운 미래가 펼쳐지다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翻开更加美好的未来。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defRPr/>
            </a:pPr>
            <a:r>
              <a:rPr lang="en-US" altLang="zh-CN" sz="2000" dirty="0" smtClean="0">
                <a:latin typeface="+mn-ea"/>
                <a:ea typeface="+mn-ea"/>
              </a:rPr>
              <a:t>【</a:t>
            </a:r>
            <a:r>
              <a:rPr lang="ko-KR" altLang="en-US" sz="2000" b="1" dirty="0" smtClean="0">
                <a:latin typeface="+mn-ea"/>
                <a:ea typeface="+mn-ea"/>
              </a:rPr>
              <a:t>구조</a:t>
            </a:r>
            <a:r>
              <a:rPr lang="en-US" altLang="zh-CN" sz="2000" dirty="0" smtClean="0">
                <a:latin typeface="+mn-ea"/>
                <a:ea typeface="+mn-ea"/>
              </a:rPr>
              <a:t>】</a:t>
            </a:r>
            <a:r>
              <a:rPr lang="ko-KR" altLang="zh-CN" sz="2000" b="1" dirty="0" smtClean="0">
                <a:latin typeface="+mn-ea"/>
                <a:ea typeface="+mn-ea"/>
              </a:rPr>
              <a:t>펼치다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打开、翻开、铺开、展开</a:t>
            </a:r>
            <a:r>
              <a:rPr lang="en-US" altLang="zh-CN" sz="2000" dirty="0" smtClean="0">
                <a:latin typeface="+mn-ea"/>
                <a:ea typeface="+mn-ea"/>
              </a:rPr>
              <a:t>)+</a:t>
            </a:r>
            <a:r>
              <a:rPr lang="ko-KR" altLang="zh-CN" sz="2000" b="1" dirty="0" smtClean="0">
                <a:latin typeface="+mn-ea"/>
                <a:ea typeface="+mn-ea"/>
              </a:rPr>
              <a:t>어 지다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惯用型，表示动作形成</a:t>
            </a:r>
            <a:r>
              <a:rPr lang="en-US" altLang="zh-CN" sz="2000" dirty="0" smtClean="0">
                <a:latin typeface="+mn-ea"/>
                <a:ea typeface="+mn-ea"/>
              </a:rPr>
              <a:t>)</a:t>
            </a:r>
            <a:r>
              <a:rPr lang="ko-KR" altLang="zh-CN" sz="2000" dirty="0" smtClean="0">
                <a:latin typeface="+mn-ea"/>
                <a:ea typeface="+mn-ea"/>
              </a:rPr>
              <a:t>→펼쳐지다 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defRPr/>
            </a:pPr>
            <a:r>
              <a:rPr lang="en-US" altLang="zh-CN" sz="2000" b="1" dirty="0" smtClean="0">
                <a:latin typeface="+mn-ea"/>
                <a:ea typeface="+mn-ea"/>
              </a:rPr>
              <a:t>【</a:t>
            </a:r>
            <a:r>
              <a:rPr lang="ko-KR" altLang="en-US" sz="2000" b="1" dirty="0" smtClean="0">
                <a:latin typeface="+mn-ea"/>
                <a:ea typeface="+mn-ea"/>
              </a:rPr>
              <a:t>보충</a:t>
            </a:r>
            <a:r>
              <a:rPr lang="en-US" altLang="zh-CN" sz="2000" b="1" dirty="0" smtClean="0">
                <a:latin typeface="+mn-ea"/>
                <a:ea typeface="+mn-ea"/>
              </a:rPr>
              <a:t>】</a:t>
            </a:r>
            <a:r>
              <a:rPr lang="ko-KR" altLang="zh-CN" sz="2000" b="1" dirty="0" smtClean="0">
                <a:latin typeface="+mn-ea"/>
                <a:ea typeface="+mn-ea"/>
              </a:rPr>
              <a:t>펼치다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他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打开，翻开，铺开，展开¶책을 펼치다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翻开书。</a:t>
            </a:r>
            <a:r>
              <a:rPr lang="en-US" altLang="zh-CN" sz="2000" dirty="0" smtClean="0">
                <a:latin typeface="+mn-ea"/>
                <a:ea typeface="+mn-ea"/>
              </a:rPr>
              <a:t>/</a:t>
            </a:r>
            <a:r>
              <a:rPr lang="ko-KR" altLang="zh-CN" sz="2000" dirty="0" smtClean="0">
                <a:latin typeface="+mn-ea"/>
                <a:ea typeface="+mn-ea"/>
              </a:rPr>
              <a:t>날개를 펼치다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展开翅膀。</a:t>
            </a:r>
            <a:endParaRPr lang="en-US" altLang="ko-KR" sz="2000" dirty="0">
              <a:latin typeface="+mn-ea"/>
              <a:ea typeface="+mn-ea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3528" y="2636912"/>
            <a:ext cx="87137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울창하다</a:t>
            </a:r>
            <a:r>
              <a:rPr lang="en-US" altLang="zh-CN" sz="2000" b="1" dirty="0" smtClean="0">
                <a:latin typeface="+mn-ea"/>
                <a:ea typeface="+mn-ea"/>
              </a:rPr>
              <a:t>(</a:t>
            </a:r>
            <a:r>
              <a:rPr lang="ko-KR" altLang="zh-CN" sz="2000" b="1" dirty="0" smtClean="0">
                <a:latin typeface="+mn-ea"/>
                <a:ea typeface="+mn-ea"/>
              </a:rPr>
              <a:t>鬱蒼</a:t>
            </a:r>
            <a:r>
              <a:rPr lang="en-US" altLang="zh-CN" sz="2000" b="1" dirty="0" smtClean="0">
                <a:latin typeface="+mn-ea"/>
                <a:ea typeface="+mn-ea"/>
              </a:rPr>
              <a:t>-) 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형</a:t>
            </a:r>
            <a:r>
              <a:rPr lang="en-US" altLang="zh-CN" sz="2000" dirty="0" smtClean="0">
                <a:latin typeface="+mn-ea"/>
                <a:ea typeface="+mn-ea"/>
              </a:rPr>
              <a:t>] </a:t>
            </a:r>
            <a:r>
              <a:rPr lang="ko-KR" altLang="zh-CN" sz="2000" dirty="0" smtClean="0">
                <a:latin typeface="+mn-ea"/>
                <a:ea typeface="+mn-ea"/>
              </a:rPr>
              <a:t>郁郁葱葱 。</a:t>
            </a:r>
            <a:r>
              <a:rPr lang="ko-KR" altLang="zh-CN" sz="2000" dirty="0" smtClean="0"/>
              <a:t>¶나무가 울창하다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树木郁郁葱葱。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endParaRPr lang="en-US" altLang="ko-KR" sz="2000" dirty="0">
              <a:latin typeface="+mn-ea"/>
              <a:ea typeface="+mn-ea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3528" y="3068960"/>
            <a:ext cx="87137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살리다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他</a:t>
            </a:r>
            <a:r>
              <a:rPr lang="en-US" altLang="zh-CN" sz="2000" dirty="0" smtClean="0">
                <a:latin typeface="+mn-ea"/>
                <a:ea typeface="+mn-ea"/>
              </a:rPr>
              <a:t>]&lt;</a:t>
            </a:r>
            <a:r>
              <a:rPr lang="ko-KR" altLang="zh-CN" sz="2000" dirty="0" smtClean="0">
                <a:latin typeface="+mn-ea"/>
                <a:ea typeface="+mn-ea"/>
              </a:rPr>
              <a:t>살다</a:t>
            </a:r>
            <a:r>
              <a:rPr lang="en-US" altLang="zh-CN" sz="2000" dirty="0" smtClean="0">
                <a:latin typeface="+mn-ea"/>
                <a:ea typeface="+mn-ea"/>
              </a:rPr>
              <a:t>&gt;</a:t>
            </a:r>
            <a:r>
              <a:rPr lang="ko-KR" altLang="zh-CN" sz="2000" dirty="0" smtClean="0">
                <a:latin typeface="+mn-ea"/>
                <a:ea typeface="+mn-ea"/>
              </a:rPr>
              <a:t>的使动态 </a:t>
            </a:r>
            <a:endParaRPr lang="en-US" altLang="ko-KR" sz="2000" dirty="0" smtClean="0">
              <a:latin typeface="+mn-ea"/>
              <a:ea typeface="+mn-ea"/>
            </a:endParaRPr>
          </a:p>
          <a:p>
            <a:r>
              <a:rPr lang="ko-KR" altLang="zh-CN" sz="2000" dirty="0" smtClean="0">
                <a:latin typeface="+mn-ea"/>
                <a:ea typeface="+mn-ea"/>
              </a:rPr>
              <a:t>①救活¶사람을 살리다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救人。</a:t>
            </a:r>
            <a:r>
              <a:rPr lang="en-US" altLang="ko-KR" sz="2000" dirty="0" smtClean="0">
                <a:latin typeface="+mn-ea"/>
                <a:ea typeface="+mn-ea"/>
              </a:rPr>
              <a:t>/ </a:t>
            </a:r>
            <a:r>
              <a:rPr lang="ko-KR" altLang="en-US" sz="2000" dirty="0" smtClean="0">
                <a:latin typeface="+mn-ea"/>
                <a:ea typeface="+mn-ea"/>
              </a:rPr>
              <a:t>살려주세요</a:t>
            </a:r>
            <a:r>
              <a:rPr lang="en-US" altLang="ko-KR" sz="2000" dirty="0" smtClean="0">
                <a:latin typeface="+mn-ea"/>
                <a:ea typeface="+mn-ea"/>
              </a:rPr>
              <a:t>. </a:t>
            </a:r>
            <a:r>
              <a:rPr lang="zh-CN" altLang="en-US" sz="2000" dirty="0" smtClean="0">
                <a:latin typeface="+mn-ea"/>
                <a:ea typeface="+mn-ea"/>
              </a:rPr>
              <a:t>救命、饶命。</a:t>
            </a:r>
            <a:r>
              <a:rPr lang="ko-KR" altLang="zh-CN" sz="2000" dirty="0" smtClean="0">
                <a:latin typeface="+mn-ea"/>
                <a:ea typeface="+mn-ea"/>
              </a:rPr>
              <a:t>≈</a:t>
            </a:r>
            <a:r>
              <a:rPr lang="ko-KR" altLang="zh-CN" sz="2000" b="1" dirty="0" smtClean="0">
                <a:latin typeface="+mn-ea"/>
                <a:ea typeface="+mn-ea"/>
              </a:rPr>
              <a:t>구하다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救</a:t>
            </a:r>
            <a:r>
              <a:rPr lang="en-US" altLang="zh-CN" sz="2000" dirty="0" smtClean="0">
                <a:latin typeface="+mn-ea"/>
                <a:ea typeface="+mn-ea"/>
              </a:rPr>
              <a:t>-)  </a:t>
            </a:r>
          </a:p>
          <a:p>
            <a:r>
              <a:rPr lang="ko-KR" altLang="zh-CN" sz="2000" dirty="0" smtClean="0">
                <a:latin typeface="+mn-ea"/>
                <a:ea typeface="+mn-ea"/>
              </a:rPr>
              <a:t>②搞活，发扬¶경제를 살리다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搞活经济。</a:t>
            </a:r>
            <a:r>
              <a:rPr lang="en-US" altLang="zh-CN" sz="2000" dirty="0" smtClean="0">
                <a:latin typeface="+mn-ea"/>
                <a:ea typeface="+mn-ea"/>
              </a:rPr>
              <a:t>/ </a:t>
            </a:r>
            <a:r>
              <a:rPr lang="ko-KR" altLang="zh-CN" sz="2000" dirty="0" smtClean="0">
                <a:latin typeface="+mn-ea"/>
                <a:ea typeface="+mn-ea"/>
              </a:rPr>
              <a:t>전통을 살리다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发扬传统。</a:t>
            </a:r>
            <a:r>
              <a:rPr lang="en-US" altLang="ko-KR" sz="2000" dirty="0" smtClean="0">
                <a:latin typeface="+mn-ea"/>
                <a:ea typeface="+mn-ea"/>
              </a:rPr>
              <a:t>/</a:t>
            </a:r>
            <a:r>
              <a:rPr lang="ko-KR" altLang="zh-CN" sz="2000" dirty="0" smtClean="0">
                <a:latin typeface="+mn-ea"/>
                <a:ea typeface="+mn-ea"/>
              </a:rPr>
              <a:t>아이들의 잠재력을 살리다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发挥孩子的潜力。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endParaRPr lang="en-US" altLang="ko-KR" sz="2000" dirty="0">
              <a:latin typeface="+mn-ea"/>
              <a:ea typeface="+mn-ea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4409817"/>
            <a:ext cx="87137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뛰어나다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形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出众，优秀，与众不同¶뛰어난 능력 出众的能力</a:t>
            </a:r>
            <a:r>
              <a:rPr lang="en-US" altLang="zh-CN" sz="2000" dirty="0" smtClean="0">
                <a:latin typeface="+mn-ea"/>
                <a:ea typeface="+mn-ea"/>
              </a:rPr>
              <a:t>  </a:t>
            </a:r>
          </a:p>
          <a:p>
            <a:r>
              <a:rPr lang="ko-KR" altLang="zh-CN" sz="2000" dirty="0" smtClean="0">
                <a:latin typeface="+mn-ea"/>
                <a:ea typeface="+mn-ea"/>
              </a:rPr>
              <a:t>≈</a:t>
            </a:r>
            <a:r>
              <a:rPr lang="ko-KR" altLang="zh-CN" sz="2000" b="1" dirty="0" smtClean="0">
                <a:latin typeface="+mn-ea"/>
                <a:ea typeface="+mn-ea"/>
              </a:rPr>
              <a:t>훌륭하다</a:t>
            </a:r>
            <a:r>
              <a:rPr lang="en-US" altLang="zh-CN" sz="2000" b="1" dirty="0" smtClean="0">
                <a:latin typeface="+mn-ea"/>
                <a:ea typeface="+mn-ea"/>
              </a:rPr>
              <a:t>, </a:t>
            </a:r>
            <a:r>
              <a:rPr lang="ko-KR" altLang="zh-CN" sz="2000" b="1" dirty="0" smtClean="0">
                <a:latin typeface="+mn-ea"/>
                <a:ea typeface="+mn-ea"/>
              </a:rPr>
              <a:t>빼어나다</a:t>
            </a:r>
            <a:r>
              <a:rPr lang="en-US" altLang="zh-CN" sz="2000" b="1" dirty="0" smtClean="0">
                <a:latin typeface="+mn-ea"/>
                <a:ea typeface="+mn-ea"/>
              </a:rPr>
              <a:t>,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r>
              <a:rPr lang="ko-KR" altLang="zh-CN" sz="2000" b="1" dirty="0" smtClean="0">
                <a:latin typeface="+mn-ea"/>
                <a:ea typeface="+mn-ea"/>
              </a:rPr>
              <a:t>출중하다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出衆</a:t>
            </a:r>
            <a:r>
              <a:rPr lang="en-US" altLang="zh-CN" sz="2000" dirty="0" smtClean="0">
                <a:latin typeface="+mn-ea"/>
                <a:ea typeface="+mn-ea"/>
              </a:rPr>
              <a:t>-) </a:t>
            </a:r>
            <a:endParaRPr lang="en-US" altLang="ko-KR" sz="20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3528" y="404664"/>
            <a:ext cx="8318252" cy="317009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1"/>
            <a:r>
              <a:rPr lang="ko-KR" altLang="zh-CN" sz="2000" b="1" dirty="0" smtClean="0">
                <a:latin typeface="+mn-ea"/>
                <a:ea typeface="+mn-ea"/>
              </a:rPr>
              <a:t>真题搜索</a:t>
            </a:r>
            <a:r>
              <a:rPr lang="en-US" altLang="ko-KR" sz="2000" b="1" dirty="0" smtClean="0">
                <a:latin typeface="+mn-ea"/>
                <a:ea typeface="+mn-ea"/>
              </a:rPr>
              <a:t> </a:t>
            </a:r>
            <a:r>
              <a:rPr lang="en-US" altLang="ko-KR" sz="2000" dirty="0" smtClean="0">
                <a:latin typeface="+mn-ea"/>
                <a:ea typeface="+mn-ea"/>
              </a:rPr>
              <a:t> </a:t>
            </a:r>
            <a:r>
              <a:rPr lang="en-US" altLang="zh-CN" sz="2000" i="1" dirty="0" smtClean="0">
                <a:latin typeface="+mn-ea"/>
                <a:ea typeface="+mn-ea"/>
              </a:rPr>
              <a:t>(2007</a:t>
            </a:r>
            <a:r>
              <a:rPr lang="ko-KR" altLang="zh-CN" sz="2000" i="1" dirty="0" smtClean="0">
                <a:latin typeface="+mn-ea"/>
                <a:ea typeface="+mn-ea"/>
              </a:rPr>
              <a:t>년 제</a:t>
            </a:r>
            <a:r>
              <a:rPr lang="en-US" altLang="zh-CN" sz="2000" i="1" dirty="0" smtClean="0">
                <a:latin typeface="+mn-ea"/>
                <a:ea typeface="+mn-ea"/>
              </a:rPr>
              <a:t>12</a:t>
            </a:r>
            <a:r>
              <a:rPr lang="ko-KR" altLang="zh-CN" sz="2000" i="1" dirty="0" smtClean="0">
                <a:latin typeface="+mn-ea"/>
                <a:ea typeface="+mn-ea"/>
              </a:rPr>
              <a:t>회 중급</a:t>
            </a:r>
            <a:r>
              <a:rPr lang="en-US" altLang="zh-CN" sz="2000" i="1" dirty="0" smtClean="0">
                <a:latin typeface="+mn-ea"/>
                <a:ea typeface="+mn-ea"/>
              </a:rPr>
              <a:t>) (</a:t>
            </a:r>
            <a:r>
              <a:rPr lang="ko-KR" altLang="zh-CN" sz="2000" i="1" dirty="0" smtClean="0">
                <a:latin typeface="+mn-ea"/>
                <a:ea typeface="+mn-ea"/>
              </a:rPr>
              <a:t>选择填空题</a:t>
            </a:r>
            <a:r>
              <a:rPr lang="en-US" altLang="zh-CN" sz="2000" i="1" dirty="0" smtClean="0">
                <a:latin typeface="+mn-ea"/>
                <a:ea typeface="+mn-ea"/>
              </a:rPr>
              <a:t>)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많은 회사에서 그 사람을 원하는 이유는 그의</a:t>
            </a:r>
            <a:r>
              <a:rPr lang="en-US" altLang="zh-CN" sz="2000" dirty="0" smtClean="0">
                <a:latin typeface="+mn-ea"/>
                <a:ea typeface="+mn-ea"/>
              </a:rPr>
              <a:t> (      ) </a:t>
            </a:r>
            <a:r>
              <a:rPr lang="ko-KR" altLang="zh-CN" sz="2000" dirty="0" smtClean="0">
                <a:latin typeface="+mn-ea"/>
                <a:ea typeface="+mn-ea"/>
              </a:rPr>
              <a:t>외국어 실력 때문이다</a:t>
            </a:r>
            <a:r>
              <a:rPr lang="en-US" altLang="zh-CN" sz="2000" dirty="0" smtClean="0">
                <a:latin typeface="+mn-ea"/>
                <a:ea typeface="+mn-ea"/>
              </a:rPr>
              <a:t>.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b="1" dirty="0" smtClean="0">
                <a:latin typeface="+mn-ea"/>
                <a:ea typeface="+mn-ea"/>
              </a:rPr>
              <a:t>① 뛰어난</a:t>
            </a:r>
            <a:r>
              <a:rPr lang="en-US" altLang="zh-CN" sz="2000" b="1" dirty="0" smtClean="0">
                <a:latin typeface="+mn-ea"/>
                <a:ea typeface="+mn-ea"/>
              </a:rPr>
              <a:t>  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r>
              <a:rPr lang="ko-KR" altLang="zh-CN" sz="2000" dirty="0" smtClean="0">
                <a:latin typeface="+mn-ea"/>
                <a:ea typeface="+mn-ea"/>
              </a:rPr>
              <a:t>② 평범한</a:t>
            </a:r>
            <a:r>
              <a:rPr lang="en-US" altLang="zh-CN" sz="2000" dirty="0" smtClean="0">
                <a:latin typeface="+mn-ea"/>
                <a:ea typeface="+mn-ea"/>
              </a:rPr>
              <a:t>   </a:t>
            </a:r>
            <a:r>
              <a:rPr lang="ko-KR" altLang="zh-CN" sz="2000" dirty="0" smtClean="0">
                <a:latin typeface="+mn-ea"/>
                <a:ea typeface="+mn-ea"/>
              </a:rPr>
              <a:t>③ 아쉬운</a:t>
            </a:r>
            <a:r>
              <a:rPr lang="en-US" altLang="zh-CN" sz="2000" dirty="0" smtClean="0">
                <a:latin typeface="+mn-ea"/>
                <a:ea typeface="+mn-ea"/>
              </a:rPr>
              <a:t>   </a:t>
            </a:r>
            <a:r>
              <a:rPr lang="ko-KR" altLang="zh-CN" sz="2000" dirty="0" smtClean="0">
                <a:latin typeface="+mn-ea"/>
                <a:ea typeface="+mn-ea"/>
              </a:rPr>
              <a:t>④ 간단한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en-US" altLang="zh-CN" sz="2000" dirty="0" smtClean="0">
                <a:latin typeface="+mn-ea"/>
                <a:ea typeface="+mn-ea"/>
              </a:rPr>
              <a:t> 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i="1" dirty="0" smtClean="0">
                <a:latin typeface="+mn-ea"/>
                <a:ea typeface="+mn-ea"/>
              </a:rPr>
              <a:t>（</a:t>
            </a:r>
            <a:r>
              <a:rPr lang="en-US" altLang="zh-CN" sz="2000" i="1" dirty="0" smtClean="0">
                <a:latin typeface="+mn-ea"/>
                <a:ea typeface="+mn-ea"/>
              </a:rPr>
              <a:t>1999</a:t>
            </a:r>
            <a:r>
              <a:rPr lang="ko-KR" altLang="zh-CN" sz="2000" i="1" dirty="0" smtClean="0">
                <a:latin typeface="+mn-ea"/>
                <a:ea typeface="+mn-ea"/>
              </a:rPr>
              <a:t>년 제</a:t>
            </a:r>
            <a:r>
              <a:rPr lang="en-US" altLang="zh-CN" sz="2000" i="1" dirty="0" smtClean="0">
                <a:latin typeface="+mn-ea"/>
                <a:ea typeface="+mn-ea"/>
              </a:rPr>
              <a:t>3</a:t>
            </a:r>
            <a:r>
              <a:rPr lang="ko-KR" altLang="zh-CN" sz="2000" i="1" dirty="0" smtClean="0">
                <a:latin typeface="+mn-ea"/>
                <a:ea typeface="+mn-ea"/>
              </a:rPr>
              <a:t>회</a:t>
            </a:r>
            <a:r>
              <a:rPr lang="en-US" altLang="zh-CN" sz="2000" i="1" dirty="0" smtClean="0">
                <a:latin typeface="+mn-ea"/>
                <a:ea typeface="+mn-ea"/>
              </a:rPr>
              <a:t> 4</a:t>
            </a:r>
            <a:r>
              <a:rPr lang="ko-KR" altLang="zh-CN" sz="2000" i="1" dirty="0" smtClean="0">
                <a:latin typeface="+mn-ea"/>
                <a:ea typeface="+mn-ea"/>
              </a:rPr>
              <a:t>급）</a:t>
            </a:r>
            <a:r>
              <a:rPr lang="en-US" altLang="zh-CN" sz="2000" i="1" dirty="0" smtClean="0">
                <a:latin typeface="+mn-ea"/>
                <a:ea typeface="+mn-ea"/>
              </a:rPr>
              <a:t>(</a:t>
            </a:r>
            <a:r>
              <a:rPr lang="ko-KR" altLang="zh-CN" sz="2000" i="1" dirty="0" smtClean="0">
                <a:latin typeface="+mn-ea"/>
                <a:ea typeface="+mn-ea"/>
              </a:rPr>
              <a:t>选择填空题</a:t>
            </a:r>
            <a:r>
              <a:rPr lang="en-US" altLang="zh-CN" sz="2000" i="1" dirty="0" smtClean="0">
                <a:latin typeface="+mn-ea"/>
                <a:ea typeface="+mn-ea"/>
              </a:rPr>
              <a:t>)  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가：영준 씨는 외국어를 네 개나 한다면서요</a:t>
            </a:r>
            <a:r>
              <a:rPr lang="en-US" altLang="zh-CN" sz="2000" dirty="0" smtClean="0">
                <a:latin typeface="+mn-ea"/>
                <a:ea typeface="+mn-ea"/>
              </a:rPr>
              <a:t>? 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나：그러게 말이에요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저는 영준 씨처럼 언어 능력이</a:t>
            </a:r>
            <a:r>
              <a:rPr lang="en-US" altLang="zh-CN" sz="2000" dirty="0" smtClean="0">
                <a:latin typeface="+mn-ea"/>
                <a:ea typeface="+mn-ea"/>
              </a:rPr>
              <a:t> (      ) </a:t>
            </a:r>
            <a:r>
              <a:rPr lang="ko-KR" altLang="zh-CN" sz="2000" dirty="0" smtClean="0">
                <a:latin typeface="+mn-ea"/>
                <a:ea typeface="+mn-ea"/>
              </a:rPr>
              <a:t>사람은</a:t>
            </a:r>
            <a:r>
              <a:rPr lang="en-US" altLang="zh-CN" sz="2000" dirty="0" smtClean="0">
                <a:latin typeface="+mn-ea"/>
                <a:ea typeface="+mn-ea"/>
              </a:rPr>
              <a:t>  </a:t>
            </a:r>
            <a:r>
              <a:rPr lang="ko-KR" altLang="zh-CN" sz="2000" dirty="0" smtClean="0">
                <a:latin typeface="+mn-ea"/>
                <a:ea typeface="+mn-ea"/>
              </a:rPr>
              <a:t>본 적이 없어요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endParaRPr lang="zh-CN" altLang="zh-CN" sz="2000" dirty="0" smtClean="0">
              <a:latin typeface="+mn-ea"/>
              <a:ea typeface="+mn-ea"/>
            </a:endParaRPr>
          </a:p>
          <a:p>
            <a:r>
              <a:rPr lang="ko-KR" altLang="zh-CN" sz="2000" dirty="0" smtClean="0">
                <a:latin typeface="+mn-ea"/>
                <a:ea typeface="+mn-ea"/>
              </a:rPr>
              <a:t>① 영리한</a:t>
            </a:r>
            <a:r>
              <a:rPr lang="en-US" altLang="zh-CN" sz="2000" dirty="0" smtClean="0">
                <a:latin typeface="+mn-ea"/>
                <a:ea typeface="+mn-ea"/>
              </a:rPr>
              <a:t>   </a:t>
            </a:r>
            <a:r>
              <a:rPr lang="ko-KR" altLang="zh-CN" sz="2000" dirty="0" smtClean="0">
                <a:latin typeface="+mn-ea"/>
                <a:ea typeface="+mn-ea"/>
              </a:rPr>
              <a:t>② 평범한</a:t>
            </a:r>
            <a:r>
              <a:rPr lang="en-US" altLang="zh-CN" sz="2000" dirty="0" smtClean="0">
                <a:latin typeface="+mn-ea"/>
                <a:ea typeface="+mn-ea"/>
              </a:rPr>
              <a:t>   </a:t>
            </a:r>
            <a:r>
              <a:rPr lang="ko-KR" altLang="zh-CN" sz="2000" b="1" dirty="0" smtClean="0">
                <a:latin typeface="+mn-ea"/>
                <a:ea typeface="+mn-ea"/>
              </a:rPr>
              <a:t>③ 뛰어난 </a:t>
            </a:r>
            <a:r>
              <a:rPr lang="en-US" altLang="zh-CN" sz="2000" dirty="0" smtClean="0">
                <a:latin typeface="+mn-ea"/>
                <a:ea typeface="+mn-ea"/>
              </a:rPr>
              <a:t>  </a:t>
            </a:r>
            <a:r>
              <a:rPr lang="ko-KR" altLang="zh-CN" sz="2000" dirty="0" smtClean="0">
                <a:latin typeface="+mn-ea"/>
                <a:ea typeface="+mn-ea"/>
              </a:rPr>
              <a:t>④ 똑똑한</a:t>
            </a:r>
            <a:endParaRPr lang="zh-CN" altLang="zh-CN" sz="20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466724" y="2204864"/>
            <a:ext cx="8713788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/>
            <a:r>
              <a:rPr lang="en-US" altLang="zh-CN" sz="2000" i="1" dirty="0" smtClean="0">
                <a:latin typeface="+mn-ea"/>
                <a:ea typeface="+mn-ea"/>
              </a:rPr>
              <a:t>(2007</a:t>
            </a:r>
            <a:r>
              <a:rPr lang="ko-KR" altLang="zh-CN" sz="2000" i="1" dirty="0" smtClean="0">
                <a:latin typeface="+mn-ea"/>
                <a:ea typeface="+mn-ea"/>
              </a:rPr>
              <a:t>년 제</a:t>
            </a:r>
            <a:r>
              <a:rPr lang="en-US" altLang="zh-CN" sz="2000" i="1" dirty="0" smtClean="0">
                <a:latin typeface="+mn-ea"/>
                <a:ea typeface="+mn-ea"/>
              </a:rPr>
              <a:t>12</a:t>
            </a:r>
            <a:r>
              <a:rPr lang="ko-KR" altLang="zh-CN" sz="2000" i="1" dirty="0" smtClean="0">
                <a:latin typeface="+mn-ea"/>
                <a:ea typeface="+mn-ea"/>
              </a:rPr>
              <a:t>회 중급</a:t>
            </a:r>
            <a:r>
              <a:rPr lang="en-US" altLang="zh-CN" sz="2000" i="1" dirty="0" smtClean="0">
                <a:latin typeface="+mn-ea"/>
                <a:ea typeface="+mn-ea"/>
              </a:rPr>
              <a:t>) (</a:t>
            </a:r>
            <a:r>
              <a:rPr lang="ko-KR" altLang="zh-CN" sz="2000" i="1" dirty="0" smtClean="0">
                <a:latin typeface="+mn-ea"/>
                <a:ea typeface="+mn-ea"/>
              </a:rPr>
              <a:t>选择多义项</a:t>
            </a:r>
            <a:r>
              <a:rPr lang="en-US" altLang="zh-CN" sz="2000" i="1" dirty="0" smtClean="0">
                <a:latin typeface="+mn-ea"/>
                <a:ea typeface="+mn-ea"/>
              </a:rPr>
              <a:t>)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시험이 끝난 후 학생들이 문제와 정답을</a:t>
            </a:r>
            <a:r>
              <a:rPr lang="en-US" altLang="zh-CN" sz="2000" dirty="0" smtClean="0">
                <a:latin typeface="+mn-ea"/>
                <a:ea typeface="+mn-ea"/>
              </a:rPr>
              <a:t> (      ).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내일 회의에 늦지 않으려고 평소보다</a:t>
            </a:r>
            <a:r>
              <a:rPr lang="en-US" altLang="zh-CN" sz="2000" dirty="0" smtClean="0">
                <a:latin typeface="+mn-ea"/>
                <a:ea typeface="+mn-ea"/>
              </a:rPr>
              <a:t> 30</a:t>
            </a:r>
            <a:r>
              <a:rPr lang="ko-KR" altLang="zh-CN" sz="2000" dirty="0" smtClean="0">
                <a:latin typeface="+mn-ea"/>
                <a:ea typeface="+mn-ea"/>
              </a:rPr>
              <a:t>분 빠르게 시계를</a:t>
            </a:r>
            <a:r>
              <a:rPr lang="en-US" altLang="zh-CN" sz="2000" dirty="0" smtClean="0">
                <a:latin typeface="+mn-ea"/>
                <a:ea typeface="+mn-ea"/>
              </a:rPr>
              <a:t> (      ).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요즘은 양복을</a:t>
            </a:r>
            <a:r>
              <a:rPr lang="en-US" altLang="zh-CN" sz="2000" dirty="0" smtClean="0">
                <a:latin typeface="+mn-ea"/>
                <a:ea typeface="+mn-ea"/>
              </a:rPr>
              <a:t> (      ) </a:t>
            </a:r>
            <a:r>
              <a:rPr lang="ko-KR" altLang="zh-CN" sz="2000" dirty="0" smtClean="0">
                <a:latin typeface="+mn-ea"/>
                <a:ea typeface="+mn-ea"/>
              </a:rPr>
              <a:t>입는 사람보다 사서 입는 사람이 더 많다</a:t>
            </a:r>
            <a:r>
              <a:rPr lang="en-US" altLang="zh-CN" sz="2000" dirty="0" smtClean="0">
                <a:latin typeface="+mn-ea"/>
                <a:ea typeface="+mn-ea"/>
              </a:rPr>
              <a:t>.</a:t>
            </a:r>
            <a:endParaRPr lang="zh-CN" altLang="zh-CN" sz="2000" dirty="0" smtClean="0">
              <a:latin typeface="+mn-ea"/>
              <a:ea typeface="+mn-ea"/>
            </a:endParaRPr>
          </a:p>
          <a:p>
            <a:r>
              <a:rPr lang="ko-KR" altLang="zh-CN" sz="2000" dirty="0" smtClean="0">
                <a:latin typeface="+mn-ea"/>
                <a:ea typeface="+mn-ea"/>
              </a:rPr>
              <a:t>① 풀다 </a:t>
            </a:r>
            <a:r>
              <a:rPr lang="en-US" altLang="zh-CN" sz="2000" dirty="0" smtClean="0">
                <a:latin typeface="+mn-ea"/>
                <a:ea typeface="+mn-ea"/>
              </a:rPr>
              <a:t>  </a:t>
            </a:r>
            <a:r>
              <a:rPr lang="ko-KR" altLang="zh-CN" sz="2000" dirty="0" smtClean="0">
                <a:latin typeface="+mn-ea"/>
                <a:ea typeface="+mn-ea"/>
              </a:rPr>
              <a:t>② 내다</a:t>
            </a:r>
            <a:r>
              <a:rPr lang="en-US" altLang="zh-CN" sz="2000" dirty="0" smtClean="0">
                <a:latin typeface="+mn-ea"/>
                <a:ea typeface="+mn-ea"/>
              </a:rPr>
              <a:t>   </a:t>
            </a:r>
            <a:r>
              <a:rPr lang="ko-KR" altLang="zh-CN" sz="2000" b="1" dirty="0" smtClean="0">
                <a:latin typeface="+mn-ea"/>
                <a:ea typeface="+mn-ea"/>
              </a:rPr>
              <a:t>③ 맞추다</a:t>
            </a:r>
            <a:r>
              <a:rPr lang="ko-KR" altLang="zh-CN" sz="2000" dirty="0" smtClean="0">
                <a:latin typeface="+mn-ea"/>
                <a:ea typeface="+mn-ea"/>
              </a:rPr>
              <a:t> </a:t>
            </a:r>
            <a:r>
              <a:rPr lang="en-US" altLang="zh-CN" sz="2000" dirty="0" smtClean="0">
                <a:latin typeface="+mn-ea"/>
                <a:ea typeface="+mn-ea"/>
              </a:rPr>
              <a:t>  </a:t>
            </a:r>
            <a:r>
              <a:rPr lang="ko-KR" altLang="zh-CN" sz="2000" dirty="0" smtClean="0">
                <a:latin typeface="+mn-ea"/>
                <a:ea typeface="+mn-ea"/>
              </a:rPr>
              <a:t>④ 꾸미다</a:t>
            </a:r>
            <a:endParaRPr lang="zh-CN" altLang="zh-CN" sz="2000" dirty="0">
              <a:latin typeface="+mn-ea"/>
              <a:ea typeface="+mn-ea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94716" y="4077072"/>
            <a:ext cx="87137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자유롭다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自由</a:t>
            </a:r>
            <a:r>
              <a:rPr lang="en-US" altLang="zh-CN" sz="2000" dirty="0" smtClean="0">
                <a:latin typeface="+mn-ea"/>
                <a:ea typeface="+mn-ea"/>
              </a:rPr>
              <a:t>-)</a:t>
            </a:r>
            <a:r>
              <a:rPr lang="zh-CN" altLang="en-US" sz="2000" dirty="0" smtClean="0">
                <a:latin typeface="+mn-ea"/>
                <a:ea typeface="+mn-ea"/>
              </a:rPr>
              <a:t>（</a:t>
            </a:r>
            <a:r>
              <a:rPr lang="ko-KR" altLang="zh-CN" sz="2000" dirty="0" smtClean="0">
                <a:latin typeface="+mn-ea"/>
                <a:ea typeface="+mn-ea"/>
              </a:rPr>
              <a:t>ㅂ不规则</a:t>
            </a:r>
            <a:r>
              <a:rPr lang="zh-CN" altLang="en-US" sz="2000" dirty="0" smtClean="0">
                <a:latin typeface="+mn-ea"/>
                <a:ea typeface="+mn-ea"/>
              </a:rPr>
              <a:t>）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形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自由的，随便的¶자유로운 생활 自由的生活</a:t>
            </a:r>
            <a:r>
              <a:rPr lang="en-US" altLang="zh-CN" sz="2000" dirty="0" smtClean="0">
                <a:latin typeface="+mn-ea"/>
                <a:ea typeface="+mn-ea"/>
              </a:rPr>
              <a:t>/ </a:t>
            </a:r>
            <a:r>
              <a:rPr lang="ko-KR" altLang="zh-CN" sz="2000" dirty="0" smtClean="0">
                <a:latin typeface="+mn-ea"/>
                <a:ea typeface="+mn-ea"/>
              </a:rPr>
              <a:t>자유롭게 말하다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随意地说话。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endParaRPr lang="en-US" altLang="ko-KR" sz="2000" dirty="0">
              <a:latin typeface="+mn-ea"/>
              <a:ea typeface="+mn-ea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30212" y="476672"/>
            <a:ext cx="87137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맞추다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맏</a:t>
            </a:r>
            <a:r>
              <a:rPr lang="en-US" altLang="zh-CN" sz="2000" dirty="0" smtClean="0">
                <a:latin typeface="+mn-ea"/>
                <a:ea typeface="+mn-ea"/>
              </a:rPr>
              <a:t>-)[</a:t>
            </a:r>
            <a:r>
              <a:rPr lang="ko-KR" altLang="zh-CN" sz="2000" dirty="0" smtClean="0">
                <a:latin typeface="+mn-ea"/>
                <a:ea typeface="+mn-ea"/>
              </a:rPr>
              <a:t>他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</a:p>
          <a:p>
            <a:r>
              <a:rPr lang="ko-KR" altLang="zh-CN" sz="2000" dirty="0" smtClean="0">
                <a:latin typeface="+mn-ea"/>
                <a:ea typeface="+mn-ea"/>
              </a:rPr>
              <a:t>①对照，核对，查对¶문제와 정답을 맞추다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对答案。</a:t>
            </a:r>
            <a:endParaRPr lang="en-US" altLang="ko-KR" sz="2000" dirty="0" smtClean="0">
              <a:latin typeface="+mn-ea"/>
              <a:ea typeface="+mn-ea"/>
            </a:endParaRPr>
          </a:p>
          <a:p>
            <a:r>
              <a:rPr lang="ko-KR" altLang="zh-CN" sz="2000" dirty="0" smtClean="0">
                <a:latin typeface="+mn-ea"/>
                <a:ea typeface="+mn-ea"/>
              </a:rPr>
              <a:t>②对，拼凑¶시계를 맞추다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对表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r>
              <a:rPr lang="en-US" altLang="ko-KR" sz="2000" dirty="0" smtClean="0">
                <a:latin typeface="+mn-ea"/>
                <a:ea typeface="+mn-ea"/>
              </a:rPr>
              <a:t>/</a:t>
            </a:r>
            <a:r>
              <a:rPr lang="ko-KR" altLang="en-US" sz="2000" dirty="0" smtClean="0">
                <a:latin typeface="+mn-ea"/>
                <a:ea typeface="+mn-ea"/>
              </a:rPr>
              <a:t>입을 맞추다</a:t>
            </a:r>
            <a:r>
              <a:rPr lang="en-US" altLang="ko-KR" sz="2000" dirty="0" smtClean="0">
                <a:latin typeface="+mn-ea"/>
                <a:ea typeface="+mn-ea"/>
              </a:rPr>
              <a:t>.</a:t>
            </a:r>
            <a:r>
              <a:rPr lang="zh-CN" altLang="en-US" sz="2000" dirty="0" smtClean="0">
                <a:latin typeface="+mn-ea"/>
                <a:ea typeface="+mn-ea"/>
              </a:rPr>
              <a:t>亲嘴。</a:t>
            </a:r>
            <a:endParaRPr lang="en-US" altLang="ko-KR" sz="2000" dirty="0" smtClean="0">
              <a:latin typeface="+mn-ea"/>
              <a:ea typeface="+mn-ea"/>
            </a:endParaRPr>
          </a:p>
          <a:p>
            <a:r>
              <a:rPr lang="ko-KR" altLang="zh-CN" sz="2000" dirty="0" smtClean="0">
                <a:latin typeface="+mn-ea"/>
                <a:ea typeface="+mn-ea"/>
              </a:rPr>
              <a:t>③定做¶양복을 맞추다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定做西服。</a:t>
            </a:r>
            <a:endParaRPr lang="en-US" altLang="ko-KR" sz="2000" dirty="0" smtClean="0">
              <a:latin typeface="+mn-ea"/>
              <a:ea typeface="+mn-ea"/>
            </a:endParaRPr>
          </a:p>
          <a:p>
            <a:r>
              <a:rPr lang="ko-KR" altLang="zh-CN" sz="2000" dirty="0" smtClean="0">
                <a:latin typeface="+mn-ea"/>
                <a:ea typeface="+mn-ea"/>
              </a:rPr>
              <a:t>④猜¶수수께기를 맞추다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猜谜语。</a:t>
            </a:r>
            <a:endParaRPr lang="en-US" altLang="ko-KR" sz="2000" dirty="0">
              <a:latin typeface="+mn-ea"/>
              <a:ea typeface="+mn-ea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95536" y="4841865"/>
            <a:ext cx="87137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대개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大槪</a:t>
            </a:r>
            <a:r>
              <a:rPr lang="en-US" altLang="zh-CN" sz="2000" dirty="0" smtClean="0">
                <a:latin typeface="+mn-ea"/>
                <a:ea typeface="+mn-ea"/>
              </a:rPr>
              <a:t>)[</a:t>
            </a:r>
            <a:r>
              <a:rPr lang="ko-KR" altLang="zh-CN" sz="2000" dirty="0" smtClean="0">
                <a:latin typeface="+mn-ea"/>
                <a:ea typeface="+mn-ea"/>
              </a:rPr>
              <a:t>副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大部分，大体上，一般来说¶백화점 커피숍의 의자는 대개 딱딱한 나무로 돼 있다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百货商店咖啡店里的椅子一般都是用硬木做的。</a:t>
            </a:r>
            <a:r>
              <a:rPr lang="en-US" altLang="zh-CN" sz="2000" dirty="0" smtClean="0">
                <a:latin typeface="+mn-ea"/>
                <a:ea typeface="+mn-ea"/>
              </a:rPr>
              <a:t>/</a:t>
            </a:r>
            <a:r>
              <a:rPr lang="ko-KR" altLang="zh-CN" sz="2000" dirty="0" smtClean="0">
                <a:latin typeface="+mn-ea"/>
                <a:ea typeface="+mn-ea"/>
              </a:rPr>
              <a:t>우리가 어떤 일을 할 때 대개는 그 결과를 예측한 후에 시작한다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我们一般都是考虑结果后才开始做某件事。≈</a:t>
            </a:r>
            <a:r>
              <a:rPr lang="en-US" altLang="zh-CN" sz="2000" dirty="0" smtClean="0">
                <a:latin typeface="+mn-ea"/>
                <a:ea typeface="+mn-ea"/>
              </a:rPr>
              <a:t>中</a:t>
            </a:r>
            <a:r>
              <a:rPr lang="ko-KR" altLang="zh-CN" sz="2000" b="1" dirty="0" smtClean="0">
                <a:latin typeface="+mn-ea"/>
                <a:ea typeface="+mn-ea"/>
              </a:rPr>
              <a:t>대체로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大體</a:t>
            </a:r>
            <a:r>
              <a:rPr lang="en-US" altLang="zh-CN" sz="2000" dirty="0" smtClean="0">
                <a:latin typeface="+mn-ea"/>
                <a:ea typeface="+mn-ea"/>
              </a:rPr>
              <a:t>-)  </a:t>
            </a:r>
            <a:endParaRPr lang="en-US" altLang="ko-KR" sz="20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animBg="1"/>
      <p:bldP spid="7" grpId="0"/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30212" y="476672"/>
            <a:ext cx="87137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나타내다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他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表现，表达，显示，显出¶</a:t>
            </a:r>
            <a:r>
              <a:rPr lang="ko-KR" altLang="en-US" sz="2000" dirty="0" smtClean="0">
                <a:latin typeface="+mn-ea"/>
                <a:ea typeface="+mn-ea"/>
              </a:rPr>
              <a:t>본래의 모습을 나타내다</a:t>
            </a:r>
            <a:r>
              <a:rPr lang="en-US" altLang="ko-KR" sz="2000" dirty="0" smtClean="0">
                <a:latin typeface="+mn-ea"/>
                <a:ea typeface="+mn-ea"/>
              </a:rPr>
              <a:t>. </a:t>
            </a:r>
            <a:r>
              <a:rPr lang="zh-CN" altLang="en-US" sz="2000" dirty="0" smtClean="0">
                <a:latin typeface="+mn-ea"/>
                <a:ea typeface="+mn-ea"/>
              </a:rPr>
              <a:t>显露出本来面目。</a:t>
            </a:r>
            <a:r>
              <a:rPr lang="en-US" altLang="zh-CN" sz="2000" dirty="0" smtClean="0">
                <a:latin typeface="+mn-ea"/>
                <a:ea typeface="+mn-ea"/>
              </a:rPr>
              <a:t>/</a:t>
            </a:r>
            <a:r>
              <a:rPr lang="ko-KR" altLang="zh-CN" sz="2000" dirty="0" smtClean="0">
                <a:latin typeface="+mn-ea"/>
                <a:ea typeface="+mn-ea"/>
              </a:rPr>
              <a:t>자신의 생각을 말로 나타내다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用语言表达自己的想法 </a:t>
            </a:r>
            <a:r>
              <a:rPr lang="zh-CN" altLang="en-US" sz="2000" dirty="0" smtClean="0">
                <a:latin typeface="+mn-ea"/>
                <a:ea typeface="+mn-ea"/>
              </a:rPr>
              <a:t>。</a:t>
            </a:r>
            <a:r>
              <a:rPr lang="en-US" altLang="zh-CN" sz="2000" dirty="0" smtClean="0">
                <a:latin typeface="+mn-ea"/>
                <a:ea typeface="+mn-ea"/>
              </a:rPr>
              <a:t>/</a:t>
            </a:r>
            <a:r>
              <a:rPr lang="ko-KR" altLang="en-US" sz="2000" dirty="0" smtClean="0"/>
              <a:t>인류는 음악으로 감정을 나타낸다 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人类用音乐表现感情</a:t>
            </a:r>
            <a:r>
              <a:rPr lang="ko-KR" altLang="zh-CN" sz="2000" dirty="0" smtClean="0">
                <a:latin typeface="+mn-ea"/>
              </a:rPr>
              <a:t>。</a:t>
            </a:r>
            <a:r>
              <a:rPr lang="en-US" altLang="zh-CN" sz="2000" dirty="0" smtClean="0">
                <a:latin typeface="+mn-ea"/>
              </a:rPr>
              <a:t> </a:t>
            </a:r>
            <a:endParaRPr lang="en-US" altLang="zh-CN" sz="2000" dirty="0" smtClean="0">
              <a:latin typeface="+mn-ea"/>
            </a:endParaRPr>
          </a:p>
          <a:p>
            <a:pPr eaLnBrk="0" latinLnBrk="1"/>
            <a:r>
              <a:rPr lang="en-US" altLang="zh-CN" sz="2000" b="1" dirty="0" smtClean="0"/>
              <a:t>【</a:t>
            </a:r>
            <a:r>
              <a:rPr lang="zh-CN" altLang="en-US" sz="2000" b="1" dirty="0" smtClean="0"/>
              <a:t>对照</a:t>
            </a:r>
            <a:r>
              <a:rPr lang="en-US" altLang="zh-CN" sz="2000" b="1" dirty="0" smtClean="0"/>
              <a:t>】</a:t>
            </a:r>
            <a:r>
              <a:rPr lang="ko-KR" altLang="zh-CN" sz="2000" b="1" dirty="0" smtClean="0"/>
              <a:t>나타나다</a:t>
            </a:r>
            <a:r>
              <a:rPr lang="en-US" altLang="zh-CN" sz="2000" dirty="0" smtClean="0"/>
              <a:t>[</a:t>
            </a:r>
            <a:r>
              <a:rPr lang="ko-KR" altLang="zh-CN" sz="2000" dirty="0" smtClean="0"/>
              <a:t>自</a:t>
            </a:r>
            <a:r>
              <a:rPr lang="en-US" altLang="zh-CN" sz="2000" dirty="0" smtClean="0"/>
              <a:t>]</a:t>
            </a:r>
            <a:r>
              <a:rPr lang="ko-KR" altLang="zh-CN" sz="2000" dirty="0" smtClean="0"/>
              <a:t>出现，显出，露出</a:t>
            </a:r>
            <a:r>
              <a:rPr lang="ko-KR" altLang="zh-CN" sz="2000" dirty="0" smtClean="0"/>
              <a:t>¶</a:t>
            </a:r>
            <a:r>
              <a:rPr lang="ko-KR" altLang="en-US" sz="2000" dirty="0" smtClean="0"/>
              <a:t>문제가 나타나다</a:t>
            </a:r>
            <a:r>
              <a:rPr lang="en-US" altLang="ko-KR" sz="2000" dirty="0" smtClean="0"/>
              <a:t>. </a:t>
            </a:r>
            <a:r>
              <a:rPr lang="zh-CN" altLang="en-US" sz="2000" dirty="0" smtClean="0"/>
              <a:t>出现问题。</a:t>
            </a:r>
            <a:r>
              <a:rPr lang="en-US" altLang="zh-CN" sz="2000" dirty="0" smtClean="0"/>
              <a:t>/ </a:t>
            </a:r>
            <a:r>
              <a:rPr lang="ko-KR" altLang="en-US" sz="2000" dirty="0" smtClean="0"/>
              <a:t>그가 갑자기 나타났다</a:t>
            </a:r>
            <a:r>
              <a:rPr lang="en-US" altLang="ko-KR" sz="2000" dirty="0" smtClean="0"/>
              <a:t>. </a:t>
            </a:r>
            <a:r>
              <a:rPr lang="zh-CN" altLang="en-US" sz="2000" dirty="0" smtClean="0"/>
              <a:t>他突然出现了。</a:t>
            </a:r>
            <a:endParaRPr lang="en-US" altLang="ko-KR" sz="2000" dirty="0" smtClean="0">
              <a:latin typeface="+mn-ea"/>
            </a:endParaRPr>
          </a:p>
          <a:p>
            <a:endParaRPr lang="en-US" altLang="ko-KR" sz="2000" dirty="0">
              <a:latin typeface="+mn-ea"/>
              <a:ea typeface="+mn-ea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66724" y="2276872"/>
            <a:ext cx="87137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존중하다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尊重</a:t>
            </a:r>
            <a:r>
              <a:rPr lang="en-US" altLang="zh-CN" sz="2000" dirty="0" smtClean="0">
                <a:latin typeface="+mn-ea"/>
                <a:ea typeface="+mn-ea"/>
              </a:rPr>
              <a:t>-)[</a:t>
            </a:r>
            <a:r>
              <a:rPr lang="ko-KR" altLang="zh-CN" sz="2000" dirty="0" smtClean="0">
                <a:latin typeface="+mn-ea"/>
                <a:ea typeface="+mn-ea"/>
              </a:rPr>
              <a:t>他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尊重¶</a:t>
            </a:r>
            <a:r>
              <a:rPr lang="ko-KR" altLang="en-US" sz="2000" dirty="0" smtClean="0">
                <a:latin typeface="+mn-ea"/>
                <a:ea typeface="+mn-ea"/>
              </a:rPr>
              <a:t>자연을 존중하다</a:t>
            </a:r>
            <a:r>
              <a:rPr lang="en-US" altLang="ko-KR" sz="2000" dirty="0" smtClean="0">
                <a:latin typeface="+mn-ea"/>
                <a:ea typeface="+mn-ea"/>
              </a:rPr>
              <a:t>. </a:t>
            </a:r>
            <a:r>
              <a:rPr lang="zh-CN" altLang="en-US" sz="2000" dirty="0" smtClean="0">
                <a:latin typeface="+mn-ea"/>
                <a:ea typeface="+mn-ea"/>
              </a:rPr>
              <a:t>尊重自然。</a:t>
            </a:r>
            <a:r>
              <a:rPr lang="en-US" altLang="zh-CN" sz="2000" dirty="0" smtClean="0">
                <a:latin typeface="+mn-ea"/>
                <a:ea typeface="+mn-ea"/>
              </a:rPr>
              <a:t>/</a:t>
            </a:r>
            <a:r>
              <a:rPr lang="ko-KR" altLang="zh-CN" sz="2000" dirty="0" smtClean="0">
                <a:latin typeface="+mn-ea"/>
                <a:ea typeface="+mn-ea"/>
              </a:rPr>
              <a:t>서로를 존중하다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互相尊重。</a:t>
            </a:r>
            <a:r>
              <a:rPr lang="en-US" altLang="zh-CN" sz="2000" dirty="0" smtClean="0">
                <a:latin typeface="+mn-ea"/>
                <a:ea typeface="+mn-ea"/>
              </a:rPr>
              <a:t>/ </a:t>
            </a:r>
            <a:r>
              <a:rPr lang="ko-KR" altLang="en-US" sz="2000" dirty="0" smtClean="0">
                <a:latin typeface="+mn-ea"/>
                <a:ea typeface="+mn-ea"/>
              </a:rPr>
              <a:t>여성을 존중하다</a:t>
            </a:r>
            <a:r>
              <a:rPr lang="en-US" altLang="ko-KR" sz="2000" dirty="0" smtClean="0">
                <a:latin typeface="+mn-ea"/>
                <a:ea typeface="+mn-ea"/>
              </a:rPr>
              <a:t>. </a:t>
            </a:r>
            <a:r>
              <a:rPr lang="zh-CN" altLang="en-US" sz="2000" dirty="0" smtClean="0">
                <a:latin typeface="+mn-ea"/>
                <a:ea typeface="+mn-ea"/>
              </a:rPr>
              <a:t>尊重女性。</a:t>
            </a:r>
            <a:r>
              <a:rPr lang="en-US" altLang="zh-CN" sz="2000" dirty="0" smtClean="0">
                <a:latin typeface="+mn-ea"/>
                <a:ea typeface="+mn-ea"/>
              </a:rPr>
              <a:t>/</a:t>
            </a:r>
            <a:r>
              <a:rPr lang="ko-KR" altLang="zh-CN" sz="2000" dirty="0" smtClean="0">
                <a:latin typeface="+mn-ea"/>
                <a:ea typeface="+mn-ea"/>
              </a:rPr>
              <a:t>남의 의견을 존중하다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尊重别人的意见。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endParaRPr lang="en-US" altLang="ko-KR" sz="20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1793</Words>
  <Application>Microsoft Office PowerPoint</Application>
  <PresentationFormat>全屏显示(4:3)</PresentationFormat>
  <Paragraphs>192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</vt:vector>
  </TitlesOfParts>
  <Company>复旦大学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</dc:creator>
  <cp:lastModifiedBy>admin</cp:lastModifiedBy>
  <cp:revision>1</cp:revision>
  <dcterms:created xsi:type="dcterms:W3CDTF">2013-04-17T15:33:25Z</dcterms:created>
  <dcterms:modified xsi:type="dcterms:W3CDTF">2013-04-17T15:34:33Z</dcterms:modified>
</cp:coreProperties>
</file>