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36"/>
  </p:notesMasterIdLst>
  <p:handoutMasterIdLst>
    <p:handoutMasterId r:id="rId37"/>
  </p:handoutMasterIdLst>
  <p:sldIdLst>
    <p:sldId id="379" r:id="rId2"/>
    <p:sldId id="464" r:id="rId3"/>
    <p:sldId id="460" r:id="rId4"/>
    <p:sldId id="462" r:id="rId5"/>
    <p:sldId id="463" r:id="rId6"/>
    <p:sldId id="459" r:id="rId7"/>
    <p:sldId id="395" r:id="rId8"/>
    <p:sldId id="458" r:id="rId9"/>
    <p:sldId id="380" r:id="rId10"/>
    <p:sldId id="432" r:id="rId11"/>
    <p:sldId id="398" r:id="rId12"/>
    <p:sldId id="465" r:id="rId13"/>
    <p:sldId id="466" r:id="rId14"/>
    <p:sldId id="468" r:id="rId15"/>
    <p:sldId id="402" r:id="rId16"/>
    <p:sldId id="469" r:id="rId17"/>
    <p:sldId id="470" r:id="rId18"/>
    <p:sldId id="407" r:id="rId19"/>
    <p:sldId id="410" r:id="rId20"/>
    <p:sldId id="457" r:id="rId21"/>
    <p:sldId id="430" r:id="rId22"/>
    <p:sldId id="413" r:id="rId23"/>
    <p:sldId id="418" r:id="rId24"/>
    <p:sldId id="419" r:id="rId25"/>
    <p:sldId id="420" r:id="rId26"/>
    <p:sldId id="421" r:id="rId27"/>
    <p:sldId id="422" r:id="rId28"/>
    <p:sldId id="425" r:id="rId29"/>
    <p:sldId id="436" r:id="rId30"/>
    <p:sldId id="439" r:id="rId31"/>
    <p:sldId id="440" r:id="rId32"/>
    <p:sldId id="441" r:id="rId33"/>
    <p:sldId id="443" r:id="rId34"/>
    <p:sldId id="374" r:id="rId35"/>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8249" autoAdjust="0"/>
  </p:normalViewPr>
  <p:slideViewPr>
    <p:cSldViewPr>
      <p:cViewPr varScale="1">
        <p:scale>
          <a:sx n="69" d="100"/>
          <a:sy n="69" d="100"/>
        </p:scale>
        <p:origin x="1228" y="44"/>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6"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73B2A2B-54EA-4FAC-9D9C-337425ADDB10}" type="datetimeFigureOut">
              <a:rPr lang="zh-CN" altLang="en-US" smtClean="0"/>
              <a:pPr/>
              <a:t>2018/10/31</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545A54E-A772-418A-A68D-5742A5C31455}" type="slidenum">
              <a:rPr lang="zh-CN" altLang="en-US" smtClean="0"/>
              <a:pPr/>
              <a:t>‹#›</a:t>
            </a:fld>
            <a:endParaRPr lang="zh-CN" altLang="en-US"/>
          </a:p>
        </p:txBody>
      </p:sp>
    </p:spTree>
    <p:extLst>
      <p:ext uri="{BB962C8B-B14F-4D97-AF65-F5344CB8AC3E}">
        <p14:creationId xmlns:p14="http://schemas.microsoft.com/office/powerpoint/2010/main" val="4090239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7631377-B593-4E16-B430-74AC38DEF5E6}" type="datetimeFigureOut">
              <a:rPr lang="zh-CN" altLang="en-US" smtClean="0"/>
              <a:pPr/>
              <a:t>2018/10/31</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CDDDC6-9755-4CA4-9FA4-A9C7DB5A9A02}" type="slidenum">
              <a:rPr lang="zh-CN" altLang="en-US" smtClean="0"/>
              <a:pPr/>
              <a:t>‹#›</a:t>
            </a:fld>
            <a:endParaRPr lang="zh-CN" altLang="en-US"/>
          </a:p>
        </p:txBody>
      </p:sp>
    </p:spTree>
    <p:extLst>
      <p:ext uri="{BB962C8B-B14F-4D97-AF65-F5344CB8AC3E}">
        <p14:creationId xmlns:p14="http://schemas.microsoft.com/office/powerpoint/2010/main" val="73044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6CDDDC6-9755-4CA4-9FA4-A9C7DB5A9A02}" type="slidenum">
              <a:rPr lang="zh-CN" altLang="en-US" smtClean="0"/>
              <a:pPr/>
              <a:t>13</a:t>
            </a:fld>
            <a:endParaRPr lang="zh-CN" altLang="en-US"/>
          </a:p>
        </p:txBody>
      </p:sp>
    </p:spTree>
    <p:extLst>
      <p:ext uri="{BB962C8B-B14F-4D97-AF65-F5344CB8AC3E}">
        <p14:creationId xmlns:p14="http://schemas.microsoft.com/office/powerpoint/2010/main" val="189305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dirty="0" smtClean="0"/>
              <a:t>单击此处编辑母版标题样式</a:t>
            </a:r>
            <a:endParaRPr kumimoji="0" lang="en-US" dirty="0"/>
          </a:p>
        </p:txBody>
      </p:sp>
      <p:sp>
        <p:nvSpPr>
          <p:cNvPr id="3" name="内容占位符 2"/>
          <p:cNvSpPr>
            <a:spLocks noGrp="1"/>
          </p:cNvSpPr>
          <p:nvPr>
            <p:ph idx="1"/>
          </p:nvPr>
        </p:nvSpPr>
        <p:spPr>
          <a:xfrm>
            <a:off x="467544" y="1556792"/>
            <a:ext cx="8229600" cy="4536504"/>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9F8157-5E7D-4916-B1BA-4E00240C0B95}" type="slidenum">
              <a:rPr lang="zh-CN" altLang="en-US" smtClean="0"/>
              <a:pPr/>
              <a:t>‹#›</a:t>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7A5CEC-A6E8-4324-8B43-82A555C8510D}" type="datetimeFigureOut">
              <a:rPr lang="zh-CN" altLang="en-US" smtClean="0"/>
              <a:pPr/>
              <a:t>2018/10/31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9F8157-5E7D-4916-B1BA-4E00240C0B9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4" name="图片 13" descr="乐器.jpg"/>
          <p:cNvPicPr>
            <a:picLocks noChangeAspect="1"/>
          </p:cNvPicPr>
          <p:nvPr userDrawn="1"/>
        </p:nvPicPr>
        <p:blipFill>
          <a:blip r:embed="rId13" cstate="print"/>
          <a:stretch>
            <a:fillRect/>
          </a:stretch>
        </p:blipFill>
        <p:spPr>
          <a:xfrm>
            <a:off x="7236296" y="4953000"/>
            <a:ext cx="1270000" cy="1905000"/>
          </a:xfrm>
          <a:prstGeom prst="rect">
            <a:avLst/>
          </a:prstGeom>
          <a:noFill/>
          <a:ln>
            <a:noFill/>
          </a:ln>
        </p:spPr>
      </p:pic>
      <p:pic>
        <p:nvPicPr>
          <p:cNvPr id="12" name="图片 11" descr="乐器.jpg"/>
          <p:cNvPicPr>
            <a:picLocks noChangeAspect="1"/>
          </p:cNvPicPr>
          <p:nvPr/>
        </p:nvPicPr>
        <p:blipFill>
          <a:blip r:embed="rId13" cstate="print"/>
          <a:stretch>
            <a:fillRect/>
          </a:stretch>
        </p:blipFill>
        <p:spPr>
          <a:xfrm>
            <a:off x="7236296" y="4953000"/>
            <a:ext cx="1270000" cy="1905000"/>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2C7A5CEC-A6E8-4324-8B43-82A555C8510D}" type="datetimeFigureOut">
              <a:rPr lang="zh-CN" altLang="en-US" smtClean="0"/>
              <a:pPr/>
              <a:t>2018/10/31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989F8157-5E7D-4916-B1BA-4E00240C0B95}" type="slidenum">
              <a:rPr lang="zh-CN" altLang="en-US" smtClean="0"/>
              <a:pPr/>
              <a:t>‹#›</a:t>
            </a:fld>
            <a:endParaRPr lang="zh-CN" altLang="en-US"/>
          </a:p>
        </p:txBody>
      </p:sp>
      <p:pic>
        <p:nvPicPr>
          <p:cNvPr id="8" name="图片 7"/>
          <p:cNvPicPr>
            <a:picLocks noChangeAspect="1"/>
          </p:cNvPicPr>
          <p:nvPr/>
        </p:nvPicPr>
        <p:blipFill>
          <a:blip r:embed="rId15" cstate="print">
            <a:duotone>
              <a:schemeClr val="accent1"/>
              <a:srgbClr val="FFFFFF"/>
            </a:duotone>
            <a:lum bright="12000" contrast="40000"/>
          </a:blip>
          <a:stretch>
            <a:fillRect/>
          </a:stretch>
        </p:blipFill>
        <p:spPr>
          <a:xfrm>
            <a:off x="6667809" y="0"/>
            <a:ext cx="2476191" cy="1942857"/>
          </a:xfrm>
          <a:prstGeom prst="rect">
            <a:avLst/>
          </a:prstGeom>
          <a:noFill/>
          <a:ln>
            <a:noFill/>
          </a:ln>
        </p:spPr>
      </p:pic>
      <p:pic>
        <p:nvPicPr>
          <p:cNvPr id="13" name="图片 12" descr="乐器.jpg"/>
          <p:cNvPicPr>
            <a:picLocks noChangeAspect="1"/>
          </p:cNvPicPr>
          <p:nvPr/>
        </p:nvPicPr>
        <p:blipFill>
          <a:blip r:embed="rId13" cstate="print"/>
          <a:stretch>
            <a:fillRect/>
          </a:stretch>
        </p:blipFill>
        <p:spPr>
          <a:xfrm>
            <a:off x="7236296" y="4953000"/>
            <a:ext cx="1270000" cy="1905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764704"/>
            <a:ext cx="8373616" cy="2160240"/>
          </a:xfrm>
        </p:spPr>
        <p:txBody>
          <a:bodyPr>
            <a:normAutofit fontScale="90000"/>
          </a:bodyPr>
          <a:lstStyle/>
          <a:p>
            <a:pPr algn="l"/>
            <a:r>
              <a:rPr lang="en-US" altLang="zh-CN" sz="4000" dirty="0" smtClean="0"/>
              <a:t/>
            </a:r>
            <a:br>
              <a:rPr lang="en-US" altLang="zh-CN" sz="4000" dirty="0" smtClean="0"/>
            </a:br>
            <a:r>
              <a:rPr lang="en-US" altLang="zh-CN" sz="4000" dirty="0" smtClean="0"/>
              <a:t>PHIL110045</a:t>
            </a:r>
            <a:r>
              <a:rPr lang="en-US" altLang="zh-CN" dirty="0" smtClean="0"/>
              <a:t/>
            </a:r>
            <a:br>
              <a:rPr lang="en-US" altLang="zh-CN" dirty="0" smtClean="0"/>
            </a:br>
            <a:r>
              <a:rPr lang="en-US" altLang="zh-CN" dirty="0" smtClean="0"/>
              <a:t/>
            </a:r>
            <a:br>
              <a:rPr lang="en-US" altLang="zh-CN" dirty="0" smtClean="0"/>
            </a:br>
            <a:r>
              <a:rPr lang="en-US" altLang="zh-CN" dirty="0" smtClean="0"/>
              <a:t>       </a:t>
            </a:r>
            <a:r>
              <a:rPr lang="en-US" altLang="zh-CN" b="1" dirty="0" smtClean="0"/>
              <a:t>Artistic Charms of Chinese</a:t>
            </a:r>
            <a:br>
              <a:rPr lang="en-US" altLang="zh-CN" b="1" dirty="0" smtClean="0"/>
            </a:br>
            <a:r>
              <a:rPr lang="en-US" altLang="zh-CN" b="1" dirty="0" smtClean="0"/>
              <a:t>               Traditional Culture </a:t>
            </a:r>
            <a:r>
              <a:rPr lang="zh-CN" altLang="zh-CN" dirty="0" smtClean="0"/>
              <a:t/>
            </a:r>
            <a:br>
              <a:rPr lang="zh-CN" altLang="zh-CN" dirty="0" smtClean="0"/>
            </a:br>
            <a:endParaRPr lang="zh-CN" altLang="en-US" sz="4900" dirty="0"/>
          </a:p>
        </p:txBody>
      </p:sp>
      <p:sp>
        <p:nvSpPr>
          <p:cNvPr id="3" name="内容占位符 2"/>
          <p:cNvSpPr>
            <a:spLocks noGrp="1"/>
          </p:cNvSpPr>
          <p:nvPr>
            <p:ph idx="1"/>
          </p:nvPr>
        </p:nvSpPr>
        <p:spPr>
          <a:xfrm>
            <a:off x="467544" y="3645024"/>
            <a:ext cx="8229600" cy="2160240"/>
          </a:xfrm>
        </p:spPr>
        <p:txBody>
          <a:bodyPr/>
          <a:lstStyle/>
          <a:p>
            <a:pPr algn="ctr">
              <a:buNone/>
            </a:pPr>
            <a:r>
              <a:rPr lang="en-US" altLang="zh-CN" sz="2800" dirty="0" smtClean="0">
                <a:cs typeface="Times New Roman" pitchFamily="18" charset="0"/>
              </a:rPr>
              <a:t>CHEN, Jia</a:t>
            </a:r>
          </a:p>
          <a:p>
            <a:pPr algn="ctr">
              <a:buNone/>
            </a:pPr>
            <a:r>
              <a:rPr lang="en-US" altLang="zh-CN" sz="2800" dirty="0" smtClean="0">
                <a:cs typeface="Times New Roman" pitchFamily="18" charset="0"/>
              </a:rPr>
              <a:t>School of Philosophy</a:t>
            </a:r>
          </a:p>
          <a:p>
            <a:pPr algn="ctr">
              <a:buNone/>
            </a:pPr>
            <a:r>
              <a:rPr lang="en-US" altLang="zh-CN" sz="2800" dirty="0" smtClean="0">
                <a:cs typeface="Times New Roman" pitchFamily="18" charset="0"/>
              </a:rPr>
              <a:t>Oct. 16,  2018</a:t>
            </a:r>
          </a:p>
          <a:p>
            <a:endParaRPr lang="en-US" altLang="zh-CN" dirty="0" smtClean="0"/>
          </a:p>
          <a:p>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576064"/>
          </a:xfrm>
        </p:spPr>
        <p:txBody>
          <a:bodyPr>
            <a:noAutofit/>
          </a:bodyPr>
          <a:lstStyle/>
          <a:p>
            <a:r>
              <a:rPr lang="en-US" altLang="zh-CN" sz="3200" dirty="0" smtClean="0"/>
              <a:t>1</a:t>
            </a:r>
            <a:r>
              <a:rPr lang="zh-CN" altLang="en-US" sz="3200" dirty="0" smtClean="0"/>
              <a:t>、</a:t>
            </a:r>
            <a:r>
              <a:rPr lang="en-US" altLang="zh-CN" sz="3200" dirty="0" smtClean="0"/>
              <a:t>Complementary position of Yin/Yang </a:t>
            </a:r>
            <a:endParaRPr lang="zh-CN" altLang="en-US" sz="3200" dirty="0"/>
          </a:p>
        </p:txBody>
      </p:sp>
      <p:sp>
        <p:nvSpPr>
          <p:cNvPr id="3" name="内容占位符 2"/>
          <p:cNvSpPr>
            <a:spLocks noGrp="1"/>
          </p:cNvSpPr>
          <p:nvPr>
            <p:ph idx="1"/>
          </p:nvPr>
        </p:nvSpPr>
        <p:spPr>
          <a:xfrm>
            <a:off x="323528" y="1052736"/>
            <a:ext cx="8445624" cy="5616624"/>
          </a:xfrm>
        </p:spPr>
        <p:txBody>
          <a:bodyPr/>
          <a:lstStyle/>
          <a:p>
            <a:pPr>
              <a:buFont typeface="Wingdings" pitchFamily="2" charset="2"/>
              <a:buChar char="u"/>
            </a:pPr>
            <a:r>
              <a:rPr lang="en-US" altLang="zh-CN" sz="2800" dirty="0" smtClean="0"/>
              <a:t>Yang (masculine principle of cosmology):  </a:t>
            </a:r>
            <a:br>
              <a:rPr lang="en-US" altLang="zh-CN" sz="2800" dirty="0" smtClean="0"/>
            </a:br>
            <a:r>
              <a:rPr lang="en-US" altLang="zh-CN" sz="2800" dirty="0" smtClean="0"/>
              <a:t>                positive, upward, progress  </a:t>
            </a:r>
          </a:p>
          <a:p>
            <a:pPr>
              <a:buFont typeface="Wingdings" pitchFamily="2" charset="2"/>
              <a:buChar char="u"/>
            </a:pPr>
            <a:r>
              <a:rPr lang="en-US" altLang="zh-CN" sz="2800" dirty="0" smtClean="0"/>
              <a:t>Yin (feminine principle): negative, downward, retreat</a:t>
            </a:r>
            <a:endParaRPr lang="zh-CN" altLang="zh-CN" sz="2800" dirty="0" smtClean="0"/>
          </a:p>
          <a:p>
            <a:pPr>
              <a:buNone/>
            </a:pPr>
            <a:endParaRPr lang="en-US" altLang="zh-CN" sz="2800" dirty="0" smtClean="0"/>
          </a:p>
          <a:p>
            <a:pPr>
              <a:buNone/>
            </a:pPr>
            <a:r>
              <a:rPr lang="en-US" altLang="zh-CN" sz="2800" dirty="0" smtClean="0"/>
              <a:t>Complimentary and interchangeable relations between the two;</a:t>
            </a:r>
            <a:endParaRPr lang="zh-CN" altLang="zh-CN" sz="2800" dirty="0" smtClean="0"/>
          </a:p>
          <a:p>
            <a:pPr>
              <a:buNone/>
            </a:pPr>
            <a:r>
              <a:rPr lang="en-US" altLang="zh-CN" sz="2800" dirty="0" smtClean="0"/>
              <a:t>Mark the beginning of learning the</a:t>
            </a:r>
            <a:br>
              <a:rPr lang="en-US" altLang="zh-CN" sz="2800" dirty="0" smtClean="0"/>
            </a:br>
            <a:r>
              <a:rPr lang="en-US" altLang="zh-CN" sz="2800" dirty="0" smtClean="0"/>
              <a:t> world through an abstract, and</a:t>
            </a:r>
            <a:br>
              <a:rPr lang="en-US" altLang="zh-CN" sz="2800" dirty="0" smtClean="0"/>
            </a:br>
            <a:r>
              <a:rPr lang="en-US" altLang="zh-CN" sz="2800" dirty="0" smtClean="0"/>
              <a:t> theorized manner.</a:t>
            </a:r>
          </a:p>
          <a:p>
            <a:endParaRPr lang="zh-CN" altLang="en-US" dirty="0"/>
          </a:p>
        </p:txBody>
      </p:sp>
      <p:pic>
        <p:nvPicPr>
          <p:cNvPr id="5" name="图片 4" descr="阴阳.jpg"/>
          <p:cNvPicPr>
            <a:picLocks noChangeAspect="1"/>
          </p:cNvPicPr>
          <p:nvPr/>
        </p:nvPicPr>
        <p:blipFill>
          <a:blip r:embed="rId2" cstate="print"/>
          <a:stretch>
            <a:fillRect/>
          </a:stretch>
        </p:blipFill>
        <p:spPr>
          <a:xfrm>
            <a:off x="5759623" y="4437112"/>
            <a:ext cx="3060849" cy="223572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02034"/>
          </a:xfrm>
        </p:spPr>
        <p:txBody>
          <a:bodyPr>
            <a:normAutofit fontScale="90000"/>
          </a:bodyPr>
          <a:lstStyle/>
          <a:p>
            <a:endParaRPr lang="zh-CN" altLang="en-US" dirty="0"/>
          </a:p>
        </p:txBody>
      </p:sp>
      <p:sp>
        <p:nvSpPr>
          <p:cNvPr id="3" name="内容占位符 2"/>
          <p:cNvSpPr>
            <a:spLocks noGrp="1"/>
          </p:cNvSpPr>
          <p:nvPr>
            <p:ph idx="1"/>
          </p:nvPr>
        </p:nvSpPr>
        <p:spPr>
          <a:xfrm>
            <a:off x="467544" y="548680"/>
            <a:ext cx="8229600" cy="5544616"/>
          </a:xfrm>
        </p:spPr>
        <p:txBody>
          <a:bodyPr>
            <a:normAutofit fontScale="85000" lnSpcReduction="10000"/>
          </a:bodyPr>
          <a:lstStyle/>
          <a:p>
            <a:pPr>
              <a:buNone/>
            </a:pPr>
            <a:endParaRPr lang="en-US" altLang="zh-CN" dirty="0" smtClean="0"/>
          </a:p>
          <a:p>
            <a:pPr>
              <a:buNone/>
            </a:pPr>
            <a:r>
              <a:rPr lang="en-US" altLang="zh-CN" dirty="0" smtClean="0"/>
              <a:t>The school represents a scientific tendency in the sense that it tried to give a positive interpretation to natural events in terms solely of natural force.  </a:t>
            </a:r>
          </a:p>
          <a:p>
            <a:pPr>
              <a:buNone/>
            </a:pPr>
            <a:endParaRPr lang="en-US" altLang="zh-CN" dirty="0" smtClean="0"/>
          </a:p>
          <a:p>
            <a:r>
              <a:rPr lang="en-US" altLang="zh-CN" dirty="0" smtClean="0"/>
              <a:t>During the Eastern Zhou Period (770 BCE-222BCE)</a:t>
            </a:r>
            <a:r>
              <a:rPr lang="zh-CN" altLang="en-US" dirty="0" smtClean="0"/>
              <a:t> </a:t>
            </a:r>
            <a:r>
              <a:rPr lang="en-US" altLang="zh-CN" dirty="0" smtClean="0"/>
              <a:t>, due to the dramatic social changes, a descending position of the “gods” was followed by the uprising position of the </a:t>
            </a:r>
            <a:r>
              <a:rPr lang="en-US" altLang="zh-CN" dirty="0" smtClean="0">
                <a:solidFill>
                  <a:srgbClr val="FF0000"/>
                </a:solidFill>
              </a:rPr>
              <a:t>people</a:t>
            </a:r>
            <a:r>
              <a:rPr lang="en-US" altLang="zh-CN" dirty="0" smtClean="0"/>
              <a:t>.</a:t>
            </a:r>
          </a:p>
          <a:p>
            <a:endParaRPr lang="en-US" altLang="zh-CN" dirty="0" smtClean="0"/>
          </a:p>
          <a:p>
            <a:r>
              <a:rPr lang="en-US" altLang="zh-CN" dirty="0" smtClean="0"/>
              <a:t>The scope of concerns were no longer limited to the origin of cosmos and the classification of things, </a:t>
            </a:r>
            <a:br>
              <a:rPr lang="en-US" altLang="zh-CN" dirty="0" smtClean="0"/>
            </a:br>
            <a:r>
              <a:rPr lang="en-US" altLang="zh-CN" dirty="0" smtClean="0"/>
              <a:t>but more closely related to political issues.</a:t>
            </a:r>
            <a:endParaRPr lang="zh-CN" altLang="en-US" dirty="0" smtClean="0"/>
          </a:p>
          <a:p>
            <a:pPr>
              <a:buNone/>
            </a:pPr>
            <a:endParaRPr lang="zh-CN" altLang="en-US" dirty="0" smtClean="0"/>
          </a:p>
          <a:p>
            <a:pPr>
              <a:buFont typeface="Wingdings 2" pitchFamily="18" charset="2"/>
              <a:buNone/>
            </a:pPr>
            <a:endParaRPr lang="zh-CN" altLang="en-US" dirty="0" smtClean="0"/>
          </a:p>
          <a:p>
            <a:pPr>
              <a:buNone/>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en-US" altLang="zh-CN" sz="4000" dirty="0" smtClean="0">
                <a:solidFill>
                  <a:srgbClr val="0070C0"/>
                </a:solidFill>
              </a:rPr>
              <a:t>2</a:t>
            </a:r>
            <a:r>
              <a:rPr lang="zh-CN" altLang="en-US" sz="4000" dirty="0" smtClean="0">
                <a:solidFill>
                  <a:srgbClr val="0070C0"/>
                </a:solidFill>
              </a:rPr>
              <a:t>、</a:t>
            </a:r>
            <a:r>
              <a:rPr lang="en-US" altLang="zh-CN" sz="4000" dirty="0" smtClean="0">
                <a:solidFill>
                  <a:srgbClr val="0070C0"/>
                </a:solidFill>
              </a:rPr>
              <a:t>the Five Elements </a:t>
            </a:r>
            <a:r>
              <a:rPr lang="zh-CN" altLang="en-US" sz="4000" dirty="0">
                <a:solidFill>
                  <a:srgbClr val="0070C0"/>
                </a:solidFill>
              </a:rPr>
              <a:t>五行</a:t>
            </a:r>
          </a:p>
        </p:txBody>
      </p:sp>
      <p:sp>
        <p:nvSpPr>
          <p:cNvPr id="3" name="内容占位符 2"/>
          <p:cNvSpPr>
            <a:spLocks noGrp="1"/>
          </p:cNvSpPr>
          <p:nvPr>
            <p:ph idx="1"/>
          </p:nvPr>
        </p:nvSpPr>
        <p:spPr>
          <a:xfrm>
            <a:off x="467544" y="1124744"/>
            <a:ext cx="8229600" cy="4968552"/>
          </a:xfrm>
        </p:spPr>
        <p:txBody>
          <a:bodyPr>
            <a:normAutofit fontScale="92500" lnSpcReduction="20000"/>
          </a:bodyPr>
          <a:lstStyle/>
          <a:p>
            <a:pPr>
              <a:buFont typeface="Wingdings" panose="05000000000000000000" pitchFamily="2" charset="2"/>
              <a:buChar char="p"/>
            </a:pPr>
            <a:r>
              <a:rPr lang="en-US" altLang="zh-CN" dirty="0" smtClean="0"/>
              <a:t>Five avenues (literal meaning</a:t>
            </a:r>
            <a:r>
              <a:rPr lang="zh-CN" altLang="en-US" dirty="0" smtClean="0"/>
              <a:t>）</a:t>
            </a:r>
            <a:endParaRPr lang="en-US" altLang="zh-CN" dirty="0"/>
          </a:p>
          <a:p>
            <a:pPr>
              <a:buFont typeface="Wingdings" panose="05000000000000000000" pitchFamily="2" charset="2"/>
              <a:buChar char="p"/>
            </a:pPr>
            <a:r>
              <a:rPr lang="en-US" altLang="zh-CN" dirty="0" smtClean="0"/>
              <a:t>Five </a:t>
            </a:r>
            <a:r>
              <a:rPr lang="en-US" altLang="zh-CN" dirty="0"/>
              <a:t>types (categorizations represented by five objects)—extended meaning </a:t>
            </a:r>
            <a:r>
              <a:rPr lang="en-US" altLang="zh-CN" dirty="0" smtClean="0"/>
              <a:t/>
            </a:r>
            <a:br>
              <a:rPr lang="en-US" altLang="zh-CN" dirty="0" smtClean="0"/>
            </a:br>
            <a:endParaRPr lang="en-US" altLang="zh-CN" dirty="0"/>
          </a:p>
          <a:p>
            <a:pPr>
              <a:buNone/>
            </a:pPr>
            <a:r>
              <a:rPr lang="en-US" altLang="zh-CN" dirty="0"/>
              <a:t>View of the nature—shaped in Shang/Zhou transition. </a:t>
            </a:r>
          </a:p>
          <a:p>
            <a:pPr>
              <a:buNone/>
            </a:pPr>
            <a:endParaRPr lang="en-US" altLang="zh-CN" dirty="0"/>
          </a:p>
          <a:p>
            <a:pPr>
              <a:buNone/>
            </a:pPr>
            <a:r>
              <a:rPr lang="en-US" altLang="zh-CN" dirty="0"/>
              <a:t>The first authentic account of the Five Elements—the Book of History, known as “Great Plan”. It is said to be the record of a speech delivered to King Wu of the Zhou dynasty by the viscount of Ji.</a:t>
            </a:r>
            <a:endParaRPr lang="zh-CN" altLang="en-US" dirty="0"/>
          </a:p>
          <a:p>
            <a:endParaRPr lang="zh-CN" altLang="en-US" dirty="0"/>
          </a:p>
        </p:txBody>
      </p:sp>
    </p:spTree>
    <p:extLst>
      <p:ext uri="{BB962C8B-B14F-4D97-AF65-F5344CB8AC3E}">
        <p14:creationId xmlns:p14="http://schemas.microsoft.com/office/powerpoint/2010/main" val="172400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flipV="1">
            <a:off x="457200" y="228919"/>
            <a:ext cx="8229600" cy="45719"/>
          </a:xfrm>
        </p:spPr>
        <p:txBody>
          <a:bodyPr>
            <a:normAutofit fontScale="90000"/>
          </a:bodyPr>
          <a:lstStyle/>
          <a:p>
            <a:endParaRPr lang="zh-CN" altLang="en-US" dirty="0"/>
          </a:p>
        </p:txBody>
      </p:sp>
      <p:sp>
        <p:nvSpPr>
          <p:cNvPr id="3" name="内容占位符 2"/>
          <p:cNvSpPr>
            <a:spLocks noGrp="1"/>
          </p:cNvSpPr>
          <p:nvPr>
            <p:ph idx="1"/>
          </p:nvPr>
        </p:nvSpPr>
        <p:spPr>
          <a:xfrm>
            <a:off x="467544" y="476672"/>
            <a:ext cx="8352928" cy="6192688"/>
          </a:xfrm>
        </p:spPr>
        <p:txBody>
          <a:bodyPr>
            <a:normAutofit/>
          </a:bodyPr>
          <a:lstStyle/>
          <a:p>
            <a:pPr>
              <a:buNone/>
            </a:pPr>
            <a:endParaRPr lang="zh-CN" altLang="en-US" sz="2800" dirty="0" smtClean="0"/>
          </a:p>
        </p:txBody>
      </p:sp>
      <p:graphicFrame>
        <p:nvGraphicFramePr>
          <p:cNvPr id="4" name="表格 3"/>
          <p:cNvGraphicFramePr>
            <a:graphicFrameLocks noGrp="1"/>
          </p:cNvGraphicFramePr>
          <p:nvPr/>
        </p:nvGraphicFramePr>
        <p:xfrm>
          <a:off x="467543" y="332656"/>
          <a:ext cx="8280920" cy="6376454"/>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0000"/>
                    </a:ext>
                  </a:extLst>
                </a:gridCol>
                <a:gridCol w="1450447">
                  <a:extLst>
                    <a:ext uri="{9D8B030D-6E8A-4147-A177-3AD203B41FA5}">
                      <a16:colId xmlns:a16="http://schemas.microsoft.com/office/drawing/2014/main" val="20001"/>
                    </a:ext>
                  </a:extLst>
                </a:gridCol>
                <a:gridCol w="3518105">
                  <a:extLst>
                    <a:ext uri="{9D8B030D-6E8A-4147-A177-3AD203B41FA5}">
                      <a16:colId xmlns:a16="http://schemas.microsoft.com/office/drawing/2014/main" val="20002"/>
                    </a:ext>
                  </a:extLst>
                </a:gridCol>
                <a:gridCol w="2160239">
                  <a:extLst>
                    <a:ext uri="{9D8B030D-6E8A-4147-A177-3AD203B41FA5}">
                      <a16:colId xmlns:a16="http://schemas.microsoft.com/office/drawing/2014/main" val="20003"/>
                    </a:ext>
                  </a:extLst>
                </a:gridCol>
              </a:tblGrid>
              <a:tr h="1298467">
                <a:tc>
                  <a:txBody>
                    <a:bodyPr/>
                    <a:lstStyle/>
                    <a:p>
                      <a:r>
                        <a:rPr lang="en-US" altLang="zh-CN" sz="2400" dirty="0" smtClean="0"/>
                        <a:t>Five elements</a:t>
                      </a:r>
                      <a:endParaRPr lang="zh-CN" altLang="en-US" sz="2400" dirty="0"/>
                    </a:p>
                  </a:txBody>
                  <a:tcPr/>
                </a:tc>
                <a:tc>
                  <a:txBody>
                    <a:bodyPr/>
                    <a:lstStyle/>
                    <a:p>
                      <a:r>
                        <a:rPr lang="en-US" altLang="zh-CN" sz="2400" dirty="0" smtClean="0"/>
                        <a:t>Type</a:t>
                      </a:r>
                      <a:endParaRPr lang="zh-CN" altLang="en-US" sz="2400" dirty="0"/>
                    </a:p>
                  </a:txBody>
                  <a:tcPr/>
                </a:tc>
                <a:tc>
                  <a:txBody>
                    <a:bodyPr/>
                    <a:lstStyle/>
                    <a:p>
                      <a:r>
                        <a:rPr lang="en-US" altLang="zh-CN" sz="2400" dirty="0" smtClean="0"/>
                        <a:t>Nature of the</a:t>
                      </a:r>
                      <a:r>
                        <a:rPr lang="en-US" altLang="zh-CN" sz="2400" baseline="0" dirty="0" smtClean="0"/>
                        <a:t> element</a:t>
                      </a:r>
                    </a:p>
                  </a:txBody>
                  <a:tcPr/>
                </a:tc>
                <a:tc>
                  <a:txBody>
                    <a:bodyPr/>
                    <a:lstStyle/>
                    <a:p>
                      <a:r>
                        <a:rPr lang="en-US" altLang="zh-CN" sz="2800" baseline="0" dirty="0" smtClean="0"/>
                        <a:t> </a:t>
                      </a:r>
                      <a:r>
                        <a:rPr lang="en-US" altLang="zh-CN" sz="2400" baseline="0" dirty="0" smtClean="0"/>
                        <a:t>Application</a:t>
                      </a:r>
                    </a:p>
                  </a:txBody>
                  <a:tcPr/>
                </a:tc>
                <a:extLst>
                  <a:ext uri="{0D108BD9-81ED-4DB2-BD59-A6C34878D82A}">
                    <a16:rowId xmlns:a16="http://schemas.microsoft.com/office/drawing/2014/main" val="10000"/>
                  </a:ext>
                </a:extLst>
              </a:tr>
              <a:tr h="898938">
                <a:tc>
                  <a:txBody>
                    <a:bodyPr/>
                    <a:lstStyle/>
                    <a:p>
                      <a:pPr marL="0" algn="l" rtl="0" eaLnBrk="1" latinLnBrk="0" hangingPunct="1"/>
                      <a:r>
                        <a:rPr kumimoji="0" lang="en-US" altLang="zh-CN" sz="2800" kern="1200" dirty="0" smtClean="0">
                          <a:solidFill>
                            <a:schemeClr val="dk1"/>
                          </a:solidFill>
                          <a:latin typeface="+mn-lt"/>
                          <a:ea typeface="+mn-ea"/>
                          <a:cs typeface="+mn-cs"/>
                        </a:rPr>
                        <a:t>Water </a:t>
                      </a:r>
                      <a:endParaRPr kumimoji="0" lang="zh-CN" altLang="en-US" sz="2800" kern="1200" dirty="0" smtClean="0">
                        <a:solidFill>
                          <a:schemeClr val="dk1"/>
                        </a:solidFill>
                        <a:latin typeface="+mn-lt"/>
                        <a:ea typeface="+mn-ea"/>
                        <a:cs typeface="+mn-cs"/>
                      </a:endParaRPr>
                    </a:p>
                  </a:txBody>
                  <a:tcPr/>
                </a:tc>
                <a:tc>
                  <a:txBody>
                    <a:bodyPr/>
                    <a:lstStyle/>
                    <a:p>
                      <a:pPr marL="0" algn="l" rtl="0" eaLnBrk="1" latinLnBrk="0" hangingPunct="1"/>
                      <a:r>
                        <a:rPr kumimoji="0" lang="en-US" altLang="zh-CN" sz="2800" kern="1200" dirty="0" smtClean="0">
                          <a:solidFill>
                            <a:schemeClr val="dk1"/>
                          </a:solidFill>
                          <a:latin typeface="+mn-lt"/>
                          <a:ea typeface="+mn-ea"/>
                          <a:cs typeface="+mn-cs"/>
                        </a:rPr>
                        <a:t>Fluidity</a:t>
                      </a:r>
                      <a:endParaRPr kumimoji="0" lang="zh-CN" altLang="en-US" sz="2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to moisten</a:t>
                      </a:r>
                      <a:r>
                        <a:rPr lang="en-US" altLang="zh-CN" sz="2800" baseline="0" dirty="0" smtClean="0"/>
                        <a:t> and descend</a:t>
                      </a:r>
                      <a:endParaRPr lang="en-US" altLang="zh-CN"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800" dirty="0" smtClean="0"/>
                        <a:t>Irrigation </a:t>
                      </a:r>
                    </a:p>
                  </a:txBody>
                  <a:tcPr/>
                </a:tc>
                <a:extLst>
                  <a:ext uri="{0D108BD9-81ED-4DB2-BD59-A6C34878D82A}">
                    <a16:rowId xmlns:a16="http://schemas.microsoft.com/office/drawing/2014/main" val="10001"/>
                  </a:ext>
                </a:extLst>
              </a:tr>
              <a:tr h="898938">
                <a:tc>
                  <a:txBody>
                    <a:bodyPr/>
                    <a:lstStyle/>
                    <a:p>
                      <a:r>
                        <a:rPr lang="en-US" altLang="zh-CN" sz="2800" dirty="0" smtClean="0"/>
                        <a:t>Fire</a:t>
                      </a:r>
                      <a:endParaRPr lang="zh-CN" altLang="en-US" sz="2800" dirty="0"/>
                    </a:p>
                  </a:txBody>
                  <a:tcPr/>
                </a:tc>
                <a:tc>
                  <a:txBody>
                    <a:bodyPr/>
                    <a:lstStyle/>
                    <a:p>
                      <a:r>
                        <a:rPr lang="en-US" altLang="zh-CN" sz="2800" dirty="0" smtClean="0"/>
                        <a:t>Burning</a:t>
                      </a:r>
                      <a:r>
                        <a:rPr lang="en-US" altLang="zh-CN" sz="2800" baseline="0" dirty="0" smtClean="0"/>
                        <a:t> </a:t>
                      </a:r>
                      <a:endParaRPr lang="zh-CN" altLang="en-US" sz="2800" dirty="0"/>
                    </a:p>
                  </a:txBody>
                  <a:tcPr/>
                </a:tc>
                <a:tc>
                  <a:txBody>
                    <a:bodyPr/>
                    <a:lstStyle/>
                    <a:p>
                      <a:r>
                        <a:rPr lang="en-US" altLang="zh-CN" sz="2800" dirty="0" smtClean="0"/>
                        <a:t>to</a:t>
                      </a:r>
                      <a:r>
                        <a:rPr lang="en-US" altLang="zh-CN" sz="2800" baseline="0" dirty="0" smtClean="0"/>
                        <a:t> </a:t>
                      </a:r>
                      <a:r>
                        <a:rPr lang="en-US" altLang="zh-CN" sz="2800" dirty="0" smtClean="0"/>
                        <a:t>flame,</a:t>
                      </a:r>
                      <a:r>
                        <a:rPr lang="en-US" altLang="zh-CN" sz="2800" baseline="0" dirty="0" smtClean="0"/>
                        <a:t> ascend</a:t>
                      </a:r>
                      <a:endParaRPr lang="zh-CN" altLang="en-US" sz="2800" dirty="0"/>
                    </a:p>
                  </a:txBody>
                  <a:tcPr/>
                </a:tc>
                <a:tc>
                  <a:txBody>
                    <a:bodyPr/>
                    <a:lstStyle/>
                    <a:p>
                      <a:r>
                        <a:rPr lang="en-US" altLang="zh-CN" sz="2800" dirty="0" smtClean="0"/>
                        <a:t>Cooking</a:t>
                      </a:r>
                    </a:p>
                    <a:p>
                      <a:endParaRPr lang="zh-CN" altLang="en-US" sz="2800" dirty="0"/>
                    </a:p>
                  </a:txBody>
                  <a:tcPr/>
                </a:tc>
                <a:extLst>
                  <a:ext uri="{0D108BD9-81ED-4DB2-BD59-A6C34878D82A}">
                    <a16:rowId xmlns:a16="http://schemas.microsoft.com/office/drawing/2014/main" val="10002"/>
                  </a:ext>
                </a:extLst>
              </a:tr>
              <a:tr h="898938">
                <a:tc>
                  <a:txBody>
                    <a:bodyPr/>
                    <a:lstStyle/>
                    <a:p>
                      <a:r>
                        <a:rPr lang="en-US" altLang="zh-CN" sz="2800" dirty="0" smtClean="0"/>
                        <a:t>Wood</a:t>
                      </a:r>
                      <a:endParaRPr lang="zh-CN" altLang="en-US" sz="2800" dirty="0"/>
                    </a:p>
                  </a:txBody>
                  <a:tcPr/>
                </a:tc>
                <a:tc>
                  <a:txBody>
                    <a:bodyPr/>
                    <a:lstStyle/>
                    <a:p>
                      <a:r>
                        <a:rPr lang="en-US" altLang="zh-CN" sz="2800" dirty="0" smtClean="0"/>
                        <a:t>Plants</a:t>
                      </a:r>
                      <a:endParaRPr lang="zh-CN" altLang="en-US" sz="2800" dirty="0"/>
                    </a:p>
                  </a:txBody>
                  <a:tcPr/>
                </a:tc>
                <a:tc>
                  <a:txBody>
                    <a:bodyPr/>
                    <a:lstStyle/>
                    <a:p>
                      <a:r>
                        <a:rPr lang="en-US" altLang="zh-CN" sz="2800" dirty="0" smtClean="0"/>
                        <a:t>be</a:t>
                      </a:r>
                      <a:r>
                        <a:rPr lang="en-US" altLang="zh-CN" sz="2800" baseline="0" dirty="0" smtClean="0"/>
                        <a:t> crooked and straighten</a:t>
                      </a:r>
                      <a:endParaRPr lang="zh-CN" altLang="en-US" sz="2800" dirty="0"/>
                    </a:p>
                  </a:txBody>
                  <a:tcPr/>
                </a:tc>
                <a:tc>
                  <a:txBody>
                    <a:bodyPr/>
                    <a:lstStyle/>
                    <a:p>
                      <a:r>
                        <a:rPr lang="en-US" altLang="zh-CN" sz="2800" dirty="0" smtClean="0"/>
                        <a:t>Production</a:t>
                      </a:r>
                      <a:endParaRPr lang="zh-CN" altLang="en-US" sz="2800" dirty="0"/>
                    </a:p>
                  </a:txBody>
                  <a:tcPr/>
                </a:tc>
                <a:extLst>
                  <a:ext uri="{0D108BD9-81ED-4DB2-BD59-A6C34878D82A}">
                    <a16:rowId xmlns:a16="http://schemas.microsoft.com/office/drawing/2014/main" val="10003"/>
                  </a:ext>
                </a:extLst>
              </a:tr>
              <a:tr h="898938">
                <a:tc>
                  <a:txBody>
                    <a:bodyPr/>
                    <a:lstStyle/>
                    <a:p>
                      <a:r>
                        <a:rPr lang="en-US" altLang="zh-CN" sz="2800" dirty="0" smtClean="0"/>
                        <a:t>Metal</a:t>
                      </a:r>
                      <a:endParaRPr lang="zh-CN" altLang="en-US" sz="2800" dirty="0"/>
                    </a:p>
                  </a:txBody>
                  <a:tcPr/>
                </a:tc>
                <a:tc>
                  <a:txBody>
                    <a:bodyPr/>
                    <a:lstStyle/>
                    <a:p>
                      <a:r>
                        <a:rPr lang="en-US" altLang="zh-CN" sz="2800" dirty="0" smtClean="0"/>
                        <a:t>Melting</a:t>
                      </a:r>
                      <a:endParaRPr lang="zh-CN" altLang="en-US" sz="2800" dirty="0"/>
                    </a:p>
                  </a:txBody>
                  <a:tcPr/>
                </a:tc>
                <a:tc>
                  <a:txBody>
                    <a:bodyPr/>
                    <a:lstStyle/>
                    <a:p>
                      <a:r>
                        <a:rPr lang="en-US" altLang="zh-CN" sz="2800" baseline="0" dirty="0" smtClean="0"/>
                        <a:t>to yield and to be modified</a:t>
                      </a:r>
                      <a:endParaRPr lang="zh-CN" altLang="en-US" sz="2800" dirty="0"/>
                    </a:p>
                  </a:txBody>
                  <a:tcPr/>
                </a:tc>
                <a:tc>
                  <a:txBody>
                    <a:bodyPr/>
                    <a:lstStyle/>
                    <a:p>
                      <a:r>
                        <a:rPr lang="en-US" altLang="zh-CN" sz="2800" dirty="0" smtClean="0"/>
                        <a:t>Manufacture</a:t>
                      </a:r>
                      <a:endParaRPr lang="zh-CN" altLang="en-US" sz="2800" dirty="0"/>
                    </a:p>
                  </a:txBody>
                  <a:tcPr/>
                </a:tc>
                <a:extLst>
                  <a:ext uri="{0D108BD9-81ED-4DB2-BD59-A6C34878D82A}">
                    <a16:rowId xmlns:a16="http://schemas.microsoft.com/office/drawing/2014/main" val="10004"/>
                  </a:ext>
                </a:extLst>
              </a:tr>
              <a:tr h="1298467">
                <a:tc>
                  <a:txBody>
                    <a:bodyPr/>
                    <a:lstStyle/>
                    <a:p>
                      <a:r>
                        <a:rPr lang="en-US" altLang="zh-CN" sz="2800" dirty="0" smtClean="0"/>
                        <a:t>Earth</a:t>
                      </a:r>
                      <a:endParaRPr lang="zh-CN" altLang="en-US" sz="2800" dirty="0"/>
                    </a:p>
                  </a:txBody>
                  <a:tcPr/>
                </a:tc>
                <a:tc>
                  <a:txBody>
                    <a:bodyPr/>
                    <a:lstStyle/>
                    <a:p>
                      <a:r>
                        <a:rPr lang="en-US" altLang="zh-CN" sz="2800" dirty="0" smtClean="0"/>
                        <a:t>Soil</a:t>
                      </a:r>
                      <a:endParaRPr lang="zh-CN" altLang="en-US" sz="2800" dirty="0"/>
                    </a:p>
                  </a:txBody>
                  <a:tcPr/>
                </a:tc>
                <a:tc>
                  <a:txBody>
                    <a:bodyPr/>
                    <a:lstStyle/>
                    <a:p>
                      <a:r>
                        <a:rPr lang="en-US" altLang="zh-CN" sz="2800" dirty="0" smtClean="0"/>
                        <a:t>to</a:t>
                      </a:r>
                      <a:r>
                        <a:rPr lang="en-US" altLang="zh-CN" sz="2800" baseline="0" dirty="0" smtClean="0"/>
                        <a:t> provide for s</a:t>
                      </a:r>
                      <a:r>
                        <a:rPr lang="en-US" altLang="zh-CN" sz="2800" dirty="0" smtClean="0"/>
                        <a:t>owing</a:t>
                      </a:r>
                      <a:r>
                        <a:rPr lang="en-US" altLang="zh-CN" sz="2800" baseline="0" dirty="0" smtClean="0"/>
                        <a:t> and reaping</a:t>
                      </a:r>
                      <a:endParaRPr lang="zh-CN" altLang="en-US" sz="2800" dirty="0"/>
                    </a:p>
                  </a:txBody>
                  <a:tcPr/>
                </a:tc>
                <a:tc>
                  <a:txBody>
                    <a:bodyPr/>
                    <a:lstStyle/>
                    <a:p>
                      <a:r>
                        <a:rPr lang="en-US" altLang="zh-CN" sz="2800" dirty="0" smtClean="0"/>
                        <a:t>Planting</a:t>
                      </a:r>
                      <a:endParaRPr lang="zh-CN" altLang="en-US" sz="2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8499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74042"/>
          </a:xfrm>
        </p:spPr>
        <p:txBody>
          <a:bodyPr>
            <a:normAutofit fontScale="90000"/>
          </a:bodyPr>
          <a:lstStyle/>
          <a:p>
            <a:endParaRPr lang="zh-CN" altLang="en-US" dirty="0"/>
          </a:p>
        </p:txBody>
      </p:sp>
      <p:sp>
        <p:nvSpPr>
          <p:cNvPr id="3" name="内容占位符 2"/>
          <p:cNvSpPr>
            <a:spLocks noGrp="1"/>
          </p:cNvSpPr>
          <p:nvPr>
            <p:ph idx="1"/>
          </p:nvPr>
        </p:nvSpPr>
        <p:spPr>
          <a:xfrm>
            <a:off x="467544" y="692696"/>
            <a:ext cx="8229600" cy="5328592"/>
          </a:xfrm>
        </p:spPr>
        <p:txBody>
          <a:bodyPr>
            <a:normAutofit fontScale="92500" lnSpcReduction="20000"/>
          </a:bodyPr>
          <a:lstStyle/>
          <a:p>
            <a:pPr>
              <a:buNone/>
            </a:pPr>
            <a:r>
              <a:rPr lang="en-US" altLang="zh-CN" dirty="0" smtClean="0"/>
              <a:t>A general classification of the cosmos phenomena, not merely referring to five actual objects, but five dynamic and interacting types/forces represented by five elements or categories.</a:t>
            </a:r>
          </a:p>
          <a:p>
            <a:pPr>
              <a:buNone/>
            </a:pPr>
            <a:endParaRPr lang="en-US" altLang="zh-CN" dirty="0" smtClean="0"/>
          </a:p>
          <a:p>
            <a:pPr>
              <a:buNone/>
            </a:pPr>
            <a:r>
              <a:rPr lang="en-US" altLang="zh-CN" dirty="0" smtClean="0"/>
              <a:t> “Harmony creates variety”—the origin of the world</a:t>
            </a:r>
          </a:p>
          <a:p>
            <a:pPr>
              <a:buFont typeface="Wingdings" panose="05000000000000000000" pitchFamily="2" charset="2"/>
              <a:buChar char="Ø"/>
            </a:pPr>
            <a:r>
              <a:rPr lang="en-US" altLang="zh-CN" dirty="0" smtClean="0"/>
              <a:t>Harmony: to blend different things for a mutual balance</a:t>
            </a:r>
          </a:p>
          <a:p>
            <a:pPr>
              <a:buFont typeface="Wingdings" panose="05000000000000000000" pitchFamily="2" charset="2"/>
              <a:buChar char="Ø"/>
            </a:pPr>
            <a:r>
              <a:rPr lang="en-US" altLang="zh-CN" dirty="0" smtClean="0"/>
              <a:t>Sameness: a simple unification lack of variety; unbeneficial to the development</a:t>
            </a:r>
          </a:p>
          <a:p>
            <a:pPr>
              <a:buNone/>
            </a:pPr>
            <a:endParaRPr lang="en-US" altLang="zh-CN" dirty="0" smtClean="0"/>
          </a:p>
          <a:p>
            <a:pPr>
              <a:buNone/>
            </a:pPr>
            <a:endParaRPr lang="en-US" altLang="zh-CN" dirty="0" smtClean="0"/>
          </a:p>
          <a:p>
            <a:pPr>
              <a:buNone/>
            </a:pPr>
            <a:endParaRPr lang="en-US" altLang="zh-CN" dirty="0" smtClean="0"/>
          </a:p>
        </p:txBody>
      </p:sp>
    </p:spTree>
    <p:extLst>
      <p:ext uri="{BB962C8B-B14F-4D97-AF65-F5344CB8AC3E}">
        <p14:creationId xmlns:p14="http://schemas.microsoft.com/office/powerpoint/2010/main" val="2623327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flipV="1">
            <a:off x="457200" y="188640"/>
            <a:ext cx="8229600" cy="85998"/>
          </a:xfrm>
        </p:spPr>
        <p:txBody>
          <a:bodyPr>
            <a:normAutofit fontScale="90000"/>
          </a:bodyPr>
          <a:lstStyle/>
          <a:p>
            <a:endParaRPr lang="zh-CN" altLang="en-US" dirty="0" smtClean="0"/>
          </a:p>
        </p:txBody>
      </p:sp>
      <p:sp>
        <p:nvSpPr>
          <p:cNvPr id="54275" name="Rectangle 3"/>
          <p:cNvSpPr>
            <a:spLocks noGrp="1"/>
          </p:cNvSpPr>
          <p:nvPr>
            <p:ph idx="1"/>
          </p:nvPr>
        </p:nvSpPr>
        <p:spPr>
          <a:xfrm>
            <a:off x="457200" y="404664"/>
            <a:ext cx="8229600" cy="6048672"/>
          </a:xfrm>
        </p:spPr>
        <p:txBody>
          <a:bodyPr>
            <a:normAutofit fontScale="85000" lnSpcReduction="20000"/>
          </a:bodyPr>
          <a:lstStyle/>
          <a:p>
            <a:r>
              <a:rPr lang="en-US" altLang="zh-CN" dirty="0" smtClean="0"/>
              <a:t>The earliest systematic descriptions of the idea of </a:t>
            </a:r>
            <a:r>
              <a:rPr lang="en-US" altLang="zh-CN" dirty="0" smtClean="0">
                <a:solidFill>
                  <a:srgbClr val="0070C0"/>
                </a:solidFill>
              </a:rPr>
              <a:t>Yin and Yang </a:t>
            </a:r>
            <a:r>
              <a:rPr lang="en-US" altLang="zh-CN" dirty="0" smtClean="0"/>
              <a:t>were developed in </a:t>
            </a:r>
            <a:r>
              <a:rPr lang="en-US" altLang="zh-CN" i="1" dirty="0" err="1" smtClean="0">
                <a:solidFill>
                  <a:srgbClr val="0070C0"/>
                </a:solidFill>
              </a:rPr>
              <a:t>Zhouyi</a:t>
            </a:r>
            <a:r>
              <a:rPr lang="en-US" altLang="zh-CN" i="1" dirty="0" smtClean="0">
                <a:solidFill>
                  <a:srgbClr val="0070C0"/>
                </a:solidFill>
              </a:rPr>
              <a:t> </a:t>
            </a:r>
            <a:r>
              <a:rPr lang="en-US" altLang="zh-CN" b="1" i="1" dirty="0" smtClean="0">
                <a:solidFill>
                  <a:srgbClr val="0070C0"/>
                </a:solidFill>
              </a:rPr>
              <a:t>《</a:t>
            </a:r>
            <a:r>
              <a:rPr lang="zh-CN" altLang="en-US" b="1" i="1" dirty="0" smtClean="0">
                <a:solidFill>
                  <a:srgbClr val="0070C0"/>
                </a:solidFill>
              </a:rPr>
              <a:t>周易</a:t>
            </a:r>
            <a:r>
              <a:rPr lang="en-US" altLang="zh-CN" b="1" i="1" dirty="0" smtClean="0">
                <a:solidFill>
                  <a:srgbClr val="0070C0"/>
                </a:solidFill>
              </a:rPr>
              <a:t>》</a:t>
            </a:r>
            <a:r>
              <a:rPr lang="en-US" altLang="zh-CN" i="1" dirty="0" smtClean="0"/>
              <a:t>—the Book of Changes</a:t>
            </a:r>
            <a:endParaRPr lang="en-US" altLang="zh-CN" dirty="0" smtClean="0"/>
          </a:p>
          <a:p>
            <a:pPr>
              <a:buNone/>
            </a:pPr>
            <a:endParaRPr lang="zh-CN" altLang="en-US" dirty="0" smtClean="0"/>
          </a:p>
          <a:p>
            <a:r>
              <a:rPr lang="en-US" altLang="zh-CN" dirty="0" smtClean="0"/>
              <a:t>The idea of </a:t>
            </a:r>
            <a:r>
              <a:rPr lang="en-US" altLang="zh-CN" dirty="0" smtClean="0">
                <a:solidFill>
                  <a:srgbClr val="0070C0"/>
                </a:solidFill>
              </a:rPr>
              <a:t>Five Elements</a:t>
            </a:r>
            <a:r>
              <a:rPr lang="en-US" altLang="zh-CN" dirty="0" smtClean="0"/>
              <a:t>—earliest appearance in </a:t>
            </a:r>
            <a:r>
              <a:rPr lang="en-US" altLang="zh-CN" i="1" dirty="0" smtClean="0">
                <a:solidFill>
                  <a:srgbClr val="0070C0"/>
                </a:solidFill>
              </a:rPr>
              <a:t>the Book of Documents《</a:t>
            </a:r>
            <a:r>
              <a:rPr lang="zh-CN" altLang="en-US" i="1" dirty="0" smtClean="0">
                <a:solidFill>
                  <a:srgbClr val="0070C0"/>
                </a:solidFill>
              </a:rPr>
              <a:t>尚书</a:t>
            </a:r>
            <a:r>
              <a:rPr lang="en-US" altLang="zh-CN" i="1" dirty="0" smtClean="0">
                <a:solidFill>
                  <a:srgbClr val="0070C0"/>
                </a:solidFill>
              </a:rPr>
              <a:t>》</a:t>
            </a:r>
            <a:r>
              <a:rPr lang="en-US" altLang="zh-CN" dirty="0" smtClean="0">
                <a:solidFill>
                  <a:srgbClr val="0070C0"/>
                </a:solidFill>
              </a:rPr>
              <a:t> </a:t>
            </a:r>
            <a:r>
              <a:rPr lang="en-US" altLang="zh-CN" dirty="0" smtClean="0"/>
              <a:t>(historical records of Zhou  Dynasty), one of the nine major laws of governance</a:t>
            </a:r>
            <a:endParaRPr lang="zh-CN" altLang="en-US" dirty="0" smtClean="0"/>
          </a:p>
          <a:p>
            <a:pPr>
              <a:buFont typeface="Wingdings 2" pitchFamily="18" charset="2"/>
              <a:buNone/>
            </a:pPr>
            <a:endParaRPr lang="en-US" altLang="zh-CN" dirty="0" smtClean="0"/>
          </a:p>
          <a:p>
            <a:pPr>
              <a:buFont typeface="Wingdings 2" pitchFamily="18" charset="2"/>
              <a:buNone/>
            </a:pPr>
            <a:r>
              <a:rPr lang="en-US" altLang="zh-CN" dirty="0" smtClean="0"/>
              <a:t>During the middle and late age of the Warring Sates Period, these two studies were merged. </a:t>
            </a:r>
          </a:p>
          <a:p>
            <a:pPr>
              <a:buFont typeface="Wingdings 2" pitchFamily="18" charset="2"/>
              <a:buNone/>
            </a:pPr>
            <a:endParaRPr lang="zh-CN" altLang="en-US" dirty="0" smtClean="0"/>
          </a:p>
          <a:p>
            <a:pPr>
              <a:buFont typeface="Wingdings 2" pitchFamily="18" charset="2"/>
              <a:buNone/>
            </a:pPr>
            <a:r>
              <a:rPr lang="en-US" altLang="zh-CN" dirty="0" smtClean="0"/>
              <a:t>Till the Hanwudi (Emperor of Han, 156-87 BCE) , </a:t>
            </a:r>
            <a:r>
              <a:rPr lang="en-US" altLang="zh-CN" i="1" dirty="0" smtClean="0"/>
              <a:t>Zhouyi</a:t>
            </a:r>
            <a:r>
              <a:rPr lang="en-US" altLang="zh-CN" dirty="0" smtClean="0"/>
              <a:t> was regarded as the top of the Five </a:t>
            </a:r>
            <a:br>
              <a:rPr lang="en-US" altLang="zh-CN" dirty="0" smtClean="0"/>
            </a:br>
            <a:r>
              <a:rPr lang="en-US" altLang="zh-CN" dirty="0" smtClean="0"/>
              <a:t>Classics. </a:t>
            </a:r>
            <a:endParaRPr lang="zh-CN"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132856"/>
            <a:ext cx="8229600" cy="1143000"/>
          </a:xfrm>
        </p:spPr>
        <p:txBody>
          <a:bodyPr>
            <a:normAutofit fontScale="90000"/>
          </a:bodyPr>
          <a:lstStyle/>
          <a:p>
            <a:r>
              <a:rPr lang="en-US" altLang="zh-CN" dirty="0" smtClean="0">
                <a:solidFill>
                  <a:srgbClr val="0070C0"/>
                </a:solidFill>
              </a:rPr>
              <a:t>II. The Formation of Eight Diagrams</a:t>
            </a:r>
            <a:endParaRPr lang="zh-CN" altLang="en-US" dirty="0">
              <a:solidFill>
                <a:srgbClr val="0070C0"/>
              </a:solidFill>
            </a:endParaRPr>
          </a:p>
        </p:txBody>
      </p:sp>
      <p:sp>
        <p:nvSpPr>
          <p:cNvPr id="3" name="内容占位符 2"/>
          <p:cNvSpPr>
            <a:spLocks noGrp="1"/>
          </p:cNvSpPr>
          <p:nvPr>
            <p:ph idx="1"/>
          </p:nvPr>
        </p:nvSpPr>
        <p:spPr>
          <a:xfrm>
            <a:off x="467544" y="4581128"/>
            <a:ext cx="8229600" cy="1512168"/>
          </a:xfrm>
        </p:spPr>
        <p:txBody>
          <a:bodyPr/>
          <a:lstStyle/>
          <a:p>
            <a:endParaRPr lang="zh-CN" altLang="en-US" dirty="0"/>
          </a:p>
        </p:txBody>
      </p:sp>
    </p:spTree>
    <p:extLst>
      <p:ext uri="{BB962C8B-B14F-4D97-AF65-F5344CB8AC3E}">
        <p14:creationId xmlns:p14="http://schemas.microsoft.com/office/powerpoint/2010/main" val="55069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08920"/>
            <a:ext cx="2843808" cy="1633043"/>
          </a:xfrm>
        </p:spPr>
        <p:txBody>
          <a:bodyPr vert="horz">
            <a:normAutofit fontScale="90000"/>
          </a:bodyPr>
          <a:lstStyle/>
          <a:p>
            <a:r>
              <a:rPr lang="en-US" altLang="zh-CN" sz="3100" b="1" dirty="0" smtClean="0">
                <a:latin typeface="+mn-lt"/>
              </a:rPr>
              <a:t>Eight Diagrams </a:t>
            </a:r>
            <a:r>
              <a:rPr lang="zh-CN" altLang="en-US" sz="3100" b="1" dirty="0" smtClean="0">
                <a:latin typeface="+mn-lt"/>
              </a:rPr>
              <a:t>八卦</a:t>
            </a:r>
            <a:r>
              <a:rPr lang="en-US" altLang="zh-CN" sz="3100" b="1" dirty="0" smtClean="0">
                <a:latin typeface="+mn-lt"/>
              </a:rPr>
              <a:t>: </a:t>
            </a:r>
            <a:br>
              <a:rPr lang="en-US" altLang="zh-CN" sz="3100" b="1" dirty="0" smtClean="0">
                <a:latin typeface="+mn-lt"/>
              </a:rPr>
            </a:br>
            <a:r>
              <a:rPr lang="en-US" altLang="zh-CN" sz="3100" b="1" dirty="0">
                <a:latin typeface="+mn-lt"/>
              </a:rPr>
              <a:t/>
            </a:r>
            <a:br>
              <a:rPr lang="en-US" altLang="zh-CN" sz="3100" b="1" dirty="0">
                <a:latin typeface="+mn-lt"/>
              </a:rPr>
            </a:br>
            <a:r>
              <a:rPr lang="en-US" altLang="zh-CN" sz="3100" dirty="0" smtClean="0">
                <a:latin typeface="+mn-lt"/>
              </a:rPr>
              <a:t>An </a:t>
            </a:r>
            <a:r>
              <a:rPr lang="en-US" altLang="zh-CN" sz="3100" dirty="0">
                <a:latin typeface="+mn-lt"/>
              </a:rPr>
              <a:t>ancient Chinese system of </a:t>
            </a:r>
            <a:r>
              <a:rPr lang="en-US" altLang="zh-CN" sz="3100" dirty="0">
                <a:solidFill>
                  <a:srgbClr val="0070C0"/>
                </a:solidFill>
                <a:latin typeface="+mn-lt"/>
              </a:rPr>
              <a:t>divination</a:t>
            </a:r>
            <a:r>
              <a:rPr lang="en-US" altLang="zh-CN" sz="3100" dirty="0">
                <a:latin typeface="+mn-lt"/>
              </a:rPr>
              <a:t> based on symbolic trigrams and </a:t>
            </a:r>
            <a:r>
              <a:rPr lang="en-US" altLang="zh-CN" sz="3100" dirty="0" smtClean="0">
                <a:latin typeface="+mn-lt"/>
              </a:rPr>
              <a:t>hexagrams</a:t>
            </a:r>
            <a:r>
              <a:rPr lang="zh-CN" altLang="en-US" sz="3100" dirty="0" smtClean="0">
                <a:latin typeface="+mn-lt"/>
              </a:rPr>
              <a:t>；</a:t>
            </a:r>
            <a:r>
              <a:rPr lang="en-US" altLang="zh-CN" sz="3100" dirty="0" smtClean="0">
                <a:latin typeface="+mn-lt"/>
              </a:rPr>
              <a:t> </a:t>
            </a:r>
            <a:br>
              <a:rPr lang="en-US" altLang="zh-CN" sz="3100" dirty="0" smtClean="0">
                <a:latin typeface="+mn-lt"/>
              </a:rPr>
            </a:br>
            <a:r>
              <a:rPr lang="en-US" altLang="zh-CN" sz="3100" dirty="0" smtClean="0">
                <a:latin typeface="+mn-lt"/>
              </a:rPr>
              <a:t/>
            </a:r>
            <a:br>
              <a:rPr lang="en-US" altLang="zh-CN" sz="3100" dirty="0" smtClean="0">
                <a:latin typeface="+mn-lt"/>
              </a:rPr>
            </a:br>
            <a:r>
              <a:rPr lang="en-US" altLang="zh-CN" sz="3100" dirty="0" smtClean="0">
                <a:latin typeface="+mn-lt"/>
              </a:rPr>
              <a:t>An </a:t>
            </a:r>
            <a:r>
              <a:rPr lang="en-US" altLang="zh-CN" sz="3100" dirty="0">
                <a:latin typeface="+mn-lt"/>
              </a:rPr>
              <a:t>encyclopedia of ancient Chinese cultural symbols. </a:t>
            </a:r>
            <a:r>
              <a:rPr lang="en-US" altLang="zh-CN" sz="3600" dirty="0"/>
              <a:t/>
            </a:r>
            <a:br>
              <a:rPr lang="en-US" altLang="zh-CN" sz="3600" dirty="0"/>
            </a:br>
            <a:endParaRPr lang="zh-CN" altLang="en-US" sz="3600" b="1" dirty="0"/>
          </a:p>
        </p:txBody>
      </p:sp>
      <p:pic>
        <p:nvPicPr>
          <p:cNvPr id="5" name="图片占位符 4" descr="阴阳八卦.jpg"/>
          <p:cNvPicPr>
            <a:picLocks noGrp="1" noChangeAspect="1"/>
          </p:cNvPicPr>
          <p:nvPr>
            <p:ph type="pic" idx="1"/>
          </p:nvPr>
        </p:nvPicPr>
        <p:blipFill>
          <a:blip r:embed="rId2" cstate="print"/>
          <a:srcRect t="8631" b="8631"/>
          <a:stretch>
            <a:fillRect/>
          </a:stretch>
        </p:blipFill>
        <p:spPr>
          <a:xfrm>
            <a:off x="3059832" y="589073"/>
            <a:ext cx="6007503" cy="6264696"/>
          </a:xfrm>
        </p:spPr>
      </p:pic>
      <p:sp>
        <p:nvSpPr>
          <p:cNvPr id="4" name="文本占位符 3"/>
          <p:cNvSpPr>
            <a:spLocks noGrp="1"/>
          </p:cNvSpPr>
          <p:nvPr>
            <p:ph type="body" sz="half" idx="2"/>
          </p:nvPr>
        </p:nvSpPr>
        <p:spPr>
          <a:xfrm>
            <a:off x="7072330" y="1000108"/>
            <a:ext cx="163966" cy="4214842"/>
          </a:xfrm>
        </p:spPr>
        <p:txBody>
          <a:bodyPr>
            <a:normAutofit fontScale="25000" lnSpcReduction="20000"/>
          </a:bodyPr>
          <a:lstStyle/>
          <a:p>
            <a:endParaRPr lang="zh-CN" altLang="en-US" dirty="0"/>
          </a:p>
        </p:txBody>
      </p:sp>
    </p:spTree>
    <p:extLst>
      <p:ext uri="{BB962C8B-B14F-4D97-AF65-F5344CB8AC3E}">
        <p14:creationId xmlns:p14="http://schemas.microsoft.com/office/powerpoint/2010/main" val="251223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18058"/>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323529" y="908720"/>
            <a:ext cx="8374384" cy="5400005"/>
          </a:xfrm>
        </p:spPr>
        <p:txBody>
          <a:bodyPr>
            <a:normAutofit/>
          </a:bodyPr>
          <a:lstStyle/>
          <a:p>
            <a:pPr>
              <a:lnSpc>
                <a:spcPct val="80000"/>
              </a:lnSpc>
              <a:buFont typeface="Wingdings 2" pitchFamily="18" charset="2"/>
              <a:buNone/>
            </a:pPr>
            <a:r>
              <a:rPr lang="en-US" altLang="zh-CN" dirty="0" smtClean="0">
                <a:solidFill>
                  <a:srgbClr val="0070C0"/>
                </a:solidFill>
              </a:rPr>
              <a:t>Three Sages </a:t>
            </a:r>
            <a:r>
              <a:rPr lang="en-US" altLang="zh-CN" dirty="0" smtClean="0"/>
              <a:t>participated its creation</a:t>
            </a:r>
            <a:endParaRPr lang="zh-CN" altLang="zh-CN" dirty="0" smtClean="0"/>
          </a:p>
          <a:p>
            <a:pPr>
              <a:lnSpc>
                <a:spcPct val="80000"/>
              </a:lnSpc>
            </a:pPr>
            <a:endParaRPr lang="zh-CN" altLang="zh-CN" dirty="0" smtClean="0"/>
          </a:p>
          <a:p>
            <a:pPr marL="514350" indent="-514350">
              <a:lnSpc>
                <a:spcPct val="80000"/>
              </a:lnSpc>
              <a:buNone/>
            </a:pPr>
            <a:r>
              <a:rPr lang="en-US" altLang="zh-CN" dirty="0" smtClean="0"/>
              <a:t>A) </a:t>
            </a:r>
            <a:r>
              <a:rPr lang="en-US" altLang="zh-CN" b="1" dirty="0" smtClean="0">
                <a:solidFill>
                  <a:srgbClr val="0070C0"/>
                </a:solidFill>
              </a:rPr>
              <a:t>Fu Xi</a:t>
            </a:r>
            <a:r>
              <a:rPr lang="zh-CN" altLang="zh-CN" dirty="0" smtClean="0"/>
              <a:t>—</a:t>
            </a:r>
            <a:r>
              <a:rPr lang="en-US" altLang="zh-CN" dirty="0" smtClean="0"/>
              <a:t>created the Eight Diagrams </a:t>
            </a:r>
          </a:p>
          <a:p>
            <a:pPr marL="514350" indent="-514350">
              <a:lnSpc>
                <a:spcPct val="80000"/>
              </a:lnSpc>
              <a:buNone/>
            </a:pPr>
            <a:endParaRPr lang="en-US" altLang="zh-CN" dirty="0" smtClean="0"/>
          </a:p>
          <a:p>
            <a:pPr marL="514350" indent="-514350">
              <a:lnSpc>
                <a:spcPct val="80000"/>
              </a:lnSpc>
            </a:pPr>
            <a:r>
              <a:rPr lang="en-US" altLang="zh-CN" dirty="0" smtClean="0"/>
              <a:t>legendary figure, god of Chinese ancient culture</a:t>
            </a:r>
          </a:p>
          <a:p>
            <a:pPr marL="514350" indent="-514350">
              <a:lnSpc>
                <a:spcPct val="80000"/>
              </a:lnSpc>
              <a:buNone/>
            </a:pPr>
            <a:endParaRPr lang="en-US" altLang="zh-CN" dirty="0" smtClean="0"/>
          </a:p>
          <a:p>
            <a:pPr marL="514350" indent="-514350">
              <a:lnSpc>
                <a:spcPct val="80000"/>
              </a:lnSpc>
            </a:pPr>
            <a:r>
              <a:rPr lang="en-US" altLang="zh-CN" dirty="0" smtClean="0"/>
              <a:t>One day Fu Xi took a walk along the Yellow River, seeing a giant tortoise moving above the water. Inspired by the irregular cracks on the tortoise shell, Fu Xi created the </a:t>
            </a:r>
            <a:br>
              <a:rPr lang="en-US" altLang="zh-CN" dirty="0" smtClean="0"/>
            </a:br>
            <a:r>
              <a:rPr lang="en-US" altLang="zh-CN" dirty="0" smtClean="0"/>
              <a:t>Eight Diagrams.</a:t>
            </a:r>
          </a:p>
          <a:p>
            <a:pPr marL="457200" indent="-457200">
              <a:lnSpc>
                <a:spcPct val="80000"/>
              </a:lnSpc>
              <a:buNone/>
            </a:pPr>
            <a:endParaRPr lang="en-US" altLang="zh-CN"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rtlCol="0">
            <a:normAutofit fontScale="90000"/>
          </a:bodyPr>
          <a:lstStyle/>
          <a:p>
            <a:pPr fontAlgn="auto">
              <a:spcAft>
                <a:spcPts val="0"/>
              </a:spcAft>
              <a:defRPr/>
            </a:pPr>
            <a:endParaRPr lang="zh-CN" altLang="en-US" dirty="0">
              <a:cs typeface="+mj-cs"/>
            </a:endParaRPr>
          </a:p>
        </p:txBody>
      </p:sp>
      <p:sp>
        <p:nvSpPr>
          <p:cNvPr id="28674" name="内容占位符 2"/>
          <p:cNvSpPr>
            <a:spLocks noGrp="1"/>
          </p:cNvSpPr>
          <p:nvPr>
            <p:ph idx="1"/>
          </p:nvPr>
        </p:nvSpPr>
        <p:spPr>
          <a:xfrm>
            <a:off x="468313" y="1196752"/>
            <a:ext cx="8229600" cy="4896073"/>
          </a:xfrm>
        </p:spPr>
        <p:txBody>
          <a:bodyPr>
            <a:normAutofit lnSpcReduction="10000"/>
          </a:bodyPr>
          <a:lstStyle/>
          <a:p>
            <a:pPr>
              <a:buNone/>
            </a:pPr>
            <a:r>
              <a:rPr lang="en-US" altLang="zh-CN" dirty="0" smtClean="0"/>
              <a:t>A set of ancient meaningful symbols</a:t>
            </a:r>
          </a:p>
          <a:p>
            <a:pPr>
              <a:buFont typeface="Wingdings 2" pitchFamily="18" charset="2"/>
              <a:buNone/>
            </a:pPr>
            <a:endParaRPr lang="en-US" altLang="zh-CN" dirty="0" smtClean="0"/>
          </a:p>
          <a:p>
            <a:pPr>
              <a:buFont typeface="Wingdings" pitchFamily="2" charset="2"/>
              <a:buChar char="Ø"/>
            </a:pPr>
            <a:r>
              <a:rPr lang="en-US" altLang="zh-CN" dirty="0" err="1" smtClean="0"/>
              <a:t>UnDivided</a:t>
            </a:r>
            <a:r>
              <a:rPr lang="en-US" altLang="zh-CN" dirty="0" smtClean="0"/>
              <a:t> lines “——”: the element of Yang </a:t>
            </a:r>
          </a:p>
          <a:p>
            <a:pPr>
              <a:buFont typeface="Wingdings" pitchFamily="2" charset="2"/>
              <a:buChar char="Ø"/>
            </a:pPr>
            <a:r>
              <a:rPr lang="en-US" altLang="zh-CN" dirty="0" smtClean="0"/>
              <a:t>Divided lines “—  —”: the element of Yin</a:t>
            </a:r>
          </a:p>
          <a:p>
            <a:pPr>
              <a:buFont typeface="Wingdings 2" pitchFamily="18" charset="2"/>
              <a:buNone/>
            </a:pPr>
            <a:endParaRPr lang="en-US" altLang="zh-CN" dirty="0" smtClean="0"/>
          </a:p>
          <a:p>
            <a:pPr>
              <a:buFont typeface="Wingdings 2" pitchFamily="18" charset="2"/>
              <a:buNone/>
            </a:pPr>
            <a:r>
              <a:rPr lang="en-US" altLang="zh-CN" dirty="0" smtClean="0"/>
              <a:t>eight combinations of three divided or undivided lines formerly used in divination</a:t>
            </a:r>
          </a:p>
          <a:p>
            <a:pPr>
              <a:buFont typeface="Wingdings 2" pitchFamily="18" charset="2"/>
              <a:buNone/>
            </a:pPr>
            <a:r>
              <a:rPr lang="en-US" altLang="zh-CN" dirty="0" smtClean="0"/>
              <a:t>each combination represented a certain </a:t>
            </a:r>
            <a:br>
              <a:rPr lang="en-US" altLang="zh-CN" dirty="0" smtClean="0"/>
            </a:br>
            <a:r>
              <a:rPr lang="en-US" altLang="zh-CN" dirty="0" smtClean="0"/>
              <a:t>type of things</a:t>
            </a:r>
          </a:p>
          <a:p>
            <a:pPr>
              <a:buFont typeface="Wingdings 2" pitchFamily="18" charset="2"/>
              <a:buNone/>
            </a:pPr>
            <a:endParaRPr lang="zh-CN"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35280" cy="634082"/>
          </a:xfrm>
        </p:spPr>
        <p:txBody>
          <a:bodyPr>
            <a:normAutofit fontScale="90000"/>
          </a:bodyPr>
          <a:lstStyle/>
          <a:p>
            <a:r>
              <a:rPr lang="en-US" altLang="zh-CN" dirty="0" smtClean="0"/>
              <a:t>The Temple of Heaven</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80728"/>
            <a:ext cx="8856984" cy="5760640"/>
          </a:xfrm>
        </p:spPr>
      </p:pic>
    </p:spTree>
    <p:extLst>
      <p:ext uri="{BB962C8B-B14F-4D97-AF65-F5344CB8AC3E}">
        <p14:creationId xmlns:p14="http://schemas.microsoft.com/office/powerpoint/2010/main" val="183083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2"/>
          </p:nvPr>
        </p:nvSpPr>
        <p:spPr>
          <a:xfrm>
            <a:off x="179512" y="692696"/>
            <a:ext cx="4104456" cy="5904656"/>
          </a:xfrm>
        </p:spPr>
        <p:txBody>
          <a:bodyPr>
            <a:normAutofit lnSpcReduction="10000"/>
          </a:bodyPr>
          <a:lstStyle/>
          <a:p>
            <a:r>
              <a:rPr lang="en-US" altLang="zh-CN" sz="2800" dirty="0" smtClean="0"/>
              <a:t>1)</a:t>
            </a:r>
            <a:r>
              <a:rPr lang="zh-CN" altLang="en-US" sz="2800" dirty="0" smtClean="0"/>
              <a:t> </a:t>
            </a:r>
            <a:r>
              <a:rPr lang="en-US" altLang="zh-CN" sz="2800" dirty="0" err="1" smtClean="0">
                <a:solidFill>
                  <a:srgbClr val="0070C0"/>
                </a:solidFill>
              </a:rPr>
              <a:t>Qian</a:t>
            </a:r>
            <a:r>
              <a:rPr lang="en-US" altLang="zh-CN" sz="2800" dirty="0" smtClean="0">
                <a:solidFill>
                  <a:srgbClr val="0070C0"/>
                </a:solidFill>
              </a:rPr>
              <a:t> </a:t>
            </a:r>
            <a:r>
              <a:rPr lang="zh-CN" altLang="en-US" sz="2800" dirty="0" smtClean="0">
                <a:solidFill>
                  <a:srgbClr val="0070C0"/>
                </a:solidFill>
              </a:rPr>
              <a:t>乾</a:t>
            </a:r>
            <a:r>
              <a:rPr lang="zh-CN" altLang="zh-CN" sz="2800" dirty="0" smtClean="0"/>
              <a:t>—</a:t>
            </a:r>
            <a:r>
              <a:rPr lang="en-US" altLang="zh-CN" sz="2800" dirty="0" smtClean="0"/>
              <a:t>three Yang strokes</a:t>
            </a:r>
            <a:r>
              <a:rPr lang="zh-CN" altLang="zh-CN" sz="2800" dirty="0" smtClean="0"/>
              <a:t>—</a:t>
            </a:r>
            <a:r>
              <a:rPr lang="en-US" altLang="zh-CN" sz="2800" dirty="0" smtClean="0"/>
              <a:t>as Heaven (vigorous)</a:t>
            </a:r>
            <a:endParaRPr lang="zh-CN" altLang="zh-CN" sz="2800" dirty="0" smtClean="0"/>
          </a:p>
          <a:p>
            <a:r>
              <a:rPr lang="en-US" altLang="zh-CN" sz="2800" dirty="0" smtClean="0"/>
              <a:t>2) </a:t>
            </a:r>
            <a:r>
              <a:rPr lang="en-US" altLang="zh-CN" sz="2800" dirty="0" smtClean="0">
                <a:solidFill>
                  <a:srgbClr val="0070C0"/>
                </a:solidFill>
              </a:rPr>
              <a:t>Kun </a:t>
            </a:r>
            <a:r>
              <a:rPr lang="zh-CN" altLang="en-US" sz="2800" dirty="0" smtClean="0">
                <a:solidFill>
                  <a:srgbClr val="0070C0"/>
                </a:solidFill>
              </a:rPr>
              <a:t>坤</a:t>
            </a:r>
            <a:r>
              <a:rPr lang="zh-CN" altLang="zh-CN" sz="2800" dirty="0" smtClean="0"/>
              <a:t>—</a:t>
            </a:r>
            <a:r>
              <a:rPr lang="en-US" altLang="zh-CN" sz="2800" dirty="0" smtClean="0"/>
              <a:t>three Yin strokes </a:t>
            </a:r>
            <a:r>
              <a:rPr lang="zh-CN" altLang="zh-CN" sz="2800" dirty="0" smtClean="0"/>
              <a:t>—</a:t>
            </a:r>
            <a:r>
              <a:rPr lang="en-US" altLang="zh-CN" sz="2800" dirty="0" smtClean="0"/>
              <a:t>as Earth (submissive)</a:t>
            </a:r>
            <a:endParaRPr lang="zh-CN" altLang="zh-CN" sz="2800" dirty="0" smtClean="0"/>
          </a:p>
          <a:p>
            <a:pPr>
              <a:lnSpc>
                <a:spcPct val="80000"/>
              </a:lnSpc>
            </a:pPr>
            <a:endParaRPr lang="en-US" altLang="zh-CN" sz="2800" dirty="0" smtClean="0"/>
          </a:p>
          <a:p>
            <a:pPr>
              <a:lnSpc>
                <a:spcPct val="80000"/>
              </a:lnSpc>
            </a:pPr>
            <a:r>
              <a:rPr lang="en-US" altLang="zh-CN" sz="2800" dirty="0" smtClean="0"/>
              <a:t>3) </a:t>
            </a:r>
            <a:r>
              <a:rPr lang="en-US" altLang="zh-CN" sz="2800" dirty="0" smtClean="0">
                <a:solidFill>
                  <a:srgbClr val="0070C0"/>
                </a:solidFill>
              </a:rPr>
              <a:t>Zhen</a:t>
            </a:r>
            <a:r>
              <a:rPr lang="zh-CN" altLang="en-US" sz="2800" dirty="0" smtClean="0">
                <a:solidFill>
                  <a:srgbClr val="0070C0"/>
                </a:solidFill>
              </a:rPr>
              <a:t>震</a:t>
            </a:r>
            <a:r>
              <a:rPr lang="zh-CN" altLang="zh-CN" sz="2800" dirty="0" smtClean="0"/>
              <a:t>—</a:t>
            </a:r>
            <a:r>
              <a:rPr lang="en-US" altLang="zh-CN" sz="2800" dirty="0" smtClean="0"/>
              <a:t>one Yang stroke at the bottom, two Yin strokes above</a:t>
            </a:r>
            <a:r>
              <a:rPr lang="zh-CN" altLang="zh-CN" sz="2800" dirty="0" smtClean="0"/>
              <a:t>—</a:t>
            </a:r>
            <a:r>
              <a:rPr lang="en-US" altLang="zh-CN" sz="2800" dirty="0" smtClean="0"/>
              <a:t>as Thunder</a:t>
            </a:r>
            <a:endParaRPr lang="zh-CN" altLang="en-US" sz="2800" dirty="0" smtClean="0"/>
          </a:p>
          <a:p>
            <a:pPr>
              <a:lnSpc>
                <a:spcPct val="80000"/>
              </a:lnSpc>
            </a:pPr>
            <a:r>
              <a:rPr lang="en-US" altLang="zh-CN" sz="2800" dirty="0" smtClean="0"/>
              <a:t>4) </a:t>
            </a:r>
            <a:r>
              <a:rPr lang="en-US" altLang="zh-CN" sz="2800" dirty="0" smtClean="0">
                <a:solidFill>
                  <a:srgbClr val="0070C0"/>
                </a:solidFill>
              </a:rPr>
              <a:t>Gen </a:t>
            </a:r>
            <a:r>
              <a:rPr lang="zh-CN" altLang="en-US" sz="2800" dirty="0" smtClean="0">
                <a:solidFill>
                  <a:srgbClr val="0070C0"/>
                </a:solidFill>
              </a:rPr>
              <a:t>艮</a:t>
            </a:r>
            <a:r>
              <a:rPr lang="zh-CN" altLang="zh-CN" sz="2800" dirty="0" smtClean="0"/>
              <a:t>—</a:t>
            </a:r>
            <a:r>
              <a:rPr lang="en-US" altLang="zh-CN" sz="2800" dirty="0" smtClean="0"/>
              <a:t>one Yang stroke on the top, two Yin strokes beneath</a:t>
            </a:r>
            <a:r>
              <a:rPr lang="zh-CN" altLang="zh-CN" sz="2800" dirty="0" smtClean="0"/>
              <a:t>—</a:t>
            </a:r>
            <a:r>
              <a:rPr lang="en-US" altLang="zh-CN" sz="2800" dirty="0" smtClean="0"/>
              <a:t>as Mountain (still)</a:t>
            </a:r>
            <a:endParaRPr lang="zh-CN" altLang="en-US" sz="2800" dirty="0" smtClean="0"/>
          </a:p>
          <a:p>
            <a:endParaRPr lang="zh-CN" altLang="en-US" dirty="0"/>
          </a:p>
        </p:txBody>
      </p:sp>
      <p:sp>
        <p:nvSpPr>
          <p:cNvPr id="4" name="标题 3"/>
          <p:cNvSpPr>
            <a:spLocks noGrp="1"/>
          </p:cNvSpPr>
          <p:nvPr>
            <p:ph type="title"/>
          </p:nvPr>
        </p:nvSpPr>
        <p:spPr>
          <a:xfrm>
            <a:off x="457205" y="285728"/>
            <a:ext cx="8230993" cy="118936"/>
          </a:xfrm>
        </p:spPr>
        <p:txBody>
          <a:bodyPr>
            <a:normAutofit fontScale="90000"/>
          </a:bodyPr>
          <a:lstStyle/>
          <a:p>
            <a:endParaRPr lang="zh-CN" altLang="en-US" dirty="0"/>
          </a:p>
        </p:txBody>
      </p:sp>
      <p:pic>
        <p:nvPicPr>
          <p:cNvPr id="5" name="图片占位符 4" descr="阴阳八卦.jpg"/>
          <p:cNvPicPr>
            <a:picLocks noGrp="1" noChangeAspect="1"/>
          </p:cNvPicPr>
          <p:nvPr>
            <p:ph idx="1"/>
          </p:nvPr>
        </p:nvPicPr>
        <p:blipFill>
          <a:blip r:embed="rId2" cstate="print"/>
          <a:srcRect t="8631" b="8631"/>
          <a:stretch>
            <a:fillRect/>
          </a:stretch>
        </p:blipFill>
        <p:spPr>
          <a:xfrm>
            <a:off x="4283968" y="908720"/>
            <a:ext cx="4680520" cy="576064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68313" y="476250"/>
            <a:ext cx="8229600" cy="5832475"/>
          </a:xfrm>
        </p:spPr>
        <p:txBody>
          <a:bodyPr>
            <a:normAutofit/>
          </a:bodyPr>
          <a:lstStyle/>
          <a:p>
            <a:pPr>
              <a:lnSpc>
                <a:spcPct val="80000"/>
              </a:lnSpc>
              <a:buFont typeface="Wingdings 2" pitchFamily="18" charset="2"/>
              <a:buNone/>
            </a:pPr>
            <a:endParaRPr lang="zh-CN" altLang="zh-CN" sz="2800" dirty="0" smtClean="0"/>
          </a:p>
          <a:p>
            <a:pPr>
              <a:lnSpc>
                <a:spcPct val="80000"/>
              </a:lnSpc>
              <a:buNone/>
            </a:pPr>
            <a:r>
              <a:rPr lang="en-US" altLang="zh-CN" dirty="0" smtClean="0"/>
              <a:t>B) </a:t>
            </a:r>
            <a:r>
              <a:rPr lang="en-US" altLang="zh-CN" b="1" dirty="0" smtClean="0">
                <a:solidFill>
                  <a:srgbClr val="0070C0"/>
                </a:solidFill>
              </a:rPr>
              <a:t>King Wen </a:t>
            </a:r>
            <a:r>
              <a:rPr lang="en-US" altLang="zh-CN" dirty="0" smtClean="0"/>
              <a:t>of Zhou Dynasty </a:t>
            </a:r>
            <a:r>
              <a:rPr lang="zh-CN" altLang="zh-CN" dirty="0" smtClean="0"/>
              <a:t>—</a:t>
            </a:r>
            <a:r>
              <a:rPr lang="en-US" altLang="zh-CN" dirty="0" smtClean="0"/>
              <a:t> expanded the Eight Diagrams and developed into Sixty-four Hexagrams based on the rich record of divination since Shang Dynasty</a:t>
            </a:r>
            <a:br>
              <a:rPr lang="en-US" altLang="zh-CN" dirty="0" smtClean="0"/>
            </a:br>
            <a:endParaRPr lang="en-US" altLang="zh-CN" dirty="0" smtClean="0"/>
          </a:p>
          <a:p>
            <a:pPr>
              <a:lnSpc>
                <a:spcPct val="80000"/>
              </a:lnSpc>
            </a:pPr>
            <a:r>
              <a:rPr lang="en-US" altLang="zh-CN" dirty="0" smtClean="0"/>
              <a:t>Sixty-four Hexagrams—combining any two of the eight trigrams with one another into diagrams of six lines each.</a:t>
            </a:r>
          </a:p>
          <a:p>
            <a:pPr>
              <a:lnSpc>
                <a:spcPct val="80000"/>
              </a:lnSpc>
            </a:pPr>
            <a:endParaRPr lang="en-US" altLang="zh-CN" dirty="0" smtClean="0"/>
          </a:p>
          <a:p>
            <a:pPr>
              <a:lnSpc>
                <a:spcPct val="80000"/>
              </a:lnSpc>
            </a:pPr>
            <a:r>
              <a:rPr lang="en-US" altLang="zh-CN" dirty="0" smtClean="0"/>
              <a:t>clear political awareness of being prepared for unexpected development </a:t>
            </a:r>
          </a:p>
          <a:p>
            <a:pPr>
              <a:lnSpc>
                <a:spcPct val="80000"/>
              </a:lnSpc>
            </a:pPr>
            <a:endParaRPr lang="en-US" altLang="zh-CN" dirty="0" smtClean="0"/>
          </a:p>
          <a:p>
            <a:pPr>
              <a:lnSpc>
                <a:spcPct val="80000"/>
              </a:lnSpc>
            </a:pPr>
            <a:endParaRPr lang="zh-CN" altLang="zh-CN"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737"/>
          </a:xfrm>
        </p:spPr>
        <p:txBody>
          <a:bodyPr rtlCol="0">
            <a:normAutofit fontScale="90000"/>
          </a:bodyPr>
          <a:lstStyle/>
          <a:p>
            <a:pPr fontAlgn="auto">
              <a:spcAft>
                <a:spcPts val="0"/>
              </a:spcAft>
              <a:defRPr/>
            </a:pPr>
            <a:endParaRPr lang="zh-CN" altLang="en-US" dirty="0">
              <a:cs typeface="+mj-cs"/>
            </a:endParaRPr>
          </a:p>
        </p:txBody>
      </p:sp>
      <p:pic>
        <p:nvPicPr>
          <p:cNvPr id="33794" name="内容占位符 3" descr="64卦.jpg"/>
          <p:cNvPicPr>
            <a:picLocks noGrp="1" noChangeAspect="1"/>
          </p:cNvPicPr>
          <p:nvPr>
            <p:ph idx="1"/>
          </p:nvPr>
        </p:nvPicPr>
        <p:blipFill>
          <a:blip r:embed="rId2" cstate="print"/>
          <a:srcRect/>
          <a:stretch>
            <a:fillRect/>
          </a:stretch>
        </p:blipFill>
        <p:spPr>
          <a:xfrm>
            <a:off x="900113" y="404813"/>
            <a:ext cx="7559675" cy="62642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74042"/>
          </a:xfrm>
        </p:spPr>
        <p:txBody>
          <a:bodyPr>
            <a:normAutofit fontScale="90000"/>
          </a:bodyPr>
          <a:lstStyle/>
          <a:p>
            <a:endParaRPr lang="zh-CN" altLang="en-US" dirty="0"/>
          </a:p>
        </p:txBody>
      </p:sp>
      <p:sp>
        <p:nvSpPr>
          <p:cNvPr id="3" name="内容占位符 2"/>
          <p:cNvSpPr>
            <a:spLocks noGrp="1"/>
          </p:cNvSpPr>
          <p:nvPr>
            <p:ph idx="1"/>
          </p:nvPr>
        </p:nvSpPr>
        <p:spPr>
          <a:xfrm>
            <a:off x="467544" y="908720"/>
            <a:ext cx="8229600" cy="5184576"/>
          </a:xfrm>
        </p:spPr>
        <p:txBody>
          <a:bodyPr/>
          <a:lstStyle/>
          <a:p>
            <a:pPr>
              <a:lnSpc>
                <a:spcPct val="80000"/>
              </a:lnSpc>
              <a:buFont typeface="Wingdings 2" pitchFamily="18" charset="2"/>
              <a:buNone/>
            </a:pPr>
            <a:r>
              <a:rPr lang="en-US" altLang="zh-CN" b="1" dirty="0" smtClean="0">
                <a:solidFill>
                  <a:srgbClr val="0070C0"/>
                </a:solidFill>
              </a:rPr>
              <a:t>C)</a:t>
            </a:r>
            <a:r>
              <a:rPr lang="zh-CN" altLang="en-US" b="1" dirty="0" smtClean="0">
                <a:solidFill>
                  <a:srgbClr val="0070C0"/>
                </a:solidFill>
              </a:rPr>
              <a:t> </a:t>
            </a:r>
            <a:r>
              <a:rPr lang="en-US" altLang="zh-CN" b="1" dirty="0" smtClean="0">
                <a:solidFill>
                  <a:srgbClr val="0070C0"/>
                </a:solidFill>
              </a:rPr>
              <a:t>Confucius </a:t>
            </a:r>
            <a:r>
              <a:rPr lang="zh-CN" altLang="zh-CN" dirty="0" smtClean="0"/>
              <a:t>—</a:t>
            </a:r>
            <a:r>
              <a:rPr lang="en-US" altLang="zh-CN" dirty="0" smtClean="0"/>
              <a:t> a new development </a:t>
            </a:r>
            <a:r>
              <a:rPr lang="zh-CN" altLang="zh-CN" dirty="0" smtClean="0"/>
              <a:t>—</a:t>
            </a:r>
            <a:r>
              <a:rPr lang="en-US" altLang="zh-CN" dirty="0" smtClean="0"/>
              <a:t> theorized studies</a:t>
            </a:r>
          </a:p>
          <a:p>
            <a:pPr>
              <a:lnSpc>
                <a:spcPct val="80000"/>
              </a:lnSpc>
              <a:buNone/>
            </a:pPr>
            <a:endParaRPr lang="zh-CN" altLang="zh-CN" dirty="0" smtClean="0"/>
          </a:p>
          <a:p>
            <a:pPr>
              <a:lnSpc>
                <a:spcPct val="80000"/>
              </a:lnSpc>
              <a:buFont typeface="Wingdings 2" pitchFamily="18" charset="2"/>
              <a:buNone/>
            </a:pPr>
            <a:r>
              <a:rPr lang="zh-CN" altLang="zh-CN" dirty="0" smtClean="0"/>
              <a:t>—</a:t>
            </a:r>
            <a:r>
              <a:rPr lang="en-US" altLang="zh-CN" dirty="0" smtClean="0"/>
              <a:t>philosophical ideas were entirely drawn from symbols and descriptions; no connection to divination any more</a:t>
            </a:r>
          </a:p>
          <a:p>
            <a:pPr>
              <a:lnSpc>
                <a:spcPct val="80000"/>
              </a:lnSpc>
              <a:buFont typeface="Wingdings 2" pitchFamily="18" charset="2"/>
              <a:buNone/>
            </a:pPr>
            <a:endParaRPr lang="en-US" altLang="zh-CN" dirty="0" smtClean="0"/>
          </a:p>
          <a:p>
            <a:pPr>
              <a:lnSpc>
                <a:spcPct val="80000"/>
              </a:lnSpc>
              <a:buFont typeface="Wingdings 2" pitchFamily="18" charset="2"/>
              <a:buNone/>
            </a:pPr>
            <a:r>
              <a:rPr lang="zh-CN" altLang="zh-CN" dirty="0" smtClean="0"/>
              <a:t>—</a:t>
            </a:r>
            <a:r>
              <a:rPr lang="en-US" altLang="zh-CN" dirty="0" smtClean="0"/>
              <a:t>this method of interpretation established the foundation for </a:t>
            </a:r>
            <a:r>
              <a:rPr lang="en-US" altLang="zh-CN" dirty="0" smtClean="0"/>
              <a:t>writing </a:t>
            </a:r>
            <a:r>
              <a:rPr lang="en-US" altLang="zh-CN" i="1" dirty="0" smtClean="0"/>
              <a:t>the Record of I Ching</a:t>
            </a:r>
            <a:endParaRPr lang="zh-CN" altLang="zh-CN" i="1" dirty="0" smtClean="0"/>
          </a:p>
          <a:p>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457200" y="274638"/>
            <a:ext cx="8229600" cy="1570186"/>
          </a:xfrm>
        </p:spPr>
        <p:txBody>
          <a:bodyPr>
            <a:noAutofit/>
          </a:bodyPr>
          <a:lstStyle/>
          <a:p>
            <a:pPr algn="l"/>
            <a:r>
              <a:rPr lang="en-US" altLang="zh-CN" sz="3600" dirty="0" smtClean="0">
                <a:solidFill>
                  <a:srgbClr val="0070C0"/>
                </a:solidFill>
              </a:rPr>
              <a:t>III. </a:t>
            </a:r>
            <a:r>
              <a:rPr lang="en-US" altLang="zh-CN" sz="3600" i="1" dirty="0" smtClean="0">
                <a:solidFill>
                  <a:srgbClr val="0070C0"/>
                </a:solidFill>
              </a:rPr>
              <a:t>The Book of Changes</a:t>
            </a:r>
            <a:r>
              <a:rPr lang="en-US" altLang="zh-CN" sz="3600" dirty="0" smtClean="0">
                <a:solidFill>
                  <a:srgbClr val="0070C0"/>
                </a:solidFill>
              </a:rPr>
              <a:t>: The Unique Structure and the Idea of Change</a:t>
            </a:r>
            <a:endParaRPr lang="zh-CN" altLang="en-US" sz="3600" dirty="0" smtClean="0">
              <a:solidFill>
                <a:srgbClr val="0070C0"/>
              </a:solidFill>
            </a:endParaRPr>
          </a:p>
        </p:txBody>
      </p:sp>
      <p:sp>
        <p:nvSpPr>
          <p:cNvPr id="26626" name="内容占位符 2"/>
          <p:cNvSpPr>
            <a:spLocks noGrp="1"/>
          </p:cNvSpPr>
          <p:nvPr>
            <p:ph idx="1"/>
          </p:nvPr>
        </p:nvSpPr>
        <p:spPr>
          <a:xfrm>
            <a:off x="467544" y="1916832"/>
            <a:ext cx="8229600" cy="4176464"/>
          </a:xfrm>
        </p:spPr>
        <p:txBody>
          <a:bodyPr>
            <a:normAutofit/>
          </a:bodyPr>
          <a:lstStyle/>
          <a:p>
            <a:pPr>
              <a:buFont typeface="Wingdings 2" pitchFamily="18" charset="2"/>
              <a:buNone/>
            </a:pPr>
            <a:r>
              <a:rPr lang="en-US" altLang="zh-CN" sz="3600" dirty="0" smtClean="0"/>
              <a:t>1. </a:t>
            </a:r>
            <a:r>
              <a:rPr lang="zh-CN" altLang="en-US" sz="3600" dirty="0" smtClean="0"/>
              <a:t> </a:t>
            </a:r>
            <a:r>
              <a:rPr lang="en-US" altLang="zh-CN" sz="3600" dirty="0" smtClean="0"/>
              <a:t>Unique Structure</a:t>
            </a:r>
            <a:endParaRPr lang="zh-CN" altLang="en-US" sz="3600" dirty="0" smtClean="0"/>
          </a:p>
          <a:p>
            <a:pPr>
              <a:buFont typeface="Wingdings 2" pitchFamily="18" charset="2"/>
              <a:buNone/>
            </a:pPr>
            <a:r>
              <a:rPr lang="en-US" altLang="zh-CN" sz="3600" dirty="0" smtClean="0"/>
              <a:t>2.  Images</a:t>
            </a:r>
          </a:p>
          <a:p>
            <a:pPr>
              <a:buNone/>
            </a:pPr>
            <a:r>
              <a:rPr lang="en-US" altLang="zh-CN" sz="3600" dirty="0" smtClean="0"/>
              <a:t>3.  The Idea of Change</a:t>
            </a:r>
          </a:p>
          <a:p>
            <a:pPr>
              <a:buFont typeface="Wingdings 2" pitchFamily="18" charset="2"/>
              <a:buNone/>
            </a:pPr>
            <a:endParaRPr lang="zh-CN" alt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rtlCol="0">
            <a:noAutofit/>
          </a:bodyPr>
          <a:lstStyle/>
          <a:p>
            <a:pPr fontAlgn="auto">
              <a:spcAft>
                <a:spcPts val="0"/>
              </a:spcAft>
              <a:defRPr/>
            </a:pPr>
            <a:r>
              <a:rPr lang="en-US" altLang="zh-CN" sz="3600" dirty="0" smtClean="0"/>
              <a:t>1. The Unique Structure: </a:t>
            </a:r>
            <a:br>
              <a:rPr lang="en-US" altLang="zh-CN" sz="3600" dirty="0" smtClean="0"/>
            </a:br>
            <a:r>
              <a:rPr lang="en-US" altLang="zh-CN" sz="3600" dirty="0" smtClean="0"/>
              <a:t>words and  images</a:t>
            </a:r>
            <a:endParaRPr lang="zh-CN" altLang="en-US" sz="3600" dirty="0">
              <a:cs typeface="+mj-cs"/>
            </a:endParaRPr>
          </a:p>
        </p:txBody>
      </p:sp>
      <p:sp>
        <p:nvSpPr>
          <p:cNvPr id="3" name="内容占位符 2"/>
          <p:cNvSpPr>
            <a:spLocks noGrp="1"/>
          </p:cNvSpPr>
          <p:nvPr>
            <p:ph idx="1"/>
          </p:nvPr>
        </p:nvSpPr>
        <p:spPr>
          <a:xfrm>
            <a:off x="323528" y="1556792"/>
            <a:ext cx="8374385" cy="4824535"/>
          </a:xfrm>
        </p:spPr>
        <p:txBody>
          <a:bodyPr rtlCol="0">
            <a:normAutofit fontScale="92500"/>
          </a:bodyPr>
          <a:lstStyle/>
          <a:p>
            <a:pPr>
              <a:buNone/>
              <a:defRPr/>
            </a:pPr>
            <a:r>
              <a:rPr lang="en-US" altLang="zh-CN" dirty="0" smtClean="0">
                <a:cs typeface="+mn-cs"/>
              </a:rPr>
              <a:t>1</a:t>
            </a:r>
            <a:r>
              <a:rPr lang="en-US" altLang="zh-CN" dirty="0" smtClean="0"/>
              <a:t>) </a:t>
            </a:r>
            <a:r>
              <a:rPr lang="en-US" altLang="zh-CN" dirty="0" err="1" smtClean="0"/>
              <a:t>Gua</a:t>
            </a:r>
            <a:r>
              <a:rPr lang="en-US" altLang="zh-CN" dirty="0" smtClean="0"/>
              <a:t> </a:t>
            </a:r>
            <a:r>
              <a:rPr lang="zh-CN" altLang="en-US" dirty="0" smtClean="0"/>
              <a:t>卦</a:t>
            </a:r>
            <a:r>
              <a:rPr lang="en-US" altLang="zh-CN" dirty="0" smtClean="0"/>
              <a:t> (divinatory symbols)—basic unit; 64 symbols in total (30 in the first part of book, and 34 in the second part)</a:t>
            </a:r>
            <a:endParaRPr lang="zh-CN" altLang="zh-CN" dirty="0" smtClean="0"/>
          </a:p>
          <a:p>
            <a:pPr fontAlgn="auto">
              <a:spcAft>
                <a:spcPts val="0"/>
              </a:spcAft>
              <a:buFont typeface="Wingdings 2"/>
              <a:buNone/>
              <a:defRPr/>
            </a:pPr>
            <a:r>
              <a:rPr lang="en-US" altLang="zh-CN" dirty="0" smtClean="0">
                <a:cs typeface="+mn-cs"/>
              </a:rPr>
              <a:t> </a:t>
            </a:r>
            <a:endParaRPr lang="zh-CN" altLang="zh-CN" dirty="0" smtClean="0">
              <a:cs typeface="+mn-cs"/>
            </a:endParaRPr>
          </a:p>
          <a:p>
            <a:pPr fontAlgn="auto">
              <a:spcAft>
                <a:spcPts val="0"/>
              </a:spcAft>
              <a:buFont typeface="Wingdings 2"/>
              <a:buNone/>
              <a:defRPr/>
            </a:pPr>
            <a:r>
              <a:rPr lang="en-US" altLang="zh-CN" dirty="0" smtClean="0">
                <a:cs typeface="+mn-cs"/>
              </a:rPr>
              <a:t>2</a:t>
            </a:r>
            <a:r>
              <a:rPr lang="en-US" altLang="zh-CN" dirty="0" smtClean="0"/>
              <a:t>) Images of divinatory symbols (</a:t>
            </a:r>
            <a:r>
              <a:rPr lang="zh-CN" altLang="zh-CN" dirty="0" smtClean="0">
                <a:cs typeface="+mn-cs"/>
              </a:rPr>
              <a:t>卦象</a:t>
            </a:r>
            <a:r>
              <a:rPr lang="en-US" altLang="zh-CN" dirty="0" smtClean="0">
                <a:cs typeface="+mn-cs"/>
              </a:rPr>
              <a:t>) and divinatory lines </a:t>
            </a:r>
            <a:r>
              <a:rPr lang="en-US" altLang="zh-CN" dirty="0" smtClean="0"/>
              <a:t>(</a:t>
            </a:r>
            <a:r>
              <a:rPr lang="zh-CN" altLang="zh-CN" dirty="0" smtClean="0">
                <a:cs typeface="+mn-cs"/>
              </a:rPr>
              <a:t>爻象</a:t>
            </a:r>
            <a:r>
              <a:rPr lang="en-US" altLang="zh-CN" dirty="0" smtClean="0">
                <a:cs typeface="+mn-cs"/>
              </a:rPr>
              <a:t>)</a:t>
            </a:r>
            <a:r>
              <a:rPr lang="zh-CN" altLang="zh-CN" dirty="0" smtClean="0">
                <a:cs typeface="+mn-cs"/>
              </a:rPr>
              <a:t>—</a:t>
            </a:r>
            <a:r>
              <a:rPr lang="en-US" altLang="zh-CN" dirty="0" smtClean="0">
                <a:cs typeface="+mn-cs"/>
              </a:rPr>
              <a:t> the core of the Book </a:t>
            </a:r>
          </a:p>
          <a:p>
            <a:pPr fontAlgn="auto">
              <a:spcAft>
                <a:spcPts val="0"/>
              </a:spcAft>
              <a:buFont typeface="Wingdings 2"/>
              <a:buNone/>
              <a:defRPr/>
            </a:pPr>
            <a:endParaRPr lang="zh-CN" altLang="zh-CN" dirty="0" smtClean="0">
              <a:cs typeface="+mn-cs"/>
            </a:endParaRPr>
          </a:p>
          <a:p>
            <a:pPr fontAlgn="auto">
              <a:spcAft>
                <a:spcPts val="0"/>
              </a:spcAft>
              <a:buFont typeface="Wingdings 2"/>
              <a:buNone/>
              <a:defRPr/>
            </a:pPr>
            <a:r>
              <a:rPr lang="en-US" altLang="zh-CN" dirty="0" smtClean="0">
                <a:cs typeface="+mn-cs"/>
              </a:rPr>
              <a:t>3</a:t>
            </a:r>
            <a:r>
              <a:rPr lang="en-US" altLang="zh-CN" dirty="0" smtClean="0"/>
              <a:t>) Explanatory descriptions of divinatory symbols and lines</a:t>
            </a:r>
            <a:r>
              <a:rPr lang="en-US" altLang="zh-CN" dirty="0" smtClean="0">
                <a:cs typeface="+mn-cs"/>
              </a:rPr>
              <a:t>—words following images</a:t>
            </a:r>
            <a:endParaRPr lang="zh-CN" altLang="en-US" dirty="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01612"/>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68313" y="620713"/>
            <a:ext cx="8229600" cy="5472112"/>
          </a:xfrm>
        </p:spPr>
        <p:txBody>
          <a:bodyPr>
            <a:normAutofit fontScale="92500"/>
          </a:bodyPr>
          <a:lstStyle/>
          <a:p>
            <a:pPr>
              <a:buFont typeface="Wingdings 2" pitchFamily="18" charset="2"/>
              <a:buNone/>
            </a:pPr>
            <a:r>
              <a:rPr lang="en-US" altLang="zh-CN" sz="3000" dirty="0" smtClean="0"/>
              <a:t>Each symbol: six lines in total </a:t>
            </a:r>
          </a:p>
          <a:p>
            <a:pPr>
              <a:buFont typeface="Wingdings 2" pitchFamily="18" charset="2"/>
              <a:buNone/>
            </a:pPr>
            <a:r>
              <a:rPr lang="en-US" altLang="zh-CN" sz="3000" dirty="0" smtClean="0"/>
              <a:t>names are assigned for each line as well as the symbol</a:t>
            </a:r>
            <a:endParaRPr lang="zh-CN" altLang="zh-CN" sz="3000" dirty="0" smtClean="0"/>
          </a:p>
          <a:p>
            <a:pPr>
              <a:buFont typeface="Wingdings 2" pitchFamily="18" charset="2"/>
              <a:buNone/>
            </a:pPr>
            <a:endParaRPr lang="en-US" altLang="zh-CN" sz="3000" dirty="0" smtClean="0"/>
          </a:p>
          <a:p>
            <a:pPr>
              <a:buFont typeface="Wingdings 2" pitchFamily="18" charset="2"/>
              <a:buNone/>
            </a:pPr>
            <a:r>
              <a:rPr lang="en-US" altLang="zh-CN" sz="3000" dirty="0" smtClean="0"/>
              <a:t>From bottom-up:</a:t>
            </a:r>
            <a:r>
              <a:rPr lang="zh-CN" altLang="en-US" sz="3000" dirty="0" smtClean="0"/>
              <a:t> </a:t>
            </a:r>
            <a:r>
              <a:rPr lang="en-US" altLang="zh-CN" sz="3000" dirty="0" smtClean="0"/>
              <a:t>beginning, two, three, four, five, up</a:t>
            </a:r>
            <a:endParaRPr lang="zh-CN" altLang="zh-CN" sz="3000" dirty="0" smtClean="0"/>
          </a:p>
          <a:p>
            <a:pPr>
              <a:buFont typeface="Wingdings 2" pitchFamily="18" charset="2"/>
              <a:buNone/>
            </a:pPr>
            <a:endParaRPr lang="en-US" altLang="zh-CN" sz="3000" dirty="0" smtClean="0"/>
          </a:p>
          <a:p>
            <a:pPr>
              <a:buFont typeface="Wingdings 2" pitchFamily="18" charset="2"/>
              <a:buNone/>
            </a:pPr>
            <a:r>
              <a:rPr lang="en-US" altLang="zh-CN" sz="3000" dirty="0" smtClean="0"/>
              <a:t>The Yang line was named as “nine”—beginning line of nine, nine two, nine three, nine four, nine five, up nine</a:t>
            </a:r>
            <a:endParaRPr lang="zh-CN" altLang="zh-CN" sz="3000" dirty="0" smtClean="0"/>
          </a:p>
          <a:p>
            <a:pPr>
              <a:buFont typeface="Wingdings 2" pitchFamily="18" charset="2"/>
              <a:buNone/>
            </a:pPr>
            <a:r>
              <a:rPr lang="en-US" altLang="zh-CN" sz="3000" dirty="0" smtClean="0"/>
              <a:t>The Ying line was named as “six”—beginning six, six two, six three, six four, six five, up six</a:t>
            </a:r>
            <a:endParaRPr lang="zh-CN" altLang="zh-CN" sz="3000" dirty="0" smtClean="0"/>
          </a:p>
          <a:p>
            <a:endParaRPr lang="zh-CN" altLang="en-US" sz="3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74637"/>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68313" y="765175"/>
            <a:ext cx="8229600" cy="5327650"/>
          </a:xfrm>
        </p:spPr>
        <p:txBody>
          <a:bodyPr rtlCol="0">
            <a:normAutofit fontScale="92500"/>
          </a:bodyPr>
          <a:lstStyle/>
          <a:p>
            <a:pPr fontAlgn="auto">
              <a:spcAft>
                <a:spcPts val="0"/>
              </a:spcAft>
              <a:buFont typeface="Wingdings 2"/>
              <a:buChar char=""/>
              <a:defRPr/>
            </a:pPr>
            <a:r>
              <a:rPr lang="en-US" altLang="zh-CN" dirty="0" smtClean="0"/>
              <a:t>Divinatory Line: means movement and change</a:t>
            </a:r>
            <a:endParaRPr lang="zh-CN" altLang="zh-CN" dirty="0" smtClean="0">
              <a:cs typeface="+mn-cs"/>
            </a:endParaRPr>
          </a:p>
          <a:p>
            <a:pPr fontAlgn="auto">
              <a:spcAft>
                <a:spcPts val="0"/>
              </a:spcAft>
              <a:buFont typeface="Wingdings 2"/>
              <a:buNone/>
              <a:defRPr/>
            </a:pPr>
            <a:endParaRPr lang="en-US" altLang="zh-CN" dirty="0" smtClean="0">
              <a:cs typeface="+mn-cs"/>
            </a:endParaRPr>
          </a:p>
          <a:p>
            <a:pPr fontAlgn="auto">
              <a:spcAft>
                <a:spcPts val="0"/>
              </a:spcAft>
              <a:buFont typeface="Wingdings 2"/>
              <a:buNone/>
              <a:defRPr/>
            </a:pPr>
            <a:r>
              <a:rPr lang="en-US" altLang="zh-CN" dirty="0" smtClean="0">
                <a:cs typeface="+mn-cs"/>
              </a:rPr>
              <a:t>Each line </a:t>
            </a:r>
            <a:r>
              <a:rPr lang="en-US" altLang="zh-CN" dirty="0" smtClean="0"/>
              <a:t>was a temporal and spatial point: a space-time unit. Lines were read from bottom-up, which demonstrated a developing process from the lower stage to a more advanced position, from the beginning to the mature.</a:t>
            </a:r>
            <a:endParaRPr lang="en-US" altLang="zh-CN" dirty="0" smtClean="0">
              <a:cs typeface="+mn-cs"/>
            </a:endParaRPr>
          </a:p>
          <a:p>
            <a:pPr fontAlgn="auto">
              <a:spcAft>
                <a:spcPts val="0"/>
              </a:spcAft>
              <a:buFont typeface="Wingdings 2"/>
              <a:buNone/>
              <a:defRPr/>
            </a:pPr>
            <a:endParaRPr lang="zh-CN" altLang="zh-CN" dirty="0" smtClean="0">
              <a:cs typeface="+mn-cs"/>
            </a:endParaRPr>
          </a:p>
          <a:p>
            <a:pPr fontAlgn="auto">
              <a:spcAft>
                <a:spcPts val="0"/>
              </a:spcAft>
              <a:buFont typeface="Wingdings 2"/>
              <a:buNone/>
              <a:defRPr/>
            </a:pPr>
            <a:r>
              <a:rPr lang="en-US" altLang="zh-CN" dirty="0" smtClean="0"/>
              <a:t>It demonstrated the flow of life, not a still </a:t>
            </a:r>
            <a:br>
              <a:rPr lang="en-US" altLang="zh-CN" dirty="0" smtClean="0"/>
            </a:br>
            <a:r>
              <a:rPr lang="en-US" altLang="zh-CN" dirty="0" smtClean="0"/>
              <a:t>life</a:t>
            </a:r>
            <a:endParaRPr lang="zh-CN" altLang="en-US" dirty="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457200" y="274638"/>
            <a:ext cx="8229600" cy="418058"/>
          </a:xfrm>
        </p:spPr>
        <p:txBody>
          <a:bodyPr>
            <a:normAutofit fontScale="90000"/>
          </a:bodyPr>
          <a:lstStyle/>
          <a:p>
            <a:r>
              <a:rPr lang="en-US" altLang="zh-CN" dirty="0" smtClean="0"/>
              <a:t>2. Image</a:t>
            </a:r>
            <a:endParaRPr lang="zh-CN" altLang="en-US" dirty="0" smtClean="0"/>
          </a:p>
        </p:txBody>
      </p:sp>
      <p:sp>
        <p:nvSpPr>
          <p:cNvPr id="60419" name="Rectangle 3"/>
          <p:cNvSpPr>
            <a:spLocks noGrp="1"/>
          </p:cNvSpPr>
          <p:nvPr>
            <p:ph idx="1"/>
          </p:nvPr>
        </p:nvSpPr>
        <p:spPr>
          <a:xfrm>
            <a:off x="457200" y="1052736"/>
            <a:ext cx="8219256" cy="5073427"/>
          </a:xfrm>
        </p:spPr>
        <p:txBody>
          <a:bodyPr>
            <a:normAutofit fontScale="85000" lnSpcReduction="20000"/>
          </a:bodyPr>
          <a:lstStyle/>
          <a:p>
            <a:pPr>
              <a:buNone/>
            </a:pPr>
            <a:r>
              <a:rPr lang="en-US" altLang="zh-CN" dirty="0" smtClean="0"/>
              <a:t>Artificial images represent important human effort . </a:t>
            </a:r>
          </a:p>
          <a:p>
            <a:pPr>
              <a:buFont typeface="Wingdings" pitchFamily="2" charset="2"/>
              <a:buChar char="u"/>
            </a:pPr>
            <a:r>
              <a:rPr lang="en-US" altLang="zh-CN" dirty="0" smtClean="0"/>
              <a:t>Entirety</a:t>
            </a:r>
          </a:p>
          <a:p>
            <a:pPr>
              <a:buFont typeface="Wingdings" pitchFamily="2" charset="2"/>
              <a:buChar char="u"/>
            </a:pPr>
            <a:r>
              <a:rPr lang="en-US" altLang="zh-CN" dirty="0" smtClean="0"/>
              <a:t>Iconicity</a:t>
            </a:r>
          </a:p>
          <a:p>
            <a:pPr>
              <a:buFont typeface="Wingdings" pitchFamily="2" charset="2"/>
              <a:buChar char="u"/>
            </a:pPr>
            <a:r>
              <a:rPr lang="en-US" altLang="zh-CN" dirty="0" err="1" smtClean="0"/>
              <a:t>Polysemy</a:t>
            </a:r>
            <a:endParaRPr lang="en-US" altLang="zh-CN" dirty="0" smtClean="0"/>
          </a:p>
          <a:p>
            <a:pPr>
              <a:buNone/>
            </a:pPr>
            <a:endParaRPr lang="en-US" altLang="zh-CN" dirty="0" smtClean="0"/>
          </a:p>
          <a:p>
            <a:pPr>
              <a:buNone/>
            </a:pPr>
            <a:r>
              <a:rPr lang="en-US" altLang="zh-CN" dirty="0" smtClean="0"/>
              <a:t>Symbolic (instead of physical) representations: supplementary to the conceptualization of words and their limits </a:t>
            </a:r>
          </a:p>
          <a:p>
            <a:pPr>
              <a:buNone/>
            </a:pPr>
            <a:endParaRPr lang="zh-CN" altLang="en-US" dirty="0" smtClean="0"/>
          </a:p>
          <a:p>
            <a:pPr>
              <a:buNone/>
            </a:pPr>
            <a:r>
              <a:rPr lang="en-US" altLang="zh-CN" dirty="0" smtClean="0"/>
              <a:t>Symbolic significance: small/less/finite can be symbolic of large/more/infinite</a:t>
            </a:r>
            <a:endParaRPr lang="zh-CN" altLang="en-US" dirty="0" smtClean="0"/>
          </a:p>
          <a:p>
            <a:pPr>
              <a:buNone/>
            </a:pPr>
            <a:r>
              <a:rPr lang="en-US" altLang="zh-CN" dirty="0" smtClean="0"/>
              <a:t>A combination of concrete and generalized, perceptual and abstract</a:t>
            </a:r>
            <a:endParaRPr lang="zh-CN"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490066"/>
          </a:xfrm>
        </p:spPr>
        <p:txBody>
          <a:bodyPr>
            <a:normAutofit fontScale="90000"/>
          </a:bodyPr>
          <a:lstStyle/>
          <a:p>
            <a:r>
              <a:rPr lang="en-US" altLang="zh-CN" dirty="0" smtClean="0"/>
              <a:t>3. The idea of change</a:t>
            </a:r>
            <a:endParaRPr lang="zh-CN" altLang="en-US" dirty="0"/>
          </a:p>
        </p:txBody>
      </p:sp>
      <p:sp>
        <p:nvSpPr>
          <p:cNvPr id="3" name="内容占位符 2"/>
          <p:cNvSpPr>
            <a:spLocks noGrp="1"/>
          </p:cNvSpPr>
          <p:nvPr>
            <p:ph idx="1"/>
          </p:nvPr>
        </p:nvSpPr>
        <p:spPr>
          <a:xfrm>
            <a:off x="467544" y="908720"/>
            <a:ext cx="8229600" cy="5184576"/>
          </a:xfrm>
        </p:spPr>
        <p:txBody>
          <a:bodyPr>
            <a:normAutofit fontScale="92500"/>
          </a:bodyPr>
          <a:lstStyle/>
          <a:p>
            <a:pPr>
              <a:buNone/>
            </a:pPr>
            <a:r>
              <a:rPr lang="en-US" altLang="zh-CN" dirty="0" smtClean="0"/>
              <a:t>Based on the complimentary relation of Yin/Yang, </a:t>
            </a:r>
            <a:r>
              <a:rPr lang="en-US" altLang="zh-CN" i="1" dirty="0" smtClean="0"/>
              <a:t>the Book of Changes</a:t>
            </a:r>
            <a:r>
              <a:rPr lang="en-US" altLang="zh-CN" dirty="0" smtClean="0"/>
              <a:t> further developed the idea of change as the result of contradiction.  </a:t>
            </a:r>
          </a:p>
          <a:p>
            <a:pPr>
              <a:buNone/>
            </a:pPr>
            <a:endParaRPr lang="en-US" altLang="zh-CN" dirty="0" smtClean="0"/>
          </a:p>
          <a:p>
            <a:r>
              <a:rPr lang="en-US" altLang="zh-CN" dirty="0" smtClean="0"/>
              <a:t>The change can be witnessed in the developing process of the order of 64 hexagrams. </a:t>
            </a:r>
            <a:br>
              <a:rPr lang="en-US" altLang="zh-CN" dirty="0" smtClean="0"/>
            </a:br>
            <a:endParaRPr lang="en-US" altLang="zh-CN" dirty="0" smtClean="0"/>
          </a:p>
          <a:p>
            <a:pPr>
              <a:defRPr/>
            </a:pPr>
            <a:r>
              <a:rPr lang="en-US" altLang="zh-CN" dirty="0" smtClean="0"/>
              <a:t>Different meanings were rendered according to the change in the alignments of lines.</a:t>
            </a:r>
          </a:p>
          <a:p>
            <a:pPr>
              <a:buNone/>
            </a:pPr>
            <a:endParaRPr lang="en-US" altLang="zh-CN" dirty="0" smtClean="0"/>
          </a:p>
          <a:p>
            <a:pPr>
              <a:buNone/>
            </a:pPr>
            <a:endParaRPr lang="en-US" altLang="zh-CN" dirty="0" smtClean="0"/>
          </a:p>
          <a:p>
            <a:pPr>
              <a:buNone/>
            </a:pPr>
            <a:endParaRPr lang="en-US" altLang="zh-CN" i="1" dirty="0" smtClean="0"/>
          </a:p>
          <a:p>
            <a:pPr>
              <a:buNone/>
            </a:pPr>
            <a:endParaRPr lang="en-US" altLang="zh-CN" i="1" dirty="0" smtClean="0"/>
          </a:p>
          <a:p>
            <a:pPr>
              <a:buNone/>
            </a:pP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06518"/>
            <a:ext cx="8229600" cy="562074"/>
          </a:xfrm>
        </p:spPr>
        <p:txBody>
          <a:bodyPr>
            <a:normAutofit fontScale="90000"/>
          </a:bodyPr>
          <a:lstStyle/>
          <a:p>
            <a:r>
              <a:rPr lang="en-US" altLang="zh-CN" dirty="0" smtClean="0"/>
              <a:t>The Mysterious Number</a:t>
            </a:r>
            <a:endParaRPr lang="zh-CN" altLang="en-US" dirty="0"/>
          </a:p>
        </p:txBody>
      </p:sp>
      <p:pic>
        <p:nvPicPr>
          <p:cNvPr id="5" name="内容占位符 4" descr="天坛全景.jpg"/>
          <p:cNvPicPr>
            <a:picLocks noGrp="1" noChangeAspect="1"/>
          </p:cNvPicPr>
          <p:nvPr>
            <p:ph idx="1"/>
          </p:nvPr>
        </p:nvPicPr>
        <p:blipFill>
          <a:blip r:embed="rId2" cstate="print"/>
          <a:stretch>
            <a:fillRect/>
          </a:stretch>
        </p:blipFill>
        <p:spPr>
          <a:xfrm>
            <a:off x="0" y="974513"/>
            <a:ext cx="4788024" cy="4758743"/>
          </a:xfrm>
        </p:spPr>
      </p:pic>
      <p:pic>
        <p:nvPicPr>
          <p:cNvPr id="3" name="图片 2"/>
          <p:cNvPicPr>
            <a:picLocks noChangeAspect="1"/>
          </p:cNvPicPr>
          <p:nvPr/>
        </p:nvPicPr>
        <p:blipFill>
          <a:blip r:embed="rId3"/>
          <a:stretch>
            <a:fillRect/>
          </a:stretch>
        </p:blipFill>
        <p:spPr>
          <a:xfrm>
            <a:off x="4788024" y="1124744"/>
            <a:ext cx="4536504" cy="5733256"/>
          </a:xfrm>
          <a:prstGeom prst="rect">
            <a:avLst/>
          </a:prstGeom>
        </p:spPr>
      </p:pic>
    </p:spTree>
    <p:extLst>
      <p:ext uri="{BB962C8B-B14F-4D97-AF65-F5344CB8AC3E}">
        <p14:creationId xmlns:p14="http://schemas.microsoft.com/office/powerpoint/2010/main" val="88688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flipV="1">
            <a:off x="457200" y="228600"/>
            <a:ext cx="8229600" cy="46038"/>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68313" y="549275"/>
            <a:ext cx="8229600" cy="5616575"/>
          </a:xfrm>
        </p:spPr>
        <p:txBody>
          <a:bodyPr rtlCol="0">
            <a:normAutofit fontScale="92500" lnSpcReduction="10000"/>
          </a:bodyPr>
          <a:lstStyle/>
          <a:p>
            <a:pPr fontAlgn="auto">
              <a:spcAft>
                <a:spcPts val="0"/>
              </a:spcAft>
              <a:buFont typeface="Wingdings 2"/>
              <a:buNone/>
              <a:defRPr/>
            </a:pPr>
            <a:r>
              <a:rPr lang="en-US" altLang="zh-CN" dirty="0" smtClean="0"/>
              <a:t>Example: the description of the lines in the divinatory symbol of “Qian” : using a dragon as the analogy to explain a philosophy of life</a:t>
            </a:r>
          </a:p>
          <a:p>
            <a:pPr fontAlgn="auto">
              <a:spcAft>
                <a:spcPts val="0"/>
              </a:spcAft>
              <a:buFont typeface="Wingdings 2"/>
              <a:buNone/>
              <a:defRPr/>
            </a:pPr>
            <a:endParaRPr lang="en-US" altLang="zh-CN" dirty="0" smtClean="0">
              <a:cs typeface="+mn-cs"/>
            </a:endParaRPr>
          </a:p>
          <a:p>
            <a:pPr fontAlgn="auto">
              <a:spcAft>
                <a:spcPts val="0"/>
              </a:spcAft>
              <a:buFont typeface="Wingdings 2"/>
              <a:buChar char=""/>
              <a:defRPr/>
            </a:pPr>
            <a:r>
              <a:rPr lang="en-US" altLang="zh-CN" dirty="0" smtClean="0"/>
              <a:t>The 1</a:t>
            </a:r>
            <a:r>
              <a:rPr lang="en-US" altLang="zh-CN" baseline="30000" dirty="0" smtClean="0"/>
              <a:t>st</a:t>
            </a:r>
            <a:r>
              <a:rPr lang="en-US" altLang="zh-CN" dirty="0" smtClean="0"/>
              <a:t> line</a:t>
            </a:r>
            <a:r>
              <a:rPr lang="zh-CN" altLang="zh-CN" dirty="0" smtClean="0">
                <a:cs typeface="+mn-cs"/>
              </a:rPr>
              <a:t>—</a:t>
            </a:r>
            <a:r>
              <a:rPr lang="en-US" altLang="zh-CN" dirty="0" smtClean="0"/>
              <a:t>“hidden dragon had no appearance”</a:t>
            </a:r>
            <a:r>
              <a:rPr lang="zh-CN" altLang="zh-CN" dirty="0" smtClean="0">
                <a:cs typeface="+mn-cs"/>
              </a:rPr>
              <a:t>—</a:t>
            </a:r>
            <a:r>
              <a:rPr lang="en-US" altLang="zh-CN" dirty="0" smtClean="0">
                <a:cs typeface="+mn-cs"/>
              </a:rPr>
              <a:t>one should wait for the right </a:t>
            </a:r>
            <a:r>
              <a:rPr lang="en-US" altLang="zh-CN" dirty="0" smtClean="0"/>
              <a:t>times, just </a:t>
            </a:r>
            <a:r>
              <a:rPr lang="en-US" altLang="zh-CN" dirty="0" smtClean="0">
                <a:cs typeface="+mn-cs"/>
              </a:rPr>
              <a:t>like a hidden dragon </a:t>
            </a:r>
            <a:r>
              <a:rPr lang="en-US" altLang="zh-CN" dirty="0" smtClean="0"/>
              <a:t>beneath the water</a:t>
            </a:r>
            <a:endParaRPr lang="zh-CN" altLang="zh-CN" dirty="0" smtClean="0">
              <a:cs typeface="+mn-cs"/>
            </a:endParaRPr>
          </a:p>
          <a:p>
            <a:pPr fontAlgn="auto">
              <a:spcAft>
                <a:spcPts val="0"/>
              </a:spcAft>
              <a:buFont typeface="Wingdings 2"/>
              <a:buChar char=""/>
              <a:defRPr/>
            </a:pPr>
            <a:r>
              <a:rPr lang="en-US" altLang="zh-CN" dirty="0" smtClean="0">
                <a:cs typeface="+mn-cs"/>
              </a:rPr>
              <a:t>The 2</a:t>
            </a:r>
            <a:r>
              <a:rPr lang="en-US" altLang="zh-CN" baseline="30000" dirty="0" smtClean="0">
                <a:cs typeface="+mn-cs"/>
              </a:rPr>
              <a:t>nd</a:t>
            </a:r>
            <a:r>
              <a:rPr lang="en-US" altLang="zh-CN" dirty="0" smtClean="0">
                <a:cs typeface="+mn-cs"/>
              </a:rPr>
              <a:t> line </a:t>
            </a:r>
            <a:r>
              <a:rPr lang="zh-CN" altLang="zh-CN" dirty="0" smtClean="0">
                <a:cs typeface="+mn-cs"/>
              </a:rPr>
              <a:t>—</a:t>
            </a:r>
            <a:r>
              <a:rPr lang="en-US" altLang="zh-CN" dirty="0" smtClean="0"/>
              <a:t>one should display only a small part of her talent </a:t>
            </a:r>
            <a:endParaRPr lang="zh-CN" altLang="zh-CN" dirty="0" smtClean="0">
              <a:cs typeface="+mn-cs"/>
            </a:endParaRPr>
          </a:p>
          <a:p>
            <a:pPr fontAlgn="auto">
              <a:spcAft>
                <a:spcPts val="0"/>
              </a:spcAft>
              <a:buFont typeface="Wingdings 2"/>
              <a:buChar char=""/>
              <a:defRPr/>
            </a:pPr>
            <a:r>
              <a:rPr lang="en-US" altLang="zh-CN" dirty="0" smtClean="0">
                <a:cs typeface="+mn-cs"/>
              </a:rPr>
              <a:t>Th</a:t>
            </a:r>
            <a:r>
              <a:rPr lang="en-US" altLang="zh-CN" dirty="0" smtClean="0"/>
              <a:t>e 3</a:t>
            </a:r>
            <a:r>
              <a:rPr lang="en-US" altLang="zh-CN" baseline="30000" dirty="0" smtClean="0"/>
              <a:t>rd</a:t>
            </a:r>
            <a:r>
              <a:rPr lang="en-US" altLang="zh-CN" dirty="0" smtClean="0"/>
              <a:t> line</a:t>
            </a:r>
            <a:r>
              <a:rPr lang="zh-CN" altLang="zh-CN" dirty="0" smtClean="0">
                <a:cs typeface="+mn-cs"/>
              </a:rPr>
              <a:t>—</a:t>
            </a:r>
            <a:r>
              <a:rPr lang="en-US" altLang="zh-CN" dirty="0" smtClean="0">
                <a:cs typeface="+mn-cs"/>
              </a:rPr>
              <a:t>a well-cultivated person should always act with caution</a:t>
            </a:r>
            <a:endParaRPr lang="zh-CN" altLang="zh-CN" dirty="0" smtClean="0">
              <a:cs typeface="+mn-cs"/>
            </a:endParaRPr>
          </a:p>
          <a:p>
            <a:pPr fontAlgn="auto">
              <a:spcAft>
                <a:spcPts val="0"/>
              </a:spcAft>
              <a:buFont typeface="Wingdings 2"/>
              <a:buChar char=""/>
              <a:defRPr/>
            </a:pPr>
            <a:endParaRPr lang="zh-CN" altLang="zh-CN" dirty="0" smtClean="0">
              <a:cs typeface="+mn-cs"/>
            </a:endParaRPr>
          </a:p>
          <a:p>
            <a:pPr fontAlgn="auto">
              <a:spcAft>
                <a:spcPts val="0"/>
              </a:spcAft>
              <a:buFont typeface="Wingdings 2"/>
              <a:buChar char=""/>
              <a:defRPr/>
            </a:pPr>
            <a:endParaRPr lang="zh-CN" altLang="zh-CN" dirty="0" smtClean="0">
              <a:cs typeface="+mn-cs"/>
            </a:endParaRPr>
          </a:p>
          <a:p>
            <a:pPr fontAlgn="auto">
              <a:spcAft>
                <a:spcPts val="0"/>
              </a:spcAft>
              <a:buFont typeface="Wingdings 2"/>
              <a:buChar char=""/>
              <a:defRPr/>
            </a:pPr>
            <a:endParaRPr lang="zh-CN" altLang="en-US" dirty="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30026"/>
          </a:xfrm>
        </p:spPr>
        <p:txBody>
          <a:bodyPr>
            <a:normAutofit fontScale="90000"/>
          </a:bodyPr>
          <a:lstStyle/>
          <a:p>
            <a:endParaRPr lang="zh-CN" altLang="en-US" dirty="0"/>
          </a:p>
        </p:txBody>
      </p:sp>
      <p:sp>
        <p:nvSpPr>
          <p:cNvPr id="3" name="内容占位符 2"/>
          <p:cNvSpPr>
            <a:spLocks noGrp="1"/>
          </p:cNvSpPr>
          <p:nvPr>
            <p:ph idx="1"/>
          </p:nvPr>
        </p:nvSpPr>
        <p:spPr>
          <a:xfrm>
            <a:off x="467544" y="764704"/>
            <a:ext cx="8229600" cy="5328592"/>
          </a:xfrm>
        </p:spPr>
        <p:txBody>
          <a:bodyPr>
            <a:normAutofit fontScale="92500" lnSpcReduction="10000"/>
          </a:bodyPr>
          <a:lstStyle/>
          <a:p>
            <a:pPr>
              <a:defRPr/>
            </a:pPr>
            <a:r>
              <a:rPr lang="en-US" altLang="zh-CN" dirty="0" smtClean="0"/>
              <a:t>The 4</a:t>
            </a:r>
            <a:r>
              <a:rPr lang="en-US" altLang="zh-CN" baseline="30000" dirty="0" smtClean="0"/>
              <a:t>th</a:t>
            </a:r>
            <a:r>
              <a:rPr lang="en-US" altLang="zh-CN" dirty="0" smtClean="0"/>
              <a:t> line</a:t>
            </a:r>
            <a:r>
              <a:rPr lang="zh-CN" altLang="zh-CN" dirty="0" smtClean="0"/>
              <a:t>—</a:t>
            </a:r>
            <a:r>
              <a:rPr lang="en-US" altLang="zh-CN" dirty="0" smtClean="0"/>
              <a:t>observe the times and judge the occasion; wait for the proper moment to act—just as a dragon jumps out and then hides again so as not to be recognized its head and tail</a:t>
            </a:r>
          </a:p>
          <a:p>
            <a:pPr>
              <a:defRPr/>
            </a:pPr>
            <a:endParaRPr lang="zh-CN" altLang="zh-CN" dirty="0" smtClean="0"/>
          </a:p>
          <a:p>
            <a:pPr>
              <a:defRPr/>
            </a:pPr>
            <a:r>
              <a:rPr lang="en-US" altLang="zh-CN" dirty="0" smtClean="0"/>
              <a:t>The 5</a:t>
            </a:r>
            <a:r>
              <a:rPr lang="en-US" altLang="zh-CN" baseline="30000" dirty="0" smtClean="0"/>
              <a:t>th</a:t>
            </a:r>
            <a:r>
              <a:rPr lang="en-US" altLang="zh-CN" dirty="0" smtClean="0"/>
              <a:t> line</a:t>
            </a:r>
            <a:r>
              <a:rPr lang="zh-CN" altLang="zh-CN" dirty="0" smtClean="0"/>
              <a:t>—</a:t>
            </a:r>
            <a:r>
              <a:rPr lang="en-US" altLang="zh-CN" dirty="0" smtClean="0"/>
              <a:t>the best timing—like a dragon flying in the sky</a:t>
            </a:r>
          </a:p>
          <a:p>
            <a:pPr>
              <a:defRPr/>
            </a:pPr>
            <a:endParaRPr lang="zh-CN" altLang="zh-CN" dirty="0" smtClean="0"/>
          </a:p>
          <a:p>
            <a:pPr>
              <a:defRPr/>
            </a:pPr>
            <a:r>
              <a:rPr lang="en-US" altLang="zh-CN" dirty="0" smtClean="0"/>
              <a:t>The 6</a:t>
            </a:r>
            <a:r>
              <a:rPr lang="en-US" altLang="zh-CN" baseline="30000" dirty="0" smtClean="0"/>
              <a:t>th</a:t>
            </a:r>
            <a:r>
              <a:rPr lang="en-US" altLang="zh-CN" dirty="0" smtClean="0"/>
              <a:t> line</a:t>
            </a:r>
            <a:r>
              <a:rPr lang="zh-CN" altLang="zh-CN" dirty="0" smtClean="0"/>
              <a:t>—</a:t>
            </a:r>
            <a:r>
              <a:rPr lang="en-US" altLang="zh-CN" dirty="0" smtClean="0"/>
              <a:t>the dragon flies to a place too high to be safe—a lesson of not going</a:t>
            </a:r>
            <a:br>
              <a:rPr lang="en-US" altLang="zh-CN" dirty="0" smtClean="0"/>
            </a:br>
            <a:r>
              <a:rPr lang="en-US" altLang="zh-CN" dirty="0" smtClean="0"/>
              <a:t> too far</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74637"/>
          </a:xfrm>
        </p:spPr>
        <p:txBody>
          <a:bodyPr rtlCol="0">
            <a:normAutofit fontScale="90000"/>
          </a:bodyPr>
          <a:lstStyle/>
          <a:p>
            <a:pPr fontAlgn="auto">
              <a:spcAft>
                <a:spcPts val="0"/>
              </a:spcAft>
              <a:defRPr/>
            </a:pPr>
            <a:endParaRPr lang="zh-CN" altLang="en-US" dirty="0">
              <a:cs typeface="+mj-cs"/>
            </a:endParaRPr>
          </a:p>
        </p:txBody>
      </p:sp>
      <p:sp>
        <p:nvSpPr>
          <p:cNvPr id="3" name="内容占位符 2"/>
          <p:cNvSpPr>
            <a:spLocks noGrp="1"/>
          </p:cNvSpPr>
          <p:nvPr>
            <p:ph idx="1"/>
          </p:nvPr>
        </p:nvSpPr>
        <p:spPr>
          <a:xfrm>
            <a:off x="468313" y="692150"/>
            <a:ext cx="8229600" cy="5400675"/>
          </a:xfrm>
        </p:spPr>
        <p:txBody>
          <a:bodyPr rtlCol="0">
            <a:normAutofit fontScale="92500" lnSpcReduction="10000"/>
          </a:bodyPr>
          <a:lstStyle/>
          <a:p>
            <a:pPr fontAlgn="auto">
              <a:spcAft>
                <a:spcPts val="0"/>
              </a:spcAft>
              <a:buFont typeface="Wingdings 2"/>
              <a:buNone/>
              <a:defRPr/>
            </a:pPr>
            <a:r>
              <a:rPr lang="en-US" altLang="zh-CN" dirty="0" smtClean="0">
                <a:cs typeface="+mn-cs"/>
              </a:rPr>
              <a:t>From hidden under the water to realize one’ s ambition, and then to the warning of not to be over conceited: as the timing change constantly, one should adjust her behavior and manner accordingly</a:t>
            </a:r>
            <a:endParaRPr lang="zh-CN" altLang="zh-CN" dirty="0" smtClean="0">
              <a:cs typeface="+mn-cs"/>
            </a:endParaRPr>
          </a:p>
          <a:p>
            <a:pPr fontAlgn="auto">
              <a:spcAft>
                <a:spcPts val="0"/>
              </a:spcAft>
              <a:buFont typeface="Wingdings 2"/>
              <a:buNone/>
              <a:defRPr/>
            </a:pPr>
            <a:endParaRPr lang="en-US" altLang="zh-CN" dirty="0" smtClean="0">
              <a:cs typeface="+mn-cs"/>
            </a:endParaRPr>
          </a:p>
          <a:p>
            <a:pPr fontAlgn="auto">
              <a:spcAft>
                <a:spcPts val="0"/>
              </a:spcAft>
              <a:buFont typeface="Wingdings 2"/>
              <a:buNone/>
              <a:defRPr/>
            </a:pPr>
            <a:r>
              <a:rPr lang="en-US" altLang="zh-CN" i="1" dirty="0" smtClean="0"/>
              <a:t>The Book </a:t>
            </a:r>
            <a:r>
              <a:rPr lang="en-US" altLang="zh-CN" dirty="0" smtClean="0"/>
              <a:t>was actually  teaching lessons of the adaptation </a:t>
            </a:r>
            <a:r>
              <a:rPr lang="en-US" altLang="zh-CN" dirty="0" smtClean="0"/>
              <a:t>to changes</a:t>
            </a:r>
            <a:r>
              <a:rPr lang="en-US" altLang="zh-CN" dirty="0"/>
              <a:t>.</a:t>
            </a:r>
            <a:endParaRPr lang="zh-CN" altLang="zh-CN" dirty="0" smtClean="0">
              <a:cs typeface="+mn-cs"/>
            </a:endParaRPr>
          </a:p>
          <a:p>
            <a:pPr fontAlgn="auto">
              <a:spcAft>
                <a:spcPts val="0"/>
              </a:spcAft>
              <a:buFont typeface="Wingdings 2"/>
              <a:buNone/>
              <a:defRPr/>
            </a:pPr>
            <a:r>
              <a:rPr lang="en-US" altLang="zh-CN" dirty="0" smtClean="0">
                <a:cs typeface="+mn-cs"/>
              </a:rPr>
              <a:t> </a:t>
            </a:r>
            <a:endParaRPr lang="zh-CN" altLang="zh-CN" dirty="0" smtClean="0">
              <a:cs typeface="+mn-cs"/>
            </a:endParaRPr>
          </a:p>
          <a:p>
            <a:pPr fontAlgn="auto">
              <a:spcAft>
                <a:spcPts val="0"/>
              </a:spcAft>
              <a:buFont typeface="Wingdings 2"/>
              <a:buNone/>
              <a:defRPr/>
            </a:pPr>
            <a:r>
              <a:rPr lang="en-US" altLang="zh-CN" dirty="0" smtClean="0">
                <a:cs typeface="+mn-cs"/>
              </a:rPr>
              <a:t>Cosmos, as a space for lives, was a living space featured by a process of changing.</a:t>
            </a:r>
            <a:endParaRPr lang="zh-CN" altLang="zh-CN" dirty="0" smtClean="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457200" y="274638"/>
            <a:ext cx="8229600" cy="274042"/>
          </a:xfrm>
        </p:spPr>
        <p:txBody>
          <a:bodyPr>
            <a:normAutofit fontScale="90000"/>
          </a:bodyPr>
          <a:lstStyle/>
          <a:p>
            <a:endParaRPr lang="zh-CN" altLang="en-US" dirty="0" smtClean="0"/>
          </a:p>
        </p:txBody>
      </p:sp>
      <p:sp>
        <p:nvSpPr>
          <p:cNvPr id="40962" name="内容占位符 2"/>
          <p:cNvSpPr>
            <a:spLocks noGrp="1"/>
          </p:cNvSpPr>
          <p:nvPr>
            <p:ph idx="1"/>
          </p:nvPr>
        </p:nvSpPr>
        <p:spPr>
          <a:xfrm>
            <a:off x="467544" y="692696"/>
            <a:ext cx="8229600" cy="5400600"/>
          </a:xfrm>
        </p:spPr>
        <p:txBody>
          <a:bodyPr>
            <a:normAutofit lnSpcReduction="10000"/>
          </a:bodyPr>
          <a:lstStyle/>
          <a:p>
            <a:pPr>
              <a:buNone/>
            </a:pPr>
            <a:endParaRPr lang="en-US" altLang="zh-CN" dirty="0" smtClean="0"/>
          </a:p>
          <a:p>
            <a:pPr>
              <a:buNone/>
            </a:pPr>
            <a:r>
              <a:rPr lang="en-US" altLang="zh-CN" dirty="0" smtClean="0"/>
              <a:t>Also, the principles of artistic creation were embodied in </a:t>
            </a:r>
            <a:r>
              <a:rPr lang="en-US" altLang="zh-CN" i="1" dirty="0" smtClean="0"/>
              <a:t>the Book of Changes.</a:t>
            </a:r>
            <a:endParaRPr lang="zh-CN" altLang="zh-CN" dirty="0" smtClean="0"/>
          </a:p>
          <a:p>
            <a:pPr>
              <a:buFont typeface="Wingdings 2" pitchFamily="18" charset="2"/>
              <a:buNone/>
            </a:pPr>
            <a:r>
              <a:rPr lang="zh-CN" altLang="zh-CN" dirty="0" smtClean="0"/>
              <a:t>—</a:t>
            </a:r>
            <a:r>
              <a:rPr lang="en-US" altLang="zh-CN" dirty="0" smtClean="0"/>
              <a:t>pursuit of artistic conception of vividness</a:t>
            </a:r>
          </a:p>
          <a:p>
            <a:pPr>
              <a:buFont typeface="Wingdings 2" pitchFamily="18" charset="2"/>
              <a:buNone/>
            </a:pPr>
            <a:r>
              <a:rPr lang="zh-CN" altLang="zh-CN" dirty="0" smtClean="0"/>
              <a:t>—</a:t>
            </a:r>
            <a:r>
              <a:rPr lang="en-US" altLang="zh-CN" dirty="0" smtClean="0"/>
              <a:t>expression of living life</a:t>
            </a:r>
          </a:p>
          <a:p>
            <a:pPr>
              <a:buFont typeface="Wingdings 2" pitchFamily="18" charset="2"/>
              <a:buNone/>
            </a:pPr>
            <a:endParaRPr lang="en-US" altLang="zh-CN" dirty="0" smtClean="0"/>
          </a:p>
          <a:p>
            <a:pPr>
              <a:buFont typeface="Wingdings 2" pitchFamily="18" charset="2"/>
              <a:buNone/>
            </a:pPr>
            <a:r>
              <a:rPr lang="en-US" altLang="zh-CN" dirty="0" smtClean="0"/>
              <a:t>Chinese calligraphy was in its essence the embodiment of the principle of Yin/Yang.</a:t>
            </a:r>
            <a:endParaRPr lang="zh-CN" altLang="en-US" dirty="0" smtClean="0"/>
          </a:p>
          <a:p>
            <a:pPr>
              <a:buFont typeface="Wingdings 2" pitchFamily="18" charset="2"/>
              <a:buNone/>
            </a:pPr>
            <a:r>
              <a:rPr lang="en-US" altLang="zh-CN" dirty="0" smtClean="0"/>
              <a:t>Yang: agile, nimble; </a:t>
            </a:r>
          </a:p>
          <a:p>
            <a:pPr>
              <a:buFont typeface="Wingdings 2" pitchFamily="18" charset="2"/>
              <a:buNone/>
            </a:pPr>
            <a:r>
              <a:rPr lang="en-US" altLang="zh-CN" dirty="0" smtClean="0"/>
              <a:t>Yin: slow-moving</a:t>
            </a:r>
          </a:p>
          <a:p>
            <a:pPr>
              <a:buFont typeface="Wingdings 2" pitchFamily="18" charset="2"/>
              <a:buNone/>
            </a:pPr>
            <a:endParaRPr lang="zh-CN" altLang="zh-CN" dirty="0" smtClean="0"/>
          </a:p>
          <a:p>
            <a:endParaRPr lang="zh-CN"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endParaRPr lang="en-US" altLang="zh-C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r>
              <a:rPr lang="en-US" altLang="zh-CN"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altLang="zh-CN" sz="4000" b="1" i="1" cap="all" dirty="0" smtClean="0">
                <a:ln w="0"/>
                <a:solidFill>
                  <a:srgbClr val="00B0F0"/>
                </a:solidFill>
                <a:effectLst>
                  <a:reflection blurRad="12700" stA="50000" endPos="50000" dist="5000" dir="5400000" sy="-100000" rotWithShape="0"/>
                </a:effectLst>
              </a:rPr>
              <a:t>Thanks</a:t>
            </a:r>
            <a:r>
              <a:rPr lang="zh-CN" altLang="en-US" sz="4000" b="1" i="1" cap="all" dirty="0" smtClean="0">
                <a:ln w="0"/>
                <a:solidFill>
                  <a:srgbClr val="00B0F0"/>
                </a:solidFill>
                <a:effectLst>
                  <a:reflection blurRad="12700" stA="50000" endPos="50000" dist="5000" dir="5400000" sy="-100000" rotWithShape="0"/>
                </a:effectLst>
              </a:rPr>
              <a:t>！</a:t>
            </a:r>
            <a:endParaRPr lang="en-US" altLang="zh-CN" sz="4000" b="1" i="1" cap="all" dirty="0" smtClean="0">
              <a:ln w="0"/>
              <a:solidFill>
                <a:srgbClr val="00B0F0"/>
              </a:solidFill>
              <a:effectLst>
                <a:reflection blurRad="12700" stA="50000" endPos="50000" dist="5000" dir="5400000" sy="-100000" rotWithShape="0"/>
              </a:effectLst>
            </a:endParaRPr>
          </a:p>
          <a:p>
            <a:pPr algn="ctr"/>
            <a:endParaRPr lang="en-US" altLang="zh-CN" sz="4000" b="1" i="1" cap="all" dirty="0" smtClean="0">
              <a:ln w="0"/>
              <a:solidFill>
                <a:srgbClr val="00B0F0"/>
              </a:solidFill>
              <a:effectLst>
                <a:reflection blurRad="12700" stA="50000" endPos="50000" dist="5000" dir="5400000" sy="-100000" rotWithShape="0"/>
              </a:effectLst>
            </a:endParaRPr>
          </a:p>
          <a:p>
            <a:pPr algn="ctr">
              <a:buNone/>
            </a:pPr>
            <a:r>
              <a:rPr lang="en-US" altLang="zh-CN" sz="4000" b="1" i="1" cap="all" dirty="0" smtClean="0">
                <a:ln w="0"/>
                <a:solidFill>
                  <a:srgbClr val="00B0F0"/>
                </a:solidFill>
                <a:effectLst>
                  <a:reflection blurRad="12700" stA="50000" endPos="50000" dist="5000" dir="5400000" sy="-100000" rotWithShape="0"/>
                </a:effectLst>
              </a:rPr>
              <a:t>And to be continued…</a:t>
            </a:r>
            <a:endParaRPr lang="zh-CN" altLang="en-US" sz="4000" b="1" i="1" cap="all" dirty="0">
              <a:ln w="0"/>
              <a:solidFill>
                <a:srgbClr val="00B0F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30026"/>
          </a:xfrm>
        </p:spPr>
        <p:txBody>
          <a:bodyPr>
            <a:normAutofit fontScale="90000"/>
          </a:bodyPr>
          <a:lstStyle/>
          <a:p>
            <a:endParaRPr lang="zh-CN" altLang="en-US" dirty="0"/>
          </a:p>
        </p:txBody>
      </p:sp>
      <p:sp>
        <p:nvSpPr>
          <p:cNvPr id="3" name="内容占位符 2"/>
          <p:cNvSpPr>
            <a:spLocks noGrp="1"/>
          </p:cNvSpPr>
          <p:nvPr>
            <p:ph idx="1"/>
          </p:nvPr>
        </p:nvSpPr>
        <p:spPr>
          <a:xfrm>
            <a:off x="467544" y="620688"/>
            <a:ext cx="8424936" cy="6048672"/>
          </a:xfrm>
        </p:spPr>
        <p:txBody>
          <a:bodyPr>
            <a:normAutofit fontScale="92500" lnSpcReduction="20000"/>
          </a:bodyPr>
          <a:lstStyle/>
          <a:p>
            <a:pPr>
              <a:buNone/>
            </a:pPr>
            <a:r>
              <a:rPr lang="en-US" altLang="zh-CN" dirty="0" smtClean="0">
                <a:solidFill>
                  <a:srgbClr val="0070C0"/>
                </a:solidFill>
              </a:rPr>
              <a:t>The number of Nine</a:t>
            </a:r>
            <a:br>
              <a:rPr lang="en-US" altLang="zh-CN" dirty="0" smtClean="0">
                <a:solidFill>
                  <a:srgbClr val="0070C0"/>
                </a:solidFill>
              </a:rPr>
            </a:br>
            <a:endParaRPr lang="en-US" altLang="zh-CN" dirty="0" smtClean="0">
              <a:solidFill>
                <a:srgbClr val="0070C0"/>
              </a:solidFill>
            </a:endParaRPr>
          </a:p>
          <a:p>
            <a:pPr>
              <a:buNone/>
            </a:pPr>
            <a:r>
              <a:rPr lang="en-US" altLang="zh-CN" dirty="0" smtClean="0"/>
              <a:t> The quantity of alter faces, steps and components on the hand rail is nine or multiples of nine. So are the steps of the base of the Hall of Prayer for </a:t>
            </a:r>
            <a:br>
              <a:rPr lang="en-US" altLang="zh-CN" dirty="0" smtClean="0"/>
            </a:br>
            <a:r>
              <a:rPr lang="en-US" altLang="zh-CN" dirty="0" smtClean="0"/>
              <a:t>Good Harvest.</a:t>
            </a:r>
            <a:br>
              <a:rPr lang="en-US" altLang="zh-CN" dirty="0" smtClean="0"/>
            </a:br>
            <a:endParaRPr lang="en-US" altLang="zh-CN" dirty="0" smtClean="0"/>
          </a:p>
          <a:p>
            <a:pPr>
              <a:buFont typeface="Wingdings" panose="05000000000000000000" pitchFamily="2" charset="2"/>
              <a:buChar char="p"/>
            </a:pPr>
            <a:r>
              <a:rPr lang="en-US" altLang="zh-CN" dirty="0" smtClean="0"/>
              <a:t>The </a:t>
            </a:r>
            <a:r>
              <a:rPr lang="en-US" altLang="zh-CN" dirty="0"/>
              <a:t>surface of the uppermost terrace of the Circular Mound is paved with nine concentric rings of stone slabs; the round slab in the center is called the heavenly heart stone.</a:t>
            </a:r>
            <a:br>
              <a:rPr lang="en-US" altLang="zh-CN" dirty="0"/>
            </a:br>
            <a:endParaRPr lang="en-US" altLang="zh-CN" dirty="0"/>
          </a:p>
          <a:p>
            <a:pPr>
              <a:buNone/>
            </a:pPr>
            <a:r>
              <a:rPr lang="en-US" altLang="zh-CN" dirty="0"/>
              <a:t>It is surrounded by 9 stones in the first ring, </a:t>
            </a:r>
            <a:r>
              <a:rPr lang="en-US" altLang="zh-CN" dirty="0" smtClean="0"/>
              <a:t/>
            </a:r>
            <a:br>
              <a:rPr lang="en-US" altLang="zh-CN" dirty="0" smtClean="0"/>
            </a:br>
            <a:r>
              <a:rPr lang="en-US" altLang="zh-CN" dirty="0" smtClean="0"/>
              <a:t>18 </a:t>
            </a:r>
            <a:r>
              <a:rPr lang="en-US" altLang="zh-CN" dirty="0"/>
              <a:t>in the second, </a:t>
            </a:r>
            <a:r>
              <a:rPr lang="en-US" altLang="zh-CN" dirty="0" smtClean="0"/>
              <a:t>up </a:t>
            </a:r>
            <a:r>
              <a:rPr lang="en-US" altLang="zh-CN" dirty="0"/>
              <a:t>to 81 in the </a:t>
            </a:r>
            <a:r>
              <a:rPr lang="en-US" altLang="zh-CN" dirty="0" smtClean="0"/>
              <a:t/>
            </a:r>
            <a:br>
              <a:rPr lang="en-US" altLang="zh-CN" dirty="0" smtClean="0"/>
            </a:br>
            <a:r>
              <a:rPr lang="en-US" altLang="zh-CN" dirty="0" smtClean="0"/>
              <a:t>ninth </a:t>
            </a:r>
            <a:r>
              <a:rPr lang="en-US" altLang="zh-CN" dirty="0"/>
              <a:t>ring, symbolizing the nine heavens. </a:t>
            </a:r>
          </a:p>
          <a:p>
            <a:endParaRPr lang="en-US" altLang="zh-CN" dirty="0" smtClean="0"/>
          </a:p>
          <a:p>
            <a:endParaRPr lang="zh-CN" altLang="zh-CN" dirty="0" smtClean="0"/>
          </a:p>
          <a:p>
            <a:endParaRPr lang="zh-CN" altLang="en-US" dirty="0"/>
          </a:p>
        </p:txBody>
      </p:sp>
    </p:spTree>
    <p:extLst>
      <p:ext uri="{BB962C8B-B14F-4D97-AF65-F5344CB8AC3E}">
        <p14:creationId xmlns:p14="http://schemas.microsoft.com/office/powerpoint/2010/main" val="1688842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018"/>
          </a:xfrm>
        </p:spPr>
        <p:txBody>
          <a:bodyPr>
            <a:normAutofit fontScale="90000"/>
          </a:bodyPr>
          <a:lstStyle/>
          <a:p>
            <a:endParaRPr lang="zh-CN" altLang="en-US" dirty="0"/>
          </a:p>
        </p:txBody>
      </p:sp>
      <p:sp>
        <p:nvSpPr>
          <p:cNvPr id="3" name="内容占位符 2"/>
          <p:cNvSpPr>
            <a:spLocks noGrp="1"/>
          </p:cNvSpPr>
          <p:nvPr>
            <p:ph idx="1"/>
          </p:nvPr>
        </p:nvSpPr>
        <p:spPr>
          <a:xfrm>
            <a:off x="467544" y="548680"/>
            <a:ext cx="8229600" cy="5544616"/>
          </a:xfrm>
        </p:spPr>
        <p:txBody>
          <a:bodyPr>
            <a:normAutofit/>
          </a:bodyPr>
          <a:lstStyle/>
          <a:p>
            <a:pPr>
              <a:buNone/>
            </a:pPr>
            <a:r>
              <a:rPr lang="en-US" altLang="zh-CN" dirty="0" smtClean="0"/>
              <a:t>Nine is the </a:t>
            </a:r>
            <a:r>
              <a:rPr lang="en-US" altLang="zh-CN" dirty="0"/>
              <a:t>largest odd number : symbolizing the dignity of </a:t>
            </a:r>
            <a:r>
              <a:rPr lang="en-US" altLang="zh-CN" dirty="0" smtClean="0"/>
              <a:t>heaven;</a:t>
            </a:r>
          </a:p>
          <a:p>
            <a:pPr>
              <a:buNone/>
            </a:pPr>
            <a:endParaRPr lang="zh-CN" altLang="zh-CN" dirty="0"/>
          </a:p>
          <a:p>
            <a:pPr>
              <a:buNone/>
            </a:pPr>
            <a:r>
              <a:rPr lang="en-US" altLang="zh-CN" dirty="0" smtClean="0"/>
              <a:t>When one ascends the steps to the alter, one enters a centripetal world to conduct a heaven and men communication.</a:t>
            </a:r>
          </a:p>
          <a:p>
            <a:pPr>
              <a:buNone/>
            </a:pPr>
            <a:r>
              <a:rPr lang="en-US" altLang="zh-CN" dirty="0" smtClean="0"/>
              <a:t/>
            </a:r>
            <a:br>
              <a:rPr lang="en-US" altLang="zh-CN" dirty="0" smtClean="0"/>
            </a:br>
            <a:endParaRPr lang="en-US" altLang="zh-CN" dirty="0" smtClean="0"/>
          </a:p>
          <a:p>
            <a:pPr>
              <a:buNone/>
            </a:pPr>
            <a:endParaRPr lang="en-US" altLang="zh-CN" dirty="0" smtClean="0"/>
          </a:p>
          <a:p>
            <a:pPr>
              <a:buNone/>
            </a:pPr>
            <a:endParaRPr lang="zh-CN" altLang="en-US" dirty="0"/>
          </a:p>
        </p:txBody>
      </p:sp>
    </p:spTree>
    <p:extLst>
      <p:ext uri="{BB962C8B-B14F-4D97-AF65-F5344CB8AC3E}">
        <p14:creationId xmlns:p14="http://schemas.microsoft.com/office/powerpoint/2010/main" val="2571363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rmAutofit fontScale="90000"/>
          </a:bodyPr>
          <a:lstStyle/>
          <a:p>
            <a:endParaRPr lang="zh-CN" altLang="en-US" dirty="0"/>
          </a:p>
        </p:txBody>
      </p:sp>
      <p:sp>
        <p:nvSpPr>
          <p:cNvPr id="3" name="内容占位符 2"/>
          <p:cNvSpPr>
            <a:spLocks noGrp="1"/>
          </p:cNvSpPr>
          <p:nvPr>
            <p:ph idx="1"/>
          </p:nvPr>
        </p:nvSpPr>
        <p:spPr>
          <a:xfrm>
            <a:off x="467544" y="908720"/>
            <a:ext cx="8229600" cy="5184576"/>
          </a:xfrm>
        </p:spPr>
        <p:txBody>
          <a:bodyPr>
            <a:normAutofit fontScale="92500" lnSpcReduction="10000"/>
          </a:bodyPr>
          <a:lstStyle/>
          <a:p>
            <a:pPr>
              <a:buNone/>
            </a:pPr>
            <a:r>
              <a:rPr lang="en-US" altLang="zh-CN" dirty="0" smtClean="0"/>
              <a:t>The adoration of numbers had a long history in Chinese tradition</a:t>
            </a:r>
          </a:p>
          <a:p>
            <a:pPr>
              <a:buNone/>
            </a:pPr>
            <a:endParaRPr lang="zh-CN" altLang="zh-CN" dirty="0" smtClean="0"/>
          </a:p>
          <a:p>
            <a:r>
              <a:rPr lang="en-US" altLang="zh-CN" dirty="0" smtClean="0"/>
              <a:t>Since the divination through the use of stalks of the milfoil plant was based on the combination of varying numbers, it was not uncommonly held that the mystery of the universe is to be found in numbers.</a:t>
            </a:r>
          </a:p>
          <a:p>
            <a:endParaRPr lang="en-US" altLang="zh-CN" dirty="0" smtClean="0"/>
          </a:p>
          <a:p>
            <a:r>
              <a:rPr lang="en-US" altLang="zh-CN" dirty="0" smtClean="0"/>
              <a:t>Numbers were used to express the thought </a:t>
            </a:r>
            <a:br>
              <a:rPr lang="en-US" altLang="zh-CN" dirty="0" smtClean="0"/>
            </a:br>
            <a:r>
              <a:rPr lang="en-US" altLang="zh-CN" dirty="0" smtClean="0"/>
              <a:t>and wishes.</a:t>
            </a:r>
            <a:endParaRPr lang="zh-CN" altLang="zh-CN" dirty="0" smtClean="0"/>
          </a:p>
          <a:p>
            <a:endParaRPr lang="zh-CN" altLang="en-US" dirty="0"/>
          </a:p>
        </p:txBody>
      </p:sp>
    </p:spTree>
    <p:extLst>
      <p:ext uri="{BB962C8B-B14F-4D97-AF65-F5344CB8AC3E}">
        <p14:creationId xmlns:p14="http://schemas.microsoft.com/office/powerpoint/2010/main" val="298839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solidFill>
                  <a:srgbClr val="0070C0"/>
                </a:solidFill>
              </a:rPr>
              <a:t>Week 5  The Eight Diagrams and Yin/Yang: the Idea of Changes</a:t>
            </a:r>
            <a:endParaRPr lang="zh-CN" altLang="en-US" dirty="0">
              <a:solidFill>
                <a:srgbClr val="0070C0"/>
              </a:solidFill>
            </a:endParaRPr>
          </a:p>
        </p:txBody>
      </p:sp>
      <p:sp>
        <p:nvSpPr>
          <p:cNvPr id="3" name="内容占位符 2"/>
          <p:cNvSpPr>
            <a:spLocks noGrp="1"/>
          </p:cNvSpPr>
          <p:nvPr>
            <p:ph idx="1"/>
          </p:nvPr>
        </p:nvSpPr>
        <p:spPr/>
        <p:txBody>
          <a:bodyPr>
            <a:normAutofit/>
          </a:bodyPr>
          <a:lstStyle/>
          <a:p>
            <a:pPr>
              <a:buFont typeface="Wingdings 2" pitchFamily="18" charset="2"/>
              <a:buNone/>
            </a:pPr>
            <a:r>
              <a:rPr lang="en-US" altLang="zh-CN" dirty="0" smtClean="0"/>
              <a:t>I. Two Ancient Models of Explaining the World: Yin/Yang </a:t>
            </a:r>
            <a:r>
              <a:rPr lang="en-US" altLang="zh-CN" dirty="0"/>
              <a:t>and The Five </a:t>
            </a:r>
            <a:r>
              <a:rPr lang="en-US" altLang="zh-CN" dirty="0" smtClean="0"/>
              <a:t>Elements</a:t>
            </a:r>
            <a:endParaRPr lang="zh-CN" altLang="en-US" dirty="0" smtClean="0"/>
          </a:p>
          <a:p>
            <a:pPr>
              <a:buFont typeface="Wingdings 2" pitchFamily="18" charset="2"/>
              <a:buNone/>
            </a:pPr>
            <a:endParaRPr lang="zh-CN" altLang="en-US" dirty="0" smtClean="0"/>
          </a:p>
          <a:p>
            <a:pPr>
              <a:buNone/>
            </a:pPr>
            <a:r>
              <a:rPr lang="en-US" altLang="zh-CN" dirty="0" smtClean="0"/>
              <a:t>II. The Formation of </a:t>
            </a:r>
            <a:r>
              <a:rPr lang="en-US" altLang="zh-CN" dirty="0" smtClean="0"/>
              <a:t>Eight Diagrams</a:t>
            </a:r>
            <a:endParaRPr lang="en-US" altLang="zh-CN" dirty="0" smtClean="0"/>
          </a:p>
          <a:p>
            <a:pPr>
              <a:buNone/>
            </a:pPr>
            <a:endParaRPr lang="en-US" altLang="zh-CN" dirty="0"/>
          </a:p>
          <a:p>
            <a:pPr>
              <a:buNone/>
            </a:pPr>
            <a:r>
              <a:rPr lang="en-US" altLang="zh-CN" dirty="0" smtClean="0"/>
              <a:t>III</a:t>
            </a:r>
            <a:r>
              <a:rPr lang="en-US" altLang="zh-CN" dirty="0"/>
              <a:t>. </a:t>
            </a:r>
            <a:r>
              <a:rPr lang="en-US" altLang="zh-CN" i="1" dirty="0" smtClean="0"/>
              <a:t>The Book of Changes</a:t>
            </a:r>
            <a:r>
              <a:rPr lang="en-US" altLang="zh-CN" dirty="0" smtClean="0"/>
              <a:t>: The Unique Structure and the Idea of Changes</a:t>
            </a:r>
          </a:p>
          <a:p>
            <a:pPr>
              <a:buFont typeface="Wingdings 2" pitchFamily="18" charset="2"/>
              <a:buNone/>
            </a:pPr>
            <a:endParaRPr lang="en-US" altLang="zh-CN"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rmAutofit/>
          </a:bodyPr>
          <a:lstStyle/>
          <a:p>
            <a:r>
              <a:rPr lang="en-US" altLang="zh-CN" sz="3600" b="1" dirty="0" smtClean="0">
                <a:solidFill>
                  <a:srgbClr val="0070C0"/>
                </a:solidFill>
              </a:rPr>
              <a:t>I. Two Explanatory Models </a:t>
            </a:r>
            <a:endParaRPr lang="zh-CN" altLang="en-US" sz="3600" b="1" dirty="0">
              <a:solidFill>
                <a:srgbClr val="0070C0"/>
              </a:solidFill>
            </a:endParaRPr>
          </a:p>
        </p:txBody>
      </p:sp>
      <p:sp>
        <p:nvSpPr>
          <p:cNvPr id="3" name="内容占位符 2"/>
          <p:cNvSpPr>
            <a:spLocks noGrp="1"/>
          </p:cNvSpPr>
          <p:nvPr>
            <p:ph idx="1"/>
          </p:nvPr>
        </p:nvSpPr>
        <p:spPr>
          <a:xfrm>
            <a:off x="467544" y="1124744"/>
            <a:ext cx="8229600" cy="4968552"/>
          </a:xfrm>
        </p:spPr>
        <p:txBody>
          <a:bodyPr>
            <a:normAutofit fontScale="92500" lnSpcReduction="10000"/>
          </a:bodyPr>
          <a:lstStyle/>
          <a:p>
            <a:pPr marL="514350" indent="-514350">
              <a:buNone/>
            </a:pPr>
            <a:r>
              <a:rPr lang="en-US" altLang="zh-CN" dirty="0" smtClean="0"/>
              <a:t> Views of the nature——explanations of  the origin of cosmos and the classification of things in the world</a:t>
            </a:r>
          </a:p>
          <a:p>
            <a:pPr marL="514350" indent="-514350">
              <a:buNone/>
            </a:pPr>
            <a:endParaRPr lang="en-US" altLang="zh-CN" dirty="0" smtClean="0"/>
          </a:p>
          <a:p>
            <a:pPr marL="514350" indent="-514350">
              <a:buNone/>
            </a:pPr>
            <a:r>
              <a:rPr lang="en-US" altLang="zh-CN" dirty="0" smtClean="0"/>
              <a:t>—shaped in Shang/Western Zhou</a:t>
            </a:r>
            <a:r>
              <a:rPr lang="zh-CN" altLang="en-US" dirty="0" smtClean="0"/>
              <a:t> </a:t>
            </a:r>
            <a:r>
              <a:rPr lang="en-US" altLang="zh-CN" dirty="0" smtClean="0"/>
              <a:t>transition (1100 BCE)</a:t>
            </a:r>
          </a:p>
          <a:p>
            <a:pPr marL="514350" indent="-514350">
              <a:buNone/>
            </a:pPr>
            <a:r>
              <a:rPr lang="en-US" altLang="zh-CN" dirty="0" smtClean="0"/>
              <a:t>—the beginning of the Chinese classical philosophy</a:t>
            </a:r>
          </a:p>
          <a:p>
            <a:pPr marL="514350" indent="-514350">
              <a:buNone/>
            </a:pPr>
            <a:r>
              <a:rPr lang="en-US" altLang="zh-CN" dirty="0" smtClean="0"/>
              <a:t>—the philosophical foundation for Chinese aesthetics in remote ages.  </a:t>
            </a:r>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274042"/>
          </a:xfrm>
        </p:spPr>
        <p:txBody>
          <a:bodyPr>
            <a:normAutofit fontScale="90000"/>
          </a:bodyPr>
          <a:lstStyle/>
          <a:p>
            <a:endParaRPr lang="zh-CN" altLang="en-US" sz="3600" dirty="0">
              <a:solidFill>
                <a:srgbClr val="0070C0"/>
              </a:solidFill>
            </a:endParaRPr>
          </a:p>
        </p:txBody>
      </p:sp>
      <p:sp>
        <p:nvSpPr>
          <p:cNvPr id="3" name="内容占位符 2"/>
          <p:cNvSpPr>
            <a:spLocks noGrp="1"/>
          </p:cNvSpPr>
          <p:nvPr>
            <p:ph idx="1"/>
          </p:nvPr>
        </p:nvSpPr>
        <p:spPr>
          <a:xfrm>
            <a:off x="467544" y="908720"/>
            <a:ext cx="8352928" cy="4896544"/>
          </a:xfrm>
        </p:spPr>
        <p:txBody>
          <a:bodyPr>
            <a:normAutofit fontScale="85000" lnSpcReduction="10000"/>
          </a:bodyPr>
          <a:lstStyle/>
          <a:p>
            <a:pPr marL="514350" indent="-514350">
              <a:buAutoNum type="arabicParenR"/>
            </a:pPr>
            <a:r>
              <a:rPr lang="en-US" altLang="zh-CN" sz="3600" dirty="0" smtClean="0">
                <a:solidFill>
                  <a:srgbClr val="0070C0"/>
                </a:solidFill>
              </a:rPr>
              <a:t>Yin/Yang (</a:t>
            </a:r>
            <a:r>
              <a:rPr lang="zh-CN" altLang="en-US" sz="3600" dirty="0" smtClean="0">
                <a:solidFill>
                  <a:srgbClr val="0070C0"/>
                </a:solidFill>
              </a:rPr>
              <a:t>阴阳</a:t>
            </a:r>
            <a:r>
              <a:rPr lang="en-US" altLang="zh-CN" sz="3600" dirty="0" smtClean="0">
                <a:solidFill>
                  <a:srgbClr val="0070C0"/>
                </a:solidFill>
              </a:rPr>
              <a:t>)</a:t>
            </a:r>
            <a:r>
              <a:rPr lang="en-US" altLang="zh-CN" sz="3600" dirty="0" smtClean="0"/>
              <a:t>: Yin/Yang school had its origin in the </a:t>
            </a:r>
            <a:r>
              <a:rPr lang="en-US" altLang="zh-CN" sz="3600" dirty="0" smtClean="0">
                <a:solidFill>
                  <a:srgbClr val="0070C0"/>
                </a:solidFill>
              </a:rPr>
              <a:t>occultists</a:t>
            </a:r>
            <a:r>
              <a:rPr lang="en-US" altLang="zh-CN" sz="3600" dirty="0" smtClean="0"/>
              <a:t>. The occult arts share with science the desire to interpret nature in a positive manner, and to acquire the services of nature through its conquest by man. </a:t>
            </a:r>
            <a:br>
              <a:rPr lang="en-US" altLang="zh-CN" sz="3600" dirty="0" smtClean="0"/>
            </a:br>
            <a:endParaRPr lang="en-US" altLang="zh-CN" sz="3600" dirty="0" smtClean="0"/>
          </a:p>
          <a:p>
            <a:pPr marL="514350" indent="-514350">
              <a:buFont typeface="Wingdings 2"/>
              <a:buAutoNum type="arabicParenR"/>
            </a:pPr>
            <a:r>
              <a:rPr lang="en-US" altLang="zh-CN" sz="3600" dirty="0" smtClean="0">
                <a:solidFill>
                  <a:srgbClr val="0070C0"/>
                </a:solidFill>
              </a:rPr>
              <a:t>The Five Elements/Five Phases (</a:t>
            </a:r>
            <a:r>
              <a:rPr lang="zh-CN" altLang="en-US" sz="3600" dirty="0" smtClean="0">
                <a:solidFill>
                  <a:srgbClr val="0070C0"/>
                </a:solidFill>
              </a:rPr>
              <a:t>五行</a:t>
            </a:r>
            <a:r>
              <a:rPr lang="en-US" altLang="zh-CN" sz="3600" dirty="0" smtClean="0">
                <a:solidFill>
                  <a:srgbClr val="0070C0"/>
                </a:solidFill>
              </a:rPr>
              <a:t>)</a:t>
            </a:r>
            <a:r>
              <a:rPr lang="en-US" altLang="zh-CN" sz="3600" dirty="0" smtClean="0"/>
              <a:t>:</a:t>
            </a:r>
          </a:p>
          <a:p>
            <a:pPr marL="514350" indent="-514350">
              <a:buNone/>
            </a:pPr>
            <a:r>
              <a:rPr lang="en-US" altLang="zh-CN" sz="3600" dirty="0" smtClean="0"/>
              <a:t>     a preliminary learning of astronomy and geography based on the Yin/Yang idea</a:t>
            </a:r>
            <a:r>
              <a:rPr lang="zh-CN" altLang="en-US" sz="3600" dirty="0" smtClean="0"/>
              <a:t>；</a:t>
            </a:r>
            <a:r>
              <a:rPr lang="en-US" altLang="zh-CN" sz="3600" dirty="0" smtClean="0"/>
              <a:t/>
            </a:r>
            <a:br>
              <a:rPr lang="en-US" altLang="zh-CN" sz="3600" dirty="0" smtClean="0"/>
            </a:br>
            <a:r>
              <a:rPr lang="en-US" altLang="zh-CN" sz="3600" dirty="0" smtClean="0"/>
              <a:t>arises from the revolutions of the Five Power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古代乐器">
  <a:themeElements>
    <a:clrScheme name="平衡">
      <a:dk1>
        <a:sysClr val="windowText" lastClr="000000"/>
      </a:dk1>
      <a:lt1>
        <a:sysClr val="window" lastClr="CCE8C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1">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5420</TotalTime>
  <Words>1386</Words>
  <Application>Microsoft Office PowerPoint</Application>
  <PresentationFormat>全屏显示(4:3)</PresentationFormat>
  <Paragraphs>193</Paragraphs>
  <Slides>34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华文楷体</vt:lpstr>
      <vt:lpstr>隶书</vt:lpstr>
      <vt:lpstr>宋体</vt:lpstr>
      <vt:lpstr>Arial</vt:lpstr>
      <vt:lpstr>Calibri</vt:lpstr>
      <vt:lpstr>Cambria</vt:lpstr>
      <vt:lpstr>Maiandra GD</vt:lpstr>
      <vt:lpstr>Times New Roman</vt:lpstr>
      <vt:lpstr>Wingdings</vt:lpstr>
      <vt:lpstr>Wingdings 2</vt:lpstr>
      <vt:lpstr>古代乐器</vt:lpstr>
      <vt:lpstr> PHIL110045         Artistic Charms of Chinese                Traditional Culture  </vt:lpstr>
      <vt:lpstr>The Temple of Heaven</vt:lpstr>
      <vt:lpstr>The Mysterious Number</vt:lpstr>
      <vt:lpstr>PowerPoint 演示文稿</vt:lpstr>
      <vt:lpstr>PowerPoint 演示文稿</vt:lpstr>
      <vt:lpstr>PowerPoint 演示文稿</vt:lpstr>
      <vt:lpstr>Week 5  The Eight Diagrams and Yin/Yang: the Idea of Changes</vt:lpstr>
      <vt:lpstr>I. Two Explanatory Models </vt:lpstr>
      <vt:lpstr>PowerPoint 演示文稿</vt:lpstr>
      <vt:lpstr>1、Complementary position of Yin/Yang </vt:lpstr>
      <vt:lpstr>PowerPoint 演示文稿</vt:lpstr>
      <vt:lpstr>2、the Five Elements 五行</vt:lpstr>
      <vt:lpstr>PowerPoint 演示文稿</vt:lpstr>
      <vt:lpstr>PowerPoint 演示文稿</vt:lpstr>
      <vt:lpstr>PowerPoint 演示文稿</vt:lpstr>
      <vt:lpstr>II. The Formation of Eight Diagrams</vt:lpstr>
      <vt:lpstr>Eight Diagrams 八卦:   An ancient Chinese system of divination based on symbolic trigrams and hexagrams；   An encyclopedia of ancient Chinese cultural symbols.  </vt:lpstr>
      <vt:lpstr>PowerPoint 演示文稿</vt:lpstr>
      <vt:lpstr>PowerPoint 演示文稿</vt:lpstr>
      <vt:lpstr>PowerPoint 演示文稿</vt:lpstr>
      <vt:lpstr>PowerPoint 演示文稿</vt:lpstr>
      <vt:lpstr>PowerPoint 演示文稿</vt:lpstr>
      <vt:lpstr>PowerPoint 演示文稿</vt:lpstr>
      <vt:lpstr>III. The Book of Changes: The Unique Structure and the Idea of Change</vt:lpstr>
      <vt:lpstr>1. The Unique Structure:  words and  images</vt:lpstr>
      <vt:lpstr>PowerPoint 演示文稿</vt:lpstr>
      <vt:lpstr>PowerPoint 演示文稿</vt:lpstr>
      <vt:lpstr>2. Image</vt:lpstr>
      <vt:lpstr>3. The idea of change</vt:lpstr>
      <vt:lpstr>PowerPoint 演示文稿</vt:lpstr>
      <vt:lpstr>PowerPoint 演示文稿</vt:lpstr>
      <vt:lpstr>PowerPoint 演示文稿</vt:lpstr>
      <vt:lpstr>PowerPoint 演示文稿</vt:lpstr>
      <vt:lpstr>PowerPoint 演示文稿</vt:lpstr>
    </vt:vector>
  </TitlesOfParts>
  <Company>复旦大学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陈佳</dc:title>
  <dc:creator>admin</dc:creator>
  <cp:lastModifiedBy>Jia Chen</cp:lastModifiedBy>
  <cp:revision>694</cp:revision>
  <cp:lastPrinted>2018-10-16T00:41:03Z</cp:lastPrinted>
  <dcterms:created xsi:type="dcterms:W3CDTF">2014-09-13T01:28:39Z</dcterms:created>
  <dcterms:modified xsi:type="dcterms:W3CDTF">2018-10-31T12:56:39Z</dcterms:modified>
</cp:coreProperties>
</file>