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3" r:id="rId5"/>
    <p:sldId id="275" r:id="rId6"/>
    <p:sldId id="259" r:id="rId7"/>
    <p:sldId id="260" r:id="rId8"/>
    <p:sldId id="261" r:id="rId9"/>
    <p:sldId id="262" r:id="rId10"/>
    <p:sldId id="264" r:id="rId11"/>
    <p:sldId id="263" r:id="rId12"/>
    <p:sldId id="265" r:id="rId13"/>
    <p:sldId id="266" r:id="rId14"/>
    <p:sldId id="267" r:id="rId15"/>
    <p:sldId id="268" r:id="rId16"/>
    <p:sldId id="269" r:id="rId17"/>
    <p:sldId id="270" r:id="rId18"/>
    <p:sldId id="271" r:id="rId19"/>
    <p:sldId id="272" r:id="rId20"/>
    <p:sldId id="274" r:id="rId2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4" d="100"/>
          <a:sy n="54" d="100"/>
        </p:scale>
        <p:origin x="-1147"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59AF43-BF13-4F8E-B68A-22E06F87FC1B}" type="doc">
      <dgm:prSet loTypeId="urn:microsoft.com/office/officeart/2008/layout/VerticalAccentList" loCatId="list" qsTypeId="urn:microsoft.com/office/officeart/2005/8/quickstyle/simple1" qsCatId="simple" csTypeId="urn:microsoft.com/office/officeart/2005/8/colors/colorful5" csCatId="colorful" phldr="1"/>
      <dgm:spPr/>
      <dgm:t>
        <a:bodyPr/>
        <a:lstStyle/>
        <a:p>
          <a:endParaRPr lang="zh-CN" altLang="en-US"/>
        </a:p>
      </dgm:t>
    </dgm:pt>
    <dgm:pt modelId="{FBD36B43-6D44-4B31-A0A7-EB5230566A9F}">
      <dgm:prSet phldrT="[文本]"/>
      <dgm:spPr/>
      <dgm:t>
        <a:bodyPr/>
        <a:lstStyle/>
        <a:p>
          <a:r>
            <a:rPr lang="en-US" altLang="zh-CN" dirty="0" smtClean="0"/>
            <a:t> </a:t>
          </a:r>
          <a:endParaRPr lang="zh-CN" altLang="en-US" dirty="0"/>
        </a:p>
      </dgm:t>
    </dgm:pt>
    <dgm:pt modelId="{F104BF77-FE7A-4D51-B64E-655B2346263E}" type="parTrans" cxnId="{9D59E419-89B2-47B0-A72A-05B2C0029B7E}">
      <dgm:prSet/>
      <dgm:spPr/>
      <dgm:t>
        <a:bodyPr/>
        <a:lstStyle/>
        <a:p>
          <a:endParaRPr lang="zh-CN" altLang="en-US"/>
        </a:p>
      </dgm:t>
    </dgm:pt>
    <dgm:pt modelId="{4329813B-E52A-47E9-8E37-F4B3212DB8C3}" type="sibTrans" cxnId="{9D59E419-89B2-47B0-A72A-05B2C0029B7E}">
      <dgm:prSet/>
      <dgm:spPr/>
      <dgm:t>
        <a:bodyPr/>
        <a:lstStyle/>
        <a:p>
          <a:endParaRPr lang="zh-CN" altLang="en-US"/>
        </a:p>
      </dgm:t>
    </dgm:pt>
    <dgm:pt modelId="{C223E2B9-2E25-45A9-93B0-D037C3792193}">
      <dgm:prSet phldrT="[文本]" custT="1"/>
      <dgm:spPr/>
      <dgm:t>
        <a:bodyPr/>
        <a:lstStyle/>
        <a:p>
          <a:r>
            <a:rPr lang="zh-CN" altLang="en-US" sz="2800" b="1" dirty="0" smtClean="0"/>
            <a:t>                  专业医师采访</a:t>
          </a:r>
          <a:endParaRPr lang="zh-CN" altLang="en-US" sz="2800" b="1" dirty="0"/>
        </a:p>
      </dgm:t>
    </dgm:pt>
    <dgm:pt modelId="{87B3BCF0-8183-4E07-B3B2-9BF732842D01}" type="parTrans" cxnId="{23ADE2BC-7A9C-4C11-8D98-D1402F8D51AD}">
      <dgm:prSet/>
      <dgm:spPr/>
      <dgm:t>
        <a:bodyPr/>
        <a:lstStyle/>
        <a:p>
          <a:endParaRPr lang="zh-CN" altLang="en-US"/>
        </a:p>
      </dgm:t>
    </dgm:pt>
    <dgm:pt modelId="{8C1985E0-2663-441D-9DBC-1E578D68A6DE}" type="sibTrans" cxnId="{23ADE2BC-7A9C-4C11-8D98-D1402F8D51AD}">
      <dgm:prSet/>
      <dgm:spPr/>
      <dgm:t>
        <a:bodyPr/>
        <a:lstStyle/>
        <a:p>
          <a:endParaRPr lang="zh-CN" altLang="en-US"/>
        </a:p>
      </dgm:t>
    </dgm:pt>
    <dgm:pt modelId="{7E7ED324-1237-4026-973F-9355B90E3741}">
      <dgm:prSet phldrT="[文本]" custT="1"/>
      <dgm:spPr/>
      <dgm:t>
        <a:bodyPr/>
        <a:lstStyle/>
        <a:p>
          <a:r>
            <a:rPr lang="zh-CN" altLang="en-US" sz="2800" b="1" dirty="0" smtClean="0"/>
            <a:t>                  网上问卷调查</a:t>
          </a:r>
          <a:endParaRPr lang="zh-CN" altLang="en-US" sz="2800" b="1" dirty="0"/>
        </a:p>
      </dgm:t>
    </dgm:pt>
    <dgm:pt modelId="{A9CD2221-2713-45D5-BA84-82EFB1A428D0}" type="parTrans" cxnId="{CBF78A29-629D-4967-9C8C-1084F838C93B}">
      <dgm:prSet/>
      <dgm:spPr/>
      <dgm:t>
        <a:bodyPr/>
        <a:lstStyle/>
        <a:p>
          <a:endParaRPr lang="zh-CN" altLang="en-US"/>
        </a:p>
      </dgm:t>
    </dgm:pt>
    <dgm:pt modelId="{6FA4881B-6A23-4A58-A1AC-FAFB9622D2D1}" type="sibTrans" cxnId="{CBF78A29-629D-4967-9C8C-1084F838C93B}">
      <dgm:prSet/>
      <dgm:spPr/>
      <dgm:t>
        <a:bodyPr/>
        <a:lstStyle/>
        <a:p>
          <a:endParaRPr lang="zh-CN" altLang="en-US"/>
        </a:p>
      </dgm:t>
    </dgm:pt>
    <dgm:pt modelId="{EB79EE80-1CA6-401E-BD5E-5D6D34A1CC10}">
      <dgm:prSet phldrT="[文本]"/>
      <dgm:spPr/>
      <dgm:t>
        <a:bodyPr/>
        <a:lstStyle/>
        <a:p>
          <a:r>
            <a:rPr lang="en-US" altLang="zh-CN" dirty="0" smtClean="0"/>
            <a:t> </a:t>
          </a:r>
          <a:endParaRPr lang="zh-CN" altLang="en-US" dirty="0"/>
        </a:p>
      </dgm:t>
    </dgm:pt>
    <dgm:pt modelId="{6FAF0EF7-87B1-4B31-A546-18980682C88B}" type="sibTrans" cxnId="{1EF0B7D1-3E1D-46DE-B3EB-A7B7135DC688}">
      <dgm:prSet/>
      <dgm:spPr/>
      <dgm:t>
        <a:bodyPr/>
        <a:lstStyle/>
        <a:p>
          <a:endParaRPr lang="zh-CN" altLang="en-US"/>
        </a:p>
      </dgm:t>
    </dgm:pt>
    <dgm:pt modelId="{502A91C1-AD7D-48B9-9679-222219474D49}" type="parTrans" cxnId="{1EF0B7D1-3E1D-46DE-B3EB-A7B7135DC688}">
      <dgm:prSet/>
      <dgm:spPr/>
      <dgm:t>
        <a:bodyPr/>
        <a:lstStyle/>
        <a:p>
          <a:endParaRPr lang="zh-CN" altLang="en-US"/>
        </a:p>
      </dgm:t>
    </dgm:pt>
    <dgm:pt modelId="{63719AA5-473F-4DFF-A9AC-AAD649772AA3}" type="pres">
      <dgm:prSet presAssocID="{6359AF43-BF13-4F8E-B68A-22E06F87FC1B}" presName="Name0" presStyleCnt="0">
        <dgm:presLayoutVars>
          <dgm:chMax/>
          <dgm:chPref/>
          <dgm:dir/>
        </dgm:presLayoutVars>
      </dgm:prSet>
      <dgm:spPr/>
      <dgm:t>
        <a:bodyPr/>
        <a:lstStyle/>
        <a:p>
          <a:endParaRPr lang="zh-CN" altLang="en-US"/>
        </a:p>
      </dgm:t>
    </dgm:pt>
    <dgm:pt modelId="{591B6E4B-AA27-4027-B1D1-51E49B279E7E}" type="pres">
      <dgm:prSet presAssocID="{FBD36B43-6D44-4B31-A0A7-EB5230566A9F}" presName="parenttextcomposite" presStyleCnt="0"/>
      <dgm:spPr/>
    </dgm:pt>
    <dgm:pt modelId="{C9CADD51-B951-4619-AB5F-8C7F9209A397}" type="pres">
      <dgm:prSet presAssocID="{FBD36B43-6D44-4B31-A0A7-EB5230566A9F}" presName="parenttext" presStyleLbl="revTx" presStyleIdx="0" presStyleCnt="2">
        <dgm:presLayoutVars>
          <dgm:chMax/>
          <dgm:chPref val="2"/>
          <dgm:bulletEnabled val="1"/>
        </dgm:presLayoutVars>
      </dgm:prSet>
      <dgm:spPr/>
      <dgm:t>
        <a:bodyPr/>
        <a:lstStyle/>
        <a:p>
          <a:endParaRPr lang="zh-CN" altLang="en-US"/>
        </a:p>
      </dgm:t>
    </dgm:pt>
    <dgm:pt modelId="{2243DE13-9F13-475D-AB89-5590F8329270}" type="pres">
      <dgm:prSet presAssocID="{FBD36B43-6D44-4B31-A0A7-EB5230566A9F}" presName="composite" presStyleCnt="0"/>
      <dgm:spPr/>
    </dgm:pt>
    <dgm:pt modelId="{AC6FC643-F661-4BCB-9F07-9CC3BAC6B049}" type="pres">
      <dgm:prSet presAssocID="{FBD36B43-6D44-4B31-A0A7-EB5230566A9F}" presName="chevron1" presStyleLbl="alignNode1" presStyleIdx="0" presStyleCnt="14"/>
      <dgm:spPr/>
    </dgm:pt>
    <dgm:pt modelId="{C194ED57-FC81-4FBE-8719-64AC018787CF}" type="pres">
      <dgm:prSet presAssocID="{FBD36B43-6D44-4B31-A0A7-EB5230566A9F}" presName="chevron2" presStyleLbl="alignNode1" presStyleIdx="1" presStyleCnt="14"/>
      <dgm:spPr/>
    </dgm:pt>
    <dgm:pt modelId="{C51B0AA9-1CC9-4706-830B-745504587102}" type="pres">
      <dgm:prSet presAssocID="{FBD36B43-6D44-4B31-A0A7-EB5230566A9F}" presName="chevron3" presStyleLbl="alignNode1" presStyleIdx="2" presStyleCnt="14"/>
      <dgm:spPr/>
    </dgm:pt>
    <dgm:pt modelId="{FA4D8DDE-80AC-49A7-8A29-B3BDC78BEEA9}" type="pres">
      <dgm:prSet presAssocID="{FBD36B43-6D44-4B31-A0A7-EB5230566A9F}" presName="chevron4" presStyleLbl="alignNode1" presStyleIdx="3" presStyleCnt="14"/>
      <dgm:spPr/>
    </dgm:pt>
    <dgm:pt modelId="{A7239294-2C21-4FB2-BD5F-C74B406FA61E}" type="pres">
      <dgm:prSet presAssocID="{FBD36B43-6D44-4B31-A0A7-EB5230566A9F}" presName="chevron5" presStyleLbl="alignNode1" presStyleIdx="4" presStyleCnt="14"/>
      <dgm:spPr/>
    </dgm:pt>
    <dgm:pt modelId="{623EBC48-3F57-4B86-AB73-843CC4FA2591}" type="pres">
      <dgm:prSet presAssocID="{FBD36B43-6D44-4B31-A0A7-EB5230566A9F}" presName="chevron6" presStyleLbl="alignNode1" presStyleIdx="5" presStyleCnt="14"/>
      <dgm:spPr/>
    </dgm:pt>
    <dgm:pt modelId="{F5DAA338-2FEC-4A5D-9174-D7BA6335B3E0}" type="pres">
      <dgm:prSet presAssocID="{FBD36B43-6D44-4B31-A0A7-EB5230566A9F}" presName="chevron7" presStyleLbl="alignNode1" presStyleIdx="6" presStyleCnt="14"/>
      <dgm:spPr/>
    </dgm:pt>
    <dgm:pt modelId="{C48AB01F-B118-4E5A-9275-06FA3B799906}" type="pres">
      <dgm:prSet presAssocID="{FBD36B43-6D44-4B31-A0A7-EB5230566A9F}" presName="childtext" presStyleLbl="solidFgAcc1" presStyleIdx="0" presStyleCnt="2">
        <dgm:presLayoutVars>
          <dgm:chMax/>
          <dgm:chPref val="0"/>
          <dgm:bulletEnabled val="1"/>
        </dgm:presLayoutVars>
      </dgm:prSet>
      <dgm:spPr/>
      <dgm:t>
        <a:bodyPr/>
        <a:lstStyle/>
        <a:p>
          <a:endParaRPr lang="zh-CN" altLang="en-US"/>
        </a:p>
      </dgm:t>
    </dgm:pt>
    <dgm:pt modelId="{7DCB227C-B6FF-4DA9-BC00-EAF6C4012745}" type="pres">
      <dgm:prSet presAssocID="{4329813B-E52A-47E9-8E37-F4B3212DB8C3}" presName="sibTrans" presStyleCnt="0"/>
      <dgm:spPr/>
    </dgm:pt>
    <dgm:pt modelId="{4D277432-B2E0-4FE1-A729-CA6D5671846B}" type="pres">
      <dgm:prSet presAssocID="{EB79EE80-1CA6-401E-BD5E-5D6D34A1CC10}" presName="parenttextcomposite" presStyleCnt="0"/>
      <dgm:spPr/>
    </dgm:pt>
    <dgm:pt modelId="{12C06656-7D84-4CB1-9212-247FA2339CBB}" type="pres">
      <dgm:prSet presAssocID="{EB79EE80-1CA6-401E-BD5E-5D6D34A1CC10}" presName="parenttext" presStyleLbl="revTx" presStyleIdx="1" presStyleCnt="2">
        <dgm:presLayoutVars>
          <dgm:chMax/>
          <dgm:chPref val="2"/>
          <dgm:bulletEnabled val="1"/>
        </dgm:presLayoutVars>
      </dgm:prSet>
      <dgm:spPr/>
      <dgm:t>
        <a:bodyPr/>
        <a:lstStyle/>
        <a:p>
          <a:endParaRPr lang="zh-CN" altLang="en-US"/>
        </a:p>
      </dgm:t>
    </dgm:pt>
    <dgm:pt modelId="{6325D2AF-BA5E-4361-B493-4A953AA01E16}" type="pres">
      <dgm:prSet presAssocID="{EB79EE80-1CA6-401E-BD5E-5D6D34A1CC10}" presName="composite" presStyleCnt="0"/>
      <dgm:spPr/>
    </dgm:pt>
    <dgm:pt modelId="{DCB69367-1880-4825-BB7B-B9A3ED1E70CA}" type="pres">
      <dgm:prSet presAssocID="{EB79EE80-1CA6-401E-BD5E-5D6D34A1CC10}" presName="chevron1" presStyleLbl="alignNode1" presStyleIdx="7" presStyleCnt="14"/>
      <dgm:spPr/>
    </dgm:pt>
    <dgm:pt modelId="{5D4EAE1B-CE46-49AD-B87B-C2D3DCB4F96B}" type="pres">
      <dgm:prSet presAssocID="{EB79EE80-1CA6-401E-BD5E-5D6D34A1CC10}" presName="chevron2" presStyleLbl="alignNode1" presStyleIdx="8" presStyleCnt="14"/>
      <dgm:spPr/>
    </dgm:pt>
    <dgm:pt modelId="{9BC7E1CB-1775-4AAE-B4A3-BE2CE4F8B2DF}" type="pres">
      <dgm:prSet presAssocID="{EB79EE80-1CA6-401E-BD5E-5D6D34A1CC10}" presName="chevron3" presStyleLbl="alignNode1" presStyleIdx="9" presStyleCnt="14"/>
      <dgm:spPr/>
    </dgm:pt>
    <dgm:pt modelId="{501F0789-9659-4D2F-B203-503513307551}" type="pres">
      <dgm:prSet presAssocID="{EB79EE80-1CA6-401E-BD5E-5D6D34A1CC10}" presName="chevron4" presStyleLbl="alignNode1" presStyleIdx="10" presStyleCnt="14"/>
      <dgm:spPr/>
    </dgm:pt>
    <dgm:pt modelId="{124183D1-8F4A-4FB4-9F01-2E647BA2C062}" type="pres">
      <dgm:prSet presAssocID="{EB79EE80-1CA6-401E-BD5E-5D6D34A1CC10}" presName="chevron5" presStyleLbl="alignNode1" presStyleIdx="11" presStyleCnt="14"/>
      <dgm:spPr/>
    </dgm:pt>
    <dgm:pt modelId="{9B51513E-C5A9-483A-9D61-88B350A64233}" type="pres">
      <dgm:prSet presAssocID="{EB79EE80-1CA6-401E-BD5E-5D6D34A1CC10}" presName="chevron6" presStyleLbl="alignNode1" presStyleIdx="12" presStyleCnt="14"/>
      <dgm:spPr/>
    </dgm:pt>
    <dgm:pt modelId="{C52AEB99-457A-4BCC-84CD-D8AFFCC1B982}" type="pres">
      <dgm:prSet presAssocID="{EB79EE80-1CA6-401E-BD5E-5D6D34A1CC10}" presName="chevron7" presStyleLbl="alignNode1" presStyleIdx="13" presStyleCnt="14"/>
      <dgm:spPr/>
    </dgm:pt>
    <dgm:pt modelId="{AE8316E1-2EB8-42BB-85B4-47B93D05D7B3}" type="pres">
      <dgm:prSet presAssocID="{EB79EE80-1CA6-401E-BD5E-5D6D34A1CC10}" presName="childtext" presStyleLbl="solidFgAcc1" presStyleIdx="1" presStyleCnt="2">
        <dgm:presLayoutVars>
          <dgm:chMax/>
          <dgm:chPref val="0"/>
          <dgm:bulletEnabled val="1"/>
        </dgm:presLayoutVars>
      </dgm:prSet>
      <dgm:spPr/>
      <dgm:t>
        <a:bodyPr/>
        <a:lstStyle/>
        <a:p>
          <a:endParaRPr lang="zh-CN" altLang="en-US"/>
        </a:p>
      </dgm:t>
    </dgm:pt>
  </dgm:ptLst>
  <dgm:cxnLst>
    <dgm:cxn modelId="{1EF0B7D1-3E1D-46DE-B3EB-A7B7135DC688}" srcId="{6359AF43-BF13-4F8E-B68A-22E06F87FC1B}" destId="{EB79EE80-1CA6-401E-BD5E-5D6D34A1CC10}" srcOrd="1" destOrd="0" parTransId="{502A91C1-AD7D-48B9-9679-222219474D49}" sibTransId="{6FAF0EF7-87B1-4B31-A546-18980682C88B}"/>
    <dgm:cxn modelId="{C8448DD7-6BCA-4A78-B8B3-2FD199B1A591}" type="presOf" srcId="{EB79EE80-1CA6-401E-BD5E-5D6D34A1CC10}" destId="{12C06656-7D84-4CB1-9212-247FA2339CBB}" srcOrd="0" destOrd="0" presId="urn:microsoft.com/office/officeart/2008/layout/VerticalAccentList"/>
    <dgm:cxn modelId="{23ADE2BC-7A9C-4C11-8D98-D1402F8D51AD}" srcId="{FBD36B43-6D44-4B31-A0A7-EB5230566A9F}" destId="{C223E2B9-2E25-45A9-93B0-D037C3792193}" srcOrd="0" destOrd="0" parTransId="{87B3BCF0-8183-4E07-B3B2-9BF732842D01}" sibTransId="{8C1985E0-2663-441D-9DBC-1E578D68A6DE}"/>
    <dgm:cxn modelId="{9D59E419-89B2-47B0-A72A-05B2C0029B7E}" srcId="{6359AF43-BF13-4F8E-B68A-22E06F87FC1B}" destId="{FBD36B43-6D44-4B31-A0A7-EB5230566A9F}" srcOrd="0" destOrd="0" parTransId="{F104BF77-FE7A-4D51-B64E-655B2346263E}" sibTransId="{4329813B-E52A-47E9-8E37-F4B3212DB8C3}"/>
    <dgm:cxn modelId="{9E2CE96D-968A-4AAD-A7A9-3AA9C0D392DD}" type="presOf" srcId="{7E7ED324-1237-4026-973F-9355B90E3741}" destId="{AE8316E1-2EB8-42BB-85B4-47B93D05D7B3}" srcOrd="0" destOrd="0" presId="urn:microsoft.com/office/officeart/2008/layout/VerticalAccentList"/>
    <dgm:cxn modelId="{C005511B-76F0-4C22-B84D-EECE2C714AEA}" type="presOf" srcId="{FBD36B43-6D44-4B31-A0A7-EB5230566A9F}" destId="{C9CADD51-B951-4619-AB5F-8C7F9209A397}" srcOrd="0" destOrd="0" presId="urn:microsoft.com/office/officeart/2008/layout/VerticalAccentList"/>
    <dgm:cxn modelId="{CBF78A29-629D-4967-9C8C-1084F838C93B}" srcId="{EB79EE80-1CA6-401E-BD5E-5D6D34A1CC10}" destId="{7E7ED324-1237-4026-973F-9355B90E3741}" srcOrd="0" destOrd="0" parTransId="{A9CD2221-2713-45D5-BA84-82EFB1A428D0}" sibTransId="{6FA4881B-6A23-4A58-A1AC-FAFB9622D2D1}"/>
    <dgm:cxn modelId="{A9B6A187-1689-4954-8D0D-C080FA646D2E}" type="presOf" srcId="{6359AF43-BF13-4F8E-B68A-22E06F87FC1B}" destId="{63719AA5-473F-4DFF-A9AC-AAD649772AA3}" srcOrd="0" destOrd="0" presId="urn:microsoft.com/office/officeart/2008/layout/VerticalAccentList"/>
    <dgm:cxn modelId="{01283971-01BE-45E0-B1DC-870ABF51F340}" type="presOf" srcId="{C223E2B9-2E25-45A9-93B0-D037C3792193}" destId="{C48AB01F-B118-4E5A-9275-06FA3B799906}" srcOrd="0" destOrd="0" presId="urn:microsoft.com/office/officeart/2008/layout/VerticalAccentList"/>
    <dgm:cxn modelId="{BDDC242F-B824-444F-8DDC-76E12B19D4C0}" type="presParOf" srcId="{63719AA5-473F-4DFF-A9AC-AAD649772AA3}" destId="{591B6E4B-AA27-4027-B1D1-51E49B279E7E}" srcOrd="0" destOrd="0" presId="urn:microsoft.com/office/officeart/2008/layout/VerticalAccentList"/>
    <dgm:cxn modelId="{5A293695-DE4B-4A46-B5F2-E884FDB27F5A}" type="presParOf" srcId="{591B6E4B-AA27-4027-B1D1-51E49B279E7E}" destId="{C9CADD51-B951-4619-AB5F-8C7F9209A397}" srcOrd="0" destOrd="0" presId="urn:microsoft.com/office/officeart/2008/layout/VerticalAccentList"/>
    <dgm:cxn modelId="{00A6E682-D48D-4339-BB72-55E78FF8CC8F}" type="presParOf" srcId="{63719AA5-473F-4DFF-A9AC-AAD649772AA3}" destId="{2243DE13-9F13-475D-AB89-5590F8329270}" srcOrd="1" destOrd="0" presId="urn:microsoft.com/office/officeart/2008/layout/VerticalAccentList"/>
    <dgm:cxn modelId="{24AE5D59-0995-4F3C-B7F4-DD53B7770E2C}" type="presParOf" srcId="{2243DE13-9F13-475D-AB89-5590F8329270}" destId="{AC6FC643-F661-4BCB-9F07-9CC3BAC6B049}" srcOrd="0" destOrd="0" presId="urn:microsoft.com/office/officeart/2008/layout/VerticalAccentList"/>
    <dgm:cxn modelId="{A6AF7498-E429-45F3-80AC-6D4CE43F24CA}" type="presParOf" srcId="{2243DE13-9F13-475D-AB89-5590F8329270}" destId="{C194ED57-FC81-4FBE-8719-64AC018787CF}" srcOrd="1" destOrd="0" presId="urn:microsoft.com/office/officeart/2008/layout/VerticalAccentList"/>
    <dgm:cxn modelId="{27E70FA7-28ED-4C35-8ECE-F8569875D85B}" type="presParOf" srcId="{2243DE13-9F13-475D-AB89-5590F8329270}" destId="{C51B0AA9-1CC9-4706-830B-745504587102}" srcOrd="2" destOrd="0" presId="urn:microsoft.com/office/officeart/2008/layout/VerticalAccentList"/>
    <dgm:cxn modelId="{B049C31F-5343-4A0C-B7BB-8C81EF3A622D}" type="presParOf" srcId="{2243DE13-9F13-475D-AB89-5590F8329270}" destId="{FA4D8DDE-80AC-49A7-8A29-B3BDC78BEEA9}" srcOrd="3" destOrd="0" presId="urn:microsoft.com/office/officeart/2008/layout/VerticalAccentList"/>
    <dgm:cxn modelId="{E667001D-E41A-4D29-A78A-4128534E5A0D}" type="presParOf" srcId="{2243DE13-9F13-475D-AB89-5590F8329270}" destId="{A7239294-2C21-4FB2-BD5F-C74B406FA61E}" srcOrd="4" destOrd="0" presId="urn:microsoft.com/office/officeart/2008/layout/VerticalAccentList"/>
    <dgm:cxn modelId="{7E637AA8-8837-41F8-A60D-150AEAB26BF6}" type="presParOf" srcId="{2243DE13-9F13-475D-AB89-5590F8329270}" destId="{623EBC48-3F57-4B86-AB73-843CC4FA2591}" srcOrd="5" destOrd="0" presId="urn:microsoft.com/office/officeart/2008/layout/VerticalAccentList"/>
    <dgm:cxn modelId="{BA4918DD-2BE4-42F9-96C5-DA3968E02B32}" type="presParOf" srcId="{2243DE13-9F13-475D-AB89-5590F8329270}" destId="{F5DAA338-2FEC-4A5D-9174-D7BA6335B3E0}" srcOrd="6" destOrd="0" presId="urn:microsoft.com/office/officeart/2008/layout/VerticalAccentList"/>
    <dgm:cxn modelId="{24F85DAF-41C3-481C-A626-160E4A3471CE}" type="presParOf" srcId="{2243DE13-9F13-475D-AB89-5590F8329270}" destId="{C48AB01F-B118-4E5A-9275-06FA3B799906}" srcOrd="7" destOrd="0" presId="urn:microsoft.com/office/officeart/2008/layout/VerticalAccentList"/>
    <dgm:cxn modelId="{E8470FF9-2D89-4F03-AD3C-175A010411B6}" type="presParOf" srcId="{63719AA5-473F-4DFF-A9AC-AAD649772AA3}" destId="{7DCB227C-B6FF-4DA9-BC00-EAF6C4012745}" srcOrd="2" destOrd="0" presId="urn:microsoft.com/office/officeart/2008/layout/VerticalAccentList"/>
    <dgm:cxn modelId="{A5BA858A-EE65-412E-87B3-5FFA57886E89}" type="presParOf" srcId="{63719AA5-473F-4DFF-A9AC-AAD649772AA3}" destId="{4D277432-B2E0-4FE1-A729-CA6D5671846B}" srcOrd="3" destOrd="0" presId="urn:microsoft.com/office/officeart/2008/layout/VerticalAccentList"/>
    <dgm:cxn modelId="{CD2F46E0-D00B-4EB7-9B93-BF72A5F2ADB9}" type="presParOf" srcId="{4D277432-B2E0-4FE1-A729-CA6D5671846B}" destId="{12C06656-7D84-4CB1-9212-247FA2339CBB}" srcOrd="0" destOrd="0" presId="urn:microsoft.com/office/officeart/2008/layout/VerticalAccentList"/>
    <dgm:cxn modelId="{ABF4E06B-44A7-4CA1-B6BD-EA714B7CC302}" type="presParOf" srcId="{63719AA5-473F-4DFF-A9AC-AAD649772AA3}" destId="{6325D2AF-BA5E-4361-B493-4A953AA01E16}" srcOrd="4" destOrd="0" presId="urn:microsoft.com/office/officeart/2008/layout/VerticalAccentList"/>
    <dgm:cxn modelId="{AFAA462B-EF16-423E-9678-9A8F083B05D3}" type="presParOf" srcId="{6325D2AF-BA5E-4361-B493-4A953AA01E16}" destId="{DCB69367-1880-4825-BB7B-B9A3ED1E70CA}" srcOrd="0" destOrd="0" presId="urn:microsoft.com/office/officeart/2008/layout/VerticalAccentList"/>
    <dgm:cxn modelId="{80913358-2A35-4D97-AD5A-B058E07C59AC}" type="presParOf" srcId="{6325D2AF-BA5E-4361-B493-4A953AA01E16}" destId="{5D4EAE1B-CE46-49AD-B87B-C2D3DCB4F96B}" srcOrd="1" destOrd="0" presId="urn:microsoft.com/office/officeart/2008/layout/VerticalAccentList"/>
    <dgm:cxn modelId="{B6D30897-5A50-4A35-8FBC-162FCBD5A429}" type="presParOf" srcId="{6325D2AF-BA5E-4361-B493-4A953AA01E16}" destId="{9BC7E1CB-1775-4AAE-B4A3-BE2CE4F8B2DF}" srcOrd="2" destOrd="0" presId="urn:microsoft.com/office/officeart/2008/layout/VerticalAccentList"/>
    <dgm:cxn modelId="{C7DE4E79-D125-4C2F-AF6E-8537B24D36FA}" type="presParOf" srcId="{6325D2AF-BA5E-4361-B493-4A953AA01E16}" destId="{501F0789-9659-4D2F-B203-503513307551}" srcOrd="3" destOrd="0" presId="urn:microsoft.com/office/officeart/2008/layout/VerticalAccentList"/>
    <dgm:cxn modelId="{AD7F14E7-68D0-4F6A-A299-521F765D534D}" type="presParOf" srcId="{6325D2AF-BA5E-4361-B493-4A953AA01E16}" destId="{124183D1-8F4A-4FB4-9F01-2E647BA2C062}" srcOrd="4" destOrd="0" presId="urn:microsoft.com/office/officeart/2008/layout/VerticalAccentList"/>
    <dgm:cxn modelId="{733DAFF3-A593-42AF-AE10-176C1A85AD1A}" type="presParOf" srcId="{6325D2AF-BA5E-4361-B493-4A953AA01E16}" destId="{9B51513E-C5A9-483A-9D61-88B350A64233}" srcOrd="5" destOrd="0" presId="urn:microsoft.com/office/officeart/2008/layout/VerticalAccentList"/>
    <dgm:cxn modelId="{C18492F2-6A89-4AE1-B41C-9E5520CA37B1}" type="presParOf" srcId="{6325D2AF-BA5E-4361-B493-4A953AA01E16}" destId="{C52AEB99-457A-4BCC-84CD-D8AFFCC1B982}" srcOrd="6" destOrd="0" presId="urn:microsoft.com/office/officeart/2008/layout/VerticalAccentList"/>
    <dgm:cxn modelId="{0B8642EC-F74E-45EB-B5F7-EE4297431A44}" type="presParOf" srcId="{6325D2AF-BA5E-4361-B493-4A953AA01E16}" destId="{AE8316E1-2EB8-42BB-85B4-47B93D05D7B3}"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CADD51-B951-4619-AB5F-8C7F9209A397}">
      <dsp:nvSpPr>
        <dsp:cNvPr id="0" name=""/>
        <dsp:cNvSpPr/>
      </dsp:nvSpPr>
      <dsp:spPr>
        <a:xfrm>
          <a:off x="91744" y="476596"/>
          <a:ext cx="5486400" cy="4987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b" anchorCtr="0">
          <a:noAutofit/>
        </a:bodyPr>
        <a:lstStyle/>
        <a:p>
          <a:pPr lvl="0" algn="l" defTabSz="1022350">
            <a:lnSpc>
              <a:spcPct val="90000"/>
            </a:lnSpc>
            <a:spcBef>
              <a:spcPct val="0"/>
            </a:spcBef>
            <a:spcAft>
              <a:spcPct val="35000"/>
            </a:spcAft>
          </a:pPr>
          <a:r>
            <a:rPr lang="en-US" altLang="zh-CN" sz="2300" kern="1200" dirty="0" smtClean="0"/>
            <a:t> </a:t>
          </a:r>
          <a:endParaRPr lang="zh-CN" altLang="en-US" sz="2300" kern="1200" dirty="0"/>
        </a:p>
      </dsp:txBody>
      <dsp:txXfrm>
        <a:off x="91744" y="476596"/>
        <a:ext cx="5486400" cy="498763"/>
      </dsp:txXfrm>
    </dsp:sp>
    <dsp:sp modelId="{AC6FC643-F661-4BCB-9F07-9CC3BAC6B049}">
      <dsp:nvSpPr>
        <dsp:cNvPr id="0" name=""/>
        <dsp:cNvSpPr/>
      </dsp:nvSpPr>
      <dsp:spPr>
        <a:xfrm>
          <a:off x="91744" y="975359"/>
          <a:ext cx="1283817" cy="1016000"/>
        </a:xfrm>
        <a:prstGeom prst="chevron">
          <a:avLst>
            <a:gd name="adj" fmla="val 7061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94ED57-FC81-4FBE-8719-64AC018787CF}">
      <dsp:nvSpPr>
        <dsp:cNvPr id="0" name=""/>
        <dsp:cNvSpPr/>
      </dsp:nvSpPr>
      <dsp:spPr>
        <a:xfrm>
          <a:off x="862888" y="975359"/>
          <a:ext cx="1283817" cy="1016000"/>
        </a:xfrm>
        <a:prstGeom prst="chevron">
          <a:avLst>
            <a:gd name="adj" fmla="val 70610"/>
          </a:avLst>
        </a:prstGeom>
        <a:solidFill>
          <a:schemeClr val="accent5">
            <a:hueOff val="-764144"/>
            <a:satOff val="3062"/>
            <a:lumOff val="664"/>
            <a:alphaOff val="0"/>
          </a:schemeClr>
        </a:solidFill>
        <a:ln w="25400" cap="flat" cmpd="sng" algn="ctr">
          <a:solidFill>
            <a:schemeClr val="accent5">
              <a:hueOff val="-764144"/>
              <a:satOff val="3062"/>
              <a:lumOff val="66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1B0AA9-1CC9-4706-830B-745504587102}">
      <dsp:nvSpPr>
        <dsp:cNvPr id="0" name=""/>
        <dsp:cNvSpPr/>
      </dsp:nvSpPr>
      <dsp:spPr>
        <a:xfrm>
          <a:off x="1634642" y="975359"/>
          <a:ext cx="1283817" cy="1016000"/>
        </a:xfrm>
        <a:prstGeom prst="chevron">
          <a:avLst>
            <a:gd name="adj" fmla="val 70610"/>
          </a:avLst>
        </a:prstGeom>
        <a:solidFill>
          <a:schemeClr val="accent5">
            <a:hueOff val="-1528289"/>
            <a:satOff val="6125"/>
            <a:lumOff val="1327"/>
            <a:alphaOff val="0"/>
          </a:schemeClr>
        </a:solidFill>
        <a:ln w="25400" cap="flat" cmpd="sng" algn="ctr">
          <a:solidFill>
            <a:schemeClr val="accent5">
              <a:hueOff val="-1528289"/>
              <a:satOff val="6125"/>
              <a:lumOff val="132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4D8DDE-80AC-49A7-8A29-B3BDC78BEEA9}">
      <dsp:nvSpPr>
        <dsp:cNvPr id="0" name=""/>
        <dsp:cNvSpPr/>
      </dsp:nvSpPr>
      <dsp:spPr>
        <a:xfrm>
          <a:off x="2405786" y="975359"/>
          <a:ext cx="1283817" cy="1016000"/>
        </a:xfrm>
        <a:prstGeom prst="chevron">
          <a:avLst>
            <a:gd name="adj" fmla="val 70610"/>
          </a:avLst>
        </a:prstGeom>
        <a:solidFill>
          <a:schemeClr val="accent5">
            <a:hueOff val="-2292433"/>
            <a:satOff val="9187"/>
            <a:lumOff val="1991"/>
            <a:alphaOff val="0"/>
          </a:schemeClr>
        </a:solidFill>
        <a:ln w="25400" cap="flat" cmpd="sng" algn="ctr">
          <a:solidFill>
            <a:schemeClr val="accent5">
              <a:hueOff val="-2292433"/>
              <a:satOff val="9187"/>
              <a:lumOff val="199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239294-2C21-4FB2-BD5F-C74B406FA61E}">
      <dsp:nvSpPr>
        <dsp:cNvPr id="0" name=""/>
        <dsp:cNvSpPr/>
      </dsp:nvSpPr>
      <dsp:spPr>
        <a:xfrm>
          <a:off x="3177539" y="975359"/>
          <a:ext cx="1283817" cy="1016000"/>
        </a:xfrm>
        <a:prstGeom prst="chevron">
          <a:avLst>
            <a:gd name="adj" fmla="val 70610"/>
          </a:avLst>
        </a:prstGeom>
        <a:solidFill>
          <a:schemeClr val="accent5">
            <a:hueOff val="-3056578"/>
            <a:satOff val="12250"/>
            <a:lumOff val="2655"/>
            <a:alphaOff val="0"/>
          </a:schemeClr>
        </a:solidFill>
        <a:ln w="25400" cap="flat" cmpd="sng" algn="ctr">
          <a:solidFill>
            <a:schemeClr val="accent5">
              <a:hueOff val="-3056578"/>
              <a:satOff val="12250"/>
              <a:lumOff val="265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3EBC48-3F57-4B86-AB73-843CC4FA2591}">
      <dsp:nvSpPr>
        <dsp:cNvPr id="0" name=""/>
        <dsp:cNvSpPr/>
      </dsp:nvSpPr>
      <dsp:spPr>
        <a:xfrm>
          <a:off x="3948684" y="975359"/>
          <a:ext cx="1283817" cy="1016000"/>
        </a:xfrm>
        <a:prstGeom prst="chevron">
          <a:avLst>
            <a:gd name="adj" fmla="val 70610"/>
          </a:avLst>
        </a:prstGeom>
        <a:solidFill>
          <a:schemeClr val="accent5">
            <a:hueOff val="-3820722"/>
            <a:satOff val="15312"/>
            <a:lumOff val="3318"/>
            <a:alphaOff val="0"/>
          </a:schemeClr>
        </a:solidFill>
        <a:ln w="25400" cap="flat" cmpd="sng" algn="ctr">
          <a:solidFill>
            <a:schemeClr val="accent5">
              <a:hueOff val="-3820722"/>
              <a:satOff val="15312"/>
              <a:lumOff val="331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DAA338-2FEC-4A5D-9174-D7BA6335B3E0}">
      <dsp:nvSpPr>
        <dsp:cNvPr id="0" name=""/>
        <dsp:cNvSpPr/>
      </dsp:nvSpPr>
      <dsp:spPr>
        <a:xfrm>
          <a:off x="4720437" y="975359"/>
          <a:ext cx="1283817" cy="1016000"/>
        </a:xfrm>
        <a:prstGeom prst="chevron">
          <a:avLst>
            <a:gd name="adj" fmla="val 70610"/>
          </a:avLst>
        </a:prstGeom>
        <a:solidFill>
          <a:schemeClr val="accent5">
            <a:hueOff val="-4584866"/>
            <a:satOff val="18374"/>
            <a:lumOff val="3982"/>
            <a:alphaOff val="0"/>
          </a:schemeClr>
        </a:solidFill>
        <a:ln w="25400" cap="flat" cmpd="sng" algn="ctr">
          <a:solidFill>
            <a:schemeClr val="accent5">
              <a:hueOff val="-4584866"/>
              <a:satOff val="18374"/>
              <a:lumOff val="398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8AB01F-B118-4E5A-9275-06FA3B799906}">
      <dsp:nvSpPr>
        <dsp:cNvPr id="0" name=""/>
        <dsp:cNvSpPr/>
      </dsp:nvSpPr>
      <dsp:spPr>
        <a:xfrm>
          <a:off x="91744" y="1076960"/>
          <a:ext cx="5557723" cy="812800"/>
        </a:xfrm>
        <a:prstGeom prst="rect">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71120" rIns="71120" bIns="71120" numCol="1" spcCol="1270" anchor="ctr" anchorCtr="0">
          <a:noAutofit/>
        </a:bodyPr>
        <a:lstStyle/>
        <a:p>
          <a:pPr lvl="0" algn="l" defTabSz="1244600">
            <a:lnSpc>
              <a:spcPct val="90000"/>
            </a:lnSpc>
            <a:spcBef>
              <a:spcPct val="0"/>
            </a:spcBef>
            <a:spcAft>
              <a:spcPct val="35000"/>
            </a:spcAft>
          </a:pPr>
          <a:r>
            <a:rPr lang="zh-CN" altLang="en-US" sz="2800" b="1" kern="1200" dirty="0" smtClean="0"/>
            <a:t>                  专业医师采访</a:t>
          </a:r>
          <a:endParaRPr lang="zh-CN" altLang="en-US" sz="2800" b="1" kern="1200" dirty="0"/>
        </a:p>
      </dsp:txBody>
      <dsp:txXfrm>
        <a:off x="91744" y="1076960"/>
        <a:ext cx="5557723" cy="812800"/>
      </dsp:txXfrm>
    </dsp:sp>
    <dsp:sp modelId="{12C06656-7D84-4CB1-9212-247FA2339CBB}">
      <dsp:nvSpPr>
        <dsp:cNvPr id="0" name=""/>
        <dsp:cNvSpPr/>
      </dsp:nvSpPr>
      <dsp:spPr>
        <a:xfrm>
          <a:off x="91744" y="2072640"/>
          <a:ext cx="5486400" cy="4987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b" anchorCtr="0">
          <a:noAutofit/>
        </a:bodyPr>
        <a:lstStyle/>
        <a:p>
          <a:pPr lvl="0" algn="l" defTabSz="1022350">
            <a:lnSpc>
              <a:spcPct val="90000"/>
            </a:lnSpc>
            <a:spcBef>
              <a:spcPct val="0"/>
            </a:spcBef>
            <a:spcAft>
              <a:spcPct val="35000"/>
            </a:spcAft>
          </a:pPr>
          <a:r>
            <a:rPr lang="en-US" altLang="zh-CN" sz="2300" kern="1200" dirty="0" smtClean="0"/>
            <a:t> </a:t>
          </a:r>
          <a:endParaRPr lang="zh-CN" altLang="en-US" sz="2300" kern="1200" dirty="0"/>
        </a:p>
      </dsp:txBody>
      <dsp:txXfrm>
        <a:off x="91744" y="2072640"/>
        <a:ext cx="5486400" cy="498763"/>
      </dsp:txXfrm>
    </dsp:sp>
    <dsp:sp modelId="{DCB69367-1880-4825-BB7B-B9A3ED1E70CA}">
      <dsp:nvSpPr>
        <dsp:cNvPr id="0" name=""/>
        <dsp:cNvSpPr/>
      </dsp:nvSpPr>
      <dsp:spPr>
        <a:xfrm>
          <a:off x="91744" y="2571403"/>
          <a:ext cx="1283817" cy="1016000"/>
        </a:xfrm>
        <a:prstGeom prst="chevron">
          <a:avLst>
            <a:gd name="adj" fmla="val 70610"/>
          </a:avLst>
        </a:prstGeom>
        <a:solidFill>
          <a:schemeClr val="accent5">
            <a:hueOff val="-5349011"/>
            <a:satOff val="21437"/>
            <a:lumOff val="4646"/>
            <a:alphaOff val="0"/>
          </a:schemeClr>
        </a:solidFill>
        <a:ln w="25400" cap="flat" cmpd="sng" algn="ctr">
          <a:solidFill>
            <a:schemeClr val="accent5">
              <a:hueOff val="-5349011"/>
              <a:satOff val="21437"/>
              <a:lumOff val="464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4EAE1B-CE46-49AD-B87B-C2D3DCB4F96B}">
      <dsp:nvSpPr>
        <dsp:cNvPr id="0" name=""/>
        <dsp:cNvSpPr/>
      </dsp:nvSpPr>
      <dsp:spPr>
        <a:xfrm>
          <a:off x="862888" y="2571403"/>
          <a:ext cx="1283817" cy="1016000"/>
        </a:xfrm>
        <a:prstGeom prst="chevron">
          <a:avLst>
            <a:gd name="adj" fmla="val 70610"/>
          </a:avLst>
        </a:prstGeom>
        <a:solidFill>
          <a:schemeClr val="accent5">
            <a:hueOff val="-6113155"/>
            <a:satOff val="24499"/>
            <a:lumOff val="5310"/>
            <a:alphaOff val="0"/>
          </a:schemeClr>
        </a:solidFill>
        <a:ln w="25400" cap="flat" cmpd="sng" algn="ctr">
          <a:solidFill>
            <a:schemeClr val="accent5">
              <a:hueOff val="-6113155"/>
              <a:satOff val="24499"/>
              <a:lumOff val="531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C7E1CB-1775-4AAE-B4A3-BE2CE4F8B2DF}">
      <dsp:nvSpPr>
        <dsp:cNvPr id="0" name=""/>
        <dsp:cNvSpPr/>
      </dsp:nvSpPr>
      <dsp:spPr>
        <a:xfrm>
          <a:off x="1634642" y="2571403"/>
          <a:ext cx="1283817" cy="1016000"/>
        </a:xfrm>
        <a:prstGeom prst="chevron">
          <a:avLst>
            <a:gd name="adj" fmla="val 70610"/>
          </a:avLst>
        </a:prstGeom>
        <a:solidFill>
          <a:schemeClr val="accent5">
            <a:hueOff val="-6877299"/>
            <a:satOff val="27561"/>
            <a:lumOff val="5973"/>
            <a:alphaOff val="0"/>
          </a:schemeClr>
        </a:solidFill>
        <a:ln w="25400" cap="flat" cmpd="sng" algn="ctr">
          <a:solidFill>
            <a:schemeClr val="accent5">
              <a:hueOff val="-6877299"/>
              <a:satOff val="27561"/>
              <a:lumOff val="59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1F0789-9659-4D2F-B203-503513307551}">
      <dsp:nvSpPr>
        <dsp:cNvPr id="0" name=""/>
        <dsp:cNvSpPr/>
      </dsp:nvSpPr>
      <dsp:spPr>
        <a:xfrm>
          <a:off x="2405786" y="2571403"/>
          <a:ext cx="1283817" cy="1016000"/>
        </a:xfrm>
        <a:prstGeom prst="chevron">
          <a:avLst>
            <a:gd name="adj" fmla="val 70610"/>
          </a:avLst>
        </a:prstGeom>
        <a:solidFill>
          <a:schemeClr val="accent5">
            <a:hueOff val="-7641443"/>
            <a:satOff val="30624"/>
            <a:lumOff val="6637"/>
            <a:alphaOff val="0"/>
          </a:schemeClr>
        </a:solidFill>
        <a:ln w="25400" cap="flat" cmpd="sng" algn="ctr">
          <a:solidFill>
            <a:schemeClr val="accent5">
              <a:hueOff val="-7641443"/>
              <a:satOff val="30624"/>
              <a:lumOff val="663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4183D1-8F4A-4FB4-9F01-2E647BA2C062}">
      <dsp:nvSpPr>
        <dsp:cNvPr id="0" name=""/>
        <dsp:cNvSpPr/>
      </dsp:nvSpPr>
      <dsp:spPr>
        <a:xfrm>
          <a:off x="3177539" y="2571403"/>
          <a:ext cx="1283817" cy="1016000"/>
        </a:xfrm>
        <a:prstGeom prst="chevron">
          <a:avLst>
            <a:gd name="adj" fmla="val 70610"/>
          </a:avLst>
        </a:prstGeom>
        <a:solidFill>
          <a:schemeClr val="accent5">
            <a:hueOff val="-8405587"/>
            <a:satOff val="33686"/>
            <a:lumOff val="7301"/>
            <a:alphaOff val="0"/>
          </a:schemeClr>
        </a:solidFill>
        <a:ln w="25400" cap="flat" cmpd="sng" algn="ctr">
          <a:solidFill>
            <a:schemeClr val="accent5">
              <a:hueOff val="-8405587"/>
              <a:satOff val="33686"/>
              <a:lumOff val="730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51513E-C5A9-483A-9D61-88B350A64233}">
      <dsp:nvSpPr>
        <dsp:cNvPr id="0" name=""/>
        <dsp:cNvSpPr/>
      </dsp:nvSpPr>
      <dsp:spPr>
        <a:xfrm>
          <a:off x="3948684" y="2571403"/>
          <a:ext cx="1283817" cy="1016000"/>
        </a:xfrm>
        <a:prstGeom prst="chevron">
          <a:avLst>
            <a:gd name="adj" fmla="val 70610"/>
          </a:avLst>
        </a:prstGeom>
        <a:solidFill>
          <a:schemeClr val="accent5">
            <a:hueOff val="-9169732"/>
            <a:satOff val="36749"/>
            <a:lumOff val="7964"/>
            <a:alphaOff val="0"/>
          </a:schemeClr>
        </a:solidFill>
        <a:ln w="25400" cap="flat" cmpd="sng" algn="ctr">
          <a:solidFill>
            <a:schemeClr val="accent5">
              <a:hueOff val="-9169732"/>
              <a:satOff val="36749"/>
              <a:lumOff val="796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2AEB99-457A-4BCC-84CD-D8AFFCC1B982}">
      <dsp:nvSpPr>
        <dsp:cNvPr id="0" name=""/>
        <dsp:cNvSpPr/>
      </dsp:nvSpPr>
      <dsp:spPr>
        <a:xfrm>
          <a:off x="4720437" y="2571403"/>
          <a:ext cx="1283817" cy="1016000"/>
        </a:xfrm>
        <a:prstGeom prst="chevron">
          <a:avLst>
            <a:gd name="adj" fmla="val 70610"/>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8316E1-2EB8-42BB-85B4-47B93D05D7B3}">
      <dsp:nvSpPr>
        <dsp:cNvPr id="0" name=""/>
        <dsp:cNvSpPr/>
      </dsp:nvSpPr>
      <dsp:spPr>
        <a:xfrm>
          <a:off x="91744" y="2673003"/>
          <a:ext cx="5557723" cy="812800"/>
        </a:xfrm>
        <a:prstGeom prst="rect">
          <a:avLst/>
        </a:prstGeom>
        <a:solidFill>
          <a:schemeClr val="lt1">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71120" rIns="71120" bIns="71120" numCol="1" spcCol="1270" anchor="ctr" anchorCtr="0">
          <a:noAutofit/>
        </a:bodyPr>
        <a:lstStyle/>
        <a:p>
          <a:pPr lvl="0" algn="l" defTabSz="1244600">
            <a:lnSpc>
              <a:spcPct val="90000"/>
            </a:lnSpc>
            <a:spcBef>
              <a:spcPct val="0"/>
            </a:spcBef>
            <a:spcAft>
              <a:spcPct val="35000"/>
            </a:spcAft>
          </a:pPr>
          <a:r>
            <a:rPr lang="zh-CN" altLang="en-US" sz="2800" b="1" kern="1200" dirty="0" smtClean="0"/>
            <a:t>                  网上问卷调查</a:t>
          </a:r>
          <a:endParaRPr lang="zh-CN" altLang="en-US" sz="2800" b="1" kern="1200" dirty="0"/>
        </a:p>
      </dsp:txBody>
      <dsp:txXfrm>
        <a:off x="91744" y="2673003"/>
        <a:ext cx="5557723" cy="812800"/>
      </dsp:txXfrm>
    </dsp:sp>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4291607-96BA-4F29-93FF-624438C92AA9}" type="datetimeFigureOut">
              <a:rPr lang="zh-CN" altLang="en-US" smtClean="0"/>
              <a:t>2014/5/28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16BC89E-3100-46FF-A8E8-CA3E650E8920}" type="slidenum">
              <a:rPr lang="zh-CN" altLang="en-US" smtClean="0"/>
              <a:t>‹#›</a:t>
            </a:fld>
            <a:endParaRPr lang="zh-CN" altLang="en-US"/>
          </a:p>
        </p:txBody>
      </p:sp>
    </p:spTree>
    <p:extLst>
      <p:ext uri="{BB962C8B-B14F-4D97-AF65-F5344CB8AC3E}">
        <p14:creationId xmlns:p14="http://schemas.microsoft.com/office/powerpoint/2010/main" val="2943366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4291607-96BA-4F29-93FF-624438C92AA9}" type="datetimeFigureOut">
              <a:rPr lang="zh-CN" altLang="en-US" smtClean="0"/>
              <a:t>2014/5/28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16BC89E-3100-46FF-A8E8-CA3E650E8920}" type="slidenum">
              <a:rPr lang="zh-CN" altLang="en-US" smtClean="0"/>
              <a:t>‹#›</a:t>
            </a:fld>
            <a:endParaRPr lang="zh-CN" altLang="en-US"/>
          </a:p>
        </p:txBody>
      </p:sp>
    </p:spTree>
    <p:extLst>
      <p:ext uri="{BB962C8B-B14F-4D97-AF65-F5344CB8AC3E}">
        <p14:creationId xmlns:p14="http://schemas.microsoft.com/office/powerpoint/2010/main" val="175314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4291607-96BA-4F29-93FF-624438C92AA9}" type="datetimeFigureOut">
              <a:rPr lang="zh-CN" altLang="en-US" smtClean="0"/>
              <a:t>2014/5/28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16BC89E-3100-46FF-A8E8-CA3E650E8920}" type="slidenum">
              <a:rPr lang="zh-CN" altLang="en-US" smtClean="0"/>
              <a:t>‹#›</a:t>
            </a:fld>
            <a:endParaRPr lang="zh-CN" altLang="en-US"/>
          </a:p>
        </p:txBody>
      </p:sp>
    </p:spTree>
    <p:extLst>
      <p:ext uri="{BB962C8B-B14F-4D97-AF65-F5344CB8AC3E}">
        <p14:creationId xmlns:p14="http://schemas.microsoft.com/office/powerpoint/2010/main" val="1555908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4291607-96BA-4F29-93FF-624438C92AA9}" type="datetimeFigureOut">
              <a:rPr lang="zh-CN" altLang="en-US" smtClean="0"/>
              <a:t>2014/5/28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16BC89E-3100-46FF-A8E8-CA3E650E8920}" type="slidenum">
              <a:rPr lang="zh-CN" altLang="en-US" smtClean="0"/>
              <a:t>‹#›</a:t>
            </a:fld>
            <a:endParaRPr lang="zh-CN" altLang="en-US"/>
          </a:p>
        </p:txBody>
      </p:sp>
    </p:spTree>
    <p:extLst>
      <p:ext uri="{BB962C8B-B14F-4D97-AF65-F5344CB8AC3E}">
        <p14:creationId xmlns:p14="http://schemas.microsoft.com/office/powerpoint/2010/main" val="3636786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4291607-96BA-4F29-93FF-624438C92AA9}" type="datetimeFigureOut">
              <a:rPr lang="zh-CN" altLang="en-US" smtClean="0"/>
              <a:t>2014/5/28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16BC89E-3100-46FF-A8E8-CA3E650E8920}" type="slidenum">
              <a:rPr lang="zh-CN" altLang="en-US" smtClean="0"/>
              <a:t>‹#›</a:t>
            </a:fld>
            <a:endParaRPr lang="zh-CN" altLang="en-US"/>
          </a:p>
        </p:txBody>
      </p:sp>
    </p:spTree>
    <p:extLst>
      <p:ext uri="{BB962C8B-B14F-4D97-AF65-F5344CB8AC3E}">
        <p14:creationId xmlns:p14="http://schemas.microsoft.com/office/powerpoint/2010/main" val="1399913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4291607-96BA-4F29-93FF-624438C92AA9}" type="datetimeFigureOut">
              <a:rPr lang="zh-CN" altLang="en-US" smtClean="0"/>
              <a:t>2014/5/28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16BC89E-3100-46FF-A8E8-CA3E650E8920}" type="slidenum">
              <a:rPr lang="zh-CN" altLang="en-US" smtClean="0"/>
              <a:t>‹#›</a:t>
            </a:fld>
            <a:endParaRPr lang="zh-CN" altLang="en-US"/>
          </a:p>
        </p:txBody>
      </p:sp>
    </p:spTree>
    <p:extLst>
      <p:ext uri="{BB962C8B-B14F-4D97-AF65-F5344CB8AC3E}">
        <p14:creationId xmlns:p14="http://schemas.microsoft.com/office/powerpoint/2010/main" val="993825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4291607-96BA-4F29-93FF-624438C92AA9}" type="datetimeFigureOut">
              <a:rPr lang="zh-CN" altLang="en-US" smtClean="0"/>
              <a:t>2014/5/28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16BC89E-3100-46FF-A8E8-CA3E650E8920}" type="slidenum">
              <a:rPr lang="zh-CN" altLang="en-US" smtClean="0"/>
              <a:t>‹#›</a:t>
            </a:fld>
            <a:endParaRPr lang="zh-CN" altLang="en-US"/>
          </a:p>
        </p:txBody>
      </p:sp>
    </p:spTree>
    <p:extLst>
      <p:ext uri="{BB962C8B-B14F-4D97-AF65-F5344CB8AC3E}">
        <p14:creationId xmlns:p14="http://schemas.microsoft.com/office/powerpoint/2010/main" val="3611812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4291607-96BA-4F29-93FF-624438C92AA9}" type="datetimeFigureOut">
              <a:rPr lang="zh-CN" altLang="en-US" smtClean="0"/>
              <a:t>2014/5/28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16BC89E-3100-46FF-A8E8-CA3E650E8920}" type="slidenum">
              <a:rPr lang="zh-CN" altLang="en-US" smtClean="0"/>
              <a:t>‹#›</a:t>
            </a:fld>
            <a:endParaRPr lang="zh-CN" altLang="en-US"/>
          </a:p>
        </p:txBody>
      </p:sp>
    </p:spTree>
    <p:extLst>
      <p:ext uri="{BB962C8B-B14F-4D97-AF65-F5344CB8AC3E}">
        <p14:creationId xmlns:p14="http://schemas.microsoft.com/office/powerpoint/2010/main" val="3821670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4291607-96BA-4F29-93FF-624438C92AA9}" type="datetimeFigureOut">
              <a:rPr lang="zh-CN" altLang="en-US" smtClean="0"/>
              <a:t>2014/5/28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16BC89E-3100-46FF-A8E8-CA3E650E8920}" type="slidenum">
              <a:rPr lang="zh-CN" altLang="en-US" smtClean="0"/>
              <a:t>‹#›</a:t>
            </a:fld>
            <a:endParaRPr lang="zh-CN" altLang="en-US"/>
          </a:p>
        </p:txBody>
      </p:sp>
    </p:spTree>
    <p:extLst>
      <p:ext uri="{BB962C8B-B14F-4D97-AF65-F5344CB8AC3E}">
        <p14:creationId xmlns:p14="http://schemas.microsoft.com/office/powerpoint/2010/main" val="910440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4291607-96BA-4F29-93FF-624438C92AA9}" type="datetimeFigureOut">
              <a:rPr lang="zh-CN" altLang="en-US" smtClean="0"/>
              <a:t>2014/5/28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16BC89E-3100-46FF-A8E8-CA3E650E8920}" type="slidenum">
              <a:rPr lang="zh-CN" altLang="en-US" smtClean="0"/>
              <a:t>‹#›</a:t>
            </a:fld>
            <a:endParaRPr lang="zh-CN" altLang="en-US"/>
          </a:p>
        </p:txBody>
      </p:sp>
    </p:spTree>
    <p:extLst>
      <p:ext uri="{BB962C8B-B14F-4D97-AF65-F5344CB8AC3E}">
        <p14:creationId xmlns:p14="http://schemas.microsoft.com/office/powerpoint/2010/main" val="715558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4291607-96BA-4F29-93FF-624438C92AA9}" type="datetimeFigureOut">
              <a:rPr lang="zh-CN" altLang="en-US" smtClean="0"/>
              <a:t>2014/5/28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16BC89E-3100-46FF-A8E8-CA3E650E8920}" type="slidenum">
              <a:rPr lang="zh-CN" altLang="en-US" smtClean="0"/>
              <a:t>‹#›</a:t>
            </a:fld>
            <a:endParaRPr lang="zh-CN" altLang="en-US"/>
          </a:p>
        </p:txBody>
      </p:sp>
    </p:spTree>
    <p:extLst>
      <p:ext uri="{BB962C8B-B14F-4D97-AF65-F5344CB8AC3E}">
        <p14:creationId xmlns:p14="http://schemas.microsoft.com/office/powerpoint/2010/main" val="3837972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91607-96BA-4F29-93FF-624438C92AA9}" type="datetimeFigureOut">
              <a:rPr lang="zh-CN" altLang="en-US" smtClean="0"/>
              <a:t>2014/5/28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6BC89E-3100-46FF-A8E8-CA3E650E8920}" type="slidenum">
              <a:rPr lang="zh-CN" altLang="en-US" smtClean="0"/>
              <a:t>‹#›</a:t>
            </a:fld>
            <a:endParaRPr lang="zh-CN" altLang="en-US"/>
          </a:p>
        </p:txBody>
      </p:sp>
    </p:spTree>
    <p:extLst>
      <p:ext uri="{BB962C8B-B14F-4D97-AF65-F5344CB8AC3E}">
        <p14:creationId xmlns:p14="http://schemas.microsoft.com/office/powerpoint/2010/main" val="3975098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41864" y="1548255"/>
            <a:ext cx="7802136" cy="923330"/>
          </a:xfrm>
          <a:prstGeom prst="rect">
            <a:avLst/>
          </a:prstGeom>
          <a:noFill/>
        </p:spPr>
        <p:txBody>
          <a:bodyPr wrap="none" rtlCol="0">
            <a:spAutoFit/>
          </a:bodyPr>
          <a:lstStyle/>
          <a:p>
            <a:r>
              <a:rPr lang="zh-CN" altLang="en-US" sz="5400" dirty="0" smtClean="0">
                <a:latin typeface="华文行楷" panose="02010800040101010101" pitchFamily="2" charset="-122"/>
                <a:ea typeface="华文行楷" panose="02010800040101010101" pitchFamily="2" charset="-122"/>
              </a:rPr>
              <a:t>论安乐死执行的伦理问题</a:t>
            </a:r>
            <a:endParaRPr lang="zh-CN" altLang="en-US" sz="5400" dirty="0">
              <a:latin typeface="华文行楷" panose="02010800040101010101" pitchFamily="2" charset="-122"/>
              <a:ea typeface="华文行楷" panose="02010800040101010101" pitchFamily="2" charset="-122"/>
            </a:endParaRPr>
          </a:p>
        </p:txBody>
      </p:sp>
      <p:sp>
        <p:nvSpPr>
          <p:cNvPr id="5" name="TextBox 4"/>
          <p:cNvSpPr txBox="1"/>
          <p:nvPr/>
        </p:nvSpPr>
        <p:spPr>
          <a:xfrm>
            <a:off x="3707904" y="4308660"/>
            <a:ext cx="4293163" cy="1631216"/>
          </a:xfrm>
          <a:prstGeom prst="rect">
            <a:avLst/>
          </a:prstGeom>
          <a:noFill/>
        </p:spPr>
        <p:txBody>
          <a:bodyPr wrap="none" rtlCol="0">
            <a:spAutoFit/>
          </a:bodyPr>
          <a:lstStyle/>
          <a:p>
            <a:r>
              <a:rPr lang="zh-CN" altLang="en-US" sz="2000" dirty="0" smtClean="0"/>
              <a:t>小组成员：包思宇（</a:t>
            </a:r>
            <a:r>
              <a:rPr lang="en-US" altLang="zh-CN" sz="2000" dirty="0" smtClean="0"/>
              <a:t>13301050071</a:t>
            </a:r>
            <a:r>
              <a:rPr lang="zh-CN" altLang="en-US" sz="2000" dirty="0" smtClean="0"/>
              <a:t>）  </a:t>
            </a:r>
          </a:p>
          <a:p>
            <a:r>
              <a:rPr lang="zh-CN" altLang="en-US" sz="2000" dirty="0" smtClean="0"/>
              <a:t>                      邹丽晴（</a:t>
            </a:r>
            <a:r>
              <a:rPr lang="en-US" altLang="zh-CN" sz="2000" dirty="0" smtClean="0"/>
              <a:t>13301050108</a:t>
            </a:r>
            <a:r>
              <a:rPr lang="zh-CN" altLang="en-US" sz="2000" dirty="0" smtClean="0"/>
              <a:t>） </a:t>
            </a:r>
            <a:endParaRPr lang="en-US" altLang="zh-CN" sz="2000" dirty="0" smtClean="0"/>
          </a:p>
          <a:p>
            <a:r>
              <a:rPr lang="zh-CN" altLang="en-US" sz="2000" dirty="0" smtClean="0"/>
              <a:t>                      吴梦梦（</a:t>
            </a:r>
            <a:r>
              <a:rPr lang="en-US" altLang="zh-CN" sz="2000" dirty="0" smtClean="0"/>
              <a:t>13301050128</a:t>
            </a:r>
            <a:r>
              <a:rPr lang="zh-CN" altLang="en-US" sz="2000" dirty="0" smtClean="0"/>
              <a:t>）</a:t>
            </a:r>
            <a:endParaRPr lang="en-US" altLang="zh-CN" sz="2000" dirty="0" smtClean="0"/>
          </a:p>
          <a:p>
            <a:r>
              <a:rPr lang="zh-CN" altLang="en-US" sz="2000" dirty="0" smtClean="0"/>
              <a:t>                      吕诗琦（</a:t>
            </a:r>
            <a:r>
              <a:rPr lang="en-US" altLang="zh-CN" sz="2000" dirty="0" smtClean="0"/>
              <a:t>13301050097</a:t>
            </a:r>
            <a:r>
              <a:rPr lang="zh-CN" altLang="en-US" sz="2000" dirty="0" smtClean="0"/>
              <a:t>） </a:t>
            </a:r>
          </a:p>
          <a:p>
            <a:r>
              <a:rPr lang="en-US" altLang="zh-CN" sz="2000" dirty="0" smtClean="0"/>
              <a:t>   </a:t>
            </a:r>
            <a:endParaRPr lang="zh-CN" altLang="en-US" sz="2000" dirty="0"/>
          </a:p>
        </p:txBody>
      </p:sp>
    </p:spTree>
    <p:extLst>
      <p:ext uri="{BB962C8B-B14F-4D97-AF65-F5344CB8AC3E}">
        <p14:creationId xmlns:p14="http://schemas.microsoft.com/office/powerpoint/2010/main" val="1357466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0688"/>
            <a:ext cx="1015663" cy="4507003"/>
          </a:xfrm>
          <a:prstGeom prst="rect">
            <a:avLst/>
          </a:prstGeom>
          <a:noFill/>
        </p:spPr>
        <p:txBody>
          <a:bodyPr vert="eaVert" wrap="none" rtlCol="0">
            <a:spAutoFit/>
          </a:bodyPr>
          <a:lstStyle/>
          <a:p>
            <a:r>
              <a:rPr lang="en-US" altLang="zh-CN" dirty="0" smtClean="0"/>
              <a:t>  </a:t>
            </a:r>
            <a:r>
              <a:rPr lang="zh-CN" altLang="en-US" sz="5400" dirty="0" smtClean="0">
                <a:latin typeface="华文新魏" panose="02010800040101010101" pitchFamily="2" charset="-122"/>
                <a:ea typeface="华文新魏" panose="02010800040101010101" pitchFamily="2" charset="-122"/>
              </a:rPr>
              <a:t>专业医生访谈</a:t>
            </a:r>
            <a:endParaRPr lang="zh-CN" altLang="en-US" sz="2800" dirty="0">
              <a:latin typeface="华文新魏" panose="02010800040101010101" pitchFamily="2" charset="-122"/>
              <a:ea typeface="华文新魏" panose="02010800040101010101" pitchFamily="2" charset="-122"/>
            </a:endParaRPr>
          </a:p>
        </p:txBody>
      </p:sp>
      <p:sp>
        <p:nvSpPr>
          <p:cNvPr id="3" name="TextBox 2"/>
          <p:cNvSpPr txBox="1"/>
          <p:nvPr/>
        </p:nvSpPr>
        <p:spPr>
          <a:xfrm>
            <a:off x="2051720" y="404664"/>
            <a:ext cx="6811213" cy="1477328"/>
          </a:xfrm>
          <a:prstGeom prst="rect">
            <a:avLst/>
          </a:prstGeom>
          <a:noFill/>
        </p:spPr>
        <p:txBody>
          <a:bodyPr wrap="square" rtlCol="0">
            <a:spAutoFit/>
          </a:bodyPr>
          <a:lstStyle/>
          <a:p>
            <a:r>
              <a:rPr lang="zh-CN" altLang="en-US" dirty="0" smtClean="0"/>
              <a:t>         我</a:t>
            </a:r>
            <a:r>
              <a:rPr lang="zh-CN" altLang="en-US" dirty="0"/>
              <a:t>觉得很好啊，适当的时候还是应该支持一下的，毕竟在医院生离死别太多了。</a:t>
            </a:r>
          </a:p>
          <a:p>
            <a:r>
              <a:rPr lang="zh-CN" altLang="en-US" dirty="0" smtClean="0"/>
              <a:t>         我</a:t>
            </a:r>
            <a:r>
              <a:rPr lang="zh-CN" altLang="en-US" dirty="0"/>
              <a:t>心里会支持他，可是我不会去做，因为法律不允许啊，我不可能冒着风险去给病人开医嘱啊，所以我不会的。</a:t>
            </a:r>
          </a:p>
          <a:p>
            <a:r>
              <a:rPr lang="zh-CN" altLang="en-US" dirty="0"/>
              <a:t>                           </a:t>
            </a:r>
            <a:r>
              <a:rPr lang="zh-CN" altLang="en-US" dirty="0" smtClean="0"/>
              <a:t>                  </a:t>
            </a:r>
            <a:r>
              <a:rPr lang="en-US" altLang="zh-CN" dirty="0" smtClean="0"/>
              <a:t>——</a:t>
            </a:r>
            <a:r>
              <a:rPr lang="zh-CN" altLang="en-US" dirty="0"/>
              <a:t>来自一位神经内科医生的</a:t>
            </a:r>
            <a:r>
              <a:rPr lang="zh-CN" altLang="en-US" dirty="0" smtClean="0"/>
              <a:t>观点 </a:t>
            </a:r>
            <a:endParaRPr lang="zh-CN" altLang="en-US" dirty="0"/>
          </a:p>
        </p:txBody>
      </p:sp>
      <p:sp>
        <p:nvSpPr>
          <p:cNvPr id="4" name="TextBox 3"/>
          <p:cNvSpPr txBox="1"/>
          <p:nvPr/>
        </p:nvSpPr>
        <p:spPr>
          <a:xfrm>
            <a:off x="2051720" y="2048599"/>
            <a:ext cx="6912767" cy="4801314"/>
          </a:xfrm>
          <a:prstGeom prst="rect">
            <a:avLst/>
          </a:prstGeom>
          <a:noFill/>
        </p:spPr>
        <p:txBody>
          <a:bodyPr wrap="square" rtlCol="0">
            <a:spAutoFit/>
          </a:bodyPr>
          <a:lstStyle/>
          <a:p>
            <a:r>
              <a:rPr lang="zh-CN" altLang="en-US" dirty="0" smtClean="0"/>
              <a:t>         我们</a:t>
            </a:r>
            <a:r>
              <a:rPr lang="zh-CN" altLang="en-US" dirty="0"/>
              <a:t>以前碰到过很多病人，就特别那种肿瘤晚期的病人那，他们其实很痛苦的，你像一些骨转移或脑转移的病人，各个方面转移的病人，就是很痛苦，那种生不如死的，有些病人选择自杀、跳楼，这种死太残忍了，像这种死的话还不如选择安乐死，就是说等他生活质量差的时候，很痛的时候，所有止痛药都没有效果的时候，那这种的话选择安乐死，比如说他家人同意了，让他走的比较开心点呢，病人同意了，那这种的话，就像国外一些国家一样的，这种的话是可以的，我们是支持的，但就是说现在中国没有立法，没有哪个医生敢尝试，这种螃蟹没人敢吃，你不一定拿自己的职业生涯、自己的生命去做这个赌注，是划不来的，并且让病人死要一个程序，很复杂的，不可能凭我们认为他很痛苦了，可以让他安乐死了，毕竟生命的权利我们没权利剥夺嘛，那可能国外一个很健全的体制，很多人、很多法律监督这个东西去实行的，所以在中国的话，短时间内可能不会实行的，有可能病人家属会控告他蓄意谋杀，安乐死是病人被利用了。</a:t>
            </a:r>
          </a:p>
          <a:p>
            <a:r>
              <a:rPr lang="zh-CN" altLang="en-US" dirty="0"/>
              <a:t>                         </a:t>
            </a:r>
            <a:r>
              <a:rPr lang="en-US" altLang="zh-CN" dirty="0"/>
              <a:t>——</a:t>
            </a:r>
            <a:r>
              <a:rPr lang="zh-CN" altLang="en-US" dirty="0"/>
              <a:t>来自一位神经内科医生的观点</a:t>
            </a:r>
          </a:p>
          <a:p>
            <a:endParaRPr lang="zh-CN" altLang="en-US" dirty="0"/>
          </a:p>
        </p:txBody>
      </p:sp>
    </p:spTree>
    <p:extLst>
      <p:ext uri="{BB962C8B-B14F-4D97-AF65-F5344CB8AC3E}">
        <p14:creationId xmlns:p14="http://schemas.microsoft.com/office/powerpoint/2010/main" val="2851368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620688"/>
            <a:ext cx="1015663" cy="4507003"/>
          </a:xfrm>
          <a:prstGeom prst="rect">
            <a:avLst/>
          </a:prstGeom>
          <a:noFill/>
        </p:spPr>
        <p:txBody>
          <a:bodyPr vert="eaVert" wrap="none" rtlCol="0">
            <a:spAutoFit/>
          </a:bodyPr>
          <a:lstStyle/>
          <a:p>
            <a:r>
              <a:rPr lang="en-US" altLang="zh-CN" dirty="0" smtClean="0"/>
              <a:t>  </a:t>
            </a:r>
            <a:r>
              <a:rPr lang="zh-CN" altLang="en-US" sz="5400" dirty="0" smtClean="0">
                <a:latin typeface="华文新魏" panose="02010800040101010101" pitchFamily="2" charset="-122"/>
                <a:ea typeface="华文新魏" panose="02010800040101010101" pitchFamily="2" charset="-122"/>
              </a:rPr>
              <a:t>专业医生访谈</a:t>
            </a:r>
            <a:endParaRPr lang="zh-CN" altLang="en-US" sz="2800" dirty="0">
              <a:latin typeface="华文新魏" panose="02010800040101010101" pitchFamily="2" charset="-122"/>
              <a:ea typeface="华文新魏" panose="02010800040101010101" pitchFamily="2" charset="-122"/>
            </a:endParaRPr>
          </a:p>
        </p:txBody>
      </p:sp>
      <p:sp>
        <p:nvSpPr>
          <p:cNvPr id="5" name="TextBox 4"/>
          <p:cNvSpPr txBox="1"/>
          <p:nvPr/>
        </p:nvSpPr>
        <p:spPr>
          <a:xfrm>
            <a:off x="1835696" y="980728"/>
            <a:ext cx="7093768" cy="3139321"/>
          </a:xfrm>
          <a:prstGeom prst="rect">
            <a:avLst/>
          </a:prstGeom>
          <a:noFill/>
        </p:spPr>
        <p:txBody>
          <a:bodyPr wrap="square" rtlCol="0">
            <a:spAutoFit/>
          </a:bodyPr>
          <a:lstStyle/>
          <a:p>
            <a:r>
              <a:rPr lang="zh-CN" altLang="en-US" dirty="0" smtClean="0"/>
              <a:t>         我</a:t>
            </a:r>
            <a:r>
              <a:rPr lang="zh-CN" altLang="en-US" dirty="0"/>
              <a:t>觉得可以实行的，国外都有，为什么中国没有。我们国家有些东西差的太远了，但是中国的伦理道德是不接受的，而且我们中国有些东西跟西方是接不上的，安乐死我个人觉得还是可以的，因为我看的太多了，有些病人躺在那里，连意识都没有了，植物人什么的，但是 有些家属还是可能会接受的，有些结束可能不行。但是从伦理道德上来讲，中国可能实行不了。</a:t>
            </a:r>
          </a:p>
          <a:p>
            <a:r>
              <a:rPr lang="zh-CN" altLang="en-US" dirty="0" smtClean="0"/>
              <a:t>         那</a:t>
            </a:r>
            <a:r>
              <a:rPr lang="zh-CN" altLang="en-US" dirty="0"/>
              <a:t>不行的，因为中国的伦理道德一定要家属同意，不是说病人提出要求就行了。即使家属同意了，法律不允许。在中国是实行不了的，立法很难做好。我绝对不会实行安乐死的。</a:t>
            </a:r>
          </a:p>
          <a:p>
            <a:r>
              <a:rPr lang="zh-CN" altLang="en-US" dirty="0"/>
              <a:t>                         </a:t>
            </a:r>
            <a:r>
              <a:rPr lang="zh-CN" altLang="en-US" dirty="0" smtClean="0"/>
              <a:t>                    </a:t>
            </a:r>
            <a:r>
              <a:rPr lang="en-US" altLang="zh-CN" dirty="0"/>
              <a:t>——</a:t>
            </a:r>
            <a:r>
              <a:rPr lang="zh-CN" altLang="en-US" dirty="0"/>
              <a:t>来自一位呼吸内科医生的看法</a:t>
            </a:r>
          </a:p>
          <a:p>
            <a:endParaRPr lang="zh-CN" altLang="en-US" dirty="0"/>
          </a:p>
        </p:txBody>
      </p:sp>
      <p:sp>
        <p:nvSpPr>
          <p:cNvPr id="6" name="TextBox 5"/>
          <p:cNvSpPr txBox="1"/>
          <p:nvPr/>
        </p:nvSpPr>
        <p:spPr>
          <a:xfrm>
            <a:off x="1904584" y="3861048"/>
            <a:ext cx="7258416" cy="2862322"/>
          </a:xfrm>
          <a:prstGeom prst="rect">
            <a:avLst/>
          </a:prstGeom>
          <a:noFill/>
        </p:spPr>
        <p:txBody>
          <a:bodyPr wrap="square" rtlCol="0">
            <a:spAutoFit/>
          </a:bodyPr>
          <a:lstStyle/>
          <a:p>
            <a:r>
              <a:rPr lang="zh-CN" altLang="en-US" dirty="0" smtClean="0"/>
              <a:t>         安乐死</a:t>
            </a:r>
            <a:r>
              <a:rPr lang="zh-CN" altLang="en-US" dirty="0"/>
              <a:t>其实我觉得它存在是有它的合理之处的。有些像晚期的病人，他自己也很痛苦，包括对家人的负担、亲人的负担、社会及医疗资源的负担，但是现行法律的规定，我们医院是不允许安乐死的，国家不允许的。</a:t>
            </a:r>
          </a:p>
          <a:p>
            <a:r>
              <a:rPr lang="zh-CN" altLang="en-US" dirty="0" smtClean="0"/>
              <a:t>         有</a:t>
            </a:r>
            <a:r>
              <a:rPr lang="zh-CN" altLang="en-US" dirty="0"/>
              <a:t>病人家属提出的，但是现在没有法律方面的许可，我们是不敢的。如果法律允许的话，我觉得对社会也好，对个人也好，对家庭都是有好处的。我觉得安乐死可以合法化，但是这个操作过程中，家属知情同意各方面可能还要谨慎一点。</a:t>
            </a:r>
          </a:p>
          <a:p>
            <a:r>
              <a:rPr lang="zh-CN" altLang="en-US" dirty="0"/>
              <a:t>                       </a:t>
            </a:r>
            <a:r>
              <a:rPr lang="zh-CN" altLang="en-US" dirty="0" smtClean="0"/>
              <a:t>                    </a:t>
            </a:r>
            <a:r>
              <a:rPr lang="en-US" altLang="zh-CN" dirty="0"/>
              <a:t>——</a:t>
            </a:r>
            <a:r>
              <a:rPr lang="zh-CN" altLang="en-US" dirty="0"/>
              <a:t>来自一位呼吸内科医生的看法</a:t>
            </a:r>
          </a:p>
          <a:p>
            <a:endParaRPr lang="zh-CN" altLang="en-US" dirty="0"/>
          </a:p>
        </p:txBody>
      </p:sp>
    </p:spTree>
    <p:extLst>
      <p:ext uri="{BB962C8B-B14F-4D97-AF65-F5344CB8AC3E}">
        <p14:creationId xmlns:p14="http://schemas.microsoft.com/office/powerpoint/2010/main" val="2512145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79712" y="620688"/>
            <a:ext cx="6876510" cy="3693319"/>
          </a:xfrm>
          <a:prstGeom prst="rect">
            <a:avLst/>
          </a:prstGeom>
          <a:noFill/>
        </p:spPr>
        <p:txBody>
          <a:bodyPr wrap="square" rtlCol="0">
            <a:spAutoFit/>
          </a:bodyPr>
          <a:lstStyle/>
          <a:p>
            <a:r>
              <a:rPr lang="zh-CN" altLang="en-US" dirty="0" smtClean="0"/>
              <a:t>         安乐死</a:t>
            </a:r>
            <a:r>
              <a:rPr lang="zh-CN" altLang="en-US" dirty="0"/>
              <a:t>实际上我个人觉得，比如说，关键是呢，安乐死最主要是，老人到了一定的年龄，最主要是疾病的原因，或者身体的原因，导致他觉得活着已经比死了还痛苦，关键是涉及到人权和道德的问题。如果说法律机制健全的话，如果说他确实是存在就是要安乐死，那么首先第一点，法律健全，第二点，必须他在司法公正的情况下，他写了遗嘱，有这个监督机制，然后可以实行。我觉得这个是不违背人道的，反过来对他自己也轻松，对他家里人，无论是精神上的负担，还是经济的负担，还有对国家来说也是好事情，关于医疗的负担。我是赞成安乐死合法化的。</a:t>
            </a:r>
          </a:p>
          <a:p>
            <a:r>
              <a:rPr lang="zh-CN" altLang="en-US" dirty="0" smtClean="0"/>
              <a:t>         如果</a:t>
            </a:r>
            <a:r>
              <a:rPr lang="zh-CN" altLang="en-US" dirty="0"/>
              <a:t>说法律都健全，只要是手续都可以的话，那是可以的，这个我觉得是可以的。但是我骨科医生是没有安乐死的执行能力的。</a:t>
            </a:r>
          </a:p>
          <a:p>
            <a:r>
              <a:rPr lang="zh-CN" altLang="en-US" dirty="0"/>
              <a:t>                              </a:t>
            </a:r>
            <a:r>
              <a:rPr lang="en-US" altLang="zh-CN" dirty="0"/>
              <a:t>——</a:t>
            </a:r>
            <a:r>
              <a:rPr lang="zh-CN" altLang="en-US" dirty="0"/>
              <a:t>来自一位骨科医生的看法</a:t>
            </a:r>
          </a:p>
          <a:p>
            <a:r>
              <a:rPr lang="en-US" altLang="zh-CN" dirty="0" smtClean="0"/>
              <a:t>  </a:t>
            </a:r>
            <a:endParaRPr lang="zh-CN" altLang="en-US" dirty="0"/>
          </a:p>
        </p:txBody>
      </p:sp>
      <p:sp>
        <p:nvSpPr>
          <p:cNvPr id="5" name="TextBox 4"/>
          <p:cNvSpPr txBox="1"/>
          <p:nvPr/>
        </p:nvSpPr>
        <p:spPr>
          <a:xfrm>
            <a:off x="395536" y="620688"/>
            <a:ext cx="1015663" cy="4507003"/>
          </a:xfrm>
          <a:prstGeom prst="rect">
            <a:avLst/>
          </a:prstGeom>
          <a:noFill/>
        </p:spPr>
        <p:txBody>
          <a:bodyPr vert="eaVert" wrap="none" rtlCol="0">
            <a:spAutoFit/>
          </a:bodyPr>
          <a:lstStyle/>
          <a:p>
            <a:r>
              <a:rPr lang="en-US" altLang="zh-CN" dirty="0" smtClean="0"/>
              <a:t>  </a:t>
            </a:r>
            <a:r>
              <a:rPr lang="zh-CN" altLang="en-US" sz="5400" dirty="0" smtClean="0">
                <a:latin typeface="华文新魏" panose="02010800040101010101" pitchFamily="2" charset="-122"/>
                <a:ea typeface="华文新魏" panose="02010800040101010101" pitchFamily="2" charset="-122"/>
              </a:rPr>
              <a:t>专业医生访谈</a:t>
            </a:r>
            <a:endParaRPr lang="zh-CN" altLang="en-US" sz="2800" dirty="0">
              <a:latin typeface="华文新魏" panose="02010800040101010101" pitchFamily="2" charset="-122"/>
              <a:ea typeface="华文新魏" panose="02010800040101010101" pitchFamily="2" charset="-122"/>
            </a:endParaRPr>
          </a:p>
        </p:txBody>
      </p:sp>
      <p:sp>
        <p:nvSpPr>
          <p:cNvPr id="6" name="TextBox 5"/>
          <p:cNvSpPr txBox="1"/>
          <p:nvPr/>
        </p:nvSpPr>
        <p:spPr>
          <a:xfrm>
            <a:off x="1979712" y="4149080"/>
            <a:ext cx="7164288" cy="2308324"/>
          </a:xfrm>
          <a:prstGeom prst="rect">
            <a:avLst/>
          </a:prstGeom>
          <a:noFill/>
        </p:spPr>
        <p:txBody>
          <a:bodyPr wrap="square" rtlCol="0">
            <a:spAutoFit/>
          </a:bodyPr>
          <a:lstStyle/>
          <a:p>
            <a:r>
              <a:rPr lang="en-US" altLang="zh-CN" dirty="0" smtClean="0"/>
              <a:t>      </a:t>
            </a:r>
            <a:r>
              <a:rPr lang="zh-CN" altLang="en-US" dirty="0" smtClean="0"/>
              <a:t> </a:t>
            </a:r>
            <a:r>
              <a:rPr lang="zh-CN" altLang="en-US" dirty="0"/>
              <a:t>这个事情本身是好事，但是很难就保证这个好事做下去，就是操作上。最大的问题就是立法问题。</a:t>
            </a:r>
          </a:p>
          <a:p>
            <a:r>
              <a:rPr lang="zh-CN" altLang="en-US" dirty="0" smtClean="0"/>
              <a:t>       这个</a:t>
            </a:r>
            <a:r>
              <a:rPr lang="zh-CN" altLang="en-US" dirty="0"/>
              <a:t>问题没有办法会回答。实行安乐死我们国家是违法的，所以我</a:t>
            </a:r>
            <a:r>
              <a:rPr lang="zh-CN" altLang="en-US" dirty="0" smtClean="0"/>
              <a:t>就         不会</a:t>
            </a:r>
            <a:r>
              <a:rPr lang="zh-CN" altLang="en-US" dirty="0"/>
              <a:t>去考虑做不做这个事。我们医生期望安乐死合法化，希望确实很难很难。这个也很难，这中国特色，没有这个社会环境，没有这个人文环境。</a:t>
            </a:r>
          </a:p>
          <a:p>
            <a:r>
              <a:rPr lang="zh-CN" altLang="en-US" dirty="0"/>
              <a:t>                             </a:t>
            </a:r>
            <a:r>
              <a:rPr lang="en-US" altLang="zh-CN" dirty="0"/>
              <a:t>——</a:t>
            </a:r>
            <a:r>
              <a:rPr lang="zh-CN" altLang="en-US" dirty="0"/>
              <a:t>来自一位骨科医生的看法</a:t>
            </a:r>
          </a:p>
          <a:p>
            <a:endParaRPr lang="zh-CN" altLang="en-US" dirty="0"/>
          </a:p>
        </p:txBody>
      </p:sp>
    </p:spTree>
    <p:extLst>
      <p:ext uri="{BB962C8B-B14F-4D97-AF65-F5344CB8AC3E}">
        <p14:creationId xmlns:p14="http://schemas.microsoft.com/office/powerpoint/2010/main" val="3258939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620688"/>
            <a:ext cx="1015663" cy="4507003"/>
          </a:xfrm>
          <a:prstGeom prst="rect">
            <a:avLst/>
          </a:prstGeom>
          <a:noFill/>
        </p:spPr>
        <p:txBody>
          <a:bodyPr vert="eaVert" wrap="none" rtlCol="0">
            <a:spAutoFit/>
          </a:bodyPr>
          <a:lstStyle/>
          <a:p>
            <a:r>
              <a:rPr lang="en-US" altLang="zh-CN" dirty="0" smtClean="0"/>
              <a:t>  </a:t>
            </a:r>
            <a:r>
              <a:rPr lang="zh-CN" altLang="en-US" sz="5400" dirty="0" smtClean="0">
                <a:latin typeface="华文新魏" panose="02010800040101010101" pitchFamily="2" charset="-122"/>
                <a:ea typeface="华文新魏" panose="02010800040101010101" pitchFamily="2" charset="-122"/>
              </a:rPr>
              <a:t>专业医生访谈</a:t>
            </a:r>
            <a:endParaRPr lang="zh-CN" altLang="en-US" sz="2800" dirty="0">
              <a:latin typeface="华文新魏" panose="02010800040101010101" pitchFamily="2" charset="-122"/>
              <a:ea typeface="华文新魏" panose="02010800040101010101" pitchFamily="2" charset="-122"/>
            </a:endParaRPr>
          </a:p>
        </p:txBody>
      </p:sp>
      <p:sp>
        <p:nvSpPr>
          <p:cNvPr id="5" name="TextBox 4"/>
          <p:cNvSpPr txBox="1"/>
          <p:nvPr/>
        </p:nvSpPr>
        <p:spPr>
          <a:xfrm>
            <a:off x="1907704" y="764704"/>
            <a:ext cx="7021288" cy="5078313"/>
          </a:xfrm>
          <a:prstGeom prst="rect">
            <a:avLst/>
          </a:prstGeom>
          <a:noFill/>
        </p:spPr>
        <p:txBody>
          <a:bodyPr wrap="square" rtlCol="0">
            <a:spAutoFit/>
          </a:bodyPr>
          <a:lstStyle/>
          <a:p>
            <a:r>
              <a:rPr lang="zh-CN" altLang="en-US" dirty="0" smtClean="0"/>
              <a:t>         安乐死</a:t>
            </a:r>
            <a:r>
              <a:rPr lang="zh-CN" altLang="en-US" dirty="0"/>
              <a:t>现在国内是不允许的。安乐死作为医生这个角度说呢，对国家的医疗资源，病人，移植学这三个方面是非常赞同的。从伦理学方面，说起来还是比较</a:t>
            </a:r>
            <a:r>
              <a:rPr lang="en-US" altLang="zh-CN" dirty="0"/>
              <a:t>…</a:t>
            </a:r>
            <a:r>
              <a:rPr lang="zh-CN" altLang="en-US" dirty="0"/>
              <a:t>的。从医生方面，希望执行安乐死。我希望安乐死还是可以合法化的。从三个方面，一个就是病人的要求，肯定要病人家属签字的。第二个呢浪费资源，本身中国的医疗资源那么紧缺，没必要大量的人力物力放在要死的病人身上。还有一个就是移植方面，为什么中国的移植比国外都厉害，因为中国有死刑犯，国外没有死刑的，都是</a:t>
            </a:r>
            <a:r>
              <a:rPr lang="en-US" altLang="zh-CN" dirty="0"/>
              <a:t>100</a:t>
            </a:r>
            <a:r>
              <a:rPr lang="zh-CN" altLang="en-US" dirty="0"/>
              <a:t>年、</a:t>
            </a:r>
            <a:r>
              <a:rPr lang="en-US" altLang="zh-CN" dirty="0"/>
              <a:t>200</a:t>
            </a:r>
            <a:r>
              <a:rPr lang="zh-CN" altLang="en-US" dirty="0"/>
              <a:t>年判过去的，中国死刑犯比较年轻。不过现在中国法律越来越坚决，只有安乐死对中国的移植就好了。有些病人不行了，有些器官还是好用的，取出来，马上就可以好使用的。不过安乐死一定要好几个医学科目同时判断，这个病人是不行了或是没有机会了或者是脑死亡的病人，不是说一个医生说了算，要综合起来，好几个医生，如神经外科医生、神经内科医生、急诊科医生，最起码要达到</a:t>
            </a:r>
            <a:r>
              <a:rPr lang="en-US" altLang="zh-CN" dirty="0"/>
              <a:t>5</a:t>
            </a:r>
            <a:r>
              <a:rPr lang="zh-CN" altLang="en-US" dirty="0"/>
              <a:t>个以上医生。</a:t>
            </a:r>
          </a:p>
          <a:p>
            <a:r>
              <a:rPr lang="zh-CN" altLang="en-US" dirty="0"/>
              <a:t>关键一点，谁来实行安乐死。不是一般的医生都能行的，最好还是要麻醉科医生来实行。我还是认同这种做法的。</a:t>
            </a:r>
          </a:p>
          <a:p>
            <a:r>
              <a:rPr lang="zh-CN" altLang="en-US" dirty="0"/>
              <a:t>                            </a:t>
            </a:r>
            <a:r>
              <a:rPr lang="en-US" altLang="zh-CN" dirty="0"/>
              <a:t>——</a:t>
            </a:r>
            <a:r>
              <a:rPr lang="zh-CN" altLang="en-US" dirty="0"/>
              <a:t>来自一位普外科医生的看法</a:t>
            </a:r>
          </a:p>
          <a:p>
            <a:endParaRPr lang="zh-CN" altLang="en-US" dirty="0"/>
          </a:p>
        </p:txBody>
      </p:sp>
    </p:spTree>
    <p:extLst>
      <p:ext uri="{BB962C8B-B14F-4D97-AF65-F5344CB8AC3E}">
        <p14:creationId xmlns:p14="http://schemas.microsoft.com/office/powerpoint/2010/main" val="2879926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0688"/>
            <a:ext cx="1015663" cy="4507003"/>
          </a:xfrm>
          <a:prstGeom prst="rect">
            <a:avLst/>
          </a:prstGeom>
          <a:noFill/>
        </p:spPr>
        <p:txBody>
          <a:bodyPr vert="eaVert" wrap="none" rtlCol="0">
            <a:spAutoFit/>
          </a:bodyPr>
          <a:lstStyle/>
          <a:p>
            <a:r>
              <a:rPr lang="en-US" altLang="zh-CN" dirty="0" smtClean="0"/>
              <a:t>  </a:t>
            </a:r>
            <a:r>
              <a:rPr lang="zh-CN" altLang="en-US" sz="5400" dirty="0" smtClean="0">
                <a:latin typeface="华文新魏" panose="02010800040101010101" pitchFamily="2" charset="-122"/>
                <a:ea typeface="华文新魏" panose="02010800040101010101" pitchFamily="2" charset="-122"/>
              </a:rPr>
              <a:t>专业医生访谈</a:t>
            </a:r>
            <a:endParaRPr lang="zh-CN" altLang="en-US" sz="2800" dirty="0">
              <a:latin typeface="华文新魏" panose="02010800040101010101" pitchFamily="2" charset="-122"/>
              <a:ea typeface="华文新魏" panose="02010800040101010101" pitchFamily="2" charset="-122"/>
            </a:endParaRPr>
          </a:p>
        </p:txBody>
      </p:sp>
      <p:sp>
        <p:nvSpPr>
          <p:cNvPr id="3" name="TextBox 2"/>
          <p:cNvSpPr txBox="1"/>
          <p:nvPr/>
        </p:nvSpPr>
        <p:spPr>
          <a:xfrm>
            <a:off x="2987824" y="297522"/>
            <a:ext cx="1111202" cy="646331"/>
          </a:xfrm>
          <a:prstGeom prst="rect">
            <a:avLst/>
          </a:prstGeom>
          <a:noFill/>
        </p:spPr>
        <p:txBody>
          <a:bodyPr wrap="none" rtlCol="0">
            <a:spAutoFit/>
          </a:bodyPr>
          <a:lstStyle/>
          <a:p>
            <a:r>
              <a:rPr lang="zh-CN" altLang="en-US" sz="3600" b="1" dirty="0" smtClean="0">
                <a:latin typeface="+mn-ea"/>
              </a:rPr>
              <a:t>总结</a:t>
            </a:r>
            <a:endParaRPr lang="zh-CN" altLang="en-US" sz="3600" b="1" dirty="0">
              <a:latin typeface="+mn-ea"/>
            </a:endParaRPr>
          </a:p>
        </p:txBody>
      </p:sp>
      <p:sp>
        <p:nvSpPr>
          <p:cNvPr id="4" name="TextBox 3"/>
          <p:cNvSpPr txBox="1"/>
          <p:nvPr/>
        </p:nvSpPr>
        <p:spPr>
          <a:xfrm>
            <a:off x="2339753" y="1196752"/>
            <a:ext cx="6480720" cy="1692771"/>
          </a:xfrm>
          <a:prstGeom prst="rect">
            <a:avLst/>
          </a:prstGeom>
          <a:noFill/>
        </p:spPr>
        <p:txBody>
          <a:bodyPr wrap="square" rtlCol="0">
            <a:spAutoFit/>
          </a:bodyPr>
          <a:lstStyle/>
          <a:p>
            <a:r>
              <a:rPr lang="zh-CN" altLang="en-US" sz="2000" dirty="0" smtClean="0"/>
              <a:t>     </a:t>
            </a:r>
            <a:r>
              <a:rPr lang="zh-CN" altLang="en-US" sz="2800" dirty="0" smtClean="0"/>
              <a:t> </a:t>
            </a:r>
            <a:r>
              <a:rPr lang="en-US" altLang="zh-CN" sz="2800" dirty="0" smtClean="0">
                <a:latin typeface="Calibri"/>
              </a:rPr>
              <a:t>•</a:t>
            </a:r>
            <a:r>
              <a:rPr lang="zh-CN" altLang="en-US" sz="2800" dirty="0" smtClean="0"/>
              <a:t>  </a:t>
            </a:r>
            <a:r>
              <a:rPr lang="zh-CN" altLang="en-US" sz="2400" dirty="0" smtClean="0"/>
              <a:t>大部分医生都是支持实行安乐死的，面对病人所受的种种煎熬，这时选择让病人尽快离去是对病人的一种解脱，也是这时对病人的最好的人权保护。</a:t>
            </a:r>
            <a:endParaRPr lang="en-US" altLang="zh-CN" sz="2400" dirty="0" smtClean="0"/>
          </a:p>
        </p:txBody>
      </p:sp>
      <p:sp>
        <p:nvSpPr>
          <p:cNvPr id="5" name="TextBox 4"/>
          <p:cNvSpPr txBox="1"/>
          <p:nvPr/>
        </p:nvSpPr>
        <p:spPr>
          <a:xfrm>
            <a:off x="2353109" y="2923155"/>
            <a:ext cx="6249205" cy="3477875"/>
          </a:xfrm>
          <a:prstGeom prst="rect">
            <a:avLst/>
          </a:prstGeom>
          <a:noFill/>
        </p:spPr>
        <p:txBody>
          <a:bodyPr wrap="square" rtlCol="0">
            <a:spAutoFit/>
          </a:bodyPr>
          <a:lstStyle/>
          <a:p>
            <a:r>
              <a:rPr lang="zh-CN" altLang="en-US" sz="2000" dirty="0"/>
              <a:t>    </a:t>
            </a:r>
            <a:r>
              <a:rPr lang="zh-CN" altLang="en-US" sz="2800" dirty="0"/>
              <a:t> </a:t>
            </a:r>
            <a:r>
              <a:rPr lang="en-US" altLang="zh-CN" sz="2800" dirty="0"/>
              <a:t>• </a:t>
            </a:r>
            <a:r>
              <a:rPr lang="zh-CN" altLang="en-US" sz="2800" dirty="0" smtClean="0"/>
              <a:t> </a:t>
            </a:r>
            <a:r>
              <a:rPr lang="zh-CN" altLang="en-US" sz="2400" dirty="0" smtClean="0"/>
              <a:t>大部分医生在实际操作中是不支持安乐死的，原因主要有</a:t>
            </a:r>
            <a:r>
              <a:rPr lang="zh-CN" altLang="en-US" sz="2400" dirty="0"/>
              <a:t>三</a:t>
            </a:r>
            <a:r>
              <a:rPr lang="zh-CN" altLang="en-US" sz="2400" dirty="0" smtClean="0"/>
              <a:t>点，一是中国没有相关法律制度的保障，现阶段实施安乐死属于违法行为，没有医生会愿意用自己的前途甚至是性命打赌。二是中国人的传统观念是接受不了安乐死的，这也是非常重要的一点影响因素。三是</a:t>
            </a:r>
            <a:r>
              <a:rPr lang="zh-CN" altLang="en-US" sz="2400" dirty="0"/>
              <a:t>中国的鉴定制度不完善，无法判断什么样的人群适用于安乐死，会有滥用的嫌疑。</a:t>
            </a:r>
          </a:p>
        </p:txBody>
      </p:sp>
    </p:spTree>
    <p:extLst>
      <p:ext uri="{BB962C8B-B14F-4D97-AF65-F5344CB8AC3E}">
        <p14:creationId xmlns:p14="http://schemas.microsoft.com/office/powerpoint/2010/main" val="2431240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7" y="620688"/>
            <a:ext cx="1015663" cy="4507003"/>
          </a:xfrm>
          <a:prstGeom prst="rect">
            <a:avLst/>
          </a:prstGeom>
          <a:noFill/>
        </p:spPr>
        <p:txBody>
          <a:bodyPr vert="eaVert" wrap="none" rtlCol="0">
            <a:spAutoFit/>
          </a:bodyPr>
          <a:lstStyle/>
          <a:p>
            <a:r>
              <a:rPr lang="en-US" altLang="zh-CN" dirty="0" smtClean="0"/>
              <a:t>  </a:t>
            </a:r>
            <a:r>
              <a:rPr lang="zh-CN" altLang="en-US" sz="5400" dirty="0" smtClean="0">
                <a:latin typeface="华文新魏" panose="02010800040101010101" pitchFamily="2" charset="-122"/>
                <a:ea typeface="华文新魏" panose="02010800040101010101" pitchFamily="2" charset="-122"/>
              </a:rPr>
              <a:t>网上问卷调查</a:t>
            </a:r>
            <a:endParaRPr lang="zh-CN" altLang="en-US" sz="7200" dirty="0">
              <a:latin typeface="华文新魏" panose="02010800040101010101" pitchFamily="2" charset="-122"/>
              <a:ea typeface="华文新魏" panose="02010800040101010101" pitchFamily="2" charset="-122"/>
            </a:endParaRPr>
          </a:p>
        </p:txBody>
      </p:sp>
      <p:sp>
        <p:nvSpPr>
          <p:cNvPr id="5" name="TextBox 4"/>
          <p:cNvSpPr txBox="1"/>
          <p:nvPr/>
        </p:nvSpPr>
        <p:spPr>
          <a:xfrm>
            <a:off x="1944484" y="2598235"/>
            <a:ext cx="6947995" cy="1754326"/>
          </a:xfrm>
          <a:prstGeom prst="rect">
            <a:avLst/>
          </a:prstGeom>
          <a:noFill/>
        </p:spPr>
        <p:txBody>
          <a:bodyPr wrap="square" rtlCol="0">
            <a:spAutoFit/>
          </a:bodyPr>
          <a:lstStyle/>
          <a:p>
            <a:r>
              <a:rPr lang="zh-CN" altLang="en-US" sz="3600" dirty="0" smtClean="0">
                <a:latin typeface="Calibri"/>
              </a:rPr>
              <a:t>→ </a:t>
            </a:r>
            <a:r>
              <a:rPr lang="zh-CN" altLang="en-US" sz="3600" dirty="0" smtClean="0"/>
              <a:t>主要受访者为复旦大学</a:t>
            </a:r>
            <a:r>
              <a:rPr lang="en-US" altLang="zh-CN" sz="3600" dirty="0" smtClean="0"/>
              <a:t> </a:t>
            </a:r>
            <a:r>
              <a:rPr lang="zh-CN" altLang="en-US" sz="3600" dirty="0" smtClean="0"/>
              <a:t>大学生</a:t>
            </a:r>
            <a:endParaRPr lang="en-US" altLang="zh-CN" sz="3600" dirty="0" smtClean="0"/>
          </a:p>
          <a:p>
            <a:r>
              <a:rPr lang="zh-CN" altLang="en-US" sz="3600" dirty="0" smtClean="0"/>
              <a:t>→ 非医学专业占大多数</a:t>
            </a:r>
            <a:endParaRPr lang="en-US" altLang="zh-CN" sz="3600" dirty="0" smtClean="0"/>
          </a:p>
          <a:p>
            <a:r>
              <a:rPr lang="zh-CN" altLang="en-US" sz="3600" dirty="0" smtClean="0"/>
              <a:t>→</a:t>
            </a:r>
            <a:r>
              <a:rPr lang="en-US" altLang="zh-CN" sz="3600" dirty="0" smtClean="0"/>
              <a:t> </a:t>
            </a:r>
            <a:r>
              <a:rPr lang="zh-CN" altLang="en-US" sz="3600" dirty="0" smtClean="0"/>
              <a:t>男女比例均衡。</a:t>
            </a:r>
            <a:endParaRPr lang="zh-CN" altLang="en-US" sz="3600" dirty="0"/>
          </a:p>
        </p:txBody>
      </p:sp>
      <p:sp>
        <p:nvSpPr>
          <p:cNvPr id="6" name="TextBox 5"/>
          <p:cNvSpPr txBox="1"/>
          <p:nvPr/>
        </p:nvSpPr>
        <p:spPr>
          <a:xfrm>
            <a:off x="2699792" y="1340768"/>
            <a:ext cx="2037737" cy="646331"/>
          </a:xfrm>
          <a:prstGeom prst="rect">
            <a:avLst/>
          </a:prstGeom>
          <a:noFill/>
        </p:spPr>
        <p:txBody>
          <a:bodyPr wrap="none" rtlCol="0">
            <a:spAutoFit/>
          </a:bodyPr>
          <a:lstStyle/>
          <a:p>
            <a:r>
              <a:rPr lang="zh-CN" altLang="en-US" sz="3600" b="1" dirty="0" smtClean="0">
                <a:latin typeface="幼圆" panose="02010509060101010101" pitchFamily="49" charset="-122"/>
                <a:ea typeface="幼圆" panose="02010509060101010101" pitchFamily="49" charset="-122"/>
              </a:rPr>
              <a:t>基本概况</a:t>
            </a:r>
            <a:endParaRPr lang="zh-CN" altLang="en-US" sz="3600" b="1" dirty="0">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2807603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7" y="620688"/>
            <a:ext cx="1015663" cy="4507003"/>
          </a:xfrm>
          <a:prstGeom prst="rect">
            <a:avLst/>
          </a:prstGeom>
          <a:noFill/>
        </p:spPr>
        <p:txBody>
          <a:bodyPr vert="eaVert" wrap="none" rtlCol="0">
            <a:spAutoFit/>
          </a:bodyPr>
          <a:lstStyle/>
          <a:p>
            <a:r>
              <a:rPr lang="en-US" altLang="zh-CN" dirty="0" smtClean="0"/>
              <a:t>  </a:t>
            </a:r>
            <a:r>
              <a:rPr lang="zh-CN" altLang="en-US" sz="5400" dirty="0" smtClean="0">
                <a:latin typeface="华文新魏" panose="02010800040101010101" pitchFamily="2" charset="-122"/>
                <a:ea typeface="华文新魏" panose="02010800040101010101" pitchFamily="2" charset="-122"/>
              </a:rPr>
              <a:t>网上问卷调查</a:t>
            </a:r>
            <a:endParaRPr lang="zh-CN" altLang="en-US" sz="7200" dirty="0">
              <a:latin typeface="华文新魏" panose="02010800040101010101" pitchFamily="2" charset="-122"/>
              <a:ea typeface="华文新魏" panose="02010800040101010101" pitchFamily="2" charset="-122"/>
            </a:endParaRPr>
          </a:p>
        </p:txBody>
      </p:sp>
      <p:sp>
        <p:nvSpPr>
          <p:cNvPr id="5" name="TextBox 4"/>
          <p:cNvSpPr txBox="1"/>
          <p:nvPr/>
        </p:nvSpPr>
        <p:spPr>
          <a:xfrm>
            <a:off x="2680469" y="297522"/>
            <a:ext cx="2037737" cy="646331"/>
          </a:xfrm>
          <a:prstGeom prst="rect">
            <a:avLst/>
          </a:prstGeom>
          <a:noFill/>
        </p:spPr>
        <p:txBody>
          <a:bodyPr wrap="none" rtlCol="0">
            <a:spAutoFit/>
          </a:bodyPr>
          <a:lstStyle/>
          <a:p>
            <a:r>
              <a:rPr lang="zh-CN" altLang="en-US" sz="3600" b="1" dirty="0">
                <a:latin typeface="幼圆" panose="02010509060101010101" pitchFamily="49" charset="-122"/>
                <a:ea typeface="幼圆" panose="02010509060101010101" pitchFamily="49" charset="-122"/>
              </a:rPr>
              <a:t>问卷分析</a:t>
            </a:r>
          </a:p>
        </p:txBody>
      </p:sp>
      <p:sp>
        <p:nvSpPr>
          <p:cNvPr id="6" name="TextBox 5"/>
          <p:cNvSpPr txBox="1"/>
          <p:nvPr/>
        </p:nvSpPr>
        <p:spPr>
          <a:xfrm>
            <a:off x="2267744" y="1465150"/>
            <a:ext cx="6048671" cy="3662541"/>
          </a:xfrm>
          <a:prstGeom prst="rect">
            <a:avLst/>
          </a:prstGeom>
          <a:noFill/>
        </p:spPr>
        <p:txBody>
          <a:bodyPr wrap="square" rtlCol="0">
            <a:spAutoFit/>
          </a:bodyPr>
          <a:lstStyle/>
          <a:p>
            <a:r>
              <a:rPr lang="zh-CN" altLang="en-US" sz="3200" dirty="0" smtClean="0">
                <a:latin typeface="幼圆" panose="02010509060101010101" pitchFamily="49" charset="-122"/>
                <a:ea typeface="幼圆" panose="02010509060101010101" pitchFamily="49" charset="-122"/>
              </a:rPr>
              <a:t>   对于安乐死的态度</a:t>
            </a:r>
            <a:endParaRPr lang="en-US" altLang="zh-CN" sz="3200" dirty="0" smtClean="0">
              <a:latin typeface="幼圆" panose="02010509060101010101" pitchFamily="49" charset="-122"/>
              <a:ea typeface="幼圆" panose="02010509060101010101" pitchFamily="49" charset="-122"/>
            </a:endParaRPr>
          </a:p>
          <a:p>
            <a:endParaRPr lang="en-US" altLang="zh-CN" sz="3200" dirty="0" smtClean="0">
              <a:latin typeface="幼圆" panose="02010509060101010101" pitchFamily="49" charset="-122"/>
              <a:ea typeface="幼圆" panose="02010509060101010101" pitchFamily="49" charset="-122"/>
            </a:endParaRPr>
          </a:p>
          <a:p>
            <a:r>
              <a:rPr lang="zh-CN" altLang="en-US" dirty="0" smtClean="0"/>
              <a:t>        </a:t>
            </a:r>
            <a:r>
              <a:rPr lang="zh-CN" altLang="en-US" sz="2400" dirty="0" smtClean="0"/>
              <a:t>有</a:t>
            </a:r>
            <a:r>
              <a:rPr lang="en-US" altLang="zh-CN" sz="2400" dirty="0"/>
              <a:t>68.78</a:t>
            </a:r>
            <a:r>
              <a:rPr lang="en-US" altLang="zh-CN" sz="2400" dirty="0" smtClean="0"/>
              <a:t>%</a:t>
            </a:r>
            <a:r>
              <a:rPr lang="zh-CN" altLang="en-US" sz="2400" dirty="0" smtClean="0"/>
              <a:t>的人表示支持，只有</a:t>
            </a:r>
            <a:r>
              <a:rPr lang="en-US" altLang="zh-CN" sz="2400" dirty="0"/>
              <a:t>16.1</a:t>
            </a:r>
            <a:r>
              <a:rPr lang="en-US" altLang="zh-CN" sz="2400" dirty="0" smtClean="0"/>
              <a:t>%</a:t>
            </a:r>
            <a:r>
              <a:rPr lang="zh-CN" altLang="en-US" sz="2400" dirty="0" smtClean="0"/>
              <a:t>的人明确表示反对。而反对的主要原因主要是安乐死执行过程中的一些模糊的问题，比如像执行安乐死的决定权在谁不易决定，是否执行的标准不明确，中国的相关法律制度与监督保障体系不健全等技术性问题。也就是说，大部分人从观念上是支持安乐死合法化的。</a:t>
            </a:r>
            <a:endParaRPr lang="zh-CN" altLang="en-US" sz="2400" dirty="0"/>
          </a:p>
        </p:txBody>
      </p:sp>
    </p:spTree>
    <p:extLst>
      <p:ext uri="{BB962C8B-B14F-4D97-AF65-F5344CB8AC3E}">
        <p14:creationId xmlns:p14="http://schemas.microsoft.com/office/powerpoint/2010/main" val="3751888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11760" y="908720"/>
            <a:ext cx="5616624" cy="5139869"/>
          </a:xfrm>
          <a:prstGeom prst="rect">
            <a:avLst/>
          </a:prstGeom>
          <a:noFill/>
        </p:spPr>
        <p:txBody>
          <a:bodyPr wrap="square" rtlCol="0">
            <a:spAutoFit/>
          </a:bodyPr>
          <a:lstStyle/>
          <a:p>
            <a:r>
              <a:rPr lang="zh-CN" altLang="en-US" sz="3200" dirty="0" smtClean="0">
                <a:latin typeface="幼圆" panose="02010509060101010101" pitchFamily="49" charset="-122"/>
                <a:ea typeface="幼圆" panose="02010509060101010101" pitchFamily="49" charset="-122"/>
              </a:rPr>
              <a:t>   关于为什么支持安乐死</a:t>
            </a:r>
            <a:endParaRPr lang="en-US" altLang="zh-CN" sz="3200" dirty="0" smtClean="0">
              <a:latin typeface="幼圆" panose="02010509060101010101" pitchFamily="49" charset="-122"/>
              <a:ea typeface="幼圆" panose="02010509060101010101" pitchFamily="49" charset="-122"/>
            </a:endParaRPr>
          </a:p>
          <a:p>
            <a:endParaRPr lang="en-US" altLang="zh-CN" sz="3200" dirty="0" smtClean="0"/>
          </a:p>
          <a:p>
            <a:r>
              <a:rPr lang="zh-CN" altLang="en-US" dirty="0" smtClean="0"/>
              <a:t>     </a:t>
            </a:r>
            <a:r>
              <a:rPr lang="zh-CN" altLang="en-US" sz="2400" dirty="0" smtClean="0"/>
              <a:t>大部分人都是从病人的角度来考虑的，有</a:t>
            </a:r>
            <a:r>
              <a:rPr lang="en-US" altLang="zh-CN" sz="2400" dirty="0"/>
              <a:t>98.58</a:t>
            </a:r>
            <a:r>
              <a:rPr lang="en-US" altLang="zh-CN" sz="2400" dirty="0" smtClean="0"/>
              <a:t>%</a:t>
            </a:r>
            <a:r>
              <a:rPr lang="zh-CN" altLang="en-US" sz="2400" dirty="0" smtClean="0"/>
              <a:t>的人认为，安乐死主要的益处是减轻病人的痛苦，因此</a:t>
            </a:r>
            <a:r>
              <a:rPr lang="en-US" altLang="zh-CN" sz="2400" dirty="0"/>
              <a:t>87.32</a:t>
            </a:r>
            <a:r>
              <a:rPr lang="en-US" altLang="zh-CN" sz="2400" dirty="0" smtClean="0"/>
              <a:t>%</a:t>
            </a:r>
            <a:r>
              <a:rPr lang="zh-CN" altLang="en-US" sz="2400" dirty="0" smtClean="0"/>
              <a:t>的人认为安乐死的决定权应该在病人，前面通过医生的采访我们确实可以发现，在重症疾病的晚期，患者的身心都忍受着巨大的痛苦，此时应该给他们以自己决定早点解脱的权利，而不是以人道的名义用药物与仪器强行延长着患者痛苦的时间。同时这样可以减轻患者家庭精神经济和国家医疗资源的负担。</a:t>
            </a:r>
            <a:endParaRPr lang="zh-CN" altLang="en-US" sz="2400" dirty="0"/>
          </a:p>
        </p:txBody>
      </p:sp>
      <p:sp>
        <p:nvSpPr>
          <p:cNvPr id="5" name="TextBox 4"/>
          <p:cNvSpPr txBox="1"/>
          <p:nvPr/>
        </p:nvSpPr>
        <p:spPr>
          <a:xfrm>
            <a:off x="395537" y="620688"/>
            <a:ext cx="1015663" cy="4507003"/>
          </a:xfrm>
          <a:prstGeom prst="rect">
            <a:avLst/>
          </a:prstGeom>
          <a:noFill/>
        </p:spPr>
        <p:txBody>
          <a:bodyPr vert="eaVert" wrap="none" rtlCol="0">
            <a:spAutoFit/>
          </a:bodyPr>
          <a:lstStyle/>
          <a:p>
            <a:r>
              <a:rPr lang="en-US" altLang="zh-CN" dirty="0" smtClean="0"/>
              <a:t>  </a:t>
            </a:r>
            <a:r>
              <a:rPr lang="zh-CN" altLang="en-US" sz="5400" dirty="0" smtClean="0">
                <a:latin typeface="华文新魏" panose="02010800040101010101" pitchFamily="2" charset="-122"/>
                <a:ea typeface="华文新魏" panose="02010800040101010101" pitchFamily="2" charset="-122"/>
              </a:rPr>
              <a:t>网上问卷调查</a:t>
            </a:r>
            <a:endParaRPr lang="zh-CN" altLang="en-US" sz="7200" dirty="0">
              <a:latin typeface="华文新魏" panose="02010800040101010101" pitchFamily="2" charset="-122"/>
              <a:ea typeface="华文新魏" panose="02010800040101010101" pitchFamily="2" charset="-122"/>
            </a:endParaRPr>
          </a:p>
        </p:txBody>
      </p:sp>
    </p:spTree>
    <p:extLst>
      <p:ext uri="{BB962C8B-B14F-4D97-AF65-F5344CB8AC3E}">
        <p14:creationId xmlns:p14="http://schemas.microsoft.com/office/powerpoint/2010/main" val="1965391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67744" y="681296"/>
            <a:ext cx="6264696" cy="5139869"/>
          </a:xfrm>
          <a:prstGeom prst="rect">
            <a:avLst/>
          </a:prstGeom>
          <a:noFill/>
        </p:spPr>
        <p:txBody>
          <a:bodyPr wrap="square" rtlCol="0">
            <a:spAutoFit/>
          </a:bodyPr>
          <a:lstStyle/>
          <a:p>
            <a:r>
              <a:rPr lang="zh-CN" altLang="en-US" sz="3200" dirty="0" smtClean="0">
                <a:latin typeface="幼圆" panose="02010509060101010101" pitchFamily="49" charset="-122"/>
                <a:ea typeface="幼圆" panose="02010509060101010101" pitchFamily="49" charset="-122"/>
              </a:rPr>
              <a:t>  关于什么情况下实行安乐死</a:t>
            </a:r>
            <a:endParaRPr lang="en-US" altLang="zh-CN" sz="3200" dirty="0" smtClean="0">
              <a:latin typeface="幼圆" panose="02010509060101010101" pitchFamily="49" charset="-122"/>
              <a:ea typeface="幼圆" panose="02010509060101010101" pitchFamily="49" charset="-122"/>
            </a:endParaRPr>
          </a:p>
          <a:p>
            <a:endParaRPr lang="en-US" altLang="zh-CN" sz="3200" dirty="0" smtClean="0">
              <a:latin typeface="幼圆" panose="02010509060101010101" pitchFamily="49" charset="-122"/>
              <a:ea typeface="幼圆" panose="02010509060101010101" pitchFamily="49" charset="-122"/>
            </a:endParaRPr>
          </a:p>
          <a:p>
            <a:r>
              <a:rPr lang="zh-CN" altLang="en-US" dirty="0" smtClean="0"/>
              <a:t>        </a:t>
            </a:r>
            <a:r>
              <a:rPr lang="zh-CN" altLang="en-US" sz="2400" dirty="0" smtClean="0"/>
              <a:t>大多数人的意见是在生命已经无可挽回的走向尾声的时候，为了减轻离去前所受的痛苦而实行。虽然安乐死的主要决定权在于病人，但是仍然需要科学的鉴定，像</a:t>
            </a:r>
            <a:r>
              <a:rPr lang="zh-CN" altLang="en-US" sz="2400" dirty="0">
                <a:solidFill>
                  <a:srgbClr val="444444"/>
                </a:solidFill>
                <a:latin typeface="宋体"/>
              </a:rPr>
              <a:t>老人由于年龄过高、生活条件差自己提出使用</a:t>
            </a:r>
            <a:r>
              <a:rPr lang="zh-CN" altLang="en-US" sz="2400" dirty="0" smtClean="0">
                <a:solidFill>
                  <a:srgbClr val="444444"/>
                </a:solidFill>
                <a:latin typeface="宋体"/>
              </a:rPr>
              <a:t>安乐死这种选项选的人较少。这表明很多人认为生命是非常宝贵的，在生活还有希望时就不应该轻易言弃。另外选择由医生建议实施的安乐死的人也较少，这表明大家认为生命是不能被别人随意剥夺的，如果人主观有很强的求生欲，我们就应该尊重他的意愿。</a:t>
            </a:r>
            <a:endParaRPr lang="zh-CN" altLang="en-US" sz="2400" dirty="0"/>
          </a:p>
        </p:txBody>
      </p:sp>
      <p:sp>
        <p:nvSpPr>
          <p:cNvPr id="5" name="TextBox 4"/>
          <p:cNvSpPr txBox="1"/>
          <p:nvPr/>
        </p:nvSpPr>
        <p:spPr>
          <a:xfrm>
            <a:off x="395537" y="620688"/>
            <a:ext cx="1015663" cy="4507003"/>
          </a:xfrm>
          <a:prstGeom prst="rect">
            <a:avLst/>
          </a:prstGeom>
          <a:noFill/>
        </p:spPr>
        <p:txBody>
          <a:bodyPr vert="eaVert" wrap="none" rtlCol="0">
            <a:spAutoFit/>
          </a:bodyPr>
          <a:lstStyle/>
          <a:p>
            <a:r>
              <a:rPr lang="en-US" altLang="zh-CN" dirty="0" smtClean="0"/>
              <a:t>  </a:t>
            </a:r>
            <a:r>
              <a:rPr lang="zh-CN" altLang="en-US" sz="5400" dirty="0" smtClean="0">
                <a:latin typeface="华文新魏" panose="02010800040101010101" pitchFamily="2" charset="-122"/>
                <a:ea typeface="华文新魏" panose="02010800040101010101" pitchFamily="2" charset="-122"/>
              </a:rPr>
              <a:t>网上问卷调查</a:t>
            </a:r>
            <a:endParaRPr lang="zh-CN" altLang="en-US" sz="7200" dirty="0">
              <a:latin typeface="华文新魏" panose="02010800040101010101" pitchFamily="2" charset="-122"/>
              <a:ea typeface="华文新魏" panose="02010800040101010101" pitchFamily="2" charset="-122"/>
            </a:endParaRPr>
          </a:p>
        </p:txBody>
      </p:sp>
    </p:spTree>
    <p:extLst>
      <p:ext uri="{BB962C8B-B14F-4D97-AF65-F5344CB8AC3E}">
        <p14:creationId xmlns:p14="http://schemas.microsoft.com/office/powerpoint/2010/main" val="3324643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8" y="620688"/>
            <a:ext cx="1015663" cy="1634422"/>
          </a:xfrm>
          <a:prstGeom prst="rect">
            <a:avLst/>
          </a:prstGeom>
          <a:noFill/>
        </p:spPr>
        <p:txBody>
          <a:bodyPr vert="eaVert" wrap="none" rtlCol="0">
            <a:spAutoFit/>
          </a:bodyPr>
          <a:lstStyle/>
          <a:p>
            <a:r>
              <a:rPr lang="en-US" altLang="zh-CN" dirty="0" smtClean="0"/>
              <a:t>  </a:t>
            </a:r>
            <a:r>
              <a:rPr lang="zh-CN" altLang="en-US" sz="5400" dirty="0" smtClean="0">
                <a:latin typeface="华文新魏" panose="02010800040101010101" pitchFamily="2" charset="-122"/>
                <a:ea typeface="华文新魏" panose="02010800040101010101" pitchFamily="2" charset="-122"/>
              </a:rPr>
              <a:t>总结</a:t>
            </a:r>
            <a:endParaRPr lang="zh-CN" altLang="en-US" sz="28700" dirty="0">
              <a:latin typeface="华文新魏" panose="02010800040101010101" pitchFamily="2" charset="-122"/>
              <a:ea typeface="华文新魏" panose="02010800040101010101" pitchFamily="2" charset="-122"/>
            </a:endParaRPr>
          </a:p>
        </p:txBody>
      </p:sp>
      <p:sp>
        <p:nvSpPr>
          <p:cNvPr id="5" name="TextBox 4"/>
          <p:cNvSpPr txBox="1"/>
          <p:nvPr/>
        </p:nvSpPr>
        <p:spPr>
          <a:xfrm>
            <a:off x="2051721" y="1340768"/>
            <a:ext cx="6696744" cy="3970318"/>
          </a:xfrm>
          <a:prstGeom prst="rect">
            <a:avLst/>
          </a:prstGeom>
          <a:noFill/>
        </p:spPr>
        <p:txBody>
          <a:bodyPr wrap="square" rtlCol="0">
            <a:spAutoFit/>
          </a:bodyPr>
          <a:lstStyle/>
          <a:p>
            <a:r>
              <a:rPr lang="zh-CN" altLang="en-US" sz="2800" dirty="0" smtClean="0"/>
              <a:t>        安乐死的实施在阶段遇到的困难主要有三个，一是国家相关法律制度不健全，二是执行标准不明确，三是在现阶段文化背景下，虽然大家都认为这是一个好事，但伦理上还是无法接受。第三点也是最重要的一点，这需要社会长期不断的探讨，转变思维。我们希望将来安乐死可以克服现阶段的伦理问题而合法化，尊重人的选择，给生命一个尽量愉悦的谢幕。</a:t>
            </a:r>
            <a:endParaRPr lang="zh-CN" altLang="en-US" sz="2800" dirty="0"/>
          </a:p>
        </p:txBody>
      </p:sp>
    </p:spTree>
    <p:extLst>
      <p:ext uri="{BB962C8B-B14F-4D97-AF65-F5344CB8AC3E}">
        <p14:creationId xmlns:p14="http://schemas.microsoft.com/office/powerpoint/2010/main" val="626948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39752" y="1556791"/>
            <a:ext cx="6430560" cy="4893647"/>
          </a:xfrm>
          <a:prstGeom prst="rect">
            <a:avLst/>
          </a:prstGeom>
          <a:noFill/>
        </p:spPr>
        <p:txBody>
          <a:bodyPr wrap="square" rtlCol="0">
            <a:spAutoFit/>
          </a:bodyPr>
          <a:lstStyle/>
          <a:p>
            <a:r>
              <a:rPr lang="zh-CN" altLang="en-US" dirty="0" smtClean="0"/>
              <a:t>	</a:t>
            </a:r>
            <a:r>
              <a:rPr lang="en-US" altLang="zh-CN" sz="2400" dirty="0" smtClean="0"/>
              <a:t>1986</a:t>
            </a:r>
            <a:r>
              <a:rPr lang="zh-CN" altLang="en-US" sz="2400" dirty="0" smtClean="0"/>
              <a:t>年，陕西第三印染厂职工王明成为身患肝癌晚期绝症的母亲夏素文申请“安乐死”，主治医生蒲连升同意为他母亲注射了</a:t>
            </a:r>
            <a:r>
              <a:rPr lang="en-US" altLang="zh-CN" sz="2400" dirty="0" smtClean="0"/>
              <a:t>100</a:t>
            </a:r>
            <a:r>
              <a:rPr lang="zh-CN" altLang="en-US" sz="2400" dirty="0" smtClean="0"/>
              <a:t>毫克的复方冬眠灵。王明成和主治医生蒲连升被陕西汉中人民检察院以故意杀人罪提起公诉，并刑事拘留。两年后被法院宣布无罪释放，检察机关不同意这个判决，提出了抗诉，一年之后，汉中市法院终审判决，蒲连升无罪。基于这件事，社会上掀起了关于安乐死的激烈辩论，此外，社会上一直存在着关于安乐死执行的各种观点，我们决定关于这一主题进行一次调研活动。</a:t>
            </a:r>
          </a:p>
          <a:p>
            <a:r>
              <a:rPr lang="en-US" altLang="zh-CN" sz="2400" dirty="0" smtClean="0"/>
              <a:t>     </a:t>
            </a:r>
            <a:endParaRPr lang="zh-CN" altLang="en-US" sz="2400" dirty="0"/>
          </a:p>
        </p:txBody>
      </p:sp>
      <p:sp>
        <p:nvSpPr>
          <p:cNvPr id="5" name="TextBox 4"/>
          <p:cNvSpPr txBox="1"/>
          <p:nvPr/>
        </p:nvSpPr>
        <p:spPr>
          <a:xfrm>
            <a:off x="323528" y="644890"/>
            <a:ext cx="1015663" cy="2907206"/>
          </a:xfrm>
          <a:prstGeom prst="rect">
            <a:avLst/>
          </a:prstGeom>
          <a:noFill/>
        </p:spPr>
        <p:txBody>
          <a:bodyPr vert="eaVert" wrap="none" rtlCol="0">
            <a:spAutoFit/>
          </a:bodyPr>
          <a:lstStyle/>
          <a:p>
            <a:r>
              <a:rPr lang="zh-CN" altLang="en-US" sz="5400" b="1" dirty="0" smtClean="0">
                <a:latin typeface="华文新魏" panose="02010800040101010101" pitchFamily="2" charset="-122"/>
                <a:ea typeface="华文新魏" panose="02010800040101010101" pitchFamily="2" charset="-122"/>
              </a:rPr>
              <a:t>选题背景</a:t>
            </a:r>
            <a:endParaRPr lang="zh-CN" altLang="en-US" sz="5400" b="1" dirty="0">
              <a:latin typeface="华文新魏" panose="02010800040101010101" pitchFamily="2" charset="-122"/>
              <a:ea typeface="华文新魏" panose="02010800040101010101" pitchFamily="2" charset="-122"/>
            </a:endParaRPr>
          </a:p>
        </p:txBody>
      </p:sp>
      <p:sp>
        <p:nvSpPr>
          <p:cNvPr id="6" name="TextBox 5"/>
          <p:cNvSpPr txBox="1"/>
          <p:nvPr/>
        </p:nvSpPr>
        <p:spPr>
          <a:xfrm>
            <a:off x="3616039" y="692696"/>
            <a:ext cx="3877985" cy="584775"/>
          </a:xfrm>
          <a:prstGeom prst="rect">
            <a:avLst/>
          </a:prstGeom>
          <a:noFill/>
        </p:spPr>
        <p:txBody>
          <a:bodyPr wrap="none" rtlCol="0">
            <a:spAutoFit/>
          </a:bodyPr>
          <a:lstStyle/>
          <a:p>
            <a:r>
              <a:rPr lang="zh-CN" altLang="en-US" sz="3200" dirty="0" smtClean="0">
                <a:latin typeface="华文行楷" panose="02010800040101010101" pitchFamily="2" charset="-122"/>
                <a:ea typeface="华文行楷" panose="02010800040101010101" pitchFamily="2" charset="-122"/>
              </a:rPr>
              <a:t>中国首例安乐死案件</a:t>
            </a:r>
            <a:endParaRPr lang="zh-CN" altLang="en-US" sz="3200" dirty="0">
              <a:latin typeface="华文行楷" panose="02010800040101010101" pitchFamily="2" charset="-122"/>
              <a:ea typeface="华文行楷" panose="02010800040101010101" pitchFamily="2" charset="-122"/>
            </a:endParaRPr>
          </a:p>
        </p:txBody>
      </p:sp>
    </p:spTree>
    <p:extLst>
      <p:ext uri="{BB962C8B-B14F-4D97-AF65-F5344CB8AC3E}">
        <p14:creationId xmlns:p14="http://schemas.microsoft.com/office/powerpoint/2010/main" val="6746301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95736" y="1916832"/>
            <a:ext cx="5493812" cy="2215991"/>
          </a:xfrm>
          <a:prstGeom prst="rect">
            <a:avLst/>
          </a:prstGeom>
          <a:noFill/>
        </p:spPr>
        <p:txBody>
          <a:bodyPr wrap="none" rtlCol="0">
            <a:spAutoFit/>
          </a:bodyPr>
          <a:lstStyle/>
          <a:p>
            <a:r>
              <a:rPr lang="zh-CN" altLang="en-US" sz="13800" dirty="0">
                <a:latin typeface="华文行楷" panose="02010800040101010101" pitchFamily="2" charset="-122"/>
                <a:ea typeface="华文行楷" panose="02010800040101010101" pitchFamily="2" charset="-122"/>
              </a:rPr>
              <a:t>谢谢</a:t>
            </a:r>
            <a:r>
              <a:rPr lang="zh-CN" altLang="en-US" sz="13800" dirty="0" smtClean="0">
                <a:latin typeface="幼圆" panose="02010509060101010101" pitchFamily="49" charset="-122"/>
                <a:ea typeface="幼圆" panose="02010509060101010101" pitchFamily="49" charset="-122"/>
              </a:rPr>
              <a:t>！</a:t>
            </a:r>
            <a:endParaRPr lang="zh-CN" altLang="en-US" sz="13800" dirty="0">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696293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5977" y="692696"/>
            <a:ext cx="1015663" cy="2907206"/>
          </a:xfrm>
          <a:prstGeom prst="rect">
            <a:avLst/>
          </a:prstGeom>
          <a:noFill/>
        </p:spPr>
        <p:txBody>
          <a:bodyPr vert="eaVert" wrap="none" rtlCol="0">
            <a:spAutoFit/>
          </a:bodyPr>
          <a:lstStyle/>
          <a:p>
            <a:r>
              <a:rPr lang="zh-CN" altLang="en-US" sz="5400" b="1" dirty="0" smtClean="0">
                <a:latin typeface="华文新魏" panose="02010800040101010101" pitchFamily="2" charset="-122"/>
                <a:ea typeface="华文新魏" panose="02010800040101010101" pitchFamily="2" charset="-122"/>
              </a:rPr>
              <a:t>研究目标</a:t>
            </a:r>
            <a:endParaRPr lang="zh-CN" altLang="en-US" sz="5400" b="1" dirty="0">
              <a:latin typeface="华文新魏" panose="02010800040101010101" pitchFamily="2" charset="-122"/>
              <a:ea typeface="华文新魏" panose="02010800040101010101" pitchFamily="2" charset="-122"/>
            </a:endParaRPr>
          </a:p>
        </p:txBody>
      </p:sp>
      <p:sp>
        <p:nvSpPr>
          <p:cNvPr id="5" name="TextBox 4"/>
          <p:cNvSpPr txBox="1"/>
          <p:nvPr/>
        </p:nvSpPr>
        <p:spPr>
          <a:xfrm>
            <a:off x="2765364" y="1758080"/>
            <a:ext cx="5400600" cy="2554545"/>
          </a:xfrm>
          <a:prstGeom prst="rect">
            <a:avLst/>
          </a:prstGeom>
          <a:noFill/>
        </p:spPr>
        <p:txBody>
          <a:bodyPr wrap="square" rtlCol="0">
            <a:spAutoFit/>
          </a:bodyPr>
          <a:lstStyle/>
          <a:p>
            <a:r>
              <a:rPr lang="en-US" altLang="zh-CN" sz="2800" kern="0" dirty="0" smtClean="0">
                <a:cs typeface="宋体"/>
              </a:rPr>
              <a:t>        </a:t>
            </a:r>
            <a:r>
              <a:rPr lang="zh-CN" altLang="zh-CN" sz="3200" kern="0" dirty="0" smtClean="0">
                <a:cs typeface="宋体"/>
              </a:rPr>
              <a:t>从</a:t>
            </a:r>
            <a:r>
              <a:rPr lang="zh-CN" altLang="zh-CN" sz="3200" kern="0" dirty="0">
                <a:cs typeface="宋体"/>
              </a:rPr>
              <a:t>伦理学分析安乐死的合理化与有悖于伦理的地方</a:t>
            </a:r>
            <a:r>
              <a:rPr lang="zh-CN" altLang="zh-CN" sz="3200" kern="0" dirty="0" smtClean="0">
                <a:cs typeface="宋体"/>
              </a:rPr>
              <a:t>，并</a:t>
            </a:r>
            <a:r>
              <a:rPr lang="zh-CN" altLang="zh-CN" sz="3200" kern="0" dirty="0">
                <a:cs typeface="宋体"/>
              </a:rPr>
              <a:t>综合调研结果，分析现阶段安乐死在伦理学上的合理性。</a:t>
            </a:r>
            <a:r>
              <a:rPr lang="en-US" altLang="zh-CN" sz="3200" dirty="0" smtClean="0"/>
              <a:t>   </a:t>
            </a:r>
            <a:endParaRPr lang="zh-CN" altLang="en-US" sz="3200" dirty="0"/>
          </a:p>
        </p:txBody>
      </p:sp>
    </p:spTree>
    <p:extLst>
      <p:ext uri="{BB962C8B-B14F-4D97-AF65-F5344CB8AC3E}">
        <p14:creationId xmlns:p14="http://schemas.microsoft.com/office/powerpoint/2010/main" val="373214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7" y="620688"/>
            <a:ext cx="1015663" cy="3017814"/>
          </a:xfrm>
          <a:prstGeom prst="rect">
            <a:avLst/>
          </a:prstGeom>
          <a:noFill/>
        </p:spPr>
        <p:txBody>
          <a:bodyPr vert="eaVert" wrap="none" rtlCol="0">
            <a:spAutoFit/>
          </a:bodyPr>
          <a:lstStyle/>
          <a:p>
            <a:r>
              <a:rPr lang="en-US" altLang="zh-CN" dirty="0" smtClean="0"/>
              <a:t> </a:t>
            </a:r>
            <a:r>
              <a:rPr lang="zh-CN" altLang="en-US" sz="5400" dirty="0" smtClean="0">
                <a:latin typeface="华文新魏" panose="02010800040101010101" pitchFamily="2" charset="-122"/>
                <a:ea typeface="华文新魏" panose="02010800040101010101" pitchFamily="2" charset="-122"/>
              </a:rPr>
              <a:t>课题分析</a:t>
            </a:r>
            <a:endParaRPr lang="zh-CN" altLang="en-US" sz="7200" dirty="0">
              <a:latin typeface="华文新魏" panose="02010800040101010101" pitchFamily="2" charset="-122"/>
              <a:ea typeface="华文新魏" panose="02010800040101010101" pitchFamily="2" charset="-122"/>
            </a:endParaRPr>
          </a:p>
        </p:txBody>
      </p:sp>
      <p:sp>
        <p:nvSpPr>
          <p:cNvPr id="5" name="TextBox 4"/>
          <p:cNvSpPr txBox="1"/>
          <p:nvPr/>
        </p:nvSpPr>
        <p:spPr>
          <a:xfrm>
            <a:off x="2915816" y="620688"/>
            <a:ext cx="4716356" cy="584775"/>
          </a:xfrm>
          <a:prstGeom prst="rect">
            <a:avLst/>
          </a:prstGeom>
          <a:noFill/>
        </p:spPr>
        <p:txBody>
          <a:bodyPr wrap="none" rtlCol="0">
            <a:spAutoFit/>
          </a:bodyPr>
          <a:lstStyle/>
          <a:p>
            <a:r>
              <a:rPr lang="zh-CN" altLang="en-US" sz="3200" b="1" dirty="0" smtClean="0"/>
              <a:t>实行安乐死合理化的地方</a:t>
            </a:r>
            <a:endParaRPr lang="zh-CN" altLang="en-US" sz="3200" b="1" dirty="0"/>
          </a:p>
        </p:txBody>
      </p:sp>
      <p:sp>
        <p:nvSpPr>
          <p:cNvPr id="6" name="TextBox 5"/>
          <p:cNvSpPr txBox="1"/>
          <p:nvPr/>
        </p:nvSpPr>
        <p:spPr>
          <a:xfrm>
            <a:off x="2330709" y="1566138"/>
            <a:ext cx="5886570" cy="3539430"/>
          </a:xfrm>
          <a:prstGeom prst="rect">
            <a:avLst/>
          </a:prstGeom>
          <a:noFill/>
        </p:spPr>
        <p:txBody>
          <a:bodyPr wrap="square" rtlCol="0">
            <a:spAutoFit/>
          </a:bodyPr>
          <a:lstStyle/>
          <a:p>
            <a:r>
              <a:rPr lang="zh-CN" altLang="en-US" sz="2000" dirty="0" smtClean="0"/>
              <a:t>        </a:t>
            </a:r>
            <a:r>
              <a:rPr lang="zh-CN" altLang="en-US" sz="2800" dirty="0" smtClean="0"/>
              <a:t>当</a:t>
            </a:r>
            <a:r>
              <a:rPr lang="zh-CN" altLang="en-US" sz="2800" dirty="0"/>
              <a:t>人</a:t>
            </a:r>
            <a:r>
              <a:rPr lang="zh-CN" altLang="en-US" sz="2800" dirty="0" smtClean="0"/>
              <a:t>的生命走向尽头时，由于身体机能的衰退，疾病的困扰，人往往会承受很大的心理生理痛苦，可是在这时家属由于眷恋，医生由于职业道德一直用药物延长着病人的生命，会对病人造成更大的痛苦。如果在这时实行安乐死，可以让病人走的更开心一点，这是一种人道主义做法。</a:t>
            </a:r>
            <a:endParaRPr lang="zh-CN" altLang="en-US" sz="2800" dirty="0"/>
          </a:p>
        </p:txBody>
      </p:sp>
    </p:spTree>
    <p:extLst>
      <p:ext uri="{BB962C8B-B14F-4D97-AF65-F5344CB8AC3E}">
        <p14:creationId xmlns:p14="http://schemas.microsoft.com/office/powerpoint/2010/main" val="1278264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7" y="620688"/>
            <a:ext cx="1015663" cy="3017814"/>
          </a:xfrm>
          <a:prstGeom prst="rect">
            <a:avLst/>
          </a:prstGeom>
          <a:noFill/>
        </p:spPr>
        <p:txBody>
          <a:bodyPr vert="eaVert" wrap="none" rtlCol="0">
            <a:spAutoFit/>
          </a:bodyPr>
          <a:lstStyle/>
          <a:p>
            <a:r>
              <a:rPr lang="en-US" altLang="zh-CN" dirty="0" smtClean="0"/>
              <a:t> </a:t>
            </a:r>
            <a:r>
              <a:rPr lang="zh-CN" altLang="en-US" sz="5400" dirty="0" smtClean="0">
                <a:latin typeface="华文新魏" panose="02010800040101010101" pitchFamily="2" charset="-122"/>
                <a:ea typeface="华文新魏" panose="02010800040101010101" pitchFamily="2" charset="-122"/>
              </a:rPr>
              <a:t>课题分析</a:t>
            </a:r>
            <a:endParaRPr lang="zh-CN" altLang="en-US" sz="7200" dirty="0">
              <a:latin typeface="华文新魏" panose="02010800040101010101" pitchFamily="2" charset="-122"/>
              <a:ea typeface="华文新魏" panose="02010800040101010101" pitchFamily="2" charset="-122"/>
            </a:endParaRPr>
          </a:p>
        </p:txBody>
      </p:sp>
      <p:sp>
        <p:nvSpPr>
          <p:cNvPr id="5" name="TextBox 4"/>
          <p:cNvSpPr txBox="1"/>
          <p:nvPr/>
        </p:nvSpPr>
        <p:spPr>
          <a:xfrm>
            <a:off x="3347864" y="764704"/>
            <a:ext cx="3480440" cy="584775"/>
          </a:xfrm>
          <a:prstGeom prst="rect">
            <a:avLst/>
          </a:prstGeom>
          <a:noFill/>
        </p:spPr>
        <p:txBody>
          <a:bodyPr wrap="none" rtlCol="0">
            <a:spAutoFit/>
          </a:bodyPr>
          <a:lstStyle/>
          <a:p>
            <a:r>
              <a:rPr lang="zh-CN" altLang="en-US" sz="3200" b="1" dirty="0" smtClean="0"/>
              <a:t>有悖于伦理的地方</a:t>
            </a:r>
            <a:endParaRPr lang="zh-CN" altLang="en-US" sz="3200" b="1" dirty="0"/>
          </a:p>
        </p:txBody>
      </p:sp>
      <p:sp>
        <p:nvSpPr>
          <p:cNvPr id="6" name="TextBox 5"/>
          <p:cNvSpPr txBox="1"/>
          <p:nvPr/>
        </p:nvSpPr>
        <p:spPr>
          <a:xfrm>
            <a:off x="2339752" y="1653343"/>
            <a:ext cx="5904656" cy="3970318"/>
          </a:xfrm>
          <a:prstGeom prst="rect">
            <a:avLst/>
          </a:prstGeom>
          <a:noFill/>
        </p:spPr>
        <p:txBody>
          <a:bodyPr wrap="square" rtlCol="0">
            <a:spAutoFit/>
          </a:bodyPr>
          <a:lstStyle/>
          <a:p>
            <a:r>
              <a:rPr lang="zh-CN" altLang="en-US" sz="2800" dirty="0" smtClean="0"/>
              <a:t>         中国的文化背景是接受不了这种“剥夺别人生命”的做法的，认为永远不放弃生的希望才是合乎伦理的。另外安乐死缺乏法律保障与制度监督，具体由谁来决定是否实施安乐死，怎样判断是否申请人真的达到了实施安乐死的条件，这中间有许多模糊点目前还未解决，所以现阶段安乐死是行不通的。</a:t>
            </a:r>
            <a:endParaRPr lang="zh-CN" altLang="en-US" sz="2800" dirty="0"/>
          </a:p>
        </p:txBody>
      </p:sp>
    </p:spTree>
    <p:extLst>
      <p:ext uri="{BB962C8B-B14F-4D97-AF65-F5344CB8AC3E}">
        <p14:creationId xmlns:p14="http://schemas.microsoft.com/office/powerpoint/2010/main" val="1599428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692696"/>
            <a:ext cx="1015663" cy="5018361"/>
          </a:xfrm>
          <a:prstGeom prst="rect">
            <a:avLst/>
          </a:prstGeom>
          <a:noFill/>
        </p:spPr>
        <p:txBody>
          <a:bodyPr vert="eaVert" wrap="none" rtlCol="0">
            <a:spAutoFit/>
          </a:bodyPr>
          <a:lstStyle/>
          <a:p>
            <a:r>
              <a:rPr lang="zh-CN" altLang="en-US" sz="5400" b="1" dirty="0" smtClean="0">
                <a:latin typeface="华文新魏" panose="02010800040101010101" pitchFamily="2" charset="-122"/>
                <a:ea typeface="华文新魏" panose="02010800040101010101" pitchFamily="2" charset="-122"/>
              </a:rPr>
              <a:t>资料</a:t>
            </a:r>
            <a:r>
              <a:rPr lang="zh-CN" altLang="en-US" sz="5400" b="1" dirty="0" smtClean="0">
                <a:latin typeface="华文新魏" panose="02010800040101010101" pitchFamily="2" charset="-122"/>
                <a:ea typeface="华文新魏" panose="02010800040101010101" pitchFamily="2" charset="-122"/>
              </a:rPr>
              <a:t>收集与分析</a:t>
            </a:r>
            <a:endParaRPr lang="zh-CN" altLang="en-US" sz="5400" b="1" dirty="0">
              <a:latin typeface="华文新魏" panose="02010800040101010101" pitchFamily="2" charset="-122"/>
              <a:ea typeface="华文新魏" panose="02010800040101010101" pitchFamily="2" charset="-122"/>
            </a:endParaRPr>
          </a:p>
        </p:txBody>
      </p:sp>
      <p:graphicFrame>
        <p:nvGraphicFramePr>
          <p:cNvPr id="10" name="图示 9"/>
          <p:cNvGraphicFramePr/>
          <p:nvPr>
            <p:extLst>
              <p:ext uri="{D42A27DB-BD31-4B8C-83A1-F6EECF244321}">
                <p14:modId xmlns:p14="http://schemas.microsoft.com/office/powerpoint/2010/main" val="3020629609"/>
              </p:ext>
            </p:extLst>
          </p:nvPr>
        </p:nvGraphicFramePr>
        <p:xfrm>
          <a:off x="2555776" y="119675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6856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620688"/>
            <a:ext cx="1015663" cy="4507003"/>
          </a:xfrm>
          <a:prstGeom prst="rect">
            <a:avLst/>
          </a:prstGeom>
          <a:noFill/>
        </p:spPr>
        <p:txBody>
          <a:bodyPr vert="eaVert" wrap="none" rtlCol="0">
            <a:spAutoFit/>
          </a:bodyPr>
          <a:lstStyle/>
          <a:p>
            <a:r>
              <a:rPr lang="en-US" altLang="zh-CN" dirty="0" smtClean="0"/>
              <a:t>  </a:t>
            </a:r>
            <a:r>
              <a:rPr lang="zh-CN" altLang="en-US" sz="5400" dirty="0" smtClean="0">
                <a:latin typeface="华文新魏" panose="02010800040101010101" pitchFamily="2" charset="-122"/>
                <a:ea typeface="华文新魏" panose="02010800040101010101" pitchFamily="2" charset="-122"/>
              </a:rPr>
              <a:t>专业医生访谈</a:t>
            </a:r>
            <a:endParaRPr lang="zh-CN" altLang="en-US" sz="2800" dirty="0">
              <a:latin typeface="华文新魏" panose="02010800040101010101" pitchFamily="2" charset="-122"/>
              <a:ea typeface="华文新魏" panose="02010800040101010101" pitchFamily="2" charset="-122"/>
            </a:endParaRPr>
          </a:p>
        </p:txBody>
      </p:sp>
      <p:sp>
        <p:nvSpPr>
          <p:cNvPr id="5" name="TextBox 4"/>
          <p:cNvSpPr txBox="1"/>
          <p:nvPr/>
        </p:nvSpPr>
        <p:spPr>
          <a:xfrm>
            <a:off x="1595139" y="2204864"/>
            <a:ext cx="7548861" cy="1815882"/>
          </a:xfrm>
          <a:prstGeom prst="rect">
            <a:avLst/>
          </a:prstGeom>
          <a:noFill/>
        </p:spPr>
        <p:txBody>
          <a:bodyPr wrap="none" rtlCol="0">
            <a:spAutoFit/>
          </a:bodyPr>
          <a:lstStyle/>
          <a:p>
            <a:r>
              <a:rPr lang="zh-CN" altLang="en-US" sz="2800" dirty="0" smtClean="0"/>
              <a:t>问题</a:t>
            </a:r>
            <a:r>
              <a:rPr lang="en-US" altLang="zh-CN" sz="2800" dirty="0" smtClean="0"/>
              <a:t>1</a:t>
            </a:r>
            <a:r>
              <a:rPr lang="zh-CN" altLang="en-US" sz="2800" dirty="0" smtClean="0"/>
              <a:t>：你对安乐死的看法</a:t>
            </a:r>
          </a:p>
          <a:p>
            <a:r>
              <a:rPr lang="zh-CN" altLang="en-US" sz="2800" dirty="0" smtClean="0"/>
              <a:t>问题</a:t>
            </a:r>
            <a:r>
              <a:rPr lang="en-US" altLang="zh-CN" sz="2800" dirty="0" smtClean="0"/>
              <a:t>2</a:t>
            </a:r>
            <a:r>
              <a:rPr lang="zh-CN" altLang="en-US" sz="2800" dirty="0" smtClean="0"/>
              <a:t>：如果你的病人向你提出安乐死的请求，</a:t>
            </a:r>
            <a:endParaRPr lang="en-US" altLang="zh-CN" sz="2800" dirty="0" smtClean="0"/>
          </a:p>
          <a:p>
            <a:r>
              <a:rPr lang="en-US" altLang="zh-CN" sz="2800" dirty="0"/>
              <a:t> </a:t>
            </a:r>
            <a:r>
              <a:rPr lang="en-US" altLang="zh-CN" sz="2800" dirty="0" smtClean="0"/>
              <a:t>               </a:t>
            </a:r>
            <a:r>
              <a:rPr lang="zh-CN" altLang="en-US" sz="2800" dirty="0" smtClean="0"/>
              <a:t>你会同意吗？</a:t>
            </a:r>
          </a:p>
          <a:p>
            <a:r>
              <a:rPr lang="en-US" altLang="zh-CN" sz="2800" dirty="0" smtClean="0"/>
              <a:t> </a:t>
            </a:r>
            <a:endParaRPr lang="zh-CN" altLang="en-US" sz="2800" dirty="0"/>
          </a:p>
        </p:txBody>
      </p:sp>
      <p:sp>
        <p:nvSpPr>
          <p:cNvPr id="6" name="TextBox 5"/>
          <p:cNvSpPr txBox="1"/>
          <p:nvPr/>
        </p:nvSpPr>
        <p:spPr>
          <a:xfrm>
            <a:off x="3059832" y="1268758"/>
            <a:ext cx="3467616" cy="584775"/>
          </a:xfrm>
          <a:prstGeom prst="rect">
            <a:avLst/>
          </a:prstGeom>
          <a:noFill/>
        </p:spPr>
        <p:txBody>
          <a:bodyPr wrap="none" rtlCol="0">
            <a:spAutoFit/>
          </a:bodyPr>
          <a:lstStyle/>
          <a:p>
            <a:r>
              <a:rPr lang="zh-CN" altLang="en-US" sz="3200" b="1" dirty="0" smtClean="0"/>
              <a:t>采访时提出的问题</a:t>
            </a:r>
            <a:endParaRPr lang="zh-CN" altLang="en-US" sz="3200" b="1" dirty="0"/>
          </a:p>
        </p:txBody>
      </p:sp>
    </p:spTree>
    <p:extLst>
      <p:ext uri="{BB962C8B-B14F-4D97-AF65-F5344CB8AC3E}">
        <p14:creationId xmlns:p14="http://schemas.microsoft.com/office/powerpoint/2010/main" val="2448209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620688"/>
            <a:ext cx="1015663" cy="4507003"/>
          </a:xfrm>
          <a:prstGeom prst="rect">
            <a:avLst/>
          </a:prstGeom>
          <a:noFill/>
        </p:spPr>
        <p:txBody>
          <a:bodyPr vert="eaVert" wrap="none" rtlCol="0">
            <a:spAutoFit/>
          </a:bodyPr>
          <a:lstStyle/>
          <a:p>
            <a:r>
              <a:rPr lang="en-US" altLang="zh-CN" dirty="0" smtClean="0"/>
              <a:t>  </a:t>
            </a:r>
            <a:r>
              <a:rPr lang="zh-CN" altLang="en-US" sz="5400" dirty="0" smtClean="0">
                <a:latin typeface="华文新魏" panose="02010800040101010101" pitchFamily="2" charset="-122"/>
                <a:ea typeface="华文新魏" panose="02010800040101010101" pitchFamily="2" charset="-122"/>
              </a:rPr>
              <a:t>专业医生访谈</a:t>
            </a:r>
            <a:endParaRPr lang="zh-CN" altLang="en-US" sz="2800" dirty="0">
              <a:latin typeface="华文新魏" panose="02010800040101010101" pitchFamily="2" charset="-122"/>
              <a:ea typeface="华文新魏" panose="02010800040101010101" pitchFamily="2" charset="-122"/>
            </a:endParaRPr>
          </a:p>
        </p:txBody>
      </p:sp>
      <p:sp>
        <p:nvSpPr>
          <p:cNvPr id="5" name="TextBox 4"/>
          <p:cNvSpPr txBox="1"/>
          <p:nvPr/>
        </p:nvSpPr>
        <p:spPr>
          <a:xfrm>
            <a:off x="3779912" y="594586"/>
            <a:ext cx="3068469" cy="584775"/>
          </a:xfrm>
          <a:prstGeom prst="rect">
            <a:avLst/>
          </a:prstGeom>
          <a:noFill/>
        </p:spPr>
        <p:txBody>
          <a:bodyPr wrap="none" rtlCol="0">
            <a:spAutoFit/>
          </a:bodyPr>
          <a:lstStyle/>
          <a:p>
            <a:r>
              <a:rPr lang="zh-CN" altLang="en-US" sz="3200" b="1" dirty="0" smtClean="0"/>
              <a:t>受访医生的看法</a:t>
            </a:r>
            <a:endParaRPr lang="zh-CN" altLang="en-US" sz="3200" b="1" dirty="0"/>
          </a:p>
        </p:txBody>
      </p:sp>
      <p:sp>
        <p:nvSpPr>
          <p:cNvPr id="6" name="TextBox 5"/>
          <p:cNvSpPr txBox="1"/>
          <p:nvPr/>
        </p:nvSpPr>
        <p:spPr>
          <a:xfrm>
            <a:off x="2483768" y="1581527"/>
            <a:ext cx="6265884" cy="2308324"/>
          </a:xfrm>
          <a:prstGeom prst="rect">
            <a:avLst/>
          </a:prstGeom>
          <a:noFill/>
        </p:spPr>
        <p:txBody>
          <a:bodyPr wrap="square" rtlCol="0">
            <a:spAutoFit/>
          </a:bodyPr>
          <a:lstStyle/>
          <a:p>
            <a:r>
              <a:rPr lang="zh-CN" altLang="en-US" dirty="0" smtClean="0"/>
              <a:t>         安乐死属于一种人文关怀吧，主要是要尊重自己、病人家属或者其他人的意愿。这个可以实行，可以接受的，但中国好像不太允许这个</a:t>
            </a:r>
            <a:r>
              <a:rPr lang="zh-CN" altLang="en-US" dirty="0"/>
              <a:t>行为</a:t>
            </a:r>
            <a:r>
              <a:rPr lang="zh-CN" altLang="en-US" dirty="0" smtClean="0"/>
              <a:t>。</a:t>
            </a:r>
          </a:p>
          <a:p>
            <a:r>
              <a:rPr lang="zh-CN" altLang="en-US" dirty="0" smtClean="0"/>
              <a:t>         虽然安乐死存在法律漏洞，但既然家属提出了的话，我还是应该尊重家属意见的。如果真的被告上法庭的话，应该还是会有相关法律来保护我们医务人员的。</a:t>
            </a:r>
          </a:p>
          <a:p>
            <a:r>
              <a:rPr lang="zh-CN" altLang="en-US" dirty="0" smtClean="0"/>
              <a:t>                                                 </a:t>
            </a:r>
            <a:r>
              <a:rPr lang="en-US" altLang="zh-CN" dirty="0" smtClean="0"/>
              <a:t>——</a:t>
            </a:r>
            <a:r>
              <a:rPr lang="zh-CN" altLang="en-US" dirty="0" smtClean="0"/>
              <a:t>来自一位放射科医生的观点</a:t>
            </a:r>
          </a:p>
          <a:p>
            <a:endParaRPr lang="zh-CN" altLang="en-US" dirty="0"/>
          </a:p>
        </p:txBody>
      </p:sp>
      <p:sp>
        <p:nvSpPr>
          <p:cNvPr id="2" name="TextBox 1"/>
          <p:cNvSpPr txBox="1"/>
          <p:nvPr/>
        </p:nvSpPr>
        <p:spPr>
          <a:xfrm>
            <a:off x="2754646" y="4221088"/>
            <a:ext cx="5724128" cy="1477328"/>
          </a:xfrm>
          <a:prstGeom prst="rect">
            <a:avLst/>
          </a:prstGeom>
          <a:noFill/>
        </p:spPr>
        <p:txBody>
          <a:bodyPr wrap="square" rtlCol="0">
            <a:spAutoFit/>
          </a:bodyPr>
          <a:lstStyle/>
          <a:p>
            <a:r>
              <a:rPr lang="zh-CN" altLang="en-US" dirty="0" smtClean="0"/>
              <a:t>        那</a:t>
            </a:r>
            <a:r>
              <a:rPr lang="zh-CN" altLang="en-US" dirty="0"/>
              <a:t>不做的，你法律规定是不做的，这个法律规定的。这个本身规定不可以的，我不会做的，肯定不采取的。那个打官司，我要吃官司去的。</a:t>
            </a:r>
          </a:p>
          <a:p>
            <a:r>
              <a:rPr lang="zh-CN" altLang="en-US" dirty="0"/>
              <a:t>                         </a:t>
            </a:r>
            <a:r>
              <a:rPr lang="en-US" altLang="zh-CN" dirty="0"/>
              <a:t>——</a:t>
            </a:r>
            <a:r>
              <a:rPr lang="zh-CN" altLang="en-US" dirty="0"/>
              <a:t>来自一位消化内科医生的看法</a:t>
            </a:r>
          </a:p>
          <a:p>
            <a:endParaRPr lang="zh-CN" altLang="en-US" dirty="0"/>
          </a:p>
        </p:txBody>
      </p:sp>
    </p:spTree>
    <p:extLst>
      <p:ext uri="{BB962C8B-B14F-4D97-AF65-F5344CB8AC3E}">
        <p14:creationId xmlns:p14="http://schemas.microsoft.com/office/powerpoint/2010/main" val="2316877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620688"/>
            <a:ext cx="1015663" cy="4507003"/>
          </a:xfrm>
          <a:prstGeom prst="rect">
            <a:avLst/>
          </a:prstGeom>
          <a:noFill/>
        </p:spPr>
        <p:txBody>
          <a:bodyPr vert="eaVert" wrap="none" rtlCol="0">
            <a:spAutoFit/>
          </a:bodyPr>
          <a:lstStyle/>
          <a:p>
            <a:r>
              <a:rPr lang="en-US" altLang="zh-CN" dirty="0" smtClean="0"/>
              <a:t>  </a:t>
            </a:r>
            <a:r>
              <a:rPr lang="zh-CN" altLang="en-US" sz="5400" dirty="0" smtClean="0">
                <a:latin typeface="华文新魏" panose="02010800040101010101" pitchFamily="2" charset="-122"/>
                <a:ea typeface="华文新魏" panose="02010800040101010101" pitchFamily="2" charset="-122"/>
              </a:rPr>
              <a:t>专业医生访谈</a:t>
            </a:r>
            <a:endParaRPr lang="zh-CN" altLang="en-US" sz="2800" dirty="0">
              <a:latin typeface="华文新魏" panose="02010800040101010101" pitchFamily="2" charset="-122"/>
              <a:ea typeface="华文新魏" panose="02010800040101010101" pitchFamily="2" charset="-122"/>
            </a:endParaRPr>
          </a:p>
        </p:txBody>
      </p:sp>
      <p:sp>
        <p:nvSpPr>
          <p:cNvPr id="5" name="TextBox 4"/>
          <p:cNvSpPr txBox="1"/>
          <p:nvPr/>
        </p:nvSpPr>
        <p:spPr>
          <a:xfrm>
            <a:off x="2051720" y="1048668"/>
            <a:ext cx="6710621" cy="2308324"/>
          </a:xfrm>
          <a:prstGeom prst="rect">
            <a:avLst/>
          </a:prstGeom>
          <a:noFill/>
        </p:spPr>
        <p:txBody>
          <a:bodyPr wrap="square" rtlCol="0">
            <a:spAutoFit/>
          </a:bodyPr>
          <a:lstStyle/>
          <a:p>
            <a:r>
              <a:rPr lang="zh-CN" altLang="en-US" dirty="0" smtClean="0"/>
              <a:t>        安乐死</a:t>
            </a:r>
            <a:r>
              <a:rPr lang="zh-CN" altLang="en-US" dirty="0"/>
              <a:t>不太好实行，好多病人自己寻求安乐死，但是家人不允许，这个问题都多少年的事情了。</a:t>
            </a:r>
          </a:p>
          <a:p>
            <a:r>
              <a:rPr lang="zh-CN" altLang="en-US" dirty="0" smtClean="0"/>
              <a:t>         我</a:t>
            </a:r>
            <a:r>
              <a:rPr lang="zh-CN" altLang="en-US" dirty="0"/>
              <a:t>认为安乐死是不会实行的。病人一直都很清醒的，让他</a:t>
            </a:r>
            <a:r>
              <a:rPr lang="zh-CN" altLang="en-US" dirty="0" smtClean="0"/>
              <a:t>安乐死  。不是</a:t>
            </a:r>
            <a:r>
              <a:rPr lang="zh-CN" altLang="en-US" dirty="0"/>
              <a:t>太残忍了嘛。如果实行了安乐死，是不是影响了医学发展，很多人就会“啊，治不好了，让他安乐死吧！”</a:t>
            </a:r>
          </a:p>
          <a:p>
            <a:r>
              <a:rPr lang="zh-CN" altLang="en-US" dirty="0"/>
              <a:t>                         </a:t>
            </a:r>
            <a:r>
              <a:rPr lang="zh-CN" altLang="en-US" dirty="0" smtClean="0"/>
              <a:t>                             </a:t>
            </a:r>
            <a:r>
              <a:rPr lang="en-US" altLang="zh-CN" dirty="0"/>
              <a:t>——</a:t>
            </a:r>
            <a:r>
              <a:rPr lang="zh-CN" altLang="en-US" dirty="0"/>
              <a:t>来自一位内分泌科医生的观点</a:t>
            </a:r>
          </a:p>
          <a:p>
            <a:endParaRPr lang="zh-CN" altLang="en-US" dirty="0"/>
          </a:p>
          <a:p>
            <a:r>
              <a:rPr lang="en-US" altLang="zh-CN" dirty="0" smtClean="0"/>
              <a:t> </a:t>
            </a:r>
            <a:endParaRPr lang="zh-CN" altLang="en-US" dirty="0"/>
          </a:p>
        </p:txBody>
      </p:sp>
      <p:sp>
        <p:nvSpPr>
          <p:cNvPr id="6" name="TextBox 5"/>
          <p:cNvSpPr txBox="1"/>
          <p:nvPr/>
        </p:nvSpPr>
        <p:spPr>
          <a:xfrm>
            <a:off x="2051720" y="3068340"/>
            <a:ext cx="6902194" cy="3139321"/>
          </a:xfrm>
          <a:prstGeom prst="rect">
            <a:avLst/>
          </a:prstGeom>
          <a:noFill/>
        </p:spPr>
        <p:txBody>
          <a:bodyPr wrap="square" rtlCol="0">
            <a:spAutoFit/>
          </a:bodyPr>
          <a:lstStyle/>
          <a:p>
            <a:r>
              <a:rPr lang="zh-CN" altLang="en-US" dirty="0" smtClean="0"/>
              <a:t>         我</a:t>
            </a:r>
            <a:r>
              <a:rPr lang="zh-CN" altLang="en-US" dirty="0"/>
              <a:t>觉得可以实行的，国外都有，为什么中国没有。我们国家有些东西差的太远了，但是中国的伦理道德是不接受的，而且我们中国有些东西跟西方是接不上的，安乐死我个人觉得还是可以的，因为我看的太多了，有些病人躺在那里，连意识都没有了，植物人什么的，但是 有些家属还是可能会接受的，有些结束可能不行。但是从伦理道德上来讲，中国可能实行不了。</a:t>
            </a:r>
          </a:p>
          <a:p>
            <a:r>
              <a:rPr lang="zh-CN" altLang="en-US" dirty="0" smtClean="0"/>
              <a:t>         那</a:t>
            </a:r>
            <a:r>
              <a:rPr lang="zh-CN" altLang="en-US" dirty="0"/>
              <a:t>不行的，因为中国的伦理道德一定要家属同意，不是说病人提出要求就行了。即使家属同意了，法律不允许。在中国是实行不了的，立法很难做好。我绝对不会实行安乐死的。</a:t>
            </a:r>
          </a:p>
          <a:p>
            <a:r>
              <a:rPr lang="zh-CN" altLang="en-US" dirty="0"/>
              <a:t>                         </a:t>
            </a:r>
            <a:r>
              <a:rPr lang="zh-CN" altLang="en-US" dirty="0" smtClean="0"/>
              <a:t>                                  </a:t>
            </a:r>
            <a:r>
              <a:rPr lang="en-US" altLang="zh-CN" dirty="0"/>
              <a:t>——</a:t>
            </a:r>
            <a:r>
              <a:rPr lang="zh-CN" altLang="en-US" dirty="0"/>
              <a:t>来自一位呼吸内科医生的看法</a:t>
            </a:r>
          </a:p>
          <a:p>
            <a:endParaRPr lang="zh-CN" altLang="en-US" dirty="0"/>
          </a:p>
        </p:txBody>
      </p:sp>
    </p:spTree>
    <p:extLst>
      <p:ext uri="{BB962C8B-B14F-4D97-AF65-F5344CB8AC3E}">
        <p14:creationId xmlns:p14="http://schemas.microsoft.com/office/powerpoint/2010/main" val="10563484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TotalTime>
  <Words>2580</Words>
  <Application>Microsoft Office PowerPoint</Application>
  <PresentationFormat>全屏显示(4:3)</PresentationFormat>
  <Paragraphs>95</Paragraphs>
  <Slides>20</Slides>
  <Notes>0</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admin</cp:lastModifiedBy>
  <cp:revision>26</cp:revision>
  <dcterms:created xsi:type="dcterms:W3CDTF">2014-05-28T11:08:02Z</dcterms:created>
  <dcterms:modified xsi:type="dcterms:W3CDTF">2014-05-28T16:40:00Z</dcterms:modified>
</cp:coreProperties>
</file>