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E8A1-822E-4825-88FA-AE247E888404}" type="datetimeFigureOut">
              <a:rPr lang="zh-CN" altLang="en-US" smtClean="0"/>
              <a:t>2018/9/27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B748-A698-4486-93EE-E2B3AF706E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E8A1-822E-4825-88FA-AE247E888404}" type="datetimeFigureOut">
              <a:rPr lang="zh-CN" altLang="en-US" smtClean="0"/>
              <a:t>2018/9/27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B748-A698-4486-93EE-E2B3AF706E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E8A1-822E-4825-88FA-AE247E888404}" type="datetimeFigureOut">
              <a:rPr lang="zh-CN" altLang="en-US" smtClean="0"/>
              <a:t>2018/9/27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B748-A698-4486-93EE-E2B3AF706E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E8A1-822E-4825-88FA-AE247E888404}" type="datetimeFigureOut">
              <a:rPr lang="zh-CN" altLang="en-US" smtClean="0"/>
              <a:t>2018/9/27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B748-A698-4486-93EE-E2B3AF706E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E8A1-822E-4825-88FA-AE247E888404}" type="datetimeFigureOut">
              <a:rPr lang="zh-CN" altLang="en-US" smtClean="0"/>
              <a:t>2018/9/27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B748-A698-4486-93EE-E2B3AF706E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E8A1-822E-4825-88FA-AE247E888404}" type="datetimeFigureOut">
              <a:rPr lang="zh-CN" altLang="en-US" smtClean="0"/>
              <a:t>2018/9/27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B748-A698-4486-93EE-E2B3AF706E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E8A1-822E-4825-88FA-AE247E888404}" type="datetimeFigureOut">
              <a:rPr lang="zh-CN" altLang="en-US" smtClean="0"/>
              <a:t>2018/9/27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B748-A698-4486-93EE-E2B3AF706E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E8A1-822E-4825-88FA-AE247E888404}" type="datetimeFigureOut">
              <a:rPr lang="zh-CN" altLang="en-US" smtClean="0"/>
              <a:t>2018/9/27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B748-A698-4486-93EE-E2B3AF706E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E8A1-822E-4825-88FA-AE247E888404}" type="datetimeFigureOut">
              <a:rPr lang="zh-CN" altLang="en-US" smtClean="0"/>
              <a:t>2018/9/27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B748-A698-4486-93EE-E2B3AF706E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E8A1-822E-4825-88FA-AE247E888404}" type="datetimeFigureOut">
              <a:rPr lang="zh-CN" altLang="en-US" smtClean="0"/>
              <a:t>2018/9/27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B748-A698-4486-93EE-E2B3AF706E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E8A1-822E-4825-88FA-AE247E888404}" type="datetimeFigureOut">
              <a:rPr lang="zh-CN" altLang="en-US" smtClean="0"/>
              <a:t>2018/9/27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B748-A698-4486-93EE-E2B3AF706E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FE8A1-822E-4825-88FA-AE247E888404}" type="datetimeFigureOut">
              <a:rPr lang="zh-CN" altLang="en-US" smtClean="0"/>
              <a:t>2018/9/27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1B748-A698-4486-93EE-E2B3AF706E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3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《</a:t>
            </a:r>
            <a:r>
              <a:rPr lang="zh-CN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左傳</a:t>
            </a:r>
            <a:r>
              <a:rPr lang="en-US" altLang="zh-C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·</a:t>
            </a:r>
            <a:r>
              <a:rPr lang="zh-CN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子魚論戰</a:t>
            </a:r>
            <a:r>
              <a:rPr lang="en-US" altLang="zh-C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》</a:t>
            </a:r>
            <a:endParaRPr lang="zh-CN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altLang="zh-CN" b="1" dirty="0" smtClean="0">
                <a:latin typeface="隶书" pitchFamily="49" charset="-122"/>
                <a:ea typeface="隶书" pitchFamily="49" charset="-122"/>
              </a:rPr>
              <a:t>   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charset="-122"/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charset="-122"/>
              </a:rPr>
              <a:t>左传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charset="-122"/>
              </a:rPr>
              <a:t>》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</a:rPr>
              <a:t> 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仿宋_GB2312" pitchFamily="49" charset="-122"/>
              </a:rPr>
              <a:t>冬，十一月己巳朔，宋公及楚人战于泓。宋人既成列，楚人</a:t>
            </a:r>
            <a:r>
              <a:rPr lang="zh-CN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仿宋_GB2312" pitchFamily="49" charset="-122"/>
              </a:rPr>
              <a:t>未既济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仿宋_GB2312" pitchFamily="49" charset="-122"/>
              </a:rPr>
              <a:t>。司马曰：“彼众我寡，及其</a:t>
            </a:r>
            <a:r>
              <a:rPr lang="zh-CN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仿宋_GB2312" pitchFamily="49" charset="-122"/>
              </a:rPr>
              <a:t>未既济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仿宋_GB2312" pitchFamily="49" charset="-122"/>
              </a:rPr>
              <a:t>也，请击之。”公曰：“不可。”既济而</a:t>
            </a:r>
            <a:r>
              <a:rPr lang="zh-CN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仿宋_GB2312" pitchFamily="49" charset="-122"/>
              </a:rPr>
              <a:t>未成列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仿宋_GB2312" pitchFamily="49" charset="-122"/>
              </a:rPr>
              <a:t>，又以告。公曰：“未可。”既陈而后击之，宋师败绩。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宋公与楚人期战于泓之阳，楚人济泓而来。有司复曰：“请迨其</a:t>
            </a:r>
            <a:r>
              <a:rPr lang="zh-CN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未毕济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而击之。”宋公曰：“不可。吾闻之也，君子不厄人。吾虽丧国之余，寡人不忍行也。”既济，</a:t>
            </a:r>
            <a:r>
              <a:rPr lang="zh-CN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未毕陈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。有司复曰：“请迨其</a:t>
            </a:r>
            <a:r>
              <a:rPr lang="zh-CN" alt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未毕陈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而击之。”宋公曰：“不可。吾闻之也，君子不鼓不成列。”已陈，然后襄公鼓之，宋师大败。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5003800" y="404813"/>
            <a:ext cx="3671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《</a:t>
            </a:r>
            <a:r>
              <a:rPr lang="zh-CN" alt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公羊传</a:t>
            </a:r>
            <a:r>
              <a:rPr lang="en-US" altLang="zh-CN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》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u"/>
              <a:defRPr/>
            </a:pP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charset="-122"/>
              </a:rPr>
              <a:t>【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charset="-122"/>
              </a:rPr>
              <a:t>既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charset="-122"/>
              </a:rPr>
              <a:t>】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charset="-122"/>
              </a:rPr>
              <a:t>副词，“已经”的意思，是由其动词用法虚化而来的。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甲骨文已有此字，从字形看，是一个人张着嘴离开盛食物的器具，表示吃完、吃光的意思。作为实义动词，“既”有“终了、穷尽、完成”之义。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秋七月壬辰朔，日有食之，</a:t>
            </a:r>
            <a:r>
              <a:rPr lang="zh-CN" altLang="en-US" sz="27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既</a:t>
            </a:r>
            <a:r>
              <a:rPr lang="zh-CN" alt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。（春秋</a:t>
            </a:r>
            <a:r>
              <a:rPr lang="en-US" alt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桓公三年）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道之出口，淡乎其无味。视之不足见，听之不足闻，用之不可</a:t>
            </a:r>
            <a:r>
              <a:rPr lang="zh-CN" altLang="en-US" sz="27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既</a:t>
            </a:r>
            <a:r>
              <a:rPr lang="zh-CN" alt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。（老子，第三十五章）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sz="27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既</a:t>
            </a:r>
            <a:r>
              <a:rPr lang="zh-CN" alt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祷，王其田咏。（甲骨文合集</a:t>
            </a:r>
            <a:r>
              <a:rPr lang="en-US" alt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29384</a:t>
            </a:r>
            <a:r>
              <a:rPr lang="zh-CN" alt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）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sz="27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既</a:t>
            </a:r>
            <a:r>
              <a:rPr lang="zh-CN" alt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来之，则安之。（论语</a:t>
            </a:r>
            <a:r>
              <a:rPr lang="en-US" alt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季氏）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余幼好此奇服兮，年</a:t>
            </a:r>
            <a:r>
              <a:rPr lang="zh-CN" altLang="en-US" sz="27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既</a:t>
            </a:r>
            <a:r>
              <a:rPr lang="zh-CN" alt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老而不衰。（楚辞</a:t>
            </a:r>
            <a:r>
              <a:rPr lang="en-US" alt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九章</a:t>
            </a:r>
            <a:r>
              <a:rPr lang="en-US" altLang="zh-CN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涉江）</a:t>
            </a:r>
          </a:p>
          <a:p>
            <a:pPr eaLnBrk="1" hangingPunct="1">
              <a:lnSpc>
                <a:spcPct val="90000"/>
              </a:lnSpc>
              <a:defRPr/>
            </a:pPr>
            <a:endParaRPr lang="zh-CN" altLang="en-US" sz="2400" b="1" dirty="0" smtClean="0">
              <a:latin typeface="宋体" charset="-12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CN" sz="2400" b="1" dirty="0" smtClean="0">
              <a:latin typeface="宋体" charset="-122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君子不重伤，不禽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二毛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黄发垂髫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，并怡然自乐。（陶潜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桃花源记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带甲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百万，而专属之昭奚恤。（战国策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楚策一）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何为弃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坟井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，在山谷为寇也。（北魏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杨炫之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洛阳伽蓝记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王子坊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  <a:cs typeface="+mn-cs"/>
              </a:rPr>
              <a:t>勍敌之人，</a:t>
            </a:r>
            <a:r>
              <a:rPr lang="zh-CN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  <a:cs typeface="+mn-cs"/>
              </a:rPr>
              <a:t>隘而不列</a:t>
            </a:r>
            <a:r>
              <a:rPr lang="zh-C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隶书" pitchFamily="49" charset="-122"/>
                <a:ea typeface="隶书" pitchFamily="49" charset="-122"/>
                <a:cs typeface="+mn-cs"/>
              </a:rPr>
              <a:t>，天赞我也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杜预注：“言楚在险隘，不得陈列，天所以佐宋。”</a:t>
            </a:r>
          </a:p>
          <a:p>
            <a:pPr>
              <a:defRPr/>
            </a:pPr>
            <a:endParaRPr lang="zh-CN" alt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古代汉语的“名而动”结构</a:t>
            </a:r>
            <a:endParaRPr lang="zh-CN" altLang="en-US" b="1" dirty="0" smtClean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FontTx/>
              <a:buNone/>
              <a:defRPr/>
            </a:pPr>
            <a:r>
              <a:rPr lang="en-US" altLang="zh-CN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（“</a:t>
            </a:r>
            <a:r>
              <a:rPr lang="zh-CN" alt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名</a:t>
            </a:r>
            <a:r>
              <a:rPr lang="en-US" altLang="zh-CN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”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为</a:t>
            </a:r>
            <a:r>
              <a:rPr lang="zh-CN" alt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指人名词，占多数）</a:t>
            </a:r>
            <a:endParaRPr lang="en-US" altLang="zh-CN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defRPr/>
            </a:pPr>
            <a:r>
              <a:rPr lang="zh-CN" alt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相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鼠有皮，</a:t>
            </a:r>
            <a:r>
              <a:rPr lang="zh-CN" altLang="en-US" sz="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人而无仪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r>
              <a:rPr lang="zh-CN" altLang="en-US" sz="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人而无仪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，不死何为？（</a:t>
            </a:r>
            <a:r>
              <a:rPr lang="en-US" altLang="zh-CN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诗经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鄘风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相鼠</a:t>
            </a:r>
            <a:r>
              <a:rPr lang="en-US" altLang="zh-CN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zh-CN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子曰：“</a:t>
            </a:r>
            <a:r>
              <a:rPr lang="zh-CN" altLang="en-US" sz="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士而怀居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，不足以为士矣。”（</a:t>
            </a:r>
            <a:r>
              <a:rPr lang="en-US" altLang="zh-CN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论语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宪问</a:t>
            </a:r>
            <a:r>
              <a:rPr lang="en-US" altLang="zh-CN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zh-CN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zh-CN" altLang="en-US" sz="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父而让子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zh-CN" altLang="en-US" sz="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君而让臣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，此非所以定位一教之道也。（</a:t>
            </a:r>
            <a:r>
              <a:rPr lang="en-US" altLang="zh-CN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韩非子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忠孝</a:t>
            </a:r>
            <a:r>
              <a:rPr lang="en-US" altLang="zh-CN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定位，确定名位。一教，统一教化</a:t>
            </a:r>
            <a:r>
              <a:rPr lang="zh-CN" alt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US" altLang="zh-CN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zh-CN" altLang="en-US" sz="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国君而雠匹夫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，惧者其众矣。（</a:t>
            </a:r>
            <a:r>
              <a:rPr lang="en-US" altLang="zh-CN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左传</a:t>
            </a:r>
            <a:r>
              <a:rPr lang="en-US" altLang="zh-CN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僖公二十四年</a:t>
            </a:r>
            <a:r>
              <a:rPr lang="en-US" altLang="zh-CN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匹夫，普通人</a:t>
            </a:r>
            <a:r>
              <a:rPr lang="zh-CN" alt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US" altLang="zh-CN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且</a:t>
            </a:r>
            <a:r>
              <a:rPr lang="zh-CN" altLang="en-US" sz="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先君而有知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也，毋宁夫人，而焉用老臣？（</a:t>
            </a:r>
            <a:r>
              <a:rPr lang="en-US" altLang="zh-CN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左传</a:t>
            </a:r>
            <a:r>
              <a:rPr lang="en-US" altLang="zh-CN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襄公二十九年</a:t>
            </a:r>
            <a:r>
              <a:rPr lang="en-US" altLang="zh-CN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毋宁，宁也</a:t>
            </a:r>
            <a:r>
              <a:rPr lang="zh-CN" alt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</a:p>
          <a:p>
            <a:pPr>
              <a:defRPr/>
            </a:pPr>
            <a:endParaRPr lang="zh-CN" altLang="en-US" b="1" dirty="0"/>
          </a:p>
          <a:p>
            <a:pPr>
              <a:defRPr/>
            </a:pPr>
            <a:endParaRPr lang="zh-CN" altLang="en-US" b="1" dirty="0"/>
          </a:p>
          <a:p>
            <a:pPr>
              <a:defRPr/>
            </a:pPr>
            <a:endParaRPr lang="zh-CN" altLang="en-US" b="1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FontTx/>
              <a:buNone/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B（“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名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”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为指人的专有名词）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defRPr/>
            </a:pPr>
            <a:r>
              <a:rPr lang="zh-CN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管氏而知礼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，孰不知礼？（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论语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八佾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管氏，指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齐国宰相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管仲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US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我有子弟，子产诲之；我有田畴，子产殖之。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子</a:t>
            </a:r>
            <a:r>
              <a:rPr lang="zh-CN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产而死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，谁其嗣之？（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左传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襄公三十年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后世若少惰，</a:t>
            </a:r>
            <a:r>
              <a:rPr lang="zh-CN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陈氏而不亡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，则国其国而已。（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左传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昭公二十六年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庄子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见鲁哀公。哀公曰：“鲁多儒士，少为先生方者。”庄子曰：“鲁少儒。”哀公曰：“</a:t>
            </a:r>
            <a:r>
              <a:rPr lang="zh-CN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举鲁国而儒服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，何谓少乎？”（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庄子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田子方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以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区区之宋，犹有不欺人之臣，可以</a:t>
            </a:r>
            <a:r>
              <a:rPr lang="zh-CN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楚而无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乎？（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公羊传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宣公十五年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4505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王力（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1999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447-448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指出，连词“而”本来是位于两个谓词性成分之间或者两个小句之间的，表示两种行为、性质或两件事情的联系，这种联系可以是顺承性的，也可以是转折性的。而当连词“而”位于主谓结构之间（如上述诸例）时，虽然有时可以译为“如果”，含有假设的意味，其实仍是表示转折。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王力先生的观察是有道理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的。在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名而动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”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结构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中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，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名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”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和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动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”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具有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逻辑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上的主谓关系，在说话人看来，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由于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动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”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所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表示的动作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行为与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“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名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”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所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代表的人物的身份、地位、归属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等是不相称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的、反常的，所以“而”才含有转折的意味。</a:t>
            </a:r>
          </a:p>
          <a:p>
            <a:pPr>
              <a:defRPr/>
            </a:pPr>
            <a:endParaRPr lang="zh-CN" alt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972</Words>
  <Application>Microsoft Office PowerPoint</Application>
  <PresentationFormat>全屏显示(4:3)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《左傳·子魚論戰》</vt:lpstr>
      <vt:lpstr>   《左传》 </vt:lpstr>
      <vt:lpstr>幻灯片 3</vt:lpstr>
      <vt:lpstr>幻灯片 4</vt:lpstr>
      <vt:lpstr>勍敌之人，隘而不列，天赞我也</vt:lpstr>
      <vt:lpstr>古代汉语的“名而动”结构</vt:lpstr>
      <vt:lpstr>幻灯片 7</vt:lpstr>
      <vt:lpstr>幻灯片 8</vt:lpstr>
      <vt:lpstr>幻灯片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《左傳·子魚論戰》</dc:title>
  <dc:creator>dz</dc:creator>
  <cp:lastModifiedBy>dz</cp:lastModifiedBy>
  <cp:revision>9</cp:revision>
  <dcterms:created xsi:type="dcterms:W3CDTF">2018-09-26T17:18:49Z</dcterms:created>
  <dcterms:modified xsi:type="dcterms:W3CDTF">2018-09-26T17:37:21Z</dcterms:modified>
</cp:coreProperties>
</file>