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60" r:id="rId2"/>
    <p:sldId id="283" r:id="rId3"/>
    <p:sldId id="282" r:id="rId4"/>
    <p:sldId id="261" r:id="rId5"/>
    <p:sldId id="265" r:id="rId6"/>
    <p:sldId id="262" r:id="rId7"/>
    <p:sldId id="263" r:id="rId8"/>
    <p:sldId id="267" r:id="rId9"/>
    <p:sldId id="268" r:id="rId10"/>
    <p:sldId id="266" r:id="rId11"/>
    <p:sldId id="269" r:id="rId12"/>
    <p:sldId id="270" r:id="rId13"/>
    <p:sldId id="271" r:id="rId14"/>
    <p:sldId id="264" r:id="rId15"/>
    <p:sldId id="274" r:id="rId16"/>
    <p:sldId id="275" r:id="rId17"/>
    <p:sldId id="276" r:id="rId18"/>
    <p:sldId id="284" r:id="rId19"/>
    <p:sldId id="277" r:id="rId20"/>
    <p:sldId id="272" r:id="rId21"/>
    <p:sldId id="281" r:id="rId22"/>
    <p:sldId id="285" r:id="rId23"/>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0" hangingPunct="1">
      <a:defRPr kumimoji="1" kern="1200">
        <a:solidFill>
          <a:schemeClr val="tx1"/>
        </a:solidFill>
        <a:latin typeface="굴림" pitchFamily="50" charset="-127"/>
        <a:ea typeface="굴림" pitchFamily="50" charset="-127"/>
        <a:cs typeface="+mn-cs"/>
      </a:defRPr>
    </a:lvl6pPr>
    <a:lvl7pPr marL="2743200" algn="l" defTabSz="914400" rtl="0" eaLnBrk="1" latinLnBrk="0" hangingPunct="1">
      <a:defRPr kumimoji="1" kern="1200">
        <a:solidFill>
          <a:schemeClr val="tx1"/>
        </a:solidFill>
        <a:latin typeface="굴림" pitchFamily="50" charset="-127"/>
        <a:ea typeface="굴림" pitchFamily="50" charset="-127"/>
        <a:cs typeface="+mn-cs"/>
      </a:defRPr>
    </a:lvl7pPr>
    <a:lvl8pPr marL="3200400" algn="l" defTabSz="914400" rtl="0" eaLnBrk="1" latinLnBrk="0" hangingPunct="1">
      <a:defRPr kumimoji="1" kern="1200">
        <a:solidFill>
          <a:schemeClr val="tx1"/>
        </a:solidFill>
        <a:latin typeface="굴림" pitchFamily="50" charset="-127"/>
        <a:ea typeface="굴림" pitchFamily="50" charset="-127"/>
        <a:cs typeface="+mn-cs"/>
      </a:defRPr>
    </a:lvl8pPr>
    <a:lvl9pPr marL="3657600" algn="l" defTabSz="914400" rtl="0" eaLnBrk="1" latinLnBrk="0" hangingPunct="1">
      <a:defRPr kumimoji="1" kern="1200">
        <a:solidFill>
          <a:schemeClr val="tx1"/>
        </a:solidFill>
        <a:latin typeface="굴림" pitchFamily="50" charset="-127"/>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485" autoAdjust="0"/>
    <p:restoredTop sz="94719" autoAdjust="0"/>
  </p:normalViewPr>
  <p:slideViewPr>
    <p:cSldViewPr>
      <p:cViewPr varScale="1">
        <p:scale>
          <a:sx n="72" d="100"/>
          <a:sy n="72" d="100"/>
        </p:scale>
        <p:origin x="-1164" y="-90"/>
      </p:cViewPr>
      <p:guideLst>
        <p:guide orient="horz" pos="2472"/>
        <p:guide pos="2682"/>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1550" y="2078850"/>
            <a:ext cx="8032968" cy="646331"/>
          </a:xfrm>
          <a:prstGeom prst="rect">
            <a:avLst/>
          </a:prstGeom>
          <a:noFill/>
        </p:spPr>
        <p:txBody>
          <a:bodyPr wrap="none" rtlCol="0">
            <a:spAutoFit/>
          </a:bodyPr>
          <a:lstStyle/>
          <a:p>
            <a:r>
              <a:rPr lang="zh-CN" altLang="zh-CN" sz="3600" dirty="0" smtClean="0">
                <a:effectLst>
                  <a:outerShdw blurRad="38100" dist="38100" dir="2700000" algn="tl">
                    <a:srgbClr val="000000">
                      <a:alpha val="43137"/>
                    </a:srgbClr>
                  </a:outerShdw>
                </a:effectLst>
                <a:latin typeface="华文新魏" pitchFamily="2" charset="-122"/>
                <a:ea typeface="华文新魏" pitchFamily="2" charset="-122"/>
              </a:rPr>
              <a:t>拜金主义与欧美电影及中国的文化现象</a:t>
            </a:r>
            <a:endParaRPr lang="zh-CN" altLang="en-US" sz="3600" dirty="0">
              <a:effectLst>
                <a:outerShdw blurRad="38100" dist="38100" dir="2700000" algn="tl">
                  <a:srgbClr val="000000">
                    <a:alpha val="43137"/>
                  </a:srgbClr>
                </a:outerShdw>
              </a:effectLst>
              <a:latin typeface="华文新魏" pitchFamily="2" charset="-122"/>
              <a:ea typeface="华文新魏" pitchFamily="2" charset="-122"/>
            </a:endParaRPr>
          </a:p>
        </p:txBody>
      </p:sp>
      <p:sp>
        <p:nvSpPr>
          <p:cNvPr id="5" name="TextBox 4"/>
          <p:cNvSpPr txBox="1"/>
          <p:nvPr/>
        </p:nvSpPr>
        <p:spPr>
          <a:xfrm>
            <a:off x="5228565" y="3879050"/>
            <a:ext cx="3915435" cy="1569660"/>
          </a:xfrm>
          <a:prstGeom prst="rect">
            <a:avLst/>
          </a:prstGeom>
          <a:noFill/>
        </p:spPr>
        <p:txBody>
          <a:bodyPr wrap="square" rtlCol="0">
            <a:spAutoFit/>
          </a:bodyPr>
          <a:lstStyle/>
          <a:p>
            <a:r>
              <a:rPr lang="zh-CN" altLang="en-US" sz="2400" dirty="0" smtClean="0">
                <a:latin typeface="华文楷体" pitchFamily="2" charset="-122"/>
                <a:ea typeface="华文楷体" pitchFamily="2" charset="-122"/>
              </a:rPr>
              <a:t>李志明 </a:t>
            </a:r>
            <a:r>
              <a:rPr lang="en-US" altLang="zh-CN" sz="2400" dirty="0" smtClean="0">
                <a:latin typeface="华文楷体" pitchFamily="2" charset="-122"/>
                <a:ea typeface="华文楷体" pitchFamily="2" charset="-122"/>
              </a:rPr>
              <a:t>09300720122</a:t>
            </a:r>
          </a:p>
          <a:p>
            <a:r>
              <a:rPr lang="zh-CN" altLang="en-US" sz="2400" dirty="0" smtClean="0">
                <a:latin typeface="华文楷体" pitchFamily="2" charset="-122"/>
                <a:ea typeface="华文楷体" pitchFamily="2" charset="-122"/>
              </a:rPr>
              <a:t>尹秋霞 </a:t>
            </a:r>
            <a:r>
              <a:rPr lang="en-US" altLang="zh-CN" sz="2400" dirty="0" smtClean="0">
                <a:latin typeface="华文楷体" pitchFamily="2" charset="-122"/>
                <a:ea typeface="华文楷体" pitchFamily="2" charset="-122"/>
              </a:rPr>
              <a:t>10300700085</a:t>
            </a:r>
          </a:p>
          <a:p>
            <a:r>
              <a:rPr lang="zh-CN" altLang="en-US" sz="2400" dirty="0" smtClean="0">
                <a:latin typeface="华文楷体" pitchFamily="2" charset="-122"/>
                <a:ea typeface="华文楷体" pitchFamily="2" charset="-122"/>
              </a:rPr>
              <a:t>杨</a:t>
            </a:r>
            <a:r>
              <a:rPr lang="zh-CN" altLang="en-US" sz="2400" dirty="0" smtClean="0">
                <a:latin typeface="华文楷体" pitchFamily="2" charset="-122"/>
                <a:ea typeface="华文楷体" pitchFamily="2" charset="-122"/>
              </a:rPr>
              <a:t>辛</a:t>
            </a:r>
            <a:r>
              <a:rPr lang="zh-CN" altLang="en-US" sz="2400" dirty="0" smtClean="0">
                <a:latin typeface="华文楷体" pitchFamily="2" charset="-122"/>
                <a:ea typeface="华文楷体" pitchFamily="2" charset="-122"/>
              </a:rPr>
              <a:t>毅 </a:t>
            </a:r>
            <a:r>
              <a:rPr lang="en-US" altLang="zh-CN" sz="2400" dirty="0" smtClean="0">
                <a:latin typeface="华文楷体" pitchFamily="2" charset="-122"/>
                <a:ea typeface="华文楷体" pitchFamily="2" charset="-122"/>
              </a:rPr>
              <a:t>11300240075</a:t>
            </a:r>
          </a:p>
          <a:p>
            <a:r>
              <a:rPr lang="zh-CN" altLang="en-US" sz="2400" dirty="0" smtClean="0">
                <a:latin typeface="华文楷体" pitchFamily="2" charset="-122"/>
                <a:ea typeface="华文楷体" pitchFamily="2" charset="-122"/>
              </a:rPr>
              <a:t>王晗    </a:t>
            </a:r>
            <a:r>
              <a:rPr lang="en-US" altLang="zh-CN" sz="2400" dirty="0" smtClean="0">
                <a:latin typeface="华文楷体" pitchFamily="2" charset="-122"/>
                <a:ea typeface="华文楷体" pitchFamily="2" charset="-122"/>
              </a:rPr>
              <a:t>10300220031</a:t>
            </a:r>
            <a:endParaRPr lang="zh-CN" altLang="en-US" sz="2400" dirty="0">
              <a:latin typeface="华文楷体" pitchFamily="2" charset="-122"/>
              <a:ea typeface="华文楷体" pitchFamily="2" charset="-122"/>
            </a:endParaRPr>
          </a:p>
        </p:txBody>
      </p:sp>
      <p:sp>
        <p:nvSpPr>
          <p:cNvPr id="6"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en-US" sz="4800" b="1" i="1" dirty="0" smtClean="0">
                <a:solidFill>
                  <a:schemeClr val="bg1"/>
                </a:solidFill>
                <a:latin typeface="华文新魏" pitchFamily="2" charset="-122"/>
                <a:ea typeface="华文新魏" pitchFamily="2" charset="-122"/>
              </a:rPr>
              <a:t>应用</a:t>
            </a:r>
            <a:r>
              <a:rPr lang="zh-CN" altLang="en-US" sz="4800" b="1" i="1" dirty="0" smtClean="0">
                <a:solidFill>
                  <a:schemeClr val="bg1"/>
                </a:solidFill>
                <a:latin typeface="华文新魏" pitchFamily="2" charset="-122"/>
                <a:ea typeface="华文新魏" pitchFamily="2" charset="-122"/>
              </a:rPr>
              <a:t>伦理学实践</a:t>
            </a:r>
            <a:endParaRPr lang="en-US" altLang="zh-CN" sz="4800" b="1" i="1" dirty="0">
              <a:solidFill>
                <a:schemeClr val="bg1"/>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421650" y="1753937"/>
            <a:ext cx="6030670" cy="2246769"/>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市场规则不健全在电影中的表现：</a:t>
            </a:r>
            <a:endParaRPr lang="en-US" altLang="zh-CN" sz="2800" dirty="0" smtClean="0">
              <a:latin typeface="华文中宋" pitchFamily="2" charset="-122"/>
              <a:ea typeface="华文中宋" pitchFamily="2" charset="-122"/>
            </a:endParaRPr>
          </a:p>
          <a:p>
            <a:r>
              <a:rPr lang="en-US" altLang="zh-CN" sz="2800" dirty="0" smtClean="0">
                <a:latin typeface="华文中宋" pitchFamily="2" charset="-122"/>
                <a:ea typeface="华文中宋" pitchFamily="2" charset="-122"/>
              </a:rPr>
              <a:t>Antitrust(</a:t>
            </a:r>
            <a:r>
              <a:rPr lang="zh-CN" altLang="en-US" sz="2800" dirty="0" smtClean="0">
                <a:latin typeface="华文中宋" pitchFamily="2" charset="-122"/>
                <a:ea typeface="华文中宋" pitchFamily="2" charset="-122"/>
              </a:rPr>
              <a:t>反托拉斯行动</a:t>
            </a:r>
            <a:r>
              <a:rPr lang="en-US" altLang="zh-CN" sz="2800" dirty="0" smtClean="0">
                <a:latin typeface="华文中宋" pitchFamily="2" charset="-122"/>
                <a:ea typeface="华文中宋" pitchFamily="2" charset="-122"/>
              </a:rPr>
              <a:t>)</a:t>
            </a:r>
          </a:p>
          <a:p>
            <a:r>
              <a:rPr lang="en-US" altLang="zh-CN" sz="2800" dirty="0" smtClean="0">
                <a:latin typeface="华文仿宋" pitchFamily="2" charset="-122"/>
                <a:ea typeface="华文仿宋" pitchFamily="2" charset="-122"/>
              </a:rPr>
              <a:t>        </a:t>
            </a:r>
            <a:r>
              <a:rPr lang="zh-CN" altLang="en-US" sz="2800" dirty="0" smtClean="0">
                <a:latin typeface="华文仿宋" pitchFamily="2" charset="-122"/>
                <a:ea typeface="华文仿宋" pitchFamily="2" charset="-122"/>
              </a:rPr>
              <a:t>由于警方破案不得力，垄断者</a:t>
            </a:r>
            <a:r>
              <a:rPr lang="zh-CN" altLang="zh-CN" sz="2800" dirty="0" smtClean="0">
                <a:latin typeface="华文仿宋" pitchFamily="2" charset="-122"/>
                <a:ea typeface="华文仿宋" pitchFamily="2" charset="-122"/>
              </a:rPr>
              <a:t>窃取他人成果、杀害创作者</a:t>
            </a:r>
            <a:r>
              <a:rPr lang="zh-CN" altLang="en-US" sz="2800" dirty="0" smtClean="0">
                <a:latin typeface="华文仿宋" pitchFamily="2" charset="-122"/>
                <a:ea typeface="华文仿宋" pitchFamily="2" charset="-122"/>
              </a:rPr>
              <a:t>的现象一再发生</a:t>
            </a:r>
            <a:endParaRPr lang="en-US" altLang="zh-CN" sz="2800" dirty="0" smtClean="0">
              <a:latin typeface="华文仿宋" pitchFamily="2" charset="-122"/>
              <a:ea typeface="华文仿宋" pitchFamily="2" charset="-122"/>
            </a:endParaRPr>
          </a:p>
        </p:txBody>
      </p:sp>
      <p:pic>
        <p:nvPicPr>
          <p:cNvPr id="5" name="图片 4" descr="antitrust2.jpg"/>
          <p:cNvPicPr>
            <a:picLocks noChangeAspect="1"/>
          </p:cNvPicPr>
          <p:nvPr/>
        </p:nvPicPr>
        <p:blipFill>
          <a:blip r:embed="rId2" cstate="print"/>
          <a:stretch>
            <a:fillRect/>
          </a:stretch>
        </p:blipFill>
        <p:spPr>
          <a:xfrm>
            <a:off x="2636785" y="3609020"/>
            <a:ext cx="3714945" cy="24611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nodeType="clickEffect">
                                  <p:stCondLst>
                                    <p:cond delay="0"/>
                                  </p:stCondLst>
                                  <p:iterate type="lt">
                                    <p:tmPct val="5000"/>
                                  </p:iterate>
                                  <p:childTnLst>
                                    <p:anim calcmode="lin" valueType="num">
                                      <p:cBhvr>
                                        <p:cTn id="14" dur="1000"/>
                                        <p:tgtEl>
                                          <p:spTgt spid="5"/>
                                        </p:tgtEl>
                                        <p:attrNameLst>
                                          <p:attrName>ppt_w</p:attrName>
                                        </p:attrNameLst>
                                      </p:cBhvr>
                                      <p:tavLst>
                                        <p:tav tm="0">
                                          <p:val>
                                            <p:strVal val="ppt_w"/>
                                          </p:val>
                                        </p:tav>
                                        <p:tav tm="100000">
                                          <p:val>
                                            <p:fltVal val="0"/>
                                          </p:val>
                                        </p:tav>
                                      </p:tavLst>
                                    </p:anim>
                                    <p:anim calcmode="lin" valueType="num">
                                      <p:cBhvr>
                                        <p:cTn id="15" dur="1000"/>
                                        <p:tgtEl>
                                          <p:spTgt spid="5"/>
                                        </p:tgtEl>
                                        <p:attrNameLst>
                                          <p:attrName>ppt_h</p:attrName>
                                        </p:attrNameLst>
                                      </p:cBhvr>
                                      <p:tavLst>
                                        <p:tav tm="0">
                                          <p:val>
                                            <p:strVal val="ppt_h"/>
                                          </p:val>
                                        </p:tav>
                                        <p:tav tm="100000">
                                          <p:val>
                                            <p:fltVal val="0"/>
                                          </p:val>
                                        </p:tav>
                                      </p:tavLst>
                                    </p:anim>
                                    <p:anim calcmode="lin" valueType="num">
                                      <p:cBhvr>
                                        <p:cTn id="16" dur="1000"/>
                                        <p:tgtEl>
                                          <p:spTgt spid="5"/>
                                        </p:tgtEl>
                                        <p:attrNameLst>
                                          <p:attrName>style.rotation</p:attrName>
                                        </p:attrNameLst>
                                      </p:cBhvr>
                                      <p:tavLst>
                                        <p:tav tm="0">
                                          <p:val>
                                            <p:fltVal val="0"/>
                                          </p:val>
                                        </p:tav>
                                        <p:tav tm="100000">
                                          <p:val>
                                            <p:fltVal val="90"/>
                                          </p:val>
                                        </p:tav>
                                      </p:tavLst>
                                    </p:anim>
                                    <p:animEffect transition="out" filter="fade">
                                      <p:cBhvr>
                                        <p:cTn id="17" dur="1000"/>
                                        <p:tgtEl>
                                          <p:spTgt spid="5"/>
                                        </p:tgtEl>
                                      </p:cBhvr>
                                    </p:animEffect>
                                    <p:set>
                                      <p:cBhvr>
                                        <p:cTn id="1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421650" y="1753937"/>
            <a:ext cx="6030670" cy="2246769"/>
          </a:xfrm>
          <a:prstGeom prst="rect">
            <a:avLst/>
          </a:prstGeom>
          <a:noFill/>
        </p:spPr>
        <p:txBody>
          <a:bodyPr wrap="square" rtlCol="0">
            <a:spAutoFit/>
          </a:bodyPr>
          <a:lstStyle/>
          <a:p>
            <a:r>
              <a:rPr lang="en-US" altLang="zh-CN" sz="2800" dirty="0" smtClean="0">
                <a:latin typeface="华文中宋" pitchFamily="2" charset="-122"/>
                <a:ea typeface="华文中宋" pitchFamily="2" charset="-122"/>
              </a:rPr>
              <a:t>Pirates of Silicon Valley(</a:t>
            </a:r>
            <a:r>
              <a:rPr lang="zh-CN" altLang="en-US" sz="2800" dirty="0" smtClean="0">
                <a:latin typeface="华文中宋" pitchFamily="2" charset="-122"/>
                <a:ea typeface="华文中宋" pitchFamily="2" charset="-122"/>
              </a:rPr>
              <a:t>硅谷传奇</a:t>
            </a:r>
            <a:r>
              <a:rPr lang="en-US" altLang="zh-CN" sz="2800" dirty="0" smtClean="0">
                <a:latin typeface="华文中宋" pitchFamily="2" charset="-122"/>
                <a:ea typeface="华文中宋" pitchFamily="2" charset="-122"/>
              </a:rPr>
              <a:t>)</a:t>
            </a:r>
          </a:p>
          <a:p>
            <a:r>
              <a:rPr lang="en-US" altLang="zh-CN" sz="2800" dirty="0" smtClean="0">
                <a:latin typeface="华文仿宋" pitchFamily="2" charset="-122"/>
                <a:ea typeface="华文仿宋" pitchFamily="2" charset="-122"/>
              </a:rPr>
              <a:t>        </a:t>
            </a:r>
            <a:r>
              <a:rPr lang="zh-CN" altLang="zh-CN" sz="2800" dirty="0" smtClean="0">
                <a:latin typeface="华文仿宋" pitchFamily="2" charset="-122"/>
                <a:ea typeface="华文仿宋" pitchFamily="2" charset="-122"/>
              </a:rPr>
              <a:t>比尔盖茨</a:t>
            </a:r>
            <a:r>
              <a:rPr lang="zh-CN" altLang="zh-CN" sz="2800" dirty="0" smtClean="0">
                <a:latin typeface="华文仿宋" pitchFamily="2" charset="-122"/>
                <a:ea typeface="华文仿宋" pitchFamily="2" charset="-122"/>
              </a:rPr>
              <a:t>和乔布斯的发家史就是小偷与强盗的成功历程</a:t>
            </a:r>
            <a:r>
              <a:rPr lang="zh-CN" altLang="zh-CN" sz="2800" dirty="0" smtClean="0">
                <a:latin typeface="华文仿宋" pitchFamily="2" charset="-122"/>
                <a:ea typeface="华文仿宋" pitchFamily="2" charset="-122"/>
              </a:rPr>
              <a:t>，他们</a:t>
            </a:r>
            <a:r>
              <a:rPr lang="zh-CN" altLang="zh-CN" sz="2800" dirty="0" smtClean="0">
                <a:latin typeface="华文仿宋" pitchFamily="2" charset="-122"/>
                <a:ea typeface="华文仿宋" pitchFamily="2" charset="-122"/>
              </a:rPr>
              <a:t>是该行业的先锋，缺少必要的市场规则</a:t>
            </a:r>
            <a:r>
              <a:rPr lang="zh-CN" altLang="zh-CN" sz="2800" dirty="0" smtClean="0">
                <a:latin typeface="华文仿宋" pitchFamily="2" charset="-122"/>
                <a:ea typeface="华文仿宋" pitchFamily="2" charset="-122"/>
              </a:rPr>
              <a:t>，窃取</a:t>
            </a:r>
            <a:r>
              <a:rPr lang="zh-CN" altLang="zh-CN" sz="2800" dirty="0" smtClean="0">
                <a:latin typeface="华文仿宋" pitchFamily="2" charset="-122"/>
                <a:ea typeface="华文仿宋" pitchFamily="2" charset="-122"/>
              </a:rPr>
              <a:t>技术成果的现象普遍。</a:t>
            </a:r>
            <a:endParaRPr lang="zh-CN" altLang="en-US" sz="2800" dirty="0">
              <a:latin typeface="华文仿宋" pitchFamily="2" charset="-122"/>
              <a:ea typeface="华文仿宋" pitchFamily="2" charset="-122"/>
            </a:endParaRPr>
          </a:p>
        </p:txBody>
      </p:sp>
      <p:pic>
        <p:nvPicPr>
          <p:cNvPr id="4" name="图片 3" descr="posv.jpg"/>
          <p:cNvPicPr>
            <a:picLocks noChangeAspect="1"/>
          </p:cNvPicPr>
          <p:nvPr/>
        </p:nvPicPr>
        <p:blipFill>
          <a:blip r:embed="rId2" cstate="print"/>
          <a:stretch>
            <a:fillRect/>
          </a:stretch>
        </p:blipFill>
        <p:spPr>
          <a:xfrm>
            <a:off x="4842030" y="1313765"/>
            <a:ext cx="3643745" cy="50984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421650" y="2236509"/>
            <a:ext cx="6030670" cy="2677656"/>
          </a:xfrm>
          <a:prstGeom prst="rect">
            <a:avLst/>
          </a:prstGeom>
          <a:noFill/>
        </p:spPr>
        <p:txBody>
          <a:bodyPr wrap="square" rtlCol="0">
            <a:spAutoFit/>
          </a:bodyPr>
          <a:lstStyle/>
          <a:p>
            <a:pPr>
              <a:buFont typeface="Arial" pitchFamily="34" charset="0"/>
              <a:buChar char="•"/>
            </a:pPr>
            <a:r>
              <a:rPr lang="zh-CN" altLang="zh-CN" sz="2800" dirty="0" smtClean="0">
                <a:latin typeface="华文中宋" pitchFamily="2" charset="-122"/>
                <a:ea typeface="华文中宋" pitchFamily="2" charset="-122"/>
              </a:rPr>
              <a:t>美国《世界日报》</a:t>
            </a:r>
            <a:r>
              <a:rPr lang="zh-CN" altLang="en-US" sz="2800" dirty="0" smtClean="0">
                <a:latin typeface="华文中宋" pitchFamily="2" charset="-122"/>
                <a:ea typeface="华文中宋" pitchFamily="2" charset="-122"/>
              </a:rPr>
              <a:t>：</a:t>
            </a:r>
            <a:r>
              <a:rPr lang="zh-CN" altLang="zh-CN" sz="2800" dirty="0" smtClean="0">
                <a:latin typeface="华文仿宋" pitchFamily="2" charset="-122"/>
                <a:ea typeface="华文仿宋" pitchFamily="2" charset="-122"/>
              </a:rPr>
              <a:t>在全世界</a:t>
            </a:r>
            <a:r>
              <a:rPr lang="en-US" altLang="zh-CN" sz="2800" dirty="0" smtClean="0">
                <a:latin typeface="华文仿宋" pitchFamily="2" charset="-122"/>
                <a:ea typeface="华文仿宋" pitchFamily="2" charset="-122"/>
              </a:rPr>
              <a:t>23</a:t>
            </a:r>
            <a:r>
              <a:rPr lang="zh-CN" altLang="zh-CN" sz="2800" dirty="0" smtClean="0">
                <a:latin typeface="华文仿宋" pitchFamily="2" charset="-122"/>
                <a:ea typeface="华文仿宋" pitchFamily="2" charset="-122"/>
              </a:rPr>
              <a:t>个国家中，中国、日本和韩国三国的民众最相信“金钱万能”，并列成为世界第一“拜金主义”国家。</a:t>
            </a:r>
            <a:endParaRPr lang="en-US" altLang="zh-CN" sz="2800" dirty="0" smtClean="0">
              <a:latin typeface="华文仿宋" pitchFamily="2" charset="-122"/>
              <a:ea typeface="华文仿宋" pitchFamily="2" charset="-122"/>
            </a:endParaRPr>
          </a:p>
          <a:p>
            <a:pPr>
              <a:buFont typeface="Arial" pitchFamily="34" charset="0"/>
              <a:buChar char="•"/>
            </a:pPr>
            <a:r>
              <a:rPr lang="zh-CN" altLang="zh-CN" sz="2800" dirty="0" smtClean="0">
                <a:latin typeface="华文中宋" pitchFamily="2" charset="-122"/>
                <a:ea typeface="华文中宋" pitchFamily="2" charset="-122"/>
              </a:rPr>
              <a:t>环球网</a:t>
            </a:r>
            <a:r>
              <a:rPr lang="zh-CN" altLang="en-US" sz="2800" dirty="0" smtClean="0">
                <a:latin typeface="华文中宋" pitchFamily="2" charset="-122"/>
                <a:ea typeface="华文中宋" pitchFamily="2" charset="-122"/>
              </a:rPr>
              <a:t>：</a:t>
            </a:r>
            <a:r>
              <a:rPr lang="en-US" altLang="zh-CN" sz="2800" dirty="0" smtClean="0">
                <a:latin typeface="华文中宋" pitchFamily="2" charset="-122"/>
                <a:ea typeface="华文中宋" pitchFamily="2" charset="-122"/>
              </a:rPr>
              <a:t> </a:t>
            </a:r>
            <a:r>
              <a:rPr lang="en-US" altLang="zh-CN" sz="2800" dirty="0" smtClean="0">
                <a:latin typeface="华文仿宋" pitchFamily="2" charset="-122"/>
                <a:ea typeface="华文仿宋" pitchFamily="2" charset="-122"/>
              </a:rPr>
              <a:t>80%</a:t>
            </a:r>
            <a:r>
              <a:rPr lang="zh-CN" altLang="zh-CN" sz="2800" dirty="0" smtClean="0">
                <a:latin typeface="华文仿宋" pitchFamily="2" charset="-122"/>
                <a:ea typeface="华文仿宋" pitchFamily="2" charset="-122"/>
              </a:rPr>
              <a:t>的受访网民承认中国是第一“拜金主义”国家。</a:t>
            </a:r>
            <a:endParaRPr lang="zh-CN" altLang="en-US" sz="2800" dirty="0" smtClean="0">
              <a:latin typeface="华文仿宋" pitchFamily="2" charset="-122"/>
              <a:ea typeface="华文仿宋" pitchFamily="2" charset="-122"/>
            </a:endParaRPr>
          </a:p>
        </p:txBody>
      </p:sp>
      <p:sp>
        <p:nvSpPr>
          <p:cNvPr id="4" name="TextBox 3"/>
          <p:cNvSpPr txBox="1"/>
          <p:nvPr/>
        </p:nvSpPr>
        <p:spPr>
          <a:xfrm>
            <a:off x="836585" y="1178750"/>
            <a:ext cx="7965642" cy="646331"/>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3.</a:t>
            </a:r>
            <a:r>
              <a:rPr lang="zh-CN" altLang="en-US"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我国文化领域拜金现象的表现与分析</a:t>
            </a:r>
            <a:endParaRPr lang="zh-CN" altLang="en-US" sz="3600" dirty="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421650" y="2680755"/>
            <a:ext cx="6030670" cy="954107"/>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      从某个角度反映我国拜金主义的流行与严重影响，引起我们的注意。</a:t>
            </a:r>
            <a:endParaRPr lang="zh-CN" altLang="en-US" sz="2800" dirty="0">
              <a:latin typeface="华文中宋" pitchFamily="2" charset="-122"/>
              <a:ea typeface="华文中宋" pitchFamily="2" charset="-122"/>
            </a:endParaRPr>
          </a:p>
        </p:txBody>
      </p:sp>
      <p:sp>
        <p:nvSpPr>
          <p:cNvPr id="4" name="TextBox 3"/>
          <p:cNvSpPr txBox="1"/>
          <p:nvPr/>
        </p:nvSpPr>
        <p:spPr>
          <a:xfrm>
            <a:off x="836585" y="1178750"/>
            <a:ext cx="7965642" cy="646331"/>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3.</a:t>
            </a:r>
            <a:r>
              <a:rPr lang="zh-CN" altLang="en-US"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我国文化领域拜金现象的表现与分析</a:t>
            </a:r>
            <a:endParaRPr lang="zh-CN" altLang="en-US" sz="3600" dirty="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6705745" cy="523220"/>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从</a:t>
            </a:r>
            <a:r>
              <a:rPr lang="en-US" altLang="zh-CN" sz="2800" dirty="0" smtClean="0">
                <a:latin typeface="华文中宋" pitchFamily="2" charset="-122"/>
                <a:ea typeface="华文中宋" pitchFamily="2" charset="-122"/>
              </a:rPr>
              <a:t>《</a:t>
            </a:r>
            <a:r>
              <a:rPr lang="zh-CN" altLang="en-US" sz="2800" dirty="0" smtClean="0">
                <a:latin typeface="华文中宋" pitchFamily="2" charset="-122"/>
                <a:ea typeface="华文中宋" pitchFamily="2" charset="-122"/>
              </a:rPr>
              <a:t>蜗居</a:t>
            </a:r>
            <a:r>
              <a:rPr lang="en-US" altLang="zh-CN" sz="2800" dirty="0" smtClean="0">
                <a:latin typeface="华文中宋" pitchFamily="2" charset="-122"/>
                <a:ea typeface="华文中宋" pitchFamily="2" charset="-122"/>
              </a:rPr>
              <a:t>》</a:t>
            </a:r>
            <a:r>
              <a:rPr lang="zh-CN" altLang="en-US" sz="2800" dirty="0" smtClean="0">
                <a:latin typeface="华文中宋" pitchFamily="2" charset="-122"/>
                <a:ea typeface="华文中宋" pitchFamily="2" charset="-122"/>
              </a:rPr>
              <a:t>看拜金主义下的众生相</a:t>
            </a:r>
            <a:endParaRPr lang="zh-CN" altLang="en-US" sz="2800" dirty="0">
              <a:latin typeface="华文中宋" pitchFamily="2" charset="-122"/>
              <a:ea typeface="华文中宋" pitchFamily="2" charset="-122"/>
            </a:endParaRPr>
          </a:p>
        </p:txBody>
      </p:sp>
      <p:pic>
        <p:nvPicPr>
          <p:cNvPr id="4" name="图片 3" descr="蜗居.jpg"/>
          <p:cNvPicPr>
            <a:picLocks noChangeAspect="1"/>
          </p:cNvPicPr>
          <p:nvPr/>
        </p:nvPicPr>
        <p:blipFill>
          <a:blip r:embed="rId2" cstate="print"/>
          <a:stretch>
            <a:fillRect/>
          </a:stretch>
        </p:blipFill>
        <p:spPr>
          <a:xfrm>
            <a:off x="4887035" y="3068960"/>
            <a:ext cx="2381250" cy="31146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6705745" cy="954107"/>
          </a:xfrm>
          <a:prstGeom prst="rect">
            <a:avLst/>
          </a:prstGeom>
          <a:noFill/>
        </p:spPr>
        <p:txBody>
          <a:bodyPr wrap="square" rtlCol="0">
            <a:spAutoFit/>
          </a:bodyPr>
          <a:lstStyle/>
          <a:p>
            <a:r>
              <a:rPr lang="zh-CN" altLang="zh-CN" sz="2800" dirty="0" smtClean="0">
                <a:latin typeface="华文仿宋" pitchFamily="2" charset="-122"/>
                <a:ea typeface="华文仿宋" pitchFamily="2" charset="-122"/>
              </a:rPr>
              <a:t>海藻</a:t>
            </a:r>
            <a:r>
              <a:rPr lang="en-US" altLang="zh-CN" sz="2800" dirty="0" smtClean="0">
                <a:latin typeface="华文仿宋" pitchFamily="2" charset="-122"/>
                <a:ea typeface="华文仿宋" pitchFamily="2" charset="-122"/>
              </a:rPr>
              <a:t>——</a:t>
            </a:r>
            <a:r>
              <a:rPr lang="zh-CN" altLang="zh-CN" sz="2800" dirty="0" smtClean="0">
                <a:latin typeface="华文仿宋" pitchFamily="2" charset="-122"/>
                <a:ea typeface="华文仿宋" pitchFamily="2" charset="-122"/>
              </a:rPr>
              <a:t>依赖</a:t>
            </a:r>
            <a:r>
              <a:rPr lang="zh-CN" altLang="zh-CN" sz="2800" dirty="0" smtClean="0">
                <a:latin typeface="华文仿宋" pitchFamily="2" charset="-122"/>
                <a:ea typeface="华文仿宋" pitchFamily="2" charset="-122"/>
              </a:rPr>
              <a:t>起奢侈生活的腐蚀和激情四射的诱惑，抛弃旧爱背弃承诺</a:t>
            </a:r>
            <a:endParaRPr lang="zh-CN" altLang="en-US" sz="2800" dirty="0">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6705745" cy="954107"/>
          </a:xfrm>
          <a:prstGeom prst="rect">
            <a:avLst/>
          </a:prstGeom>
          <a:noFill/>
        </p:spPr>
        <p:txBody>
          <a:bodyPr wrap="square" rtlCol="0">
            <a:spAutoFit/>
          </a:bodyPr>
          <a:lstStyle/>
          <a:p>
            <a:r>
              <a:rPr lang="zh-CN" altLang="en-US" sz="2800" dirty="0" smtClean="0">
                <a:latin typeface="华文仿宋" pitchFamily="2" charset="-122"/>
                <a:ea typeface="华文仿宋" pitchFamily="2" charset="-122"/>
              </a:rPr>
              <a:t>海萍</a:t>
            </a:r>
            <a:r>
              <a:rPr lang="en-US" altLang="zh-CN" sz="2800" dirty="0" smtClean="0">
                <a:latin typeface="华文仿宋" pitchFamily="2" charset="-122"/>
                <a:ea typeface="华文仿宋" pitchFamily="2" charset="-122"/>
              </a:rPr>
              <a:t>——</a:t>
            </a:r>
            <a:r>
              <a:rPr lang="zh-CN" altLang="zh-CN" sz="2800" dirty="0" smtClean="0">
                <a:latin typeface="华文仿宋" pitchFamily="2" charset="-122"/>
                <a:ea typeface="华文仿宋" pitchFamily="2" charset="-122"/>
              </a:rPr>
              <a:t>整个</a:t>
            </a:r>
            <a:r>
              <a:rPr lang="zh-CN" altLang="zh-CN" sz="2800" dirty="0" smtClean="0">
                <a:latin typeface="华文仿宋" pitchFamily="2" charset="-122"/>
                <a:ea typeface="华文仿宋" pitchFamily="2" charset="-122"/>
              </a:rPr>
              <a:t>社会的生存现状和残酷的竞争</a:t>
            </a:r>
            <a:r>
              <a:rPr lang="zh-CN" altLang="zh-CN" sz="2800" dirty="0" smtClean="0">
                <a:latin typeface="华文仿宋" pitchFamily="2" charset="-122"/>
                <a:ea typeface="华文仿宋" pitchFamily="2" charset="-122"/>
              </a:rPr>
              <a:t>压力</a:t>
            </a:r>
            <a:r>
              <a:rPr lang="zh-CN" altLang="en-US" sz="2800" dirty="0" smtClean="0">
                <a:latin typeface="华文仿宋" pitchFamily="2" charset="-122"/>
                <a:ea typeface="华文仿宋" pitchFamily="2" charset="-122"/>
              </a:rPr>
              <a:t>产生的拜金者</a:t>
            </a:r>
            <a:endParaRPr lang="zh-CN" altLang="en-US" sz="2800" dirty="0">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6705745" cy="954107"/>
          </a:xfrm>
          <a:prstGeom prst="rect">
            <a:avLst/>
          </a:prstGeom>
          <a:noFill/>
        </p:spPr>
        <p:txBody>
          <a:bodyPr wrap="square" rtlCol="0">
            <a:spAutoFit/>
          </a:bodyPr>
          <a:lstStyle/>
          <a:p>
            <a:r>
              <a:rPr lang="zh-CN" altLang="zh-CN" sz="2800" dirty="0" smtClean="0">
                <a:latin typeface="华文仿宋" pitchFamily="2" charset="-122"/>
                <a:ea typeface="华文仿宋" pitchFamily="2" charset="-122"/>
              </a:rPr>
              <a:t>苏淳——周围人的拜金思想也在很大程度上会影响到自己的价值观取向。</a:t>
            </a:r>
            <a:endParaRPr lang="zh-CN" altLang="en-US" sz="2800" dirty="0" smtClean="0">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6705745" cy="954107"/>
          </a:xfrm>
          <a:prstGeom prst="rect">
            <a:avLst/>
          </a:prstGeom>
          <a:noFill/>
        </p:spPr>
        <p:txBody>
          <a:bodyPr wrap="square" rtlCol="0">
            <a:spAutoFit/>
          </a:bodyPr>
          <a:lstStyle/>
          <a:p>
            <a:r>
              <a:rPr lang="zh-CN" altLang="zh-CN" sz="2800" dirty="0" smtClean="0">
                <a:latin typeface="华文仿宋" pitchFamily="2" charset="-122"/>
                <a:ea typeface="华文仿宋" pitchFamily="2" charset="-122"/>
              </a:rPr>
              <a:t>宋思明————</a:t>
            </a:r>
            <a:r>
              <a:rPr lang="zh-CN" altLang="en-US" sz="2800" dirty="0" smtClean="0">
                <a:latin typeface="华文仿宋" pitchFamily="2" charset="-122"/>
                <a:ea typeface="华文仿宋" pitchFamily="2" charset="-122"/>
              </a:rPr>
              <a:t>依靠权力与金钱满足拜金欲的</a:t>
            </a:r>
            <a:r>
              <a:rPr lang="zh-CN" altLang="zh-CN" sz="2800" dirty="0" smtClean="0">
                <a:latin typeface="华文仿宋" pitchFamily="2" charset="-122"/>
                <a:ea typeface="华文仿宋" pitchFamily="2" charset="-122"/>
              </a:rPr>
              <a:t>堕落官员</a:t>
            </a:r>
            <a:r>
              <a:rPr lang="zh-CN" altLang="en-US" sz="2800" dirty="0" smtClean="0">
                <a:latin typeface="华文仿宋" pitchFamily="2" charset="-122"/>
                <a:ea typeface="华文仿宋" pitchFamily="2" charset="-122"/>
              </a:rPr>
              <a:t>的代表</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106615" y="2123855"/>
            <a:ext cx="7470830" cy="523220"/>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“非诚勿扰”上演的活生生的拜金文化闹剧</a:t>
            </a:r>
            <a:endParaRPr lang="zh-CN" altLang="en-US" sz="2800" dirty="0">
              <a:latin typeface="华文中宋" pitchFamily="2" charset="-122"/>
              <a:ea typeface="华文中宋" pitchFamily="2" charset="-122"/>
            </a:endParaRPr>
          </a:p>
        </p:txBody>
      </p:sp>
      <p:pic>
        <p:nvPicPr>
          <p:cNvPr id="4" name="图片 3" descr="feichengwurao.jpg"/>
          <p:cNvPicPr>
            <a:picLocks noChangeAspect="1"/>
          </p:cNvPicPr>
          <p:nvPr/>
        </p:nvPicPr>
        <p:blipFill>
          <a:blip r:embed="rId2" cstate="print"/>
          <a:stretch>
            <a:fillRect/>
          </a:stretch>
        </p:blipFill>
        <p:spPr>
          <a:xfrm>
            <a:off x="3086835" y="3338990"/>
            <a:ext cx="4346975" cy="289798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wallst.jpg"/>
          <p:cNvPicPr>
            <a:picLocks noChangeAspect="1"/>
          </p:cNvPicPr>
          <p:nvPr/>
        </p:nvPicPr>
        <p:blipFill>
          <a:blip r:embed="rId2" cstate="print"/>
          <a:stretch>
            <a:fillRect/>
          </a:stretch>
        </p:blipFill>
        <p:spPr>
          <a:xfrm>
            <a:off x="4166955" y="278650"/>
            <a:ext cx="4500500" cy="6071263"/>
          </a:xfrm>
          <a:prstGeom prst="rect">
            <a:avLst/>
          </a:prstGeom>
        </p:spPr>
      </p:pic>
      <p:sp>
        <p:nvSpPr>
          <p:cNvPr id="5" name="矩形 4"/>
          <p:cNvSpPr/>
          <p:nvPr/>
        </p:nvSpPr>
        <p:spPr>
          <a:xfrm rot="18254864">
            <a:off x="1649571" y="2967335"/>
            <a:ext cx="5844869" cy="923330"/>
          </a:xfrm>
          <a:prstGeom prst="rect">
            <a:avLst/>
          </a:prstGeom>
          <a:noFill/>
        </p:spPr>
        <p:txBody>
          <a:bodyPr wrap="none" lIns="91440" tIns="45720" rIns="91440" bIns="45720">
            <a:spAutoFit/>
          </a:bodyPr>
          <a:lstStyle/>
          <a:p>
            <a:pPr algn="ctr"/>
            <a:r>
              <a:rPr lang="en-US" altLang="zh-CN" sz="5400" b="1" cap="none" spc="0" dirty="0" smtClean="0">
                <a:ln w="1905"/>
                <a:solidFill>
                  <a:srgbClr val="FFC000"/>
                </a:solidFill>
                <a:effectLst>
                  <a:innerShdw blurRad="69850" dist="43180" dir="5400000">
                    <a:srgbClr val="000000">
                      <a:alpha val="65000"/>
                    </a:srgbClr>
                  </a:innerShdw>
                </a:effectLst>
                <a:latin typeface="Ebrima" pitchFamily="2" charset="0"/>
                <a:ea typeface="Ebrima" pitchFamily="2" charset="0"/>
                <a:cs typeface="Ebrima" pitchFamily="2" charset="0"/>
              </a:rPr>
              <a:t>GREED is GOOD?!</a:t>
            </a:r>
            <a:endParaRPr lang="zh-CN" altLang="en-US" sz="5400" b="1" cap="none" spc="0" dirty="0">
              <a:ln w="1905"/>
              <a:solidFill>
                <a:srgbClr val="FFC000"/>
              </a:solidFill>
              <a:effectLst>
                <a:innerShdw blurRad="69850" dist="43180" dir="5400000">
                  <a:srgbClr val="000000">
                    <a:alpha val="65000"/>
                  </a:srgbClr>
                </a:innerShdw>
              </a:effectLst>
              <a:latin typeface="Ebrima" pitchFamily="2" charset="0"/>
              <a:ea typeface="Arial Unicode MS" pitchFamily="34" charset="-122"/>
              <a:cs typeface="Ebrima"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en-US" sz="4800" b="1" i="1" dirty="0" smtClean="0">
                <a:solidFill>
                  <a:schemeClr val="bg1"/>
                </a:solidFill>
                <a:latin typeface="华文新魏" pitchFamily="2" charset="-122"/>
                <a:ea typeface="华文新魏" pitchFamily="2" charset="-122"/>
              </a:rPr>
              <a:t>三、对策和意见</a:t>
            </a:r>
            <a:endParaRPr lang="en-US"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1853825"/>
            <a:ext cx="6705745" cy="3518912"/>
          </a:xfrm>
          <a:prstGeom prst="rect">
            <a:avLst/>
          </a:prstGeom>
          <a:noFill/>
        </p:spPr>
        <p:txBody>
          <a:bodyPr wrap="square" rtlCol="0">
            <a:spAutoFit/>
          </a:bodyPr>
          <a:lstStyle/>
          <a:p>
            <a:pPr>
              <a:spcBef>
                <a:spcPts val="400"/>
              </a:spcBef>
              <a:spcAft>
                <a:spcPts val="400"/>
              </a:spcAft>
              <a:buFont typeface="Arial" pitchFamily="34" charset="0"/>
              <a:buChar char="•"/>
            </a:pPr>
            <a:r>
              <a:rPr lang="zh-CN" altLang="zh-CN" sz="2800" dirty="0" smtClean="0">
                <a:latin typeface="华文中宋" pitchFamily="2" charset="-122"/>
                <a:ea typeface="华文中宋" pitchFamily="2" charset="-122"/>
              </a:rPr>
              <a:t>加强社会主义法制建设，打击各种经济犯罪活动</a:t>
            </a:r>
            <a:r>
              <a:rPr lang="zh-CN" altLang="zh-CN" sz="2800" dirty="0" smtClean="0">
                <a:latin typeface="华文中宋" pitchFamily="2" charset="-122"/>
                <a:ea typeface="华文中宋" pitchFamily="2" charset="-122"/>
              </a:rPr>
              <a:t>。</a:t>
            </a:r>
            <a:endParaRPr lang="en-US" altLang="zh-CN" sz="2800" dirty="0" smtClean="0">
              <a:latin typeface="华文中宋" pitchFamily="2" charset="-122"/>
              <a:ea typeface="华文中宋" pitchFamily="2" charset="-122"/>
            </a:endParaRPr>
          </a:p>
          <a:p>
            <a:pPr>
              <a:spcBef>
                <a:spcPts val="400"/>
              </a:spcBef>
              <a:spcAft>
                <a:spcPts val="400"/>
              </a:spcAft>
              <a:buFont typeface="Arial" pitchFamily="34" charset="0"/>
              <a:buChar char="•"/>
            </a:pPr>
            <a:r>
              <a:rPr lang="zh-CN" altLang="zh-CN" sz="2800" dirty="0" smtClean="0">
                <a:latin typeface="华文中宋" pitchFamily="2" charset="-122"/>
                <a:ea typeface="华文中宋" pitchFamily="2" charset="-122"/>
              </a:rPr>
              <a:t>健全社会保障体系和深化分配制度改革，防止社会两极分化</a:t>
            </a:r>
            <a:r>
              <a:rPr lang="zh-CN" altLang="zh-CN" sz="2800" dirty="0" smtClean="0">
                <a:latin typeface="华文中宋" pitchFamily="2" charset="-122"/>
                <a:ea typeface="华文中宋" pitchFamily="2" charset="-122"/>
              </a:rPr>
              <a:t>。</a:t>
            </a:r>
            <a:endParaRPr lang="en-US" altLang="zh-CN" sz="2800" dirty="0" smtClean="0">
              <a:latin typeface="华文中宋" pitchFamily="2" charset="-122"/>
              <a:ea typeface="华文中宋" pitchFamily="2" charset="-122"/>
            </a:endParaRPr>
          </a:p>
          <a:p>
            <a:pPr>
              <a:spcBef>
                <a:spcPts val="400"/>
              </a:spcBef>
              <a:spcAft>
                <a:spcPts val="400"/>
              </a:spcAft>
              <a:buFont typeface="Arial" pitchFamily="34" charset="0"/>
              <a:buChar char="•"/>
            </a:pPr>
            <a:r>
              <a:rPr lang="zh-CN" altLang="zh-CN" sz="2800" dirty="0" smtClean="0">
                <a:latin typeface="华文中宋" pitchFamily="2" charset="-122"/>
                <a:ea typeface="华文中宋" pitchFamily="2" charset="-122"/>
              </a:rPr>
              <a:t>加强金钱观教育，树立正确的金钱观。</a:t>
            </a:r>
            <a:endParaRPr lang="zh-CN" altLang="en-US" sz="2800" dirty="0" smtClean="0">
              <a:latin typeface="华文中宋" pitchFamily="2" charset="-122"/>
              <a:ea typeface="华文中宋" pitchFamily="2" charset="-122"/>
            </a:endParaRPr>
          </a:p>
          <a:p>
            <a:pPr>
              <a:spcBef>
                <a:spcPts val="400"/>
              </a:spcBef>
              <a:spcAft>
                <a:spcPts val="400"/>
              </a:spcAft>
              <a:buFont typeface="Arial" pitchFamily="34" charset="0"/>
              <a:buChar char="•"/>
            </a:pPr>
            <a:r>
              <a:rPr lang="zh-CN" altLang="zh-CN" sz="2800" dirty="0" smtClean="0">
                <a:latin typeface="华文中宋" pitchFamily="2" charset="-122"/>
                <a:ea typeface="华文中宋" pitchFamily="2" charset="-122"/>
              </a:rPr>
              <a:t>强化信用意识，打造信用社会</a:t>
            </a:r>
            <a:r>
              <a:rPr lang="zh-CN" altLang="zh-CN" sz="2800" dirty="0" smtClean="0">
                <a:latin typeface="华文中宋" pitchFamily="2" charset="-122"/>
                <a:ea typeface="华文中宋" pitchFamily="2" charset="-122"/>
              </a:rPr>
              <a:t>。</a:t>
            </a:r>
            <a:endParaRPr lang="en-US" altLang="zh-CN" sz="2800" dirty="0" smtClean="0">
              <a:latin typeface="华文中宋" pitchFamily="2" charset="-122"/>
              <a:ea typeface="华文中宋" pitchFamily="2" charset="-122"/>
            </a:endParaRPr>
          </a:p>
          <a:p>
            <a:pPr>
              <a:spcBef>
                <a:spcPts val="400"/>
              </a:spcBef>
              <a:spcAft>
                <a:spcPts val="400"/>
              </a:spcAft>
              <a:buFont typeface="Arial" pitchFamily="34" charset="0"/>
              <a:buChar char="•"/>
            </a:pPr>
            <a:r>
              <a:rPr lang="zh-CN" altLang="zh-CN" sz="2800" dirty="0" smtClean="0">
                <a:latin typeface="华文中宋" pitchFamily="2" charset="-122"/>
                <a:ea typeface="华文中宋" pitchFamily="2" charset="-122"/>
              </a:rPr>
              <a:t>加强舆论引导，弘扬社会正气</a:t>
            </a:r>
            <a:r>
              <a:rPr lang="zh-CN" altLang="zh-CN" sz="2800" dirty="0" smtClean="0">
                <a:latin typeface="华文中宋" pitchFamily="2" charset="-122"/>
                <a:ea typeface="华文中宋" pitchFamily="2" charset="-122"/>
              </a:rPr>
              <a:t>。</a:t>
            </a:r>
            <a:endParaRPr lang="zh-CN" altLang="en-US" sz="2800" dirty="0" smtClean="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en-US" sz="4800" b="1" i="1" dirty="0" smtClean="0">
                <a:solidFill>
                  <a:schemeClr val="bg1"/>
                </a:solidFill>
                <a:latin typeface="华文新魏" pitchFamily="2" charset="-122"/>
                <a:ea typeface="华文新魏" pitchFamily="2" charset="-122"/>
              </a:rPr>
              <a:t>四、总结</a:t>
            </a:r>
            <a:endParaRPr lang="en-US"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348879"/>
            <a:ext cx="6705745" cy="2677656"/>
          </a:xfrm>
          <a:prstGeom prst="rect">
            <a:avLst/>
          </a:prstGeom>
          <a:noFill/>
        </p:spPr>
        <p:txBody>
          <a:bodyPr wrap="square" rtlCol="0">
            <a:spAutoFit/>
          </a:bodyPr>
          <a:lstStyle/>
          <a:p>
            <a:r>
              <a:rPr lang="en-US" altLang="zh-CN" sz="2800" dirty="0" smtClean="0">
                <a:latin typeface="华文中宋" pitchFamily="2" charset="-122"/>
                <a:ea typeface="华文中宋" pitchFamily="2" charset="-122"/>
              </a:rPr>
              <a:t>      </a:t>
            </a:r>
            <a:r>
              <a:rPr lang="zh-CN" altLang="zh-CN" sz="2800" dirty="0" smtClean="0">
                <a:latin typeface="华文中宋" pitchFamily="2" charset="-122"/>
                <a:ea typeface="华文中宋" pitchFamily="2" charset="-122"/>
              </a:rPr>
              <a:t>以上</a:t>
            </a:r>
            <a:r>
              <a:rPr lang="zh-CN" altLang="zh-CN" sz="2800" dirty="0" smtClean="0">
                <a:latin typeface="华文中宋" pitchFamily="2" charset="-122"/>
                <a:ea typeface="华文中宋" pitchFamily="2" charset="-122"/>
              </a:rPr>
              <a:t>我们讨论了拜金主义以及产生、表现和对策。希望通过我们的工作，大家对拜金主义以及其影响能有进一步的认识，并且能在实践中成为积极面的引导者。同时希望有关部门能够考虑我们的意见，更多的关注此类现象、此类问题。</a:t>
            </a:r>
            <a:endParaRPr lang="zh-CN" altLang="en-US" sz="2800"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2861810" y="2573905"/>
            <a:ext cx="3645405" cy="1324081"/>
          </a:xfrm>
          <a:prstGeom prst="rect">
            <a:avLst/>
          </a:prstGeom>
          <a:noFill/>
          <a:ln w="19050">
            <a:noFill/>
            <a:miter lim="800000"/>
            <a:headEnd/>
            <a:tailEnd/>
          </a:ln>
          <a:effectLst>
            <a:outerShdw dist="25400" dir="5400000" algn="ctr" rotWithShape="0">
              <a:schemeClr val="tx1"/>
            </a:outerShdw>
          </a:effectLst>
        </p:spPr>
        <p:txBody>
          <a:bodyPr wrap="square" lIns="92075" tIns="46038" rIns="92075" bIns="46038" anchor="ctr">
            <a:spAutoFit/>
          </a:bodyPr>
          <a:lstStyle/>
          <a:p>
            <a:pPr eaLnBrk="0" latinLnBrk="0" hangingPunct="0">
              <a:spcBef>
                <a:spcPct val="50000"/>
              </a:spcBef>
              <a:defRPr/>
            </a:pPr>
            <a:r>
              <a:rPr lang="zh-CN" altLang="en-US" sz="8000" b="1" i="1" dirty="0" smtClean="0">
                <a:solidFill>
                  <a:srgbClr val="FF0000"/>
                </a:solidFill>
                <a:latin typeface="华文新魏" pitchFamily="2" charset="-122"/>
                <a:ea typeface="华文新魏" pitchFamily="2" charset="-122"/>
              </a:rPr>
              <a:t>谢谢！</a:t>
            </a:r>
            <a:endParaRPr lang="en-US" altLang="zh-CN" sz="8000" b="1" i="1" dirty="0">
              <a:solidFill>
                <a:srgbClr val="FF0000"/>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en-US" sz="4800" b="1" i="1" dirty="0">
                <a:solidFill>
                  <a:schemeClr val="bg1"/>
                </a:solidFill>
                <a:latin typeface="华文新魏" pitchFamily="2" charset="-122"/>
                <a:ea typeface="华文新魏" pitchFamily="2" charset="-122"/>
              </a:rPr>
              <a:t>一、概述</a:t>
            </a:r>
            <a:endParaRPr lang="en-US"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348879"/>
            <a:ext cx="6705745" cy="1815882"/>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      以反映拜金主义现象电影为材，</a:t>
            </a:r>
            <a:r>
              <a:rPr lang="zh-CN" altLang="zh-CN" sz="2800" dirty="0" smtClean="0">
                <a:latin typeface="华文中宋" pitchFamily="2" charset="-122"/>
                <a:ea typeface="华文中宋" pitchFamily="2" charset="-122"/>
              </a:rPr>
              <a:t>就</a:t>
            </a:r>
            <a:r>
              <a:rPr lang="zh-CN" altLang="zh-CN" sz="2800" dirty="0" smtClean="0">
                <a:latin typeface="华文中宋" pitchFamily="2" charset="-122"/>
                <a:ea typeface="华文中宋" pitchFamily="2" charset="-122"/>
              </a:rPr>
              <a:t>“拜金主义”概念、产生原因、表现进行讨论，并结合中国现在的文化现象探讨可行的对策与意见。</a:t>
            </a:r>
            <a:endParaRPr lang="zh-CN" altLang="en-US" sz="2800"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033845"/>
            <a:ext cx="6705745" cy="3539430"/>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①</a:t>
            </a:r>
            <a:r>
              <a:rPr lang="zh-CN" altLang="zh-CN" sz="2800" dirty="0" smtClean="0">
                <a:latin typeface="华文中宋" pitchFamily="2" charset="-122"/>
                <a:ea typeface="华文中宋" pitchFamily="2" charset="-122"/>
              </a:rPr>
              <a:t>崇拜</a:t>
            </a:r>
            <a:r>
              <a:rPr lang="zh-CN" altLang="zh-CN" sz="2800" dirty="0" smtClean="0">
                <a:latin typeface="华文中宋" pitchFamily="2" charset="-122"/>
                <a:ea typeface="华文中宋" pitchFamily="2" charset="-122"/>
              </a:rPr>
              <a:t>金钱，以金钱为中心的思想。</a:t>
            </a:r>
            <a:r>
              <a:rPr lang="zh-CN" altLang="zh-CN" sz="2800" u="sng" dirty="0" smtClean="0">
                <a:latin typeface="华文中宋" pitchFamily="2" charset="-122"/>
                <a:ea typeface="华文中宋" pitchFamily="2" charset="-122"/>
              </a:rPr>
              <a:t>没有体现出人的存在作用</a:t>
            </a:r>
            <a:endParaRPr lang="en-US" altLang="zh-CN" sz="2800" u="sng" dirty="0" smtClean="0">
              <a:latin typeface="华文中宋" pitchFamily="2" charset="-122"/>
              <a:ea typeface="华文中宋" pitchFamily="2" charset="-122"/>
            </a:endParaRPr>
          </a:p>
          <a:p>
            <a:endParaRPr lang="en-US" altLang="zh-CN" sz="2800" dirty="0" smtClean="0">
              <a:latin typeface="华文中宋" pitchFamily="2" charset="-122"/>
              <a:ea typeface="华文中宋" pitchFamily="2" charset="-122"/>
            </a:endParaRPr>
          </a:p>
          <a:p>
            <a:r>
              <a:rPr lang="zh-CN" altLang="en-US" sz="2800" dirty="0" smtClean="0">
                <a:latin typeface="华文中宋" pitchFamily="2" charset="-122"/>
                <a:ea typeface="华文中宋" pitchFamily="2" charset="-122"/>
              </a:rPr>
              <a:t>②</a:t>
            </a:r>
            <a:r>
              <a:rPr lang="zh-CN" altLang="zh-CN" sz="2800" dirty="0" smtClean="0">
                <a:latin typeface="华文中宋" pitchFamily="2" charset="-122"/>
                <a:ea typeface="华文中宋" pitchFamily="2" charset="-122"/>
              </a:rPr>
              <a:t>是</a:t>
            </a:r>
            <a:r>
              <a:rPr lang="zh-CN" altLang="zh-CN" sz="2800" dirty="0" smtClean="0">
                <a:latin typeface="华文中宋" pitchFamily="2" charset="-122"/>
                <a:ea typeface="华文中宋" pitchFamily="2" charset="-122"/>
              </a:rPr>
              <a:t>对金钱的一种“拜物教”，其实质就是人与物的关系在本末倒置条件上产生的异化，即人们在商品经济活动中创造的关系反过来在人们面前表现为一种能够支配人的命运并使人为之顶礼膜拜的力量。</a:t>
            </a:r>
            <a:endParaRPr lang="zh-CN" altLang="en-US" sz="2800" dirty="0" smtClean="0">
              <a:latin typeface="华文中宋" pitchFamily="2" charset="-122"/>
              <a:ea typeface="华文中宋" pitchFamily="2" charset="-122"/>
            </a:endParaRPr>
          </a:p>
        </p:txBody>
      </p:sp>
      <p:sp>
        <p:nvSpPr>
          <p:cNvPr id="4" name="TextBox 3"/>
          <p:cNvSpPr txBox="1"/>
          <p:nvPr/>
        </p:nvSpPr>
        <p:spPr>
          <a:xfrm>
            <a:off x="836585" y="1178750"/>
            <a:ext cx="1423788" cy="646331"/>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1.</a:t>
            </a:r>
            <a:r>
              <a:rPr lang="zh-CN"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概念</a:t>
            </a:r>
            <a:endParaRPr lang="zh-CN" altLang="en-US" sz="3600" dirty="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956"/>
            <a:ext cx="8755062" cy="831639"/>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421650" y="2236509"/>
            <a:ext cx="6030670" cy="2677656"/>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电影列举：</a:t>
            </a:r>
            <a:endParaRPr lang="en-US" altLang="zh-CN" sz="2800" dirty="0" smtClean="0">
              <a:latin typeface="华文中宋" pitchFamily="2" charset="-122"/>
              <a:ea typeface="华文中宋" pitchFamily="2" charset="-122"/>
            </a:endParaRPr>
          </a:p>
          <a:p>
            <a:r>
              <a:rPr lang="en-US" altLang="zh-CN" sz="2800" dirty="0" smtClean="0">
                <a:latin typeface="华文中宋" pitchFamily="2" charset="-122"/>
                <a:ea typeface="华文中宋" pitchFamily="2" charset="-122"/>
              </a:rPr>
              <a:t>	The Insider(</a:t>
            </a:r>
            <a:r>
              <a:rPr lang="zh-CN" altLang="en-US" sz="2800" dirty="0" smtClean="0">
                <a:latin typeface="华文中宋" pitchFamily="2" charset="-122"/>
                <a:ea typeface="华文中宋" pitchFamily="2" charset="-122"/>
              </a:rPr>
              <a:t>局内人</a:t>
            </a:r>
            <a:r>
              <a:rPr lang="en-US" altLang="zh-CN" sz="2800" dirty="0" smtClean="0">
                <a:latin typeface="华文中宋" pitchFamily="2" charset="-122"/>
                <a:ea typeface="华文中宋" pitchFamily="2" charset="-122"/>
              </a:rPr>
              <a:t>)</a:t>
            </a:r>
          </a:p>
          <a:p>
            <a:r>
              <a:rPr lang="en-US" altLang="zh-CN" sz="2800" dirty="0" smtClean="0">
                <a:latin typeface="华文中宋" pitchFamily="2" charset="-122"/>
                <a:ea typeface="华文中宋" pitchFamily="2" charset="-122"/>
              </a:rPr>
              <a:t>	Jerry Maguire(</a:t>
            </a:r>
            <a:r>
              <a:rPr lang="zh-CN" altLang="en-US" sz="2800" dirty="0" smtClean="0">
                <a:latin typeface="华文中宋" pitchFamily="2" charset="-122"/>
                <a:ea typeface="华文中宋" pitchFamily="2" charset="-122"/>
              </a:rPr>
              <a:t>甜心先生</a:t>
            </a:r>
            <a:r>
              <a:rPr lang="en-US" altLang="zh-CN" sz="2800" dirty="0" smtClean="0">
                <a:latin typeface="华文中宋" pitchFamily="2" charset="-122"/>
                <a:ea typeface="华文中宋" pitchFamily="2" charset="-122"/>
              </a:rPr>
              <a:t>)</a:t>
            </a:r>
          </a:p>
          <a:p>
            <a:r>
              <a:rPr lang="en-US" altLang="zh-CN" sz="2800" dirty="0" smtClean="0">
                <a:latin typeface="华文中宋" pitchFamily="2" charset="-122"/>
                <a:ea typeface="华文中宋" pitchFamily="2" charset="-122"/>
              </a:rPr>
              <a:t>	Boiler Room(</a:t>
            </a:r>
            <a:r>
              <a:rPr lang="zh-CN" altLang="en-US" sz="2800" dirty="0" smtClean="0">
                <a:latin typeface="华文中宋" pitchFamily="2" charset="-122"/>
                <a:ea typeface="华文中宋" pitchFamily="2" charset="-122"/>
              </a:rPr>
              <a:t>开水房</a:t>
            </a:r>
            <a:r>
              <a:rPr lang="en-US" altLang="zh-CN" sz="2800" dirty="0" smtClean="0">
                <a:latin typeface="华文中宋" pitchFamily="2" charset="-122"/>
                <a:ea typeface="华文中宋" pitchFamily="2" charset="-122"/>
              </a:rPr>
              <a:t>)</a:t>
            </a:r>
          </a:p>
          <a:p>
            <a:r>
              <a:rPr lang="en-US" altLang="zh-CN" sz="2800" dirty="0" smtClean="0">
                <a:latin typeface="华文中宋" pitchFamily="2" charset="-122"/>
                <a:ea typeface="华文中宋" pitchFamily="2" charset="-122"/>
              </a:rPr>
              <a:t>	Antitrust(</a:t>
            </a:r>
            <a:r>
              <a:rPr lang="zh-CN" altLang="en-US" sz="2800" dirty="0" smtClean="0">
                <a:latin typeface="华文中宋" pitchFamily="2" charset="-122"/>
                <a:ea typeface="华文中宋" pitchFamily="2" charset="-122"/>
              </a:rPr>
              <a:t>反托拉斯行动</a:t>
            </a:r>
            <a:r>
              <a:rPr lang="en-US" altLang="zh-CN" sz="2800" dirty="0" smtClean="0">
                <a:latin typeface="华文中宋" pitchFamily="2" charset="-122"/>
                <a:ea typeface="华文中宋" pitchFamily="2" charset="-122"/>
              </a:rPr>
              <a:t>)</a:t>
            </a:r>
          </a:p>
          <a:p>
            <a:r>
              <a:rPr lang="en-US" altLang="zh-CN" sz="2800" dirty="0" smtClean="0">
                <a:latin typeface="华文中宋" pitchFamily="2" charset="-122"/>
                <a:ea typeface="华文中宋" pitchFamily="2" charset="-122"/>
              </a:rPr>
              <a:t>	……</a:t>
            </a:r>
            <a:endParaRPr lang="zh-CN" altLang="en-US" sz="2800" dirty="0">
              <a:latin typeface="华文中宋" pitchFamily="2" charset="-122"/>
              <a:ea typeface="华文中宋" pitchFamily="2" charset="-122"/>
            </a:endParaRPr>
          </a:p>
        </p:txBody>
      </p:sp>
      <p:sp>
        <p:nvSpPr>
          <p:cNvPr id="4" name="TextBox 3"/>
          <p:cNvSpPr txBox="1"/>
          <p:nvPr/>
        </p:nvSpPr>
        <p:spPr>
          <a:xfrm>
            <a:off x="836585" y="1178750"/>
            <a:ext cx="1423788" cy="646331"/>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1.</a:t>
            </a:r>
            <a:r>
              <a:rPr lang="zh-CN"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概念</a:t>
            </a:r>
            <a:endParaRPr lang="zh-CN" altLang="en-US" sz="3600" dirty="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798930"/>
            <a:ext cx="6705745" cy="1384995"/>
          </a:xfrm>
          <a:prstGeom prst="rect">
            <a:avLst/>
          </a:prstGeom>
          <a:noFill/>
        </p:spPr>
        <p:txBody>
          <a:bodyPr wrap="square" rtlCol="0">
            <a:spAutoFit/>
          </a:bodyPr>
          <a:lstStyle/>
          <a:p>
            <a:r>
              <a:rPr lang="en-US" altLang="zh-CN" sz="2800" dirty="0" smtClean="0"/>
              <a:t>      </a:t>
            </a:r>
            <a:r>
              <a:rPr lang="zh-CN" altLang="zh-CN" sz="2800" dirty="0" smtClean="0"/>
              <a:t>欧美</a:t>
            </a:r>
            <a:r>
              <a:rPr lang="zh-CN" altLang="zh-CN" sz="2800" dirty="0" smtClean="0"/>
              <a:t>的市场经济发展成熟，因而商品货币关系的客观存在和货币运作本身，是构成拜金主义产生的重要原因。</a:t>
            </a:r>
            <a:endParaRPr lang="zh-CN" altLang="zh-CN" sz="2800" dirty="0"/>
          </a:p>
        </p:txBody>
      </p:sp>
      <p:sp>
        <p:nvSpPr>
          <p:cNvPr id="4" name="TextBox 3"/>
          <p:cNvSpPr txBox="1"/>
          <p:nvPr/>
        </p:nvSpPr>
        <p:spPr>
          <a:xfrm>
            <a:off x="836585" y="1178750"/>
            <a:ext cx="4615366" cy="1200329"/>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2.</a:t>
            </a:r>
            <a:r>
              <a:rPr lang="zh-CN" altLang="en-US"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产生的原因</a:t>
            </a:r>
            <a:r>
              <a:rPr lang="en-US" altLang="zh-CN" sz="3600" dirty="0" smtClean="0">
                <a:solidFill>
                  <a:schemeClr val="accent3">
                    <a:lumMod val="95000"/>
                  </a:schemeClr>
                </a:solidFill>
                <a:latin typeface="华文新魏" pitchFamily="2" charset="-122"/>
                <a:ea typeface="华文新魏" pitchFamily="2" charset="-122"/>
              </a:rPr>
              <a:t/>
            </a:r>
            <a:br>
              <a:rPr lang="en-US" altLang="zh-CN" sz="3600" dirty="0" smtClean="0">
                <a:solidFill>
                  <a:schemeClr val="accent3">
                    <a:lumMod val="95000"/>
                  </a:schemeClr>
                </a:solidFill>
                <a:latin typeface="华文新魏" pitchFamily="2" charset="-122"/>
                <a:ea typeface="华文新魏" pitchFamily="2" charset="-122"/>
              </a:rPr>
            </a:br>
            <a:r>
              <a:rPr lang="en-US" altLang="zh-CN" sz="3600" dirty="0" smtClean="0">
                <a:solidFill>
                  <a:schemeClr val="accent3">
                    <a:lumMod val="95000"/>
                  </a:schemeClr>
                </a:solidFill>
                <a:latin typeface="华文新魏" pitchFamily="2" charset="-122"/>
                <a:ea typeface="华文新魏" pitchFamily="2" charset="-122"/>
              </a:rPr>
              <a:t>	</a:t>
            </a:r>
            <a:r>
              <a:rPr lang="zh-CN" altLang="en-US" sz="2400" dirty="0" smtClean="0">
                <a:latin typeface="华文新魏" pitchFamily="2" charset="-122"/>
                <a:ea typeface="华文新魏" pitchFamily="2" charset="-122"/>
              </a:rPr>
              <a:t>（</a:t>
            </a:r>
            <a:r>
              <a:rPr lang="en-US" altLang="zh-CN" sz="2400" dirty="0" smtClean="0">
                <a:latin typeface="华文新魏" pitchFamily="2" charset="-122"/>
                <a:ea typeface="华文新魏" pitchFamily="2" charset="-122"/>
              </a:rPr>
              <a:t>1</a:t>
            </a:r>
            <a:r>
              <a:rPr lang="zh-CN" altLang="en-US" sz="2400" dirty="0" smtClean="0">
                <a:latin typeface="华文新魏" pitchFamily="2" charset="-122"/>
                <a:ea typeface="华文新魏" pitchFamily="2" charset="-122"/>
              </a:rPr>
              <a:t>）西方社会的拜金主义</a:t>
            </a:r>
            <a:endParaRPr lang="zh-CN" altLang="en-US" sz="3600"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348879"/>
            <a:ext cx="6705745" cy="954107"/>
          </a:xfrm>
          <a:prstGeom prst="rect">
            <a:avLst/>
          </a:prstGeom>
          <a:noFill/>
        </p:spPr>
        <p:txBody>
          <a:bodyPr wrap="square" rtlCol="0">
            <a:spAutoFit/>
          </a:bodyPr>
          <a:lstStyle/>
          <a:p>
            <a:r>
              <a:rPr lang="zh-CN" altLang="en-US" sz="2800" dirty="0" smtClean="0">
                <a:latin typeface="华文中宋" pitchFamily="2" charset="-122"/>
                <a:ea typeface="华文中宋" pitchFamily="2" charset="-122"/>
              </a:rPr>
              <a:t>典型分析：</a:t>
            </a:r>
            <a:endParaRPr lang="en-US" altLang="zh-CN" sz="2800" dirty="0" smtClean="0">
              <a:latin typeface="华文中宋" pitchFamily="2" charset="-122"/>
              <a:ea typeface="华文中宋" pitchFamily="2" charset="-122"/>
            </a:endParaRPr>
          </a:p>
          <a:p>
            <a:r>
              <a:rPr lang="en-US" altLang="zh-CN" sz="2800" dirty="0" smtClean="0">
                <a:latin typeface="华文中宋" pitchFamily="2" charset="-122"/>
                <a:ea typeface="华文中宋" pitchFamily="2" charset="-122"/>
              </a:rPr>
              <a:t>	</a:t>
            </a:r>
            <a:r>
              <a:rPr lang="zh-CN" altLang="en-US" sz="2800" dirty="0" smtClean="0">
                <a:latin typeface="华文中宋" pitchFamily="2" charset="-122"/>
                <a:ea typeface="华文中宋" pitchFamily="2" charset="-122"/>
              </a:rPr>
              <a:t>电影 </a:t>
            </a:r>
            <a:r>
              <a:rPr lang="en-US" altLang="zh-CN" sz="2800" dirty="0" smtClean="0">
                <a:latin typeface="华文中宋" pitchFamily="2" charset="-122"/>
                <a:ea typeface="华文中宋" pitchFamily="2" charset="-122"/>
              </a:rPr>
              <a:t>The Insider(</a:t>
            </a:r>
            <a:r>
              <a:rPr lang="zh-CN" altLang="en-US" sz="2800" dirty="0" smtClean="0">
                <a:latin typeface="华文中宋" pitchFamily="2" charset="-122"/>
                <a:ea typeface="华文中宋" pitchFamily="2" charset="-122"/>
              </a:rPr>
              <a:t>惊爆内幕</a:t>
            </a:r>
            <a:r>
              <a:rPr lang="en-US" altLang="zh-CN" sz="2800" dirty="0" smtClean="0">
                <a:latin typeface="华文中宋" pitchFamily="2" charset="-122"/>
                <a:ea typeface="华文中宋" pitchFamily="2" charset="-122"/>
              </a:rPr>
              <a:t>)</a:t>
            </a:r>
          </a:p>
        </p:txBody>
      </p:sp>
      <p:pic>
        <p:nvPicPr>
          <p:cNvPr id="5" name="图片 4" descr="insider_interview.jpg"/>
          <p:cNvPicPr>
            <a:picLocks noChangeAspect="1"/>
          </p:cNvPicPr>
          <p:nvPr/>
        </p:nvPicPr>
        <p:blipFill>
          <a:blip r:embed="rId2" cstate="print"/>
          <a:stretch>
            <a:fillRect/>
          </a:stretch>
        </p:blipFill>
        <p:spPr>
          <a:xfrm>
            <a:off x="3851920" y="3417409"/>
            <a:ext cx="4945435" cy="32969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798930"/>
            <a:ext cx="6705745" cy="1815882"/>
          </a:xfrm>
          <a:prstGeom prst="rect">
            <a:avLst/>
          </a:prstGeom>
          <a:noFill/>
        </p:spPr>
        <p:txBody>
          <a:bodyPr wrap="square" rtlCol="0">
            <a:spAutoFit/>
          </a:bodyPr>
          <a:lstStyle/>
          <a:p>
            <a:pPr>
              <a:buFont typeface="Arial" pitchFamily="34" charset="0"/>
              <a:buChar char="•"/>
            </a:pPr>
            <a:r>
              <a:rPr lang="zh-CN" altLang="zh-CN" sz="2800" dirty="0" smtClean="0">
                <a:latin typeface="宋体" pitchFamily="2" charset="-122"/>
                <a:ea typeface="宋体" pitchFamily="2" charset="-122"/>
              </a:rPr>
              <a:t>东方</a:t>
            </a:r>
            <a:r>
              <a:rPr lang="zh-CN" altLang="zh-CN" sz="2800" dirty="0" smtClean="0">
                <a:latin typeface="宋体" pitchFamily="2" charset="-122"/>
                <a:ea typeface="宋体" pitchFamily="2" charset="-122"/>
              </a:rPr>
              <a:t>社会与封建主义的时间节点更近</a:t>
            </a:r>
            <a:r>
              <a:rPr lang="zh-CN" altLang="zh-CN" sz="2800" dirty="0" smtClean="0">
                <a:latin typeface="宋体" pitchFamily="2" charset="-122"/>
                <a:ea typeface="宋体" pitchFamily="2" charset="-122"/>
              </a:rPr>
              <a:t>，旧社会</a:t>
            </a:r>
            <a:r>
              <a:rPr lang="zh-CN" altLang="zh-CN" sz="2800" dirty="0" smtClean="0">
                <a:latin typeface="宋体" pitchFamily="2" charset="-122"/>
                <a:ea typeface="宋体" pitchFamily="2" charset="-122"/>
              </a:rPr>
              <a:t>的思想的</a:t>
            </a:r>
            <a:r>
              <a:rPr lang="zh-CN" altLang="zh-CN" sz="2800" dirty="0" smtClean="0">
                <a:latin typeface="宋体" pitchFamily="2" charset="-122"/>
                <a:ea typeface="宋体" pitchFamily="2" charset="-122"/>
              </a:rPr>
              <a:t>残留。</a:t>
            </a:r>
            <a:endParaRPr lang="en-US" altLang="zh-CN" sz="2800" dirty="0" smtClean="0">
              <a:latin typeface="宋体" pitchFamily="2" charset="-122"/>
              <a:ea typeface="宋体" pitchFamily="2" charset="-122"/>
            </a:endParaRPr>
          </a:p>
          <a:p>
            <a:pPr>
              <a:buFont typeface="Arial" pitchFamily="34" charset="0"/>
              <a:buChar char="•"/>
            </a:pPr>
            <a:r>
              <a:rPr lang="zh-CN" altLang="en-US" sz="2800" dirty="0" smtClean="0">
                <a:latin typeface="宋体" pitchFamily="2" charset="-122"/>
                <a:ea typeface="宋体" pitchFamily="2" charset="-122"/>
              </a:rPr>
              <a:t>中华</a:t>
            </a:r>
            <a:r>
              <a:rPr lang="zh-CN" altLang="zh-CN" sz="2800" dirty="0" smtClean="0">
                <a:latin typeface="宋体" pitchFamily="2" charset="-122"/>
                <a:ea typeface="宋体" pitchFamily="2" charset="-122"/>
              </a:rPr>
              <a:t>民族</a:t>
            </a:r>
            <a:r>
              <a:rPr lang="zh-CN" altLang="zh-CN" sz="2800" dirty="0" smtClean="0">
                <a:latin typeface="宋体" pitchFamily="2" charset="-122"/>
                <a:ea typeface="宋体" pitchFamily="2" charset="-122"/>
              </a:rPr>
              <a:t>是在饥寒交迫中崛起</a:t>
            </a:r>
            <a:r>
              <a:rPr lang="zh-CN" altLang="zh-CN" sz="2800" dirty="0" smtClean="0">
                <a:latin typeface="宋体" pitchFamily="2" charset="-122"/>
                <a:ea typeface="宋体" pitchFamily="2" charset="-122"/>
              </a:rPr>
              <a:t>，</a:t>
            </a:r>
            <a:r>
              <a:rPr lang="zh-CN" altLang="en-US" sz="2800" dirty="0" smtClean="0">
                <a:latin typeface="宋体" pitchFamily="2" charset="-122"/>
                <a:ea typeface="宋体" pitchFamily="2" charset="-122"/>
              </a:rPr>
              <a:t>格外</a:t>
            </a:r>
            <a:r>
              <a:rPr lang="zh-CN" altLang="zh-CN" sz="2800" dirty="0" smtClean="0">
                <a:latin typeface="宋体" pitchFamily="2" charset="-122"/>
                <a:ea typeface="宋体" pitchFamily="2" charset="-122"/>
              </a:rPr>
              <a:t>珍惜金钱。</a:t>
            </a:r>
            <a:endParaRPr lang="zh-CN" altLang="zh-CN" sz="2800" dirty="0">
              <a:latin typeface="宋体" pitchFamily="2" charset="-122"/>
              <a:ea typeface="宋体" pitchFamily="2" charset="-122"/>
            </a:endParaRPr>
          </a:p>
        </p:txBody>
      </p:sp>
      <p:sp>
        <p:nvSpPr>
          <p:cNvPr id="4" name="TextBox 3"/>
          <p:cNvSpPr txBox="1"/>
          <p:nvPr/>
        </p:nvSpPr>
        <p:spPr>
          <a:xfrm>
            <a:off x="836585" y="1178750"/>
            <a:ext cx="4668266" cy="1200329"/>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2.</a:t>
            </a:r>
            <a:r>
              <a:rPr lang="zh-CN" altLang="en-US"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产生的原因</a:t>
            </a:r>
            <a:r>
              <a:rPr lang="en-US" altLang="zh-CN" sz="3600" dirty="0" smtClean="0">
                <a:solidFill>
                  <a:schemeClr val="accent3">
                    <a:lumMod val="95000"/>
                  </a:schemeClr>
                </a:solidFill>
                <a:latin typeface="华文新魏" pitchFamily="2" charset="-122"/>
                <a:ea typeface="华文新魏" pitchFamily="2" charset="-122"/>
              </a:rPr>
              <a:t/>
            </a:r>
            <a:br>
              <a:rPr lang="en-US" altLang="zh-CN" sz="3600" dirty="0" smtClean="0">
                <a:solidFill>
                  <a:schemeClr val="accent3">
                    <a:lumMod val="95000"/>
                  </a:schemeClr>
                </a:solidFill>
                <a:latin typeface="华文新魏" pitchFamily="2" charset="-122"/>
                <a:ea typeface="华文新魏" pitchFamily="2" charset="-122"/>
              </a:rPr>
            </a:br>
            <a:r>
              <a:rPr lang="en-US" altLang="zh-CN" sz="3600" dirty="0" smtClean="0">
                <a:solidFill>
                  <a:schemeClr val="accent3">
                    <a:lumMod val="95000"/>
                  </a:schemeClr>
                </a:solidFill>
                <a:latin typeface="华文新魏" pitchFamily="2" charset="-122"/>
                <a:ea typeface="华文新魏" pitchFamily="2" charset="-122"/>
              </a:rPr>
              <a:t>	</a:t>
            </a:r>
            <a:r>
              <a:rPr lang="zh-CN" altLang="en-US" sz="2400" dirty="0" smtClean="0">
                <a:latin typeface="华文新魏" pitchFamily="2" charset="-122"/>
                <a:ea typeface="华文新魏" pitchFamily="2" charset="-122"/>
              </a:rPr>
              <a:t>（</a:t>
            </a:r>
            <a:r>
              <a:rPr lang="en-US" altLang="zh-CN" sz="2400" dirty="0" smtClean="0">
                <a:latin typeface="华文新魏" pitchFamily="2" charset="-122"/>
                <a:ea typeface="华文新魏" pitchFamily="2" charset="-122"/>
              </a:rPr>
              <a:t>2</a:t>
            </a:r>
            <a:r>
              <a:rPr lang="zh-CN" altLang="en-US" sz="2400" dirty="0" smtClean="0">
                <a:latin typeface="华文新魏" pitchFamily="2" charset="-122"/>
                <a:ea typeface="华文新魏" pitchFamily="2" charset="-122"/>
              </a:rPr>
              <a:t>）东方社会的拜金主义</a:t>
            </a:r>
            <a:endParaRPr lang="zh-CN" altLang="en-US" sz="3600"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388938" y="323850"/>
            <a:ext cx="8755062" cy="831850"/>
          </a:xfrm>
          <a:prstGeom prst="rect">
            <a:avLst/>
          </a:prstGeom>
          <a:noFill/>
          <a:ln w="19050">
            <a:noFill/>
            <a:miter lim="800000"/>
            <a:headEnd/>
            <a:tailEnd/>
          </a:ln>
          <a:effectLst>
            <a:outerShdw dist="25400" dir="5400000" algn="ctr" rotWithShape="0">
              <a:schemeClr val="tx1"/>
            </a:outerShdw>
          </a:effectLst>
        </p:spPr>
        <p:txBody>
          <a:bodyPr lIns="92075" tIns="46038" rIns="92075" bIns="46038" anchor="ctr">
            <a:spAutoFit/>
          </a:bodyPr>
          <a:lstStyle/>
          <a:p>
            <a:pPr eaLnBrk="0" latinLnBrk="0" hangingPunct="0">
              <a:spcBef>
                <a:spcPct val="50000"/>
              </a:spcBef>
              <a:defRPr/>
            </a:pPr>
            <a:r>
              <a:rPr lang="zh-CN" altLang="zh-CN" sz="4800" b="1" i="1" dirty="0" smtClean="0">
                <a:solidFill>
                  <a:schemeClr val="bg1"/>
                </a:solidFill>
                <a:latin typeface="华文新魏" pitchFamily="2" charset="-122"/>
                <a:ea typeface="华文新魏" pitchFamily="2" charset="-122"/>
              </a:rPr>
              <a:t>二、“拜金主义”及其产生</a:t>
            </a:r>
            <a:endParaRPr lang="zh-CN" altLang="zh-CN" sz="4800" b="1" i="1" dirty="0">
              <a:solidFill>
                <a:schemeClr val="bg1"/>
              </a:solidFill>
              <a:latin typeface="华文新魏" pitchFamily="2" charset="-122"/>
              <a:ea typeface="华文新魏" pitchFamily="2" charset="-122"/>
            </a:endParaRPr>
          </a:p>
        </p:txBody>
      </p:sp>
      <p:sp>
        <p:nvSpPr>
          <p:cNvPr id="3" name="TextBox 2"/>
          <p:cNvSpPr txBox="1"/>
          <p:nvPr/>
        </p:nvSpPr>
        <p:spPr>
          <a:xfrm>
            <a:off x="1331640" y="2798930"/>
            <a:ext cx="6705745" cy="1815882"/>
          </a:xfrm>
          <a:prstGeom prst="rect">
            <a:avLst/>
          </a:prstGeom>
          <a:noFill/>
        </p:spPr>
        <p:txBody>
          <a:bodyPr wrap="square" rtlCol="0">
            <a:spAutoFit/>
          </a:bodyPr>
          <a:lstStyle/>
          <a:p>
            <a:pPr>
              <a:buFont typeface="Arial" pitchFamily="34" charset="0"/>
              <a:buChar char="•"/>
            </a:pPr>
            <a:r>
              <a:rPr lang="zh-CN" altLang="zh-CN" sz="2800" dirty="0" smtClean="0">
                <a:latin typeface="宋体" pitchFamily="2" charset="-122"/>
                <a:ea typeface="宋体" pitchFamily="2" charset="-122"/>
              </a:rPr>
              <a:t>私有制</a:t>
            </a:r>
            <a:r>
              <a:rPr lang="zh-CN" altLang="zh-CN" sz="2800" dirty="0" smtClean="0">
                <a:latin typeface="宋体" pitchFamily="2" charset="-122"/>
                <a:ea typeface="宋体" pitchFamily="2" charset="-122"/>
              </a:rPr>
              <a:t>的存在是拜金主义出现的一个必要条件</a:t>
            </a:r>
            <a:r>
              <a:rPr lang="zh-CN" altLang="zh-CN" sz="2800" dirty="0" smtClean="0">
                <a:latin typeface="宋体" pitchFamily="2" charset="-122"/>
                <a:ea typeface="宋体" pitchFamily="2" charset="-122"/>
              </a:rPr>
              <a:t>。</a:t>
            </a:r>
            <a:endParaRPr lang="en-US" altLang="zh-CN" sz="2800" dirty="0" smtClean="0">
              <a:latin typeface="宋体" pitchFamily="2" charset="-122"/>
              <a:ea typeface="宋体" pitchFamily="2" charset="-122"/>
            </a:endParaRPr>
          </a:p>
          <a:p>
            <a:pPr>
              <a:buFont typeface="Arial" pitchFamily="34" charset="0"/>
              <a:buChar char="•"/>
            </a:pPr>
            <a:r>
              <a:rPr lang="zh-CN" altLang="zh-CN" sz="2800" dirty="0" smtClean="0">
                <a:latin typeface="宋体" pitchFamily="2" charset="-122"/>
                <a:ea typeface="宋体" pitchFamily="2" charset="-122"/>
              </a:rPr>
              <a:t>市场规则不健全是导致对金钱的追求发展为拜金主义的重要原因</a:t>
            </a:r>
            <a:r>
              <a:rPr lang="zh-CN" altLang="zh-CN" sz="2800" dirty="0" smtClean="0">
                <a:latin typeface="宋体" pitchFamily="2" charset="-122"/>
                <a:ea typeface="宋体" pitchFamily="2" charset="-122"/>
              </a:rPr>
              <a:t>。</a:t>
            </a:r>
            <a:endParaRPr lang="en-US" altLang="zh-CN" sz="2800" dirty="0" smtClean="0">
              <a:latin typeface="宋体" pitchFamily="2" charset="-122"/>
              <a:ea typeface="宋体" pitchFamily="2" charset="-122"/>
            </a:endParaRPr>
          </a:p>
        </p:txBody>
      </p:sp>
      <p:sp>
        <p:nvSpPr>
          <p:cNvPr id="4" name="TextBox 3"/>
          <p:cNvSpPr txBox="1"/>
          <p:nvPr/>
        </p:nvSpPr>
        <p:spPr>
          <a:xfrm>
            <a:off x="836585" y="1178750"/>
            <a:ext cx="3437159" cy="1200329"/>
          </a:xfrm>
          <a:prstGeom prst="rect">
            <a:avLst/>
          </a:prstGeom>
          <a:noFill/>
        </p:spPr>
        <p:txBody>
          <a:bodyPr wrap="none" rtlCol="0">
            <a:spAutoFit/>
          </a:bodyPr>
          <a:lstStyle/>
          <a:p>
            <a:r>
              <a:rPr lang="en-US" altLang="zh-CN"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2.</a:t>
            </a:r>
            <a:r>
              <a:rPr lang="zh-CN" altLang="en-US" sz="3600" dirty="0" smtClean="0">
                <a:solidFill>
                  <a:schemeClr val="accent3">
                    <a:lumMod val="95000"/>
                  </a:schemeClr>
                </a:solidFill>
                <a:effectLst>
                  <a:outerShdw blurRad="38100" dist="38100" dir="2700000" algn="tl">
                    <a:srgbClr val="000000">
                      <a:alpha val="43137"/>
                    </a:srgbClr>
                  </a:outerShdw>
                </a:effectLst>
                <a:latin typeface="华文新魏" pitchFamily="2" charset="-122"/>
                <a:ea typeface="华文新魏" pitchFamily="2" charset="-122"/>
              </a:rPr>
              <a:t>产生的原因</a:t>
            </a:r>
            <a:r>
              <a:rPr lang="en-US" altLang="zh-CN" sz="3600" dirty="0" smtClean="0">
                <a:solidFill>
                  <a:schemeClr val="accent3">
                    <a:lumMod val="95000"/>
                  </a:schemeClr>
                </a:solidFill>
                <a:latin typeface="华文新魏" pitchFamily="2" charset="-122"/>
                <a:ea typeface="华文新魏" pitchFamily="2" charset="-122"/>
              </a:rPr>
              <a:t/>
            </a:r>
            <a:br>
              <a:rPr lang="en-US" altLang="zh-CN" sz="3600" dirty="0" smtClean="0">
                <a:solidFill>
                  <a:schemeClr val="accent3">
                    <a:lumMod val="95000"/>
                  </a:schemeClr>
                </a:solidFill>
                <a:latin typeface="华文新魏" pitchFamily="2" charset="-122"/>
                <a:ea typeface="华文新魏" pitchFamily="2" charset="-122"/>
              </a:rPr>
            </a:br>
            <a:r>
              <a:rPr lang="en-US" altLang="zh-CN" sz="3600" dirty="0" smtClean="0">
                <a:solidFill>
                  <a:schemeClr val="accent3">
                    <a:lumMod val="95000"/>
                  </a:schemeClr>
                </a:solidFill>
                <a:latin typeface="华文新魏" pitchFamily="2" charset="-122"/>
                <a:ea typeface="华文新魏" pitchFamily="2" charset="-122"/>
              </a:rPr>
              <a:t>	</a:t>
            </a:r>
            <a:r>
              <a:rPr lang="zh-CN" altLang="en-US" sz="2400" dirty="0" smtClean="0">
                <a:latin typeface="华文新魏" pitchFamily="2" charset="-122"/>
                <a:ea typeface="华文新魏" pitchFamily="2" charset="-122"/>
              </a:rPr>
              <a:t>（</a:t>
            </a:r>
            <a:r>
              <a:rPr lang="en-US" altLang="zh-CN" sz="2400" dirty="0" smtClean="0">
                <a:latin typeface="华文新魏" pitchFamily="2" charset="-122"/>
                <a:ea typeface="华文新魏" pitchFamily="2" charset="-122"/>
              </a:rPr>
              <a:t>3</a:t>
            </a:r>
            <a:r>
              <a:rPr lang="zh-CN" altLang="en-US" sz="2400" dirty="0" smtClean="0">
                <a:latin typeface="华文新魏" pitchFamily="2" charset="-122"/>
                <a:ea typeface="华文新魏" pitchFamily="2" charset="-122"/>
              </a:rPr>
              <a:t>）共同的原因</a:t>
            </a:r>
            <a:endParaRPr lang="zh-CN" altLang="en-US" sz="3600"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1800" b="0" i="0" u="none" strike="noStrike" cap="none" normalizeH="0" baseline="0" smtClean="0">
            <a:ln>
              <a:noFill/>
            </a:ln>
            <a:solidFill>
              <a:schemeClr val="tx1"/>
            </a:solidFill>
            <a:effectLst/>
            <a:latin typeface="굴림" pitchFamily="50" charset="-127"/>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1800" b="0" i="0" u="none" strike="noStrike" cap="none" normalizeH="0" baseline="0" smtClean="0">
            <a:ln>
              <a:noFill/>
            </a:ln>
            <a:solidFill>
              <a:schemeClr val="tx1"/>
            </a:solidFill>
            <a:effectLst/>
            <a:latin typeface="굴림" pitchFamily="50" charset="-127"/>
            <a:ea typeface="굴림" pitchFamily="50" charset="-127"/>
          </a:defRPr>
        </a:defPPr>
      </a:lst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390</TotalTime>
  <Words>710</Words>
  <Application>Microsoft Office PowerPoint</Application>
  <PresentationFormat>全屏显示(4:3)</PresentationFormat>
  <Paragraphs>71</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기본 디자인</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Ethics Paper</dc:title>
  <dc:creator>GreenleafW</dc:creator>
  <cp:lastModifiedBy>GreenleafW</cp:lastModifiedBy>
  <cp:revision>45</cp:revision>
  <dcterms:created xsi:type="dcterms:W3CDTF">2004-06-28T05:15:55Z</dcterms:created>
  <dcterms:modified xsi:type="dcterms:W3CDTF">2011-12-04T08:52:48Z</dcterms:modified>
</cp:coreProperties>
</file>