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3" r:id="rId3"/>
    <p:sldId id="272" r:id="rId4"/>
    <p:sldId id="267" r:id="rId5"/>
    <p:sldId id="257" r:id="rId6"/>
    <p:sldId id="280" r:id="rId7"/>
    <p:sldId id="279" r:id="rId8"/>
    <p:sldId id="274" r:id="rId9"/>
    <p:sldId id="282" r:id="rId10"/>
    <p:sldId id="281" r:id="rId11"/>
    <p:sldId id="265" r:id="rId12"/>
    <p:sldId id="276" r:id="rId13"/>
    <p:sldId id="270" r:id="rId14"/>
    <p:sldId id="275" r:id="rId15"/>
    <p:sldId id="277"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57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624A3FCE-E2C5-42FE-BF20-23E666E7F6EF}"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249551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24A3FCE-E2C5-42FE-BF20-23E666E7F6EF}"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210255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24A3FCE-E2C5-42FE-BF20-23E666E7F6EF}"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278477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24A3FCE-E2C5-42FE-BF20-23E666E7F6EF}"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A1A-9EC5-45E7-89A4-99CBC5A9F9A6}"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71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24A3FCE-E2C5-42FE-BF20-23E666E7F6EF}"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416270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624A3FCE-E2C5-42FE-BF20-23E666E7F6EF}" type="datetimeFigureOut">
              <a:rPr lang="en-US" smtClean="0"/>
              <a:pPr/>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217802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624A3FCE-E2C5-42FE-BF20-23E666E7F6EF}" type="datetimeFigureOut">
              <a:rPr lang="en-US" smtClean="0"/>
              <a:pPr/>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919043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4A3FCE-E2C5-42FE-BF20-23E666E7F6EF}"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195618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4A3FCE-E2C5-42FE-BF20-23E666E7F6EF}"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257140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4A3FCE-E2C5-42FE-BF20-23E666E7F6EF}"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115180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24A3FCE-E2C5-42FE-BF20-23E666E7F6EF}"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30987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24A3FCE-E2C5-42FE-BF20-23E666E7F6EF}"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165143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24A3FCE-E2C5-42FE-BF20-23E666E7F6EF}" type="datetimeFigureOut">
              <a:rPr lang="en-US" smtClean="0"/>
              <a:pPr/>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359317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24A3FCE-E2C5-42FE-BF20-23E666E7F6EF}" type="datetimeFigureOut">
              <a:rPr lang="en-US" smtClean="0"/>
              <a:pPr/>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168817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A3FCE-E2C5-42FE-BF20-23E666E7F6EF}" type="datetimeFigureOut">
              <a:rPr lang="en-US" smtClean="0"/>
              <a:pPr/>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303125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24A3FCE-E2C5-42FE-BF20-23E666E7F6EF}"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259632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24A3FCE-E2C5-42FE-BF20-23E666E7F6EF}"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A1A-9EC5-45E7-89A4-99CBC5A9F9A6}" type="slidenum">
              <a:rPr lang="en-US" smtClean="0"/>
              <a:pPr/>
              <a:t>‹#›</a:t>
            </a:fld>
            <a:endParaRPr lang="en-US"/>
          </a:p>
        </p:txBody>
      </p:sp>
    </p:spTree>
    <p:extLst>
      <p:ext uri="{BB962C8B-B14F-4D97-AF65-F5344CB8AC3E}">
        <p14:creationId xmlns:p14="http://schemas.microsoft.com/office/powerpoint/2010/main" val="268237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24A3FCE-E2C5-42FE-BF20-23E666E7F6EF}" type="datetimeFigureOut">
              <a:rPr lang="en-US" smtClean="0"/>
              <a:pPr/>
              <a:t>3/18/2019</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7560A1A-9EC5-45E7-89A4-99CBC5A9F9A6}" type="slidenum">
              <a:rPr lang="en-US" smtClean="0"/>
              <a:pPr/>
              <a:t>‹#›</a:t>
            </a:fld>
            <a:endParaRPr lang="en-US"/>
          </a:p>
        </p:txBody>
      </p:sp>
    </p:spTree>
    <p:extLst>
      <p:ext uri="{BB962C8B-B14F-4D97-AF65-F5344CB8AC3E}">
        <p14:creationId xmlns:p14="http://schemas.microsoft.com/office/powerpoint/2010/main" val="32181081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楷体" panose="02010600040101010101" pitchFamily="2" charset="-122"/>
                <a:ea typeface="华文楷体" panose="02010600040101010101" pitchFamily="2" charset="-122"/>
              </a:rPr>
              <a:t>英语口译</a:t>
            </a:r>
            <a:endParaRPr lang="en-US" dirty="0">
              <a:latin typeface="华文楷体" panose="02010600040101010101" pitchFamily="2" charset="-122"/>
              <a:ea typeface="华文楷体" panose="02010600040101010101" pitchFamily="2" charset="-122"/>
            </a:endParaRPr>
          </a:p>
        </p:txBody>
      </p:sp>
      <p:sp>
        <p:nvSpPr>
          <p:cNvPr id="3" name="副标题 2"/>
          <p:cNvSpPr>
            <a:spLocks noGrp="1"/>
          </p:cNvSpPr>
          <p:nvPr>
            <p:ph type="subTitle" idx="1"/>
          </p:nvPr>
        </p:nvSpPr>
        <p:spPr/>
        <p:txBody>
          <a:bodyPr>
            <a:normAutofit/>
          </a:bodyPr>
          <a:lstStyle/>
          <a:p>
            <a:r>
              <a:rPr lang="en-US" dirty="0" smtClean="0"/>
              <a:t>4</a:t>
            </a:r>
          </a:p>
          <a:p>
            <a:r>
              <a:rPr lang="en-US" altLang="zh-CN" dirty="0" smtClean="0"/>
              <a:t>Education and Campus</a:t>
            </a:r>
            <a:endParaRPr lang="en-US" dirty="0"/>
          </a:p>
        </p:txBody>
      </p:sp>
      <p:sp>
        <p:nvSpPr>
          <p:cNvPr id="4" name="页脚占位符 3"/>
          <p:cNvSpPr>
            <a:spLocks noGrp="1"/>
          </p:cNvSpPr>
          <p:nvPr>
            <p:ph type="ftr" sz="quarter" idx="11"/>
          </p:nvPr>
        </p:nvSpPr>
        <p:spPr>
          <a:xfrm>
            <a:off x="6477000" y="5715000"/>
            <a:ext cx="2286000" cy="609600"/>
          </a:xfrm>
        </p:spPr>
        <p:txBody>
          <a:bodyPr/>
          <a:lstStyle/>
          <a:p>
            <a:pPr>
              <a:defRPr/>
            </a:pPr>
            <a:r>
              <a:rPr lang="zh-CN" altLang="en-US" sz="1600" dirty="0" smtClean="0">
                <a:latin typeface="华文楷体" panose="02010600040101010101" pitchFamily="2" charset="-122"/>
                <a:ea typeface="华文楷体" panose="02010600040101010101" pitchFamily="2" charset="-122"/>
              </a:rPr>
              <a:t>大学英语教学部  </a:t>
            </a:r>
            <a:endParaRPr lang="en-US" altLang="zh-CN" sz="1600" dirty="0" smtClean="0">
              <a:latin typeface="华文楷体" panose="02010600040101010101" pitchFamily="2" charset="-122"/>
              <a:ea typeface="华文楷体" panose="02010600040101010101" pitchFamily="2" charset="-122"/>
            </a:endParaRPr>
          </a:p>
          <a:p>
            <a:pPr>
              <a:defRPr/>
            </a:pPr>
            <a:r>
              <a:rPr lang="zh-CN" altLang="en-US" sz="1600" dirty="0" smtClean="0">
                <a:latin typeface="华文楷体" panose="02010600040101010101" pitchFamily="2" charset="-122"/>
                <a:ea typeface="华文楷体" panose="02010600040101010101" pitchFamily="2" charset="-122"/>
              </a:rPr>
              <a:t>向丁丁</a:t>
            </a:r>
            <a:endParaRPr lang="en-US" sz="16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zh-CN" altLang="en-US" dirty="0">
                <a:effectLst/>
              </a:rPr>
              <a:t>我们同英国朋友，再次聚首在美丽的泰晤士河畔，召开我们的第三次大会， 我谨代表参加此次会议的中方代表，感谢英方的盛情邀请和精心安排。自去年的大会以来，中国又发生了很大变化。</a:t>
            </a:r>
            <a:endParaRPr lang="en-US" dirty="0"/>
          </a:p>
        </p:txBody>
      </p:sp>
    </p:spTree>
    <p:extLst>
      <p:ext uri="{BB962C8B-B14F-4D97-AF65-F5344CB8AC3E}">
        <p14:creationId xmlns:p14="http://schemas.microsoft.com/office/powerpoint/2010/main" val="370345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Practice</a:t>
            </a:r>
            <a:endParaRPr lang="en-US" dirty="0"/>
          </a:p>
        </p:txBody>
      </p:sp>
      <p:sp>
        <p:nvSpPr>
          <p:cNvPr id="3" name="内容占位符 2"/>
          <p:cNvSpPr>
            <a:spLocks noGrp="1"/>
          </p:cNvSpPr>
          <p:nvPr>
            <p:ph idx="1"/>
          </p:nvPr>
        </p:nvSpPr>
        <p:spPr>
          <a:xfrm>
            <a:off x="685346" y="2667000"/>
            <a:ext cx="7765322" cy="3124201"/>
          </a:xfrm>
        </p:spPr>
        <p:txBody>
          <a:bodyPr/>
          <a:lstStyle/>
          <a:p>
            <a:pPr marL="36900" indent="0">
              <a:buNone/>
            </a:pPr>
            <a:r>
              <a:rPr lang="en-US" altLang="zh-CN" dirty="0" smtClean="0">
                <a:sym typeface="Wingdings" panose="05000000000000000000" pitchFamily="2" charset="2"/>
              </a:rPr>
              <a:t></a:t>
            </a:r>
            <a:r>
              <a:rPr lang="en-US" altLang="zh-CN" dirty="0" smtClean="0">
                <a:sym typeface="Wingdings 2" panose="05020102010507070707" pitchFamily="18" charset="2"/>
              </a:rPr>
              <a:t> </a:t>
            </a:r>
            <a:r>
              <a:rPr lang="en-US" altLang="zh-CN" dirty="0" smtClean="0"/>
              <a:t>C-E P-3</a:t>
            </a:r>
          </a:p>
          <a:p>
            <a:pPr marL="36900" indent="0">
              <a:buNone/>
            </a:pPr>
            <a:r>
              <a:rPr lang="en-US" altLang="zh-CN" dirty="0" smtClean="0">
                <a:sym typeface="Wingdings 2" panose="05020102010507070707" pitchFamily="18" charset="2"/>
              </a:rPr>
              <a:t>     </a:t>
            </a:r>
            <a:r>
              <a:rPr lang="en-US" altLang="zh-CN" dirty="0" smtClean="0"/>
              <a:t>E-C P-6</a:t>
            </a:r>
          </a:p>
          <a:p>
            <a:pPr marL="36900" indent="0">
              <a:buNone/>
            </a:pPr>
            <a:r>
              <a:rPr lang="en-US" smtClean="0"/>
              <a:t>     (</a:t>
            </a:r>
            <a:r>
              <a:rPr lang="en-US" dirty="0" smtClean="0"/>
              <a:t>from course </a:t>
            </a:r>
            <a:r>
              <a:rPr lang="en-US" smtClean="0"/>
              <a:t>audio archive)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Talk, listen and interpret</a:t>
            </a:r>
            <a:endParaRPr lang="en-US" dirty="0"/>
          </a:p>
        </p:txBody>
      </p:sp>
      <p:sp>
        <p:nvSpPr>
          <p:cNvPr id="3" name="内容占位符 2"/>
          <p:cNvSpPr>
            <a:spLocks noGrp="1"/>
          </p:cNvSpPr>
          <p:nvPr>
            <p:ph idx="1"/>
          </p:nvPr>
        </p:nvSpPr>
        <p:spPr>
          <a:xfrm>
            <a:off x="685346" y="2362200"/>
            <a:ext cx="7765322" cy="3429001"/>
          </a:xfrm>
        </p:spPr>
        <p:txBody>
          <a:bodyPr/>
          <a:lstStyle/>
          <a:p>
            <a:r>
              <a:rPr lang="en-US" dirty="0" smtClean="0"/>
              <a:t>Are you happy about the schooling system in China? Say one thing that you like/dislike most about it. (in either Chinese/English)</a:t>
            </a:r>
          </a:p>
          <a:p>
            <a:endParaRPr lang="en-US" dirty="0"/>
          </a:p>
          <a:p>
            <a:r>
              <a:rPr lang="en-US" dirty="0" smtClean="0"/>
              <a:t>An interpreter will render your words into English/Chinese! </a:t>
            </a:r>
            <a:endParaRPr lang="en-US" dirty="0"/>
          </a:p>
        </p:txBody>
      </p:sp>
    </p:spTree>
    <p:extLst>
      <p:ext uri="{BB962C8B-B14F-4D97-AF65-F5344CB8AC3E}">
        <p14:creationId xmlns:p14="http://schemas.microsoft.com/office/powerpoint/2010/main" val="3331538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Homework</a:t>
            </a:r>
            <a:endParaRPr lang="en-US" dirty="0"/>
          </a:p>
        </p:txBody>
      </p:sp>
      <p:sp>
        <p:nvSpPr>
          <p:cNvPr id="3" name="内容占位符 2"/>
          <p:cNvSpPr>
            <a:spLocks noGrp="1"/>
          </p:cNvSpPr>
          <p:nvPr>
            <p:ph idx="1"/>
          </p:nvPr>
        </p:nvSpPr>
        <p:spPr>
          <a:xfrm>
            <a:off x="685346" y="3048000"/>
            <a:ext cx="7765322" cy="2743201"/>
          </a:xfrm>
        </p:spPr>
        <p:txBody>
          <a:bodyPr/>
          <a:lstStyle/>
          <a:p>
            <a:pPr lvl="0"/>
            <a:r>
              <a:rPr lang="en-US" dirty="0">
                <a:effectLst/>
              </a:rPr>
              <a:t>1) Vocabulary for “Ecological Environment”</a:t>
            </a:r>
          </a:p>
          <a:p>
            <a:pPr lvl="0"/>
            <a:r>
              <a:rPr lang="en-US" dirty="0">
                <a:effectLst/>
              </a:rPr>
              <a:t>2) One-on-one interpreting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effectLst/>
              </a:rPr>
              <a:t>Important Skill 2: </a:t>
            </a:r>
            <a:r>
              <a:rPr lang="en-US" dirty="0" smtClean="0">
                <a:effectLst/>
              </a:rPr>
              <a:t/>
            </a:r>
            <a:br>
              <a:rPr lang="en-US" dirty="0" smtClean="0">
                <a:effectLst/>
              </a:rPr>
            </a:br>
            <a:r>
              <a:rPr lang="en-US" dirty="0" smtClean="0">
                <a:effectLst/>
              </a:rPr>
              <a:t>Interpreting </a:t>
            </a:r>
            <a:r>
              <a:rPr lang="en-US" dirty="0">
                <a:effectLst/>
              </a:rPr>
              <a:t>proper nouns</a:t>
            </a:r>
            <a:endParaRPr lang="en-US" dirty="0"/>
          </a:p>
        </p:txBody>
      </p:sp>
      <p:sp>
        <p:nvSpPr>
          <p:cNvPr id="3" name="内容占位符 2"/>
          <p:cNvSpPr>
            <a:spLocks noGrp="1"/>
          </p:cNvSpPr>
          <p:nvPr>
            <p:ph idx="1"/>
          </p:nvPr>
        </p:nvSpPr>
        <p:spPr>
          <a:xfrm>
            <a:off x="685346" y="1981200"/>
            <a:ext cx="7765322" cy="3810001"/>
          </a:xfrm>
        </p:spPr>
        <p:txBody>
          <a:bodyPr/>
          <a:lstStyle/>
          <a:p>
            <a:r>
              <a:rPr lang="en-US" dirty="0" smtClean="0"/>
              <a:t>Example -- an interesting difference:</a:t>
            </a:r>
          </a:p>
          <a:p>
            <a:endParaRPr lang="en-US" dirty="0" smtClean="0"/>
          </a:p>
          <a:p>
            <a:pPr marL="36900" indent="0">
              <a:buNone/>
            </a:pPr>
            <a:r>
              <a:rPr lang="en-US" dirty="0" smtClean="0">
                <a:effectLst/>
              </a:rPr>
              <a:t>          “Giant” </a:t>
            </a:r>
            <a:r>
              <a:rPr lang="en-US" dirty="0">
                <a:effectLst/>
              </a:rPr>
              <a:t>(bicycle brand)</a:t>
            </a:r>
          </a:p>
          <a:p>
            <a:pPr marL="36900" indent="0">
              <a:buNone/>
            </a:pPr>
            <a:r>
              <a:rPr lang="en-US" dirty="0" smtClean="0">
                <a:effectLst/>
              </a:rPr>
              <a:t>      Translation </a:t>
            </a:r>
            <a:r>
              <a:rPr lang="en-US" dirty="0">
                <a:effectLst/>
              </a:rPr>
              <a:t>in Taiwan China: </a:t>
            </a:r>
            <a:r>
              <a:rPr lang="zh-CN" altLang="en-US" dirty="0">
                <a:effectLst/>
              </a:rPr>
              <a:t>巨人</a:t>
            </a:r>
            <a:r>
              <a:rPr lang="zh-CN" altLang="en-US" dirty="0" smtClean="0">
                <a:effectLst/>
              </a:rPr>
              <a:t>牌</a:t>
            </a:r>
            <a:endParaRPr lang="en-US" altLang="zh-CN" dirty="0" smtClean="0">
              <a:effectLst/>
            </a:endParaRPr>
          </a:p>
          <a:p>
            <a:pPr marL="36900" indent="0">
              <a:buNone/>
            </a:pPr>
            <a:r>
              <a:rPr lang="zh-CN" altLang="en-US" dirty="0" smtClean="0">
                <a:effectLst/>
              </a:rPr>
              <a:t>    （</a:t>
            </a:r>
            <a:r>
              <a:rPr lang="en-US" dirty="0">
                <a:solidFill>
                  <a:schemeClr val="accent4">
                    <a:lumMod val="60000"/>
                    <a:lumOff val="40000"/>
                  </a:schemeClr>
                </a:solidFill>
                <a:effectLst/>
              </a:rPr>
              <a:t>strategy </a:t>
            </a:r>
            <a:r>
              <a:rPr lang="en-US" dirty="0" smtClean="0">
                <a:solidFill>
                  <a:schemeClr val="accent4">
                    <a:lumMod val="60000"/>
                    <a:lumOff val="40000"/>
                  </a:schemeClr>
                </a:solidFill>
                <a:effectLst/>
              </a:rPr>
              <a:t>2:</a:t>
            </a:r>
            <a:r>
              <a:rPr lang="en-US" dirty="0">
                <a:solidFill>
                  <a:schemeClr val="accent4">
                    <a:lumMod val="60000"/>
                    <a:lumOff val="40000"/>
                  </a:schemeClr>
                </a:solidFill>
                <a:effectLst/>
              </a:rPr>
              <a:t>paraphrasing and explaining</a:t>
            </a:r>
            <a:r>
              <a:rPr lang="zh-CN" altLang="en-US" dirty="0" smtClean="0">
                <a:effectLst/>
              </a:rPr>
              <a:t>）</a:t>
            </a:r>
            <a:endParaRPr lang="en-US" dirty="0">
              <a:effectLst/>
            </a:endParaRPr>
          </a:p>
          <a:p>
            <a:pPr marL="36900" indent="0">
              <a:buNone/>
            </a:pPr>
            <a:r>
              <a:rPr lang="en-US" dirty="0" smtClean="0">
                <a:effectLst/>
              </a:rPr>
              <a:t>      Transliteration </a:t>
            </a:r>
            <a:r>
              <a:rPr lang="en-US" dirty="0">
                <a:effectLst/>
              </a:rPr>
              <a:t>in mainland China: </a:t>
            </a:r>
            <a:r>
              <a:rPr lang="zh-CN" altLang="en-US" dirty="0">
                <a:effectLst/>
              </a:rPr>
              <a:t>捷安特</a:t>
            </a:r>
            <a:r>
              <a:rPr lang="zh-CN" altLang="en-US" dirty="0" smtClean="0">
                <a:effectLst/>
              </a:rPr>
              <a:t>牌</a:t>
            </a:r>
            <a:endParaRPr lang="en-US" altLang="zh-CN" dirty="0" smtClean="0">
              <a:effectLst/>
            </a:endParaRPr>
          </a:p>
          <a:p>
            <a:pPr marL="36900" indent="0">
              <a:buNone/>
            </a:pPr>
            <a:r>
              <a:rPr lang="zh-CN" altLang="en-US" dirty="0" smtClean="0">
                <a:effectLst/>
              </a:rPr>
              <a:t>    （</a:t>
            </a:r>
            <a:r>
              <a:rPr lang="en-US" dirty="0">
                <a:solidFill>
                  <a:schemeClr val="accent4">
                    <a:lumMod val="60000"/>
                    <a:lumOff val="40000"/>
                  </a:schemeClr>
                </a:solidFill>
                <a:effectLst/>
              </a:rPr>
              <a:t>strategy </a:t>
            </a:r>
            <a:r>
              <a:rPr lang="en-US" dirty="0" smtClean="0">
                <a:solidFill>
                  <a:schemeClr val="accent4">
                    <a:lumMod val="60000"/>
                    <a:lumOff val="40000"/>
                  </a:schemeClr>
                </a:solidFill>
                <a:effectLst/>
              </a:rPr>
              <a:t>1:</a:t>
            </a:r>
            <a:r>
              <a:rPr lang="en-US" dirty="0">
                <a:solidFill>
                  <a:schemeClr val="accent4">
                    <a:lumMod val="60000"/>
                    <a:lumOff val="40000"/>
                  </a:schemeClr>
                </a:solidFill>
                <a:effectLst/>
              </a:rPr>
              <a:t>transliteration</a:t>
            </a:r>
            <a:r>
              <a:rPr lang="zh-CN" altLang="en-US" dirty="0" smtClean="0">
                <a:effectLst/>
              </a:rPr>
              <a:t>）</a:t>
            </a:r>
            <a:endParaRPr lang="en-US" altLang="zh-CN" dirty="0" smtClean="0">
              <a:effectLst/>
            </a:endParaRPr>
          </a:p>
          <a:p>
            <a:pPr marL="36900" indent="0">
              <a:buNone/>
            </a:pPr>
            <a:endParaRPr lang="en-US" dirty="0">
              <a:effectLst/>
            </a:endParaRPr>
          </a:p>
          <a:p>
            <a:endParaRPr 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516" y="4800600"/>
            <a:ext cx="2050152" cy="1248729"/>
          </a:xfrm>
          <a:prstGeom prst="rect">
            <a:avLst/>
          </a:prstGeom>
        </p:spPr>
      </p:pic>
    </p:spTree>
    <p:extLst>
      <p:ext uri="{BB962C8B-B14F-4D97-AF65-F5344CB8AC3E}">
        <p14:creationId xmlns:p14="http://schemas.microsoft.com/office/powerpoint/2010/main" val="13928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Important Skill:</a:t>
            </a:r>
            <a:br>
              <a:rPr lang="en-US" dirty="0" smtClean="0"/>
            </a:br>
            <a:r>
              <a:rPr lang="en-US" dirty="0" smtClean="0"/>
              <a:t>Noting the structure of source passage</a:t>
            </a:r>
            <a:endParaRPr lang="en-US" dirty="0"/>
          </a:p>
        </p:txBody>
      </p:sp>
      <p:sp>
        <p:nvSpPr>
          <p:cNvPr id="3" name="内容占位符 2"/>
          <p:cNvSpPr>
            <a:spLocks noGrp="1"/>
          </p:cNvSpPr>
          <p:nvPr>
            <p:ph idx="1"/>
          </p:nvPr>
        </p:nvSpPr>
        <p:spPr>
          <a:xfrm>
            <a:off x="685346" y="1732450"/>
            <a:ext cx="7765322" cy="4973150"/>
          </a:xfrm>
        </p:spPr>
        <p:txBody>
          <a:bodyPr/>
          <a:lstStyle/>
          <a:p>
            <a:r>
              <a:rPr lang="en-US" dirty="0">
                <a:effectLst/>
                <a:sym typeface="Wingdings 2" panose="05020102010507070707" pitchFamily="18" charset="2"/>
              </a:rPr>
              <a:t></a:t>
            </a:r>
            <a:r>
              <a:rPr lang="en-US" dirty="0">
                <a:effectLst/>
              </a:rPr>
              <a:t> </a:t>
            </a:r>
            <a:r>
              <a:rPr lang="en-US" dirty="0" smtClean="0">
                <a:effectLst/>
              </a:rPr>
              <a:t>E-C </a:t>
            </a:r>
            <a:r>
              <a:rPr lang="en-US" dirty="0">
                <a:effectLst/>
              </a:rPr>
              <a:t>Audio-3 (from course video archive) </a:t>
            </a:r>
            <a:endParaRPr lang="en-US" dirty="0" smtClean="0">
              <a:effectLst/>
            </a:endParaRPr>
          </a:p>
          <a:p>
            <a:pPr marL="36900" indent="0">
              <a:buNone/>
            </a:pPr>
            <a:endParaRPr lang="en-US" dirty="0" smtClean="0">
              <a:effectLst/>
            </a:endParaRPr>
          </a:p>
          <a:p>
            <a:endParaRPr lang="en-US" dirty="0">
              <a:effectLst/>
            </a:endParaRPr>
          </a:p>
          <a:p>
            <a:endParaRPr lang="en-US" dirty="0" smtClean="0">
              <a:effectLst/>
            </a:endParaRPr>
          </a:p>
          <a:p>
            <a:endParaRPr lang="en-US" dirty="0">
              <a:effectLst/>
            </a:endParaRPr>
          </a:p>
          <a:p>
            <a:r>
              <a:rPr lang="en-US" dirty="0" smtClean="0">
                <a:effectLst/>
              </a:rPr>
              <a:t>1. Quick analysis while you listen:</a:t>
            </a:r>
          </a:p>
          <a:p>
            <a:pPr marL="36900" indent="0">
              <a:buNone/>
            </a:pPr>
            <a:r>
              <a:rPr lang="en-US" dirty="0" smtClean="0">
                <a:effectLst/>
              </a:rPr>
              <a:t>         parallel </a:t>
            </a:r>
            <a:r>
              <a:rPr lang="en-US" dirty="0">
                <a:effectLst/>
              </a:rPr>
              <a:t>structure </a:t>
            </a:r>
            <a:r>
              <a:rPr lang="en-US" dirty="0" smtClean="0">
                <a:effectLst/>
              </a:rPr>
              <a:t> </a:t>
            </a:r>
            <a:r>
              <a:rPr lang="en-US" dirty="0" smtClean="0">
                <a:effectLst/>
                <a:latin typeface="宋体" panose="02010600030101010101" pitchFamily="2" charset="-122"/>
                <a:ea typeface="宋体" panose="02010600030101010101" pitchFamily="2" charset="-122"/>
              </a:rPr>
              <a:t>√</a:t>
            </a:r>
            <a:endParaRPr lang="en-US" dirty="0" smtClean="0">
              <a:effectLst/>
            </a:endParaRPr>
          </a:p>
          <a:p>
            <a:pPr marL="36900" indent="0">
              <a:buNone/>
            </a:pPr>
            <a:r>
              <a:rPr lang="en-US" dirty="0" smtClean="0">
                <a:effectLst/>
              </a:rPr>
              <a:t>         Ladder structure  </a:t>
            </a:r>
            <a:r>
              <a:rPr lang="en-US" dirty="0" smtClean="0">
                <a:effectLst/>
                <a:latin typeface="宋体" panose="02010600030101010101" pitchFamily="2" charset="-122"/>
                <a:ea typeface="宋体" panose="02010600030101010101" pitchFamily="2" charset="-122"/>
              </a:rPr>
              <a:t>×</a:t>
            </a:r>
            <a:endParaRPr lang="en-US" dirty="0" smtClean="0">
              <a:effectLst/>
            </a:endParaRPr>
          </a:p>
          <a:p>
            <a:endParaRPr lang="en-US" dirty="0">
              <a:effectLst/>
            </a:endParaRPr>
          </a:p>
          <a:p>
            <a:r>
              <a:rPr lang="en-US" dirty="0" smtClean="0">
                <a:effectLst/>
              </a:rPr>
              <a:t>2. Report on </a:t>
            </a:r>
            <a:r>
              <a:rPr lang="en-US" dirty="0">
                <a:effectLst/>
              </a:rPr>
              <a:t>the features of the different kinds of universities </a:t>
            </a:r>
            <a:r>
              <a:rPr lang="en-US" dirty="0" smtClean="0">
                <a:effectLst/>
              </a:rPr>
              <a:t>you hear, with the help of the parallel structure.</a:t>
            </a:r>
            <a:endParaRPr lang="en-US" dirty="0">
              <a:effectLst/>
            </a:endParaRPr>
          </a:p>
          <a:p>
            <a:endParaRPr 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209800"/>
            <a:ext cx="3357545" cy="1685330"/>
          </a:xfrm>
          <a:prstGeom prst="rect">
            <a:avLst/>
          </a:prstGeom>
        </p:spPr>
      </p:pic>
    </p:spTree>
    <p:extLst>
      <p:ext uri="{BB962C8B-B14F-4D97-AF65-F5344CB8AC3E}">
        <p14:creationId xmlns:p14="http://schemas.microsoft.com/office/powerpoint/2010/main" val="3394345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Interpret for Obama!</a:t>
            </a:r>
            <a:endParaRPr lang="en-US" dirty="0"/>
          </a:p>
        </p:txBody>
      </p:sp>
      <p:sp>
        <p:nvSpPr>
          <p:cNvPr id="3" name="内容占位符 2"/>
          <p:cNvSpPr>
            <a:spLocks noGrp="1"/>
          </p:cNvSpPr>
          <p:nvPr>
            <p:ph idx="1"/>
          </p:nvPr>
        </p:nvSpPr>
        <p:spPr>
          <a:xfrm>
            <a:off x="685346" y="2057400"/>
            <a:ext cx="7765322" cy="4495800"/>
          </a:xfrm>
        </p:spPr>
        <p:txBody>
          <a:bodyPr/>
          <a:lstStyle/>
          <a:p>
            <a:pPr marL="36900" indent="0">
              <a:buNone/>
            </a:pPr>
            <a:r>
              <a:rPr lang="en-US" dirty="0" smtClean="0">
                <a:effectLst/>
                <a:sym typeface="Wingdings 2" panose="05020102010507070707" pitchFamily="18" charset="2"/>
              </a:rPr>
              <a:t>                  </a:t>
            </a:r>
            <a:r>
              <a:rPr lang="en-US" dirty="0" smtClean="0">
                <a:effectLst/>
              </a:rPr>
              <a:t> Obama’s </a:t>
            </a:r>
            <a:r>
              <a:rPr lang="en-US" dirty="0">
                <a:effectLst/>
              </a:rPr>
              <a:t>speech at Barnard Commencement </a:t>
            </a:r>
            <a:endParaRPr lang="en-US" dirty="0" smtClean="0">
              <a:effectLst/>
            </a:endParaRPr>
          </a:p>
          <a:p>
            <a:pPr marL="36900" indent="0">
              <a:buNone/>
            </a:pPr>
            <a:endParaRPr lang="en-US" dirty="0" smtClean="0">
              <a:effectLst/>
            </a:endParaRPr>
          </a:p>
          <a:p>
            <a:endParaRPr lang="en-US" dirty="0">
              <a:effectLst/>
            </a:endParaRPr>
          </a:p>
          <a:p>
            <a:endParaRPr lang="en-US" dirty="0" smtClean="0">
              <a:effectLst/>
            </a:endParaRPr>
          </a:p>
          <a:p>
            <a:endParaRPr lang="en-US" dirty="0">
              <a:effectLst/>
            </a:endParaRPr>
          </a:p>
          <a:p>
            <a:endParaRPr lang="en-US" dirty="0" smtClean="0">
              <a:effectLst/>
            </a:endParaRPr>
          </a:p>
          <a:p>
            <a:r>
              <a:rPr lang="en-US" dirty="0" smtClean="0">
                <a:effectLst/>
              </a:rPr>
              <a:t>Take turns to interpret.</a:t>
            </a:r>
          </a:p>
          <a:p>
            <a:r>
              <a:rPr lang="en-US" dirty="0" smtClean="0">
                <a:effectLst/>
              </a:rPr>
              <a:t>Question: what does an interpreter do when he/she has not fully understood the speaker?</a:t>
            </a:r>
            <a:endParaRPr lang="en-US" dirty="0">
              <a:effectLst/>
            </a:endParaRPr>
          </a:p>
          <a:p>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514600"/>
            <a:ext cx="2705100" cy="2032924"/>
          </a:xfrm>
          <a:prstGeom prst="rect">
            <a:avLst/>
          </a:prstGeom>
        </p:spPr>
      </p:pic>
    </p:spTree>
    <p:extLst>
      <p:ext uri="{BB962C8B-B14F-4D97-AF65-F5344CB8AC3E}">
        <p14:creationId xmlns:p14="http://schemas.microsoft.com/office/powerpoint/2010/main" val="4152608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Warming up:</a:t>
            </a:r>
            <a:br>
              <a:rPr lang="en-US" dirty="0" smtClean="0"/>
            </a:br>
            <a:r>
              <a:rPr lang="en-US" dirty="0" smtClean="0"/>
              <a:t>listen, understand and retell</a:t>
            </a:r>
            <a:endParaRPr lang="en-US" dirty="0"/>
          </a:p>
        </p:txBody>
      </p:sp>
      <p:sp>
        <p:nvSpPr>
          <p:cNvPr id="3" name="内容占位符 2"/>
          <p:cNvSpPr>
            <a:spLocks noGrp="1"/>
          </p:cNvSpPr>
          <p:nvPr>
            <p:ph idx="1"/>
          </p:nvPr>
        </p:nvSpPr>
        <p:spPr>
          <a:xfrm>
            <a:off x="685346" y="2514600"/>
            <a:ext cx="7765322" cy="3276601"/>
          </a:xfrm>
        </p:spPr>
        <p:txBody>
          <a:bodyPr/>
          <a:lstStyle/>
          <a:p>
            <a:r>
              <a:rPr lang="en-US" dirty="0" smtClean="0"/>
              <a:t>Educating girls in Afghanistan</a:t>
            </a:r>
          </a:p>
          <a:p>
            <a:endParaRPr 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136349"/>
            <a:ext cx="4038600" cy="2692400"/>
          </a:xfrm>
          <a:prstGeom prst="rect">
            <a:avLst/>
          </a:prstGeom>
        </p:spPr>
      </p:pic>
    </p:spTree>
    <p:extLst>
      <p:ext uri="{BB962C8B-B14F-4D97-AF65-F5344CB8AC3E}">
        <p14:creationId xmlns:p14="http://schemas.microsoft.com/office/powerpoint/2010/main" val="225601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effectLst/>
              </a:rPr>
              <a:t>Warming up: Listen and Understand</a:t>
            </a:r>
            <a:endParaRPr lang="zh-CN" altLang="en-US" sz="2400" dirty="0"/>
          </a:p>
        </p:txBody>
      </p:sp>
      <p:sp>
        <p:nvSpPr>
          <p:cNvPr id="3" name="内容占位符 2"/>
          <p:cNvSpPr>
            <a:spLocks noGrp="1"/>
          </p:cNvSpPr>
          <p:nvPr>
            <p:ph idx="1"/>
          </p:nvPr>
        </p:nvSpPr>
        <p:spPr/>
        <p:txBody>
          <a:bodyPr/>
          <a:lstStyle/>
          <a:p>
            <a:pPr>
              <a:buFont typeface="Wingdings 2" panose="05020102010507070707" pitchFamily="18" charset="2"/>
              <a:buChar char="9"/>
            </a:pPr>
            <a:r>
              <a:rPr lang="en-US" dirty="0" smtClean="0">
                <a:effectLst/>
              </a:rPr>
              <a:t>“</a:t>
            </a:r>
            <a:r>
              <a:rPr lang="en-US" dirty="0">
                <a:effectLst/>
              </a:rPr>
              <a:t>Vocational Education Becoming a Better Choice?”   (from CRI)  </a:t>
            </a:r>
            <a:endParaRPr lang="en-US" dirty="0" smtClean="0">
              <a:effectLst/>
            </a:endParaRPr>
          </a:p>
          <a:p>
            <a:pPr>
              <a:buFont typeface="Wingdings 2" panose="05020102010507070707" pitchFamily="18" charset="2"/>
              <a:buChar char="9"/>
            </a:pPr>
            <a:endParaRPr lang="en-US" dirty="0">
              <a:effectLst/>
            </a:endParaRPr>
          </a:p>
          <a:p>
            <a:pPr marL="36900" indent="0">
              <a:buNone/>
            </a:pPr>
            <a:r>
              <a:rPr lang="en-US" dirty="0" smtClean="0">
                <a:effectLst/>
              </a:rPr>
              <a:t>  </a:t>
            </a:r>
            <a:endParaRPr lang="en-US" dirty="0">
              <a:effectLst/>
            </a:endParaRPr>
          </a:p>
          <a:p>
            <a:endParaRPr lang="en-US" dirty="0" smtClean="0">
              <a:effectLst/>
            </a:endParaRPr>
          </a:p>
          <a:p>
            <a:endParaRPr lang="en-US" dirty="0" smtClean="0">
              <a:effectLst/>
            </a:endParaRPr>
          </a:p>
          <a:p>
            <a:endParaRPr lang="en-US" dirty="0">
              <a:effectLst/>
            </a:endParaRPr>
          </a:p>
          <a:p>
            <a:r>
              <a:rPr lang="en-US" dirty="0" smtClean="0">
                <a:effectLst/>
              </a:rPr>
              <a:t>a</a:t>
            </a:r>
            <a:r>
              <a:rPr lang="en-US" dirty="0">
                <a:effectLst/>
              </a:rPr>
              <a:t>. What is the main idea of the news story?</a:t>
            </a:r>
          </a:p>
          <a:p>
            <a:r>
              <a:rPr lang="en-US" dirty="0">
                <a:effectLst/>
              </a:rPr>
              <a:t> b. How many parts can you divide the story into?</a:t>
            </a:r>
          </a:p>
          <a:p>
            <a:r>
              <a:rPr lang="en-US" dirty="0">
                <a:effectLst/>
              </a:rPr>
              <a:t> c. Can you retell as much info as possible in each part?</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2814345" cy="1581150"/>
          </a:xfrm>
          <a:prstGeom prst="rect">
            <a:avLst/>
          </a:prstGeom>
        </p:spPr>
      </p:pic>
    </p:spTree>
    <p:extLst>
      <p:ext uri="{BB962C8B-B14F-4D97-AF65-F5344CB8AC3E}">
        <p14:creationId xmlns:p14="http://schemas.microsoft.com/office/powerpoint/2010/main" val="42122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One-on-one interpreting</a:t>
            </a:r>
            <a:endParaRPr lang="en-US" dirty="0"/>
          </a:p>
        </p:txBody>
      </p:sp>
      <p:sp>
        <p:nvSpPr>
          <p:cNvPr id="3" name="内容占位符 2"/>
          <p:cNvSpPr>
            <a:spLocks noGrp="1"/>
          </p:cNvSpPr>
          <p:nvPr>
            <p:ph idx="1"/>
          </p:nvPr>
        </p:nvSpPr>
        <p:spPr/>
        <p:txBody>
          <a:bodyPr>
            <a:normAutofit lnSpcReduction="10000"/>
          </a:bodyPr>
          <a:lstStyle/>
          <a:p>
            <a:pPr lvl="0"/>
            <a:r>
              <a:rPr lang="en-US" dirty="0">
                <a:effectLst/>
              </a:rPr>
              <a:t>a. E-C, and ask the speaker:</a:t>
            </a:r>
          </a:p>
          <a:p>
            <a:pPr lvl="0"/>
            <a:r>
              <a:rPr lang="en-US" dirty="0">
                <a:effectLst/>
              </a:rPr>
              <a:t>    How do you rate your partner?</a:t>
            </a:r>
          </a:p>
          <a:p>
            <a:pPr lvl="0"/>
            <a:r>
              <a:rPr lang="en-US" dirty="0">
                <a:effectLst/>
              </a:rPr>
              <a:t>    Any mistakes to correct?</a:t>
            </a:r>
          </a:p>
          <a:p>
            <a:pPr lvl="0"/>
            <a:r>
              <a:rPr lang="en-US" dirty="0">
                <a:effectLst/>
              </a:rPr>
              <a:t>    Can you explain the logic flow in your report</a:t>
            </a:r>
            <a:r>
              <a:rPr lang="en-US" dirty="0" smtClean="0">
                <a:effectLst/>
              </a:rPr>
              <a:t>?</a:t>
            </a:r>
          </a:p>
          <a:p>
            <a:pPr lvl="0"/>
            <a:endParaRPr lang="en-US" dirty="0">
              <a:effectLst/>
            </a:endParaRPr>
          </a:p>
          <a:p>
            <a:pPr lvl="0"/>
            <a:r>
              <a:rPr lang="en-US" dirty="0">
                <a:effectLst/>
              </a:rPr>
              <a:t>b. C-E, and ask the speaker:</a:t>
            </a:r>
          </a:p>
          <a:p>
            <a:pPr lvl="0"/>
            <a:r>
              <a:rPr lang="en-US" dirty="0">
                <a:effectLst/>
              </a:rPr>
              <a:t>    How do you rate your partner?</a:t>
            </a:r>
          </a:p>
          <a:p>
            <a:pPr lvl="0"/>
            <a:r>
              <a:rPr lang="en-US" dirty="0">
                <a:effectLst/>
              </a:rPr>
              <a:t>    Any mistakes to correct?</a:t>
            </a:r>
          </a:p>
          <a:p>
            <a:pPr lvl="0"/>
            <a:r>
              <a:rPr lang="en-US" dirty="0">
                <a:effectLst/>
              </a:rPr>
              <a:t>    Can you suggest ways of interpreting Chinese-specific expressions in your report?</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Vocabulary:</a:t>
            </a:r>
            <a:br>
              <a:rPr lang="en-US" dirty="0" smtClean="0"/>
            </a:br>
            <a:r>
              <a:rPr lang="en-US" dirty="0" smtClean="0"/>
              <a:t>Vie to answer first!</a:t>
            </a:r>
            <a:endParaRPr lang="en-US" dirty="0"/>
          </a:p>
        </p:txBody>
      </p:sp>
      <p:sp>
        <p:nvSpPr>
          <p:cNvPr id="3" name="内容占位符 2"/>
          <p:cNvSpPr>
            <a:spLocks noGrp="1"/>
          </p:cNvSpPr>
          <p:nvPr>
            <p:ph idx="1"/>
          </p:nvPr>
        </p:nvSpPr>
        <p:spPr/>
        <p:txBody>
          <a:bodyPr/>
          <a:lstStyle/>
          <a:p>
            <a:endParaRPr lang="en-US" dirty="0"/>
          </a:p>
        </p:txBody>
      </p:sp>
      <p:sp>
        <p:nvSpPr>
          <p:cNvPr id="6" name="横卷形 5"/>
          <p:cNvSpPr/>
          <p:nvPr/>
        </p:nvSpPr>
        <p:spPr>
          <a:xfrm>
            <a:off x="838200" y="1981200"/>
            <a:ext cx="7162800" cy="3200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2210421823"/>
              </p:ext>
            </p:extLst>
          </p:nvPr>
        </p:nvGraphicFramePr>
        <p:xfrm>
          <a:off x="1295400" y="2514600"/>
          <a:ext cx="6629400" cy="2133600"/>
        </p:xfrm>
        <a:graphic>
          <a:graphicData uri="http://schemas.openxmlformats.org/drawingml/2006/table">
            <a:tbl>
              <a:tblPr firstRow="1" firstCol="1" bandRow="1"/>
              <a:tblGrid>
                <a:gridCol w="6629400">
                  <a:extLst>
                    <a:ext uri="{9D8B030D-6E8A-4147-A177-3AD203B41FA5}">
                      <a16:colId xmlns:a16="http://schemas.microsoft.com/office/drawing/2014/main" val="1163491130"/>
                    </a:ext>
                  </a:extLst>
                </a:gridCol>
              </a:tblGrid>
              <a:tr h="426719">
                <a:tc>
                  <a:txBody>
                    <a:bodyPr/>
                    <a:lstStyle/>
                    <a:p>
                      <a:pPr>
                        <a:lnSpc>
                          <a:spcPct val="107000"/>
                        </a:lnSpc>
                        <a:spcAft>
                          <a:spcPts val="0"/>
                        </a:spcAft>
                      </a:pPr>
                      <a:r>
                        <a:rPr lang="en-US" sz="1600" dirty="0">
                          <a:effectLst/>
                          <a:latin typeface="Times New Roman" panose="02020603050405020304" pitchFamily="18" charset="0"/>
                          <a:ea typeface="等线" panose="02010600030101010101" pitchFamily="2" charset="-122"/>
                          <a:cs typeface="Times New Roman" panose="02020603050405020304" pitchFamily="18" charset="0"/>
                        </a:rPr>
                        <a:t>key words: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392040"/>
                  </a:ext>
                </a:extLst>
              </a:tr>
              <a:tr h="1706881">
                <a:tc>
                  <a:txBody>
                    <a:bodyPr/>
                    <a:lstStyle/>
                    <a:p>
                      <a:pPr>
                        <a:lnSpc>
                          <a:spcPct val="107000"/>
                        </a:lnSpc>
                        <a:spcAft>
                          <a:spcPts val="0"/>
                        </a:spcAft>
                      </a:pPr>
                      <a:r>
                        <a:rPr lang="en-US" sz="1600" dirty="0">
                          <a:effectLst/>
                          <a:latin typeface="Times New Roman" panose="02020603050405020304" pitchFamily="18" charset="0"/>
                          <a:ea typeface="等线" panose="02010600030101010101" pitchFamily="2" charset="-122"/>
                          <a:cs typeface="Times New Roman" panose="02020603050405020304" pitchFamily="18" charset="0"/>
                        </a:rPr>
                        <a:t>future-oriented, diversity, well-balanced, sustainable, to eliminate, illiteracy, science-illiterate, compulsory education, revenue, to be powered by, human capital, the under-privileged, access to education, tuition, student grant, frontier technology, cutting-edge science, boarding school, interdisciplinary, to specialize in, extra-curricular</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5472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Important Skill:</a:t>
            </a:r>
            <a:br>
              <a:rPr lang="en-US" dirty="0" smtClean="0"/>
            </a:br>
            <a:r>
              <a:rPr lang="en-US" dirty="0" smtClean="0"/>
              <a:t>Take Notes</a:t>
            </a:r>
            <a:endParaRPr lang="en-US" dirty="0"/>
          </a:p>
        </p:txBody>
      </p:sp>
      <p:sp>
        <p:nvSpPr>
          <p:cNvPr id="3" name="内容占位符 2"/>
          <p:cNvSpPr>
            <a:spLocks noGrp="1"/>
          </p:cNvSpPr>
          <p:nvPr>
            <p:ph idx="1"/>
          </p:nvPr>
        </p:nvSpPr>
        <p:spPr/>
        <p:txBody>
          <a:bodyPr/>
          <a:lstStyle/>
          <a:p>
            <a:r>
              <a:rPr lang="en-US" dirty="0" smtClean="0"/>
              <a:t>listen and understand     tell key information     take notes</a:t>
            </a:r>
          </a:p>
          <a:p>
            <a:r>
              <a:rPr lang="en-US" dirty="0" smtClean="0"/>
              <a:t>Q: in what language?</a:t>
            </a:r>
          </a:p>
          <a:p>
            <a:endParaRPr lang="en-US" dirty="0" smtClean="0"/>
          </a:p>
          <a:p>
            <a:endParaRPr lang="en-US" dirty="0"/>
          </a:p>
          <a:p>
            <a:endParaRPr lang="en-US" dirty="0" smtClean="0"/>
          </a:p>
          <a:p>
            <a:pPr marL="36900" indent="0">
              <a:buNone/>
            </a:pPr>
            <a:r>
              <a:rPr lang="en-US" dirty="0"/>
              <a:t> </a:t>
            </a:r>
            <a:r>
              <a:rPr lang="en-US" dirty="0" smtClean="0"/>
              <a:t>    </a:t>
            </a:r>
            <a:endParaRPr lang="en-US" dirty="0"/>
          </a:p>
        </p:txBody>
      </p:sp>
      <p:sp>
        <p:nvSpPr>
          <p:cNvPr id="4" name="内容占位符 2"/>
          <p:cNvSpPr txBox="1">
            <a:spLocks/>
          </p:cNvSpPr>
          <p:nvPr/>
        </p:nvSpPr>
        <p:spPr>
          <a:xfrm>
            <a:off x="768350" y="3276600"/>
            <a:ext cx="7289800" cy="3032125"/>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altLang="zh-CN" dirty="0" smtClean="0">
                <a:ea typeface="宋体" charset="-122"/>
              </a:rPr>
              <a:t>Using short-hand:</a:t>
            </a:r>
            <a:endParaRPr lang="en-US" altLang="zh-CN" dirty="0">
              <a:ea typeface="宋体" charset="-122"/>
            </a:endParaRPr>
          </a:p>
          <a:p>
            <a:pPr marL="36900" indent="0">
              <a:buNone/>
            </a:pPr>
            <a:r>
              <a:rPr lang="en-US" altLang="zh-CN" dirty="0" smtClean="0">
                <a:ea typeface="宋体" charset="-122"/>
              </a:rPr>
              <a:t>1) </a:t>
            </a:r>
            <a:r>
              <a:rPr lang="en-US" altLang="zh-CN" dirty="0" err="1" smtClean="0">
                <a:ea typeface="宋体" charset="-122"/>
              </a:rPr>
              <a:t>fr</a:t>
            </a:r>
            <a:r>
              <a:rPr lang="en-US" altLang="zh-CN" dirty="0" smtClean="0">
                <a:ea typeface="宋体" charset="-122"/>
              </a:rPr>
              <a:t>, </a:t>
            </a:r>
            <a:r>
              <a:rPr lang="en-US" altLang="zh-CN" dirty="0" err="1" smtClean="0">
                <a:ea typeface="宋体" charset="-122"/>
              </a:rPr>
              <a:t>mo</a:t>
            </a:r>
            <a:endParaRPr lang="en-US" altLang="zh-CN" dirty="0" smtClean="0">
              <a:ea typeface="宋体" charset="-122"/>
            </a:endParaRPr>
          </a:p>
          <a:p>
            <a:pPr marL="36900" indent="0">
              <a:buNone/>
            </a:pPr>
            <a:r>
              <a:rPr lang="en-US" altLang="zh-CN" dirty="0" smtClean="0">
                <a:ea typeface="宋体" charset="-122"/>
              </a:rPr>
              <a:t>econ, eco</a:t>
            </a:r>
          </a:p>
          <a:p>
            <a:pPr marL="36900" indent="0">
              <a:buNone/>
            </a:pPr>
            <a:r>
              <a:rPr lang="en-US" altLang="zh-CN" dirty="0" smtClean="0">
                <a:ea typeface="宋体" charset="-122"/>
              </a:rPr>
              <a:t>dev, </a:t>
            </a:r>
            <a:r>
              <a:rPr lang="en-US" altLang="zh-CN" dirty="0" err="1" smtClean="0">
                <a:ea typeface="宋体" charset="-122"/>
              </a:rPr>
              <a:t>dec</a:t>
            </a:r>
            <a:r>
              <a:rPr lang="en-US" altLang="zh-CN" dirty="0" smtClean="0">
                <a:ea typeface="宋体" charset="-122"/>
              </a:rPr>
              <a:t> (↓)</a:t>
            </a:r>
          </a:p>
          <a:p>
            <a:pPr marL="36900" indent="0">
              <a:buNone/>
            </a:pPr>
            <a:r>
              <a:rPr lang="en-US" altLang="zh-CN" dirty="0" err="1" smtClean="0">
                <a:ea typeface="宋体" charset="-122"/>
              </a:rPr>
              <a:t>inc</a:t>
            </a:r>
            <a:r>
              <a:rPr lang="en-US" altLang="zh-CN" dirty="0" smtClean="0">
                <a:ea typeface="宋体" charset="-122"/>
              </a:rPr>
              <a:t> (↑)</a:t>
            </a:r>
          </a:p>
          <a:p>
            <a:pPr marL="36900" indent="0">
              <a:buNone/>
            </a:pPr>
            <a:endParaRPr lang="en-US" altLang="zh-CN" dirty="0" smtClean="0">
              <a:ea typeface="宋体" charset="-122"/>
            </a:endParaRPr>
          </a:p>
          <a:p>
            <a:pPr marL="36900" indent="0">
              <a:buNone/>
            </a:pPr>
            <a:r>
              <a:rPr lang="en-US" altLang="zh-CN" dirty="0" smtClean="0">
                <a:ea typeface="宋体" charset="-122"/>
              </a:rPr>
              <a:t>2) CHN</a:t>
            </a:r>
          </a:p>
          <a:p>
            <a:pPr marL="36900" indent="0">
              <a:buNone/>
            </a:pPr>
            <a:r>
              <a:rPr lang="en-US" altLang="zh-CN" dirty="0" smtClean="0">
                <a:ea typeface="宋体" charset="-122"/>
              </a:rPr>
              <a:t>MKT</a:t>
            </a:r>
          </a:p>
          <a:p>
            <a:pPr marL="36900" indent="0">
              <a:buNone/>
            </a:pPr>
            <a:endParaRPr lang="en-US" altLang="zh-CN" dirty="0" smtClean="0">
              <a:ea typeface="宋体" charset="-122"/>
            </a:endParaRPr>
          </a:p>
        </p:txBody>
      </p:sp>
      <p:sp>
        <p:nvSpPr>
          <p:cNvPr id="5" name="右箭头 4"/>
          <p:cNvSpPr/>
          <p:nvPr/>
        </p:nvSpPr>
        <p:spPr>
          <a:xfrm>
            <a:off x="3505200" y="1859033"/>
            <a:ext cx="228600" cy="19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右箭头 5"/>
          <p:cNvSpPr/>
          <p:nvPr/>
        </p:nvSpPr>
        <p:spPr>
          <a:xfrm>
            <a:off x="5943600" y="1828800"/>
            <a:ext cx="228600" cy="228600"/>
          </a:xfrm>
          <a:prstGeom prst="rightArrow">
            <a:avLst>
              <a:gd name="adj1" fmla="val 50000"/>
              <a:gd name="adj2" fmla="val 58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39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Using symbols</a:t>
            </a:r>
            <a:br>
              <a:rPr lang="en-US" dirty="0" smtClean="0"/>
            </a:br>
            <a:endParaRPr lang="en-US" dirty="0"/>
          </a:p>
        </p:txBody>
      </p:sp>
      <p:sp>
        <p:nvSpPr>
          <p:cNvPr id="4" name="内容占位符 2"/>
          <p:cNvSpPr>
            <a:spLocks noGrp="1"/>
          </p:cNvSpPr>
          <p:nvPr>
            <p:ph idx="1"/>
          </p:nvPr>
        </p:nvSpPr>
        <p:spPr>
          <a:xfrm>
            <a:off x="685346" y="1732450"/>
            <a:ext cx="7765322" cy="4363550"/>
          </a:xfrm>
        </p:spPr>
        <p:txBody>
          <a:bodyPr>
            <a:normAutofit lnSpcReduction="10000"/>
          </a:bodyPr>
          <a:lstStyle/>
          <a:p>
            <a:pPr>
              <a:buNone/>
            </a:pPr>
            <a:r>
              <a:rPr lang="zh-CN" altLang="en-US" sz="2700" dirty="0">
                <a:solidFill>
                  <a:schemeClr val="tx1"/>
                </a:solidFill>
              </a:rPr>
              <a:t>↑</a:t>
            </a:r>
            <a:endParaRPr lang="en-US" altLang="zh-CN" sz="2700" dirty="0">
              <a:solidFill>
                <a:schemeClr val="tx1"/>
              </a:solidFill>
            </a:endParaRPr>
          </a:p>
          <a:p>
            <a:pPr>
              <a:buNone/>
            </a:pPr>
            <a:r>
              <a:rPr lang="zh-CN" altLang="en-US" sz="2700" dirty="0">
                <a:solidFill>
                  <a:schemeClr val="tx1"/>
                </a:solidFill>
              </a:rPr>
              <a:t>↓</a:t>
            </a:r>
            <a:endParaRPr lang="en-US" altLang="zh-CN" sz="2700" dirty="0">
              <a:solidFill>
                <a:schemeClr val="tx1"/>
              </a:solidFill>
            </a:endParaRPr>
          </a:p>
          <a:p>
            <a:pPr>
              <a:buNone/>
            </a:pPr>
            <a:r>
              <a:rPr lang="zh-CN" altLang="en-US" sz="2700" dirty="0">
                <a:solidFill>
                  <a:schemeClr val="tx1"/>
                </a:solidFill>
              </a:rPr>
              <a:t>←</a:t>
            </a:r>
            <a:endParaRPr lang="en-US" altLang="zh-CN" sz="2700" dirty="0">
              <a:solidFill>
                <a:schemeClr val="tx1"/>
              </a:solidFill>
            </a:endParaRPr>
          </a:p>
          <a:p>
            <a:pPr>
              <a:buNone/>
            </a:pPr>
            <a:r>
              <a:rPr lang="zh-CN" altLang="en-US" sz="2700" dirty="0" smtClean="0">
                <a:solidFill>
                  <a:schemeClr val="tx1"/>
                </a:solidFill>
              </a:rPr>
              <a:t>→</a:t>
            </a:r>
            <a:endParaRPr lang="en-US" altLang="zh-CN" sz="2700" dirty="0" smtClean="0">
              <a:solidFill>
                <a:schemeClr val="tx1"/>
              </a:solidFill>
            </a:endParaRPr>
          </a:p>
          <a:p>
            <a:pPr>
              <a:buNone/>
            </a:pPr>
            <a:r>
              <a:rPr lang="zh-CN" altLang="en-US" sz="2700" dirty="0" smtClean="0">
                <a:solidFill>
                  <a:schemeClr val="tx1"/>
                </a:solidFill>
              </a:rPr>
              <a:t>＋ </a:t>
            </a:r>
            <a:endParaRPr lang="en-US" altLang="zh-CN" sz="2700" dirty="0">
              <a:solidFill>
                <a:schemeClr val="tx1"/>
              </a:solidFill>
            </a:endParaRPr>
          </a:p>
          <a:p>
            <a:pPr>
              <a:buNone/>
            </a:pPr>
            <a:r>
              <a:rPr lang="zh-CN" altLang="en-US" sz="2700" dirty="0" smtClean="0">
                <a:solidFill>
                  <a:schemeClr val="tx1"/>
                </a:solidFill>
              </a:rPr>
              <a:t>－</a:t>
            </a:r>
            <a:endParaRPr lang="en-US" altLang="zh-CN" sz="2700" dirty="0">
              <a:solidFill>
                <a:schemeClr val="tx1"/>
              </a:solidFill>
            </a:endParaRPr>
          </a:p>
          <a:p>
            <a:pPr>
              <a:buNone/>
            </a:pPr>
            <a:r>
              <a:rPr lang="zh-CN" altLang="en-US" sz="2700" dirty="0">
                <a:solidFill>
                  <a:schemeClr val="tx1"/>
                </a:solidFill>
              </a:rPr>
              <a:t> </a:t>
            </a:r>
            <a:r>
              <a:rPr lang="en-US" altLang="zh-CN" sz="2700" dirty="0" smtClean="0">
                <a:solidFill>
                  <a:schemeClr val="tx1"/>
                </a:solidFill>
              </a:rPr>
              <a:t>×</a:t>
            </a:r>
          </a:p>
          <a:p>
            <a:pPr>
              <a:buNone/>
            </a:pPr>
            <a:r>
              <a:rPr lang="zh-CN" altLang="en-US" sz="2700" dirty="0" smtClean="0">
                <a:solidFill>
                  <a:schemeClr val="tx1"/>
                </a:solidFill>
              </a:rPr>
              <a:t> </a:t>
            </a:r>
            <a:endParaRPr lang="en-US" dirty="0"/>
          </a:p>
        </p:txBody>
      </p:sp>
      <p:sp>
        <p:nvSpPr>
          <p:cNvPr id="5" name="矩形 4"/>
          <p:cNvSpPr/>
          <p:nvPr/>
        </p:nvSpPr>
        <p:spPr>
          <a:xfrm>
            <a:off x="3962400" y="1707012"/>
            <a:ext cx="2971800" cy="3487045"/>
          </a:xfrm>
          <a:prstGeom prst="rect">
            <a:avLst/>
          </a:prstGeom>
        </p:spPr>
        <p:txBody>
          <a:bodyPr wrap="square">
            <a:spAutoFit/>
          </a:bodyPr>
          <a:lstStyle/>
          <a:p>
            <a:pPr>
              <a:lnSpc>
                <a:spcPct val="150000"/>
              </a:lnSpc>
            </a:pPr>
            <a:r>
              <a:rPr lang="zh-CN" altLang="en-US" sz="2500" dirty="0" smtClean="0"/>
              <a:t>。</a:t>
            </a:r>
            <a:r>
              <a:rPr lang="en-US" altLang="zh-CN" sz="2500" dirty="0" smtClean="0"/>
              <a:t>y</a:t>
            </a:r>
          </a:p>
          <a:p>
            <a:pPr>
              <a:lnSpc>
                <a:spcPct val="150000"/>
              </a:lnSpc>
            </a:pPr>
            <a:r>
              <a:rPr lang="en-US" altLang="zh-CN" sz="2500" dirty="0" smtClean="0"/>
              <a:t>D</a:t>
            </a:r>
            <a:r>
              <a:rPr lang="zh-CN" altLang="en-US" sz="2500" dirty="0" smtClean="0"/>
              <a:t>。</a:t>
            </a:r>
            <a:endParaRPr lang="en-US" altLang="zh-CN" sz="2500" dirty="0" smtClean="0"/>
          </a:p>
          <a:p>
            <a:pPr>
              <a:lnSpc>
                <a:spcPct val="150000"/>
              </a:lnSpc>
            </a:pPr>
            <a:r>
              <a:rPr lang="en-US" altLang="zh-CN" sz="2500" dirty="0" smtClean="0"/>
              <a:t>()</a:t>
            </a:r>
          </a:p>
          <a:p>
            <a:pPr>
              <a:lnSpc>
                <a:spcPct val="150000"/>
              </a:lnSpc>
            </a:pPr>
            <a:r>
              <a:rPr lang="zh-CN" altLang="en-US" sz="2500" dirty="0" smtClean="0"/>
              <a:t>√</a:t>
            </a:r>
            <a:endParaRPr lang="en-US" altLang="zh-CN" sz="2500" dirty="0" smtClean="0"/>
          </a:p>
          <a:p>
            <a:pPr>
              <a:lnSpc>
                <a:spcPct val="150000"/>
              </a:lnSpc>
            </a:pPr>
            <a:r>
              <a:rPr lang="zh-CN" altLang="en-US" sz="2500" dirty="0" smtClean="0"/>
              <a:t>⊙</a:t>
            </a:r>
            <a:endParaRPr lang="en-US" altLang="zh-CN" sz="2500" dirty="0" smtClean="0"/>
          </a:p>
          <a:p>
            <a:pPr>
              <a:lnSpc>
                <a:spcPct val="150000"/>
              </a:lnSpc>
            </a:pPr>
            <a:r>
              <a:rPr lang="en-US" altLang="zh-CN" sz="2500" dirty="0" smtClean="0"/>
              <a:t>O  (So)</a:t>
            </a:r>
          </a:p>
        </p:txBody>
      </p:sp>
      <p:sp>
        <p:nvSpPr>
          <p:cNvPr id="8" name="内容占位符 2"/>
          <p:cNvSpPr txBox="1">
            <a:spLocks/>
          </p:cNvSpPr>
          <p:nvPr/>
        </p:nvSpPr>
        <p:spPr>
          <a:xfrm>
            <a:off x="2228099" y="1687368"/>
            <a:ext cx="2362654" cy="436355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Font typeface="Wingdings 2" charset="2"/>
              <a:buNone/>
            </a:pPr>
            <a:r>
              <a:rPr lang="zh-CN" altLang="en-US" sz="2700" dirty="0" smtClean="0">
                <a:solidFill>
                  <a:schemeClr val="tx1"/>
                </a:solidFill>
              </a:rPr>
              <a:t>∵</a:t>
            </a:r>
            <a:endParaRPr lang="en-US" altLang="zh-CN" sz="2700" dirty="0" smtClean="0">
              <a:solidFill>
                <a:schemeClr val="tx1"/>
              </a:solidFill>
            </a:endParaRPr>
          </a:p>
          <a:p>
            <a:pPr>
              <a:buFont typeface="Wingdings 2" charset="2"/>
              <a:buNone/>
            </a:pPr>
            <a:r>
              <a:rPr lang="zh-CN" altLang="en-US" sz="2700" dirty="0" smtClean="0">
                <a:solidFill>
                  <a:schemeClr val="tx1"/>
                </a:solidFill>
              </a:rPr>
              <a:t> ∴</a:t>
            </a:r>
            <a:endParaRPr lang="en-US" altLang="zh-CN" sz="2700" dirty="0" smtClean="0">
              <a:solidFill>
                <a:schemeClr val="tx1"/>
              </a:solidFill>
            </a:endParaRPr>
          </a:p>
          <a:p>
            <a:pPr>
              <a:buFont typeface="Wingdings 2" charset="2"/>
              <a:buNone/>
            </a:pPr>
            <a:r>
              <a:rPr lang="en-US" altLang="zh-CN" sz="2700" dirty="0" smtClean="0">
                <a:solidFill>
                  <a:schemeClr val="tx1"/>
                </a:solidFill>
              </a:rPr>
              <a:t>:</a:t>
            </a:r>
          </a:p>
          <a:p>
            <a:pPr>
              <a:buFont typeface="Wingdings 2" charset="2"/>
              <a:buNone/>
            </a:pPr>
            <a:r>
              <a:rPr lang="en-US" altLang="zh-CN" sz="2700" dirty="0" smtClean="0">
                <a:solidFill>
                  <a:schemeClr val="tx1"/>
                </a:solidFill>
              </a:rPr>
              <a:t>//</a:t>
            </a:r>
          </a:p>
          <a:p>
            <a:pPr>
              <a:buNone/>
            </a:pPr>
            <a:r>
              <a:rPr lang="en-US" sz="2400" dirty="0" smtClean="0">
                <a:effectLst/>
              </a:rPr>
              <a:t>☆</a:t>
            </a:r>
          </a:p>
          <a:p>
            <a:pPr>
              <a:buNone/>
            </a:pPr>
            <a:endParaRPr lang="en-US" altLang="zh-CN" sz="2400" dirty="0" smtClean="0">
              <a:solidFill>
                <a:schemeClr val="tx1"/>
              </a:solidFill>
            </a:endParaRPr>
          </a:p>
          <a:p>
            <a:endParaRPr lang="en-US" dirty="0"/>
          </a:p>
        </p:txBody>
      </p:sp>
      <p:sp>
        <p:nvSpPr>
          <p:cNvPr id="10" name="矩形 9"/>
          <p:cNvSpPr/>
          <p:nvPr/>
        </p:nvSpPr>
        <p:spPr>
          <a:xfrm>
            <a:off x="5791200" y="1797177"/>
            <a:ext cx="2971800" cy="4064126"/>
          </a:xfrm>
          <a:prstGeom prst="rect">
            <a:avLst/>
          </a:prstGeom>
        </p:spPr>
        <p:txBody>
          <a:bodyPr wrap="square">
            <a:spAutoFit/>
          </a:bodyPr>
          <a:lstStyle/>
          <a:p>
            <a:pPr>
              <a:lnSpc>
                <a:spcPct val="150000"/>
              </a:lnSpc>
            </a:pPr>
            <a:r>
              <a:rPr lang="zh-CN" altLang="en-US" sz="2500" dirty="0" smtClean="0"/>
              <a:t>∧  </a:t>
            </a:r>
            <a:r>
              <a:rPr lang="en-US" altLang="zh-CN" sz="2500" dirty="0" smtClean="0"/>
              <a:t>(</a:t>
            </a:r>
            <a:r>
              <a:rPr lang="zh-CN" altLang="en-US" sz="2500" dirty="0" smtClean="0"/>
              <a:t>∧</a:t>
            </a:r>
            <a:r>
              <a:rPr lang="en-US" altLang="zh-CN" sz="2500" dirty="0" smtClean="0"/>
              <a:t>o)</a:t>
            </a:r>
          </a:p>
          <a:p>
            <a:pPr>
              <a:lnSpc>
                <a:spcPct val="150000"/>
              </a:lnSpc>
            </a:pPr>
            <a:r>
              <a:rPr lang="en-US" altLang="zh-CN" sz="2500" dirty="0" smtClean="0"/>
              <a:t>﹠</a:t>
            </a:r>
          </a:p>
          <a:p>
            <a:pPr>
              <a:lnSpc>
                <a:spcPct val="150000"/>
              </a:lnSpc>
            </a:pPr>
            <a:r>
              <a:rPr lang="zh-CN" altLang="en-US" sz="2500" dirty="0" smtClean="0"/>
              <a:t>□</a:t>
            </a:r>
            <a:endParaRPr lang="en-US" altLang="zh-CN" sz="2500" dirty="0" smtClean="0"/>
          </a:p>
          <a:p>
            <a:pPr>
              <a:lnSpc>
                <a:spcPct val="150000"/>
              </a:lnSpc>
            </a:pPr>
            <a:r>
              <a:rPr lang="zh-CN" altLang="en-US" sz="2500" dirty="0" smtClean="0"/>
              <a:t>□</a:t>
            </a:r>
            <a:r>
              <a:rPr lang="en-US" altLang="zh-CN" sz="2500" dirty="0" smtClean="0"/>
              <a:t>.</a:t>
            </a:r>
            <a:endParaRPr lang="en-US" altLang="zh-CN" sz="2500" dirty="0"/>
          </a:p>
          <a:p>
            <a:pPr>
              <a:lnSpc>
                <a:spcPct val="150000"/>
              </a:lnSpc>
            </a:pPr>
            <a:r>
              <a:rPr lang="zh-CN" altLang="en-US" sz="2500" dirty="0" smtClean="0"/>
              <a:t>﹥﹤</a:t>
            </a:r>
            <a:endParaRPr lang="en-US" altLang="zh-CN" sz="2500" dirty="0" smtClean="0"/>
          </a:p>
          <a:p>
            <a:pPr>
              <a:lnSpc>
                <a:spcPct val="150000"/>
              </a:lnSpc>
            </a:pPr>
            <a:r>
              <a:rPr lang="en-US" altLang="zh-CN" sz="2500" dirty="0" smtClean="0"/>
              <a:t>U</a:t>
            </a:r>
            <a:endParaRPr lang="en-US" altLang="zh-CN" sz="2500" dirty="0"/>
          </a:p>
          <a:p>
            <a:pPr>
              <a:lnSpc>
                <a:spcPct val="150000"/>
              </a:lnSpc>
            </a:pPr>
            <a:endParaRPr lang="en-US" altLang="zh-CN" sz="2500" dirty="0" smtClean="0"/>
          </a:p>
        </p:txBody>
      </p:sp>
      <p:sp>
        <p:nvSpPr>
          <p:cNvPr id="3" name="左大括号 2"/>
          <p:cNvSpPr/>
          <p:nvPr/>
        </p:nvSpPr>
        <p:spPr>
          <a:xfrm>
            <a:off x="2286000" y="4572000"/>
            <a:ext cx="381000"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6181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effectLst/>
              </a:rPr>
              <a:t>practice</a:t>
            </a:r>
            <a:endParaRPr lang="en-US" dirty="0"/>
          </a:p>
        </p:txBody>
      </p:sp>
      <p:sp>
        <p:nvSpPr>
          <p:cNvPr id="3" name="内容占位符 2"/>
          <p:cNvSpPr>
            <a:spLocks noGrp="1"/>
          </p:cNvSpPr>
          <p:nvPr>
            <p:ph idx="1"/>
          </p:nvPr>
        </p:nvSpPr>
        <p:spPr>
          <a:xfrm>
            <a:off x="685346" y="2514600"/>
            <a:ext cx="7765322" cy="3276601"/>
          </a:xfrm>
        </p:spPr>
        <p:txBody>
          <a:bodyPr/>
          <a:lstStyle/>
          <a:p>
            <a:r>
              <a:rPr lang="zh-CN" altLang="en-US" dirty="0" smtClean="0">
                <a:effectLst/>
              </a:rPr>
              <a:t>袋鼠</a:t>
            </a:r>
            <a:r>
              <a:rPr lang="zh-CN" altLang="en-US" dirty="0">
                <a:effectLst/>
              </a:rPr>
              <a:t>共和国去年遭遇了</a:t>
            </a:r>
            <a:r>
              <a:rPr lang="zh-CN" altLang="en-US" dirty="0" smtClean="0">
                <a:effectLst/>
              </a:rPr>
              <a:t>青草</a:t>
            </a:r>
            <a:r>
              <a:rPr lang="en-US" altLang="zh-CN" dirty="0" smtClean="0">
                <a:solidFill>
                  <a:srgbClr val="FFFF00"/>
                </a:solidFill>
                <a:effectLst/>
              </a:rPr>
              <a:t>(</a:t>
            </a:r>
            <a:r>
              <a:rPr lang="zh-CN" altLang="en-US" dirty="0" smtClean="0">
                <a:solidFill>
                  <a:srgbClr val="FFFF00"/>
                </a:solidFill>
                <a:effectLst/>
              </a:rPr>
              <a:t>歉收</a:t>
            </a:r>
            <a:r>
              <a:rPr lang="en-US" altLang="zh-CN" dirty="0" smtClean="0">
                <a:solidFill>
                  <a:srgbClr val="FFFF00"/>
                </a:solidFill>
                <a:effectLst/>
              </a:rPr>
              <a:t>)</a:t>
            </a:r>
            <a:r>
              <a:rPr lang="zh-CN" altLang="en-US" dirty="0" smtClean="0">
                <a:effectLst/>
              </a:rPr>
              <a:t>，</a:t>
            </a:r>
            <a:r>
              <a:rPr lang="zh-CN" altLang="en-US" dirty="0">
                <a:effectLst/>
              </a:rPr>
              <a:t>再加上与其他动物种族的冲突，造成了许多未成年袋鼠</a:t>
            </a:r>
            <a:r>
              <a:rPr lang="zh-CN" altLang="en-US" dirty="0" smtClean="0">
                <a:effectLst/>
              </a:rPr>
              <a:t>的</a:t>
            </a:r>
            <a:r>
              <a:rPr lang="en-US" altLang="zh-CN" dirty="0" smtClean="0">
                <a:solidFill>
                  <a:srgbClr val="FFFF00"/>
                </a:solidFill>
                <a:effectLst/>
              </a:rPr>
              <a:t>(</a:t>
            </a:r>
            <a:r>
              <a:rPr lang="zh-CN" altLang="en-US" dirty="0" smtClean="0">
                <a:solidFill>
                  <a:srgbClr val="FFFF00"/>
                </a:solidFill>
                <a:effectLst/>
              </a:rPr>
              <a:t>死亡</a:t>
            </a:r>
            <a:r>
              <a:rPr lang="en-US" altLang="zh-CN" dirty="0" smtClean="0">
                <a:solidFill>
                  <a:srgbClr val="FFFF00"/>
                </a:solidFill>
                <a:effectLst/>
              </a:rPr>
              <a:t>)</a:t>
            </a:r>
            <a:r>
              <a:rPr lang="zh-CN" altLang="en-US" dirty="0" smtClean="0">
                <a:effectLst/>
              </a:rPr>
              <a:t>。</a:t>
            </a:r>
            <a:r>
              <a:rPr lang="zh-CN" altLang="en-US" dirty="0">
                <a:effectLst/>
              </a:rPr>
              <a:t>议会召开紧急会议，通过了进口粮食、签署停战协议等措施，今年国内形势已经</a:t>
            </a:r>
            <a:r>
              <a:rPr lang="zh-CN" altLang="en-US" dirty="0" smtClean="0">
                <a:effectLst/>
              </a:rPr>
              <a:t>出现</a:t>
            </a:r>
            <a:r>
              <a:rPr lang="en-US" altLang="zh-CN" dirty="0" smtClean="0">
                <a:solidFill>
                  <a:srgbClr val="FFFF00"/>
                </a:solidFill>
                <a:effectLst/>
              </a:rPr>
              <a:t>(</a:t>
            </a:r>
            <a:r>
              <a:rPr lang="zh-CN" altLang="en-US" dirty="0" smtClean="0">
                <a:solidFill>
                  <a:srgbClr val="FFFF00"/>
                </a:solidFill>
                <a:effectLst/>
              </a:rPr>
              <a:t>好转</a:t>
            </a:r>
            <a:r>
              <a:rPr lang="en-US" altLang="zh-CN" dirty="0" smtClean="0">
                <a:solidFill>
                  <a:srgbClr val="FFFF00"/>
                </a:solidFill>
                <a:effectLst/>
              </a:rPr>
              <a:t>)</a:t>
            </a:r>
            <a:r>
              <a:rPr lang="zh-CN" altLang="en-US" dirty="0" smtClean="0">
                <a:effectLst/>
              </a:rPr>
              <a:t>。</a:t>
            </a:r>
            <a:endParaRPr lang="en-US" dirty="0">
              <a:effectLst/>
            </a:endParaRPr>
          </a:p>
          <a:p>
            <a:endParaRPr lang="en-US" dirty="0"/>
          </a:p>
        </p:txBody>
      </p:sp>
    </p:spTree>
    <p:extLst>
      <p:ext uri="{BB962C8B-B14F-4D97-AF65-F5344CB8AC3E}">
        <p14:creationId xmlns:p14="http://schemas.microsoft.com/office/powerpoint/2010/main" val="35460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 traditional and the new ways of classroom education are somewhat at conflict with each other, as the former approaches education from the perspective of how teachers plan, teach, and evaluate; while the latter does so from the perspective of how students query, learn, and answer. However, it is hard to judge which way is better. More often, teachers of the 21 century combine both in their classrooms.</a:t>
            </a:r>
            <a:endParaRPr lang="en-US" dirty="0"/>
          </a:p>
        </p:txBody>
      </p:sp>
    </p:spTree>
    <p:extLst>
      <p:ext uri="{BB962C8B-B14F-4D97-AF65-F5344CB8AC3E}">
        <p14:creationId xmlns:p14="http://schemas.microsoft.com/office/powerpoint/2010/main" val="3061485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板">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石板">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板">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石板</Template>
  <TotalTime>900</TotalTime>
  <Words>678</Words>
  <Application>Microsoft Office PowerPoint</Application>
  <PresentationFormat>全屏显示(4:3)</PresentationFormat>
  <Paragraphs>114</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等线</vt:lpstr>
      <vt:lpstr>方正舒体</vt:lpstr>
      <vt:lpstr>华文楷体</vt:lpstr>
      <vt:lpstr>宋体</vt:lpstr>
      <vt:lpstr>Arial</vt:lpstr>
      <vt:lpstr>Calibri</vt:lpstr>
      <vt:lpstr>Calisto MT</vt:lpstr>
      <vt:lpstr>Times New Roman</vt:lpstr>
      <vt:lpstr>Trebuchet MS</vt:lpstr>
      <vt:lpstr>Wingdings</vt:lpstr>
      <vt:lpstr>Wingdings 2</vt:lpstr>
      <vt:lpstr>石板</vt:lpstr>
      <vt:lpstr>英语口译</vt:lpstr>
      <vt:lpstr>Warming up: listen, understand and retell</vt:lpstr>
      <vt:lpstr>Warming up: Listen and Understand</vt:lpstr>
      <vt:lpstr>One-on-one interpreting</vt:lpstr>
      <vt:lpstr>Vocabulary: Vie to answer first!</vt:lpstr>
      <vt:lpstr>Important Skill: Take Notes</vt:lpstr>
      <vt:lpstr>Using symbols </vt:lpstr>
      <vt:lpstr>practice</vt:lpstr>
      <vt:lpstr>PowerPoint 演示文稿</vt:lpstr>
      <vt:lpstr>PowerPoint 演示文稿</vt:lpstr>
      <vt:lpstr>Practice</vt:lpstr>
      <vt:lpstr>Talk, listen and interpret</vt:lpstr>
      <vt:lpstr>Homework</vt:lpstr>
      <vt:lpstr>Important Skill 2:  Interpreting proper nouns</vt:lpstr>
      <vt:lpstr>Important Skill: Noting the structure of source passage</vt:lpstr>
      <vt:lpstr>Interpret for Obama!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英语口译</dc:title>
  <dc:creator>Dolci</dc:creator>
  <cp:lastModifiedBy>Xiang Dingding</cp:lastModifiedBy>
  <cp:revision>119</cp:revision>
  <dcterms:created xsi:type="dcterms:W3CDTF">2015-03-29T06:59:42Z</dcterms:created>
  <dcterms:modified xsi:type="dcterms:W3CDTF">2019-03-18T02:45:21Z</dcterms:modified>
</cp:coreProperties>
</file>