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E100-1BD3-4732-B402-528068E6172C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1FD1-61C0-480F-8751-A66A39BF1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5&#35838;.mp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35838;&#25991;MP3/&#31532;5&#35838;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00113" y="388938"/>
            <a:ext cx="734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2800" b="1" dirty="0" smtClean="0">
                <a:solidFill>
                  <a:srgbClr val="0033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ungsuhChe" pitchFamily="49" charset="-127"/>
                <a:ea typeface="GungsuhChe" pitchFamily="49" charset="-127"/>
              </a:rPr>
              <a:t>제</a:t>
            </a:r>
            <a:r>
              <a:rPr lang="en-US" altLang="ko-KR" sz="2800" b="1" dirty="0" smtClean="0">
                <a:solidFill>
                  <a:srgbClr val="0033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ungsuhChe" pitchFamily="49" charset="-127"/>
                <a:ea typeface="GungsuhChe" pitchFamily="49" charset="-127"/>
              </a:rPr>
              <a:t>6</a:t>
            </a:r>
            <a:r>
              <a:rPr lang="ko-KR" altLang="en-US" sz="2800" b="1" dirty="0" smtClean="0">
                <a:solidFill>
                  <a:srgbClr val="0033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ungsuhChe" pitchFamily="49" charset="-127"/>
                <a:ea typeface="GungsuhChe" pitchFamily="49" charset="-127"/>
              </a:rPr>
              <a:t>과 스포츠</a:t>
            </a:r>
            <a:endParaRPr lang="ko-KR" altLang="en-US" sz="2800" b="1" dirty="0">
              <a:solidFill>
                <a:srgbClr val="003366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99297" y="1598023"/>
            <a:ext cx="4969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isometricOffAxis1Right"/>
              <a:lightRig rig="threePt" dir="t"/>
            </a:scene3d>
          </a:bodyPr>
          <a:lstStyle/>
          <a:p>
            <a:pPr eaLnBrk="0" hangingPunct="0"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무슨 스포츠를 좋아하는가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?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  <a:latin typeface="宋体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0" y="2420888"/>
            <a:ext cx="4283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isometricOffAxis1Right"/>
              <a:lightRig rig="threePt" dir="t"/>
            </a:scene3d>
          </a:bodyPr>
          <a:lstStyle/>
          <a:p>
            <a:pPr eaLnBrk="0" hangingPunct="0"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제일 잘하는 운동은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?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  <a:latin typeface="宋体" pitchFamily="2" charset="-122"/>
            </a:endParaRPr>
          </a:p>
        </p:txBody>
      </p:sp>
      <p:pic>
        <p:nvPicPr>
          <p:cNvPr id="12290" name="Picture 2" descr="http://www.hinews.cn/pic/0/10/26/84/10268497_93943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" y="548680"/>
            <a:ext cx="1656184" cy="1656184"/>
          </a:xfrm>
          <a:prstGeom prst="rect">
            <a:avLst/>
          </a:prstGeom>
          <a:noFill/>
        </p:spPr>
      </p:pic>
      <p:pic>
        <p:nvPicPr>
          <p:cNvPr id="12294" name="Picture 6" descr="http://t2.baidu.com/it/u=1760978559,313474762&amp;fm=23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2857500" cy="2857500"/>
          </a:xfrm>
          <a:prstGeom prst="rect">
            <a:avLst/>
          </a:prstGeom>
          <a:noFill/>
        </p:spPr>
      </p:pic>
      <p:pic>
        <p:nvPicPr>
          <p:cNvPr id="12300" name="Picture 12" descr="http://t3.baidu.com/it/u=1707215597,4145592442&amp;fm=23&amp;gp=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24745"/>
            <a:ext cx="1628180" cy="2170906"/>
          </a:xfrm>
          <a:prstGeom prst="rect">
            <a:avLst/>
          </a:prstGeom>
          <a:noFill/>
        </p:spPr>
      </p:pic>
      <p:pic>
        <p:nvPicPr>
          <p:cNvPr id="12302" name="Picture 14" descr="http://t2.baidu.com/it/u=4105877669,1993710237&amp;fm=23&amp;gp=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780929"/>
            <a:ext cx="1412156" cy="1882874"/>
          </a:xfrm>
          <a:prstGeom prst="rect">
            <a:avLst/>
          </a:prstGeom>
          <a:noFill/>
        </p:spPr>
      </p:pic>
      <p:pic>
        <p:nvPicPr>
          <p:cNvPr id="12304" name="Picture 16" descr="http://t3.baidu.com/it/u=2578090996,3387806990&amp;fm=23&amp;gp=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4437112"/>
            <a:ext cx="1296144" cy="1728192"/>
          </a:xfrm>
          <a:prstGeom prst="rect">
            <a:avLst/>
          </a:prstGeom>
          <a:noFill/>
        </p:spPr>
      </p:pic>
      <p:pic>
        <p:nvPicPr>
          <p:cNvPr id="12292" name="Picture 4" descr="http://t2.baidu.com/it/u=72382565,2945010647&amp;fm=23&amp;gp=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636912"/>
            <a:ext cx="2411760" cy="2411760"/>
          </a:xfrm>
          <a:prstGeom prst="rect">
            <a:avLst/>
          </a:prstGeom>
          <a:noFill/>
        </p:spPr>
      </p:pic>
      <p:pic>
        <p:nvPicPr>
          <p:cNvPr id="12298" name="Picture 10" descr="http://t1.baidu.com/it/u=3259373383,3528812682&amp;fm=23&amp;gp=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4653136"/>
            <a:ext cx="1242138" cy="1656184"/>
          </a:xfrm>
          <a:prstGeom prst="rect">
            <a:avLst/>
          </a:prstGeom>
          <a:noFill/>
        </p:spPr>
      </p:pic>
      <p:pic>
        <p:nvPicPr>
          <p:cNvPr id="12296" name="Picture 8" descr="http://t2.baidu.com/it/u=1697241217,1964022156&amp;fm=23&amp;gp=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5656" y="4409728"/>
            <a:ext cx="2448272" cy="2448272"/>
          </a:xfrm>
          <a:prstGeom prst="rect">
            <a:avLst/>
          </a:prstGeom>
          <a:noFill/>
        </p:spPr>
      </p:pic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644008" y="3265820"/>
            <a:ext cx="4283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isometricOffAxis1Right"/>
              <a:lightRig rig="threePt" dir="t"/>
            </a:scene3d>
          </a:bodyPr>
          <a:lstStyle/>
          <a:p>
            <a:pPr eaLnBrk="0" hangingPunct="0">
              <a:buFont typeface="Wingdings" pitchFamily="2" charset="2"/>
              <a:buChar char="u"/>
            </a:pP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운동을 자주 하면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宋体" pitchFamily="2" charset="-122"/>
              </a:rPr>
              <a:t>?</a:t>
            </a:r>
            <a:endParaRPr lang="ko-KR" altLang="en-US" sz="2800" b="1" dirty="0">
              <a:solidFill>
                <a:schemeClr val="accent1">
                  <a:lumMod val="75000"/>
                </a:schemeClr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544" y="2636912"/>
            <a:ext cx="4032448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000" dirty="0" smtClean="0"/>
              <a:t>通过谈恋爱能学习爱</a:t>
            </a:r>
            <a:r>
              <a:rPr lang="en-US" altLang="zh-CN" sz="2000" dirty="0" smtClean="0"/>
              <a:t>(</a:t>
            </a:r>
            <a:r>
              <a:rPr lang="ko-KR" altLang="en-US" sz="2000" dirty="0" smtClean="0"/>
              <a:t>연애를 하다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分享自己拥有的东西，以此来帮助别人。</a:t>
            </a:r>
            <a:r>
              <a:rPr lang="en-US" altLang="zh-CN" sz="2000" dirty="0" smtClean="0"/>
              <a:t>(</a:t>
            </a:r>
            <a:r>
              <a:rPr lang="ko-KR" altLang="en-US" sz="2000" dirty="0" smtClean="0"/>
              <a:t>타인을 돕다</a:t>
            </a:r>
            <a:r>
              <a:rPr lang="en-US" altLang="zh-CN" sz="2000" dirty="0" smtClean="0"/>
              <a:t>)</a:t>
            </a:r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通过减少私家车的使用能减少大气污染、噪音和交通拥堵。</a:t>
            </a:r>
            <a:r>
              <a:rPr lang="en-US" altLang="zh-CN" sz="2000" dirty="0" smtClean="0"/>
              <a:t>(</a:t>
            </a:r>
            <a:r>
              <a:rPr lang="ko-KR" altLang="en-US" sz="2000" dirty="0" smtClean="0"/>
              <a:t>자가용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대기오염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소음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교통체증</a:t>
            </a:r>
            <a:r>
              <a:rPr lang="en-US" altLang="zh-CN" sz="2000" dirty="0" smtClean="0"/>
              <a:t>)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通过改变想法解决矛盾。</a:t>
            </a:r>
            <a:r>
              <a:rPr lang="en-US" altLang="zh-CN" sz="2000" dirty="0" smtClean="0"/>
              <a:t>(</a:t>
            </a:r>
            <a:r>
              <a:rPr lang="ko-KR" altLang="en-US" sz="2000" dirty="0" smtClean="0"/>
              <a:t>갈등을 풀다</a:t>
            </a:r>
            <a:r>
              <a:rPr lang="en-US" altLang="zh-CN" sz="2000" dirty="0" smtClean="0"/>
              <a:t>)</a:t>
            </a:r>
            <a:endParaRPr lang="en-US" altLang="ko-KR" sz="2000" dirty="0" smtClean="0"/>
          </a:p>
          <a:p>
            <a:pPr>
              <a:lnSpc>
                <a:spcPct val="114000"/>
              </a:lnSpc>
            </a:pPr>
            <a:r>
              <a:rPr lang="ko-KR" altLang="zh-CN" sz="2000" dirty="0" smtClean="0"/>
              <a:t>通过汽车撞墙，以此来测试汽车是否坚固。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벽에 부딪치다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튼튼하다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테스트하다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通过揭示疾病的遗传因子来开发治疗药品。</a:t>
            </a:r>
            <a:r>
              <a:rPr lang="en-US" altLang="zh-CN" sz="2000" dirty="0" smtClean="0"/>
              <a:t>(</a:t>
            </a:r>
            <a:r>
              <a:rPr lang="ko-KR" altLang="en-US" sz="2000" dirty="0" smtClean="0"/>
              <a:t>질병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유전인자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치료약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개발하다</a:t>
            </a:r>
            <a:r>
              <a:rPr lang="en-US" altLang="zh-CN" sz="2000" dirty="0" smtClean="0"/>
              <a:t>)</a:t>
            </a: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499993" y="2636912"/>
            <a:ext cx="4644008" cy="395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연애를 함으로써 사랑을 배울 수 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가진 것을 나눔으로써 타인을 돕는다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자가용 이용을 </a:t>
            </a:r>
            <a:r>
              <a:rPr lang="ko-KR" altLang="en-US" sz="2000" b="1" dirty="0" smtClean="0"/>
              <a:t>줄임으로써</a:t>
            </a:r>
            <a:r>
              <a:rPr lang="ko-KR" altLang="en-US" sz="2000" dirty="0" smtClean="0"/>
              <a:t> 대기오염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소음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교통체증을 줄일 수 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생각</a:t>
            </a:r>
            <a:r>
              <a:rPr lang="ko-KR" altLang="en-US" sz="2000" dirty="0" smtClean="0"/>
              <a:t>과</a:t>
            </a:r>
            <a:r>
              <a:rPr lang="ko-KR" altLang="zh-CN" sz="2000" dirty="0" smtClean="0"/>
              <a:t> 입장을 바</a:t>
            </a:r>
            <a:r>
              <a:rPr lang="ko-KR" altLang="en-US" sz="2000" dirty="0" smtClean="0"/>
              <a:t>꿈으로써</a:t>
            </a:r>
            <a:r>
              <a:rPr lang="ko-KR" altLang="zh-CN" sz="2000" dirty="0" smtClean="0"/>
              <a:t> 갈등</a:t>
            </a:r>
            <a:r>
              <a:rPr lang="ko-KR" altLang="en-US" sz="2000" dirty="0" smtClean="0"/>
              <a:t>을</a:t>
            </a:r>
            <a:r>
              <a:rPr lang="ko-KR" altLang="zh-CN" sz="2000" dirty="0" smtClean="0"/>
              <a:t> 풀</a:t>
            </a:r>
            <a:r>
              <a:rPr lang="ko-KR" altLang="en-US" sz="2000" dirty="0" smtClean="0"/>
              <a:t>다</a:t>
            </a:r>
            <a:r>
              <a:rPr lang="en-US" altLang="zh-CN" sz="2000" dirty="0" smtClean="0"/>
              <a:t>.</a:t>
            </a:r>
            <a:endParaRPr lang="en-US" altLang="ko-KR" sz="20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자동차를 벽에 부딪쳐 봄으로써 차가 얼마나 튼튼한지를 테스트한다</a:t>
            </a:r>
            <a:r>
              <a:rPr lang="en-US" altLang="zh-CN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질병의 유전인자를 밝힘으로써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치료약을 개발</a:t>
            </a:r>
            <a:r>
              <a:rPr lang="ko-KR" altLang="en-US" sz="2000" dirty="0" smtClean="0"/>
              <a:t>한다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altLang="zh-CN" sz="20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504378" y="116632"/>
            <a:ext cx="838810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ㅁ으로（써）</a:t>
            </a:r>
            <a:r>
              <a:rPr lang="en-US" altLang="zh-CN" sz="2000" b="1" dirty="0" smtClean="0">
                <a:latin typeface="+mn-ea"/>
                <a:ea typeface="+mn-ea"/>
              </a:rPr>
              <a:t>/-</a:t>
            </a:r>
            <a:r>
              <a:rPr lang="ko-KR" altLang="zh-CN" sz="2000" b="1" dirty="0" smtClean="0">
                <a:latin typeface="+mn-ea"/>
                <a:ea typeface="+mn-ea"/>
              </a:rPr>
              <a:t>음으로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써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r>
              <a:rPr lang="ko-KR" altLang="zh-CN" sz="2000" b="1" dirty="0" smtClean="0">
                <a:latin typeface="+mn-ea"/>
                <a:ea typeface="+mn-ea"/>
              </a:rPr>
              <a:t>（连用形态）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此连用形态是体词形词尾“</a:t>
            </a:r>
            <a:r>
              <a:rPr lang="en-US" altLang="zh-CN" sz="2000" dirty="0" smtClean="0">
                <a:latin typeface="+mn-ea"/>
                <a:ea typeface="+mn-ea"/>
              </a:rPr>
              <a:t>-(</a:t>
            </a:r>
            <a:r>
              <a:rPr lang="ko-KR" altLang="zh-CN" sz="2000" dirty="0" smtClean="0">
                <a:latin typeface="+mn-ea"/>
                <a:ea typeface="+mn-ea"/>
              </a:rPr>
              <a:t>으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ㅁ”与助词“</a:t>
            </a:r>
            <a:r>
              <a:rPr lang="en-US" altLang="zh-CN" sz="2000" dirty="0" smtClean="0">
                <a:latin typeface="+mn-ea"/>
                <a:ea typeface="+mn-ea"/>
              </a:rPr>
              <a:t>-(</a:t>
            </a:r>
            <a:r>
              <a:rPr lang="ko-KR" altLang="zh-CN" sz="2000" dirty="0" smtClean="0">
                <a:latin typeface="+mn-ea"/>
                <a:ea typeface="+mn-ea"/>
              </a:rPr>
              <a:t>으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  <a:r>
              <a:rPr lang="ko-KR" altLang="zh-CN" sz="2000" dirty="0" smtClean="0">
                <a:latin typeface="+mn-ea"/>
                <a:ea typeface="+mn-ea"/>
              </a:rPr>
              <a:t>로”的连用而构成的，用于动词词干后，表示前句是后句的前提，相当于汉语的“由于</a:t>
            </a:r>
            <a:r>
              <a:rPr lang="en-US" altLang="zh-CN" sz="2000" dirty="0" smtClean="0">
                <a:latin typeface="+mn-ea"/>
                <a:ea typeface="+mn-ea"/>
              </a:rPr>
              <a:t>……”,</a:t>
            </a:r>
            <a:r>
              <a:rPr lang="ko-KR" altLang="zh-CN" sz="2000" dirty="0" smtClean="0">
                <a:latin typeface="+mn-ea"/>
                <a:ea typeface="+mn-ea"/>
              </a:rPr>
              <a:t>“以便</a:t>
            </a:r>
            <a:r>
              <a:rPr lang="en-US" altLang="zh-CN" sz="2000" dirty="0" smtClean="0">
                <a:latin typeface="+mn-ea"/>
                <a:ea typeface="+mn-ea"/>
              </a:rPr>
              <a:t>……”,</a:t>
            </a:r>
            <a:r>
              <a:rPr lang="ko-KR" altLang="zh-CN" sz="2000" dirty="0" smtClean="0">
                <a:latin typeface="+mn-ea"/>
                <a:ea typeface="+mn-ea"/>
              </a:rPr>
              <a:t>“由此</a:t>
            </a:r>
            <a:r>
              <a:rPr lang="en-US" altLang="zh-CN" sz="2000" dirty="0" smtClean="0">
                <a:latin typeface="+mn-ea"/>
                <a:ea typeface="+mn-ea"/>
              </a:rPr>
              <a:t>……”</a:t>
            </a:r>
            <a:r>
              <a:rPr lang="ko-KR" altLang="zh-CN" sz="2000" dirty="0" smtClean="0">
                <a:latin typeface="+mn-ea"/>
                <a:ea typeface="+mn-ea"/>
              </a:rPr>
              <a:t>等。 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zh-CN" altLang="zh-CN" sz="2000" dirty="0" smtClean="0">
                <a:latin typeface="+mn-ea"/>
                <a:ea typeface="+mn-ea"/>
              </a:rPr>
              <a:t>表示通过这个行为达到后面的结果。相当于汉语的“通过……”、“以此……”。“由于……”、“由此……”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</a:p>
          <a:p>
            <a:r>
              <a:rPr lang="ko-KR" altLang="zh-CN" sz="2000" b="1" dirty="0" smtClean="0"/>
              <a:t>대화로써</a:t>
            </a:r>
            <a:r>
              <a:rPr lang="ko-KR" altLang="zh-CN" sz="2000" dirty="0" smtClean="0"/>
              <a:t> 갈등을 풀다</a:t>
            </a:r>
            <a:r>
              <a:rPr lang="en-US" altLang="zh-CN" sz="2000" dirty="0" smtClean="0"/>
              <a:t>.</a:t>
            </a:r>
            <a:r>
              <a:rPr lang="ko-KR" altLang="zh-CN" sz="2000" dirty="0" smtClean="0"/>
              <a:t>通过对话来解决矛盾。</a:t>
            </a:r>
            <a:endParaRPr lang="en-US" altLang="ko-KR" sz="2000" dirty="0" smtClean="0"/>
          </a:p>
          <a:p>
            <a:r>
              <a:rPr lang="ko-KR" altLang="en-US" sz="2000" b="1" dirty="0" smtClean="0"/>
              <a:t>대화를 함으</a:t>
            </a:r>
            <a:r>
              <a:rPr lang="ko-KR" altLang="zh-CN" sz="2000" b="1" dirty="0" smtClean="0"/>
              <a:t>로써 </a:t>
            </a:r>
            <a:r>
              <a:rPr lang="ko-KR" altLang="zh-CN" sz="2000" dirty="0" smtClean="0"/>
              <a:t>갈등을 풀다</a:t>
            </a:r>
            <a:r>
              <a:rPr lang="en-US" altLang="zh-CN" sz="2000" dirty="0" smtClean="0"/>
              <a:t>.</a:t>
            </a:r>
            <a:r>
              <a:rPr lang="ko-KR" altLang="zh-CN" sz="2000" dirty="0" smtClean="0"/>
              <a:t>通过对话来解决矛盾。。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80729"/>
            <a:ext cx="8640960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真题搜索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  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(2009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년 제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16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회 고급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 (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问答题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 인류는 보석의 하나인 호박을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(      )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인공적으로 전기를 만들어 낼 수 있다는 사실을 알게 되었다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.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전기를 나타내는 말이 호박을 뜻하는 그리스어에서 유래한 것도 이러한 이유 때문이다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. …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(      )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에 알맞은 것을 고르십시오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①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문지르고자   ②문질러서야   ③문지르려거든   </a:t>
            </a: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④문지름으로써</a:t>
            </a:r>
            <a:endParaRPr kumimoji="0" lang="en-US" altLang="ko-K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imes New Roman" pitchFamily="18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(2007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년 제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11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회 고급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 (</a:t>
            </a:r>
            <a:r>
              <a:rPr kumimoji="0" lang="ko-KR" alt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选择填空题</a:t>
            </a:r>
            <a:r>
              <a:rPr kumimoji="0" lang="en-US" altLang="ko-KR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546100" marR="0" lvl="0" indent="-544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가：뇌에서 손과 관련 있는 부위의 면적이 가장 넓다고 하던데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,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그럼 손과 뇌가 밀접한 관계가 있다는 건가요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546100" marR="0" lvl="0" indent="-544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나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: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네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,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그렇기 때문에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_________________________________.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546100" marR="0" lvl="0" indent="-544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가 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: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손으로 만지고 노는 장난감이 왜 아이들에게 좋은지 이제야 알겠네요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.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① </a:t>
            </a: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손을 많이 움직여서인지 두뇌 발달에 필요하다고도 하죠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② 두뇌 발달에 도움을 줄 바에야 손을 많이 쓰는 것이 낫다고도 하죠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③ 손을 많이 움직임으로써 두뇌 발달에 도움을 줄 수 있다고도 하죠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TT877C195EtCID-WinCharSetFFFF-H"/>
              </a:rPr>
              <a:t>④ 두뇌 발달에 도움을 줄 것처럼 손을 많이 쓰는 것이 낫다고도 하죠</a:t>
            </a:r>
            <a:endParaRPr kumimoji="0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544" y="1268760"/>
            <a:ext cx="360045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/>
              <a:t>以美国为首的北约</a:t>
            </a:r>
            <a:r>
              <a:rPr lang="zh-CN" altLang="en-US" sz="2000" dirty="0" smtClean="0"/>
              <a:t>加盟国</a:t>
            </a:r>
            <a:r>
              <a:rPr lang="en-US" altLang="zh-CN" sz="2000" dirty="0" smtClean="0"/>
              <a:t>(</a:t>
            </a:r>
            <a:r>
              <a:rPr lang="ko-KR" altLang="en-US" sz="2000" dirty="0" smtClean="0"/>
              <a:t>나토 가맹국</a:t>
            </a:r>
            <a:r>
              <a:rPr lang="en-US" altLang="zh-CN" sz="2000" dirty="0" smtClean="0"/>
              <a:t>)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喜欢音乐、美术等艺术。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擅长乒乓等许多运动。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便利店里卖得最多的东西是以饮料、紫菜包饭、方便面为首的食物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ko-KR" altLang="en-US" sz="2000" dirty="0" smtClean="0"/>
              <a:t>请填写您的地址以及电话号码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电子信箱的地址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기입하다</a:t>
            </a:r>
            <a:r>
              <a:rPr lang="en-US" altLang="ko-KR" sz="2000" dirty="0" smtClean="0"/>
              <a:t>)</a:t>
            </a:r>
            <a:r>
              <a:rPr lang="zh-CN" altLang="en-US" sz="2000" dirty="0" smtClean="0">
                <a:latin typeface="+mn-ea"/>
                <a:ea typeface="+mn-ea"/>
              </a:rPr>
              <a:t>。</a:t>
            </a:r>
            <a:endParaRPr lang="en-US" altLang="zh-CN" sz="2000" dirty="0" smtClean="0">
              <a:latin typeface="+mn-ea"/>
              <a:ea typeface="+mn-ea"/>
            </a:endParaRPr>
          </a:p>
          <a:p>
            <a:r>
              <a:rPr lang="ko-KR" altLang="en-US" sz="2000" dirty="0" smtClean="0"/>
              <a:t>栽培玉米、大豆等各种饲料原料</a:t>
            </a:r>
            <a:r>
              <a:rPr lang="zh-CN" altLang="en-US" sz="2000" dirty="0" smtClean="0"/>
              <a:t>。</a:t>
            </a:r>
            <a:endParaRPr lang="ko-KR" altLang="en-US" sz="2000" dirty="0" smtClean="0"/>
          </a:p>
          <a:p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11961" y="1268760"/>
            <a:ext cx="4680520" cy="355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미국을 비롯한 나토 가맹국들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>
                <a:latin typeface="+mn-ea"/>
                <a:ea typeface="+mn-ea"/>
              </a:rPr>
              <a:t>음악</a:t>
            </a:r>
            <a:r>
              <a:rPr lang="en-US" altLang="ko-KR" sz="2000" dirty="0" smtClean="0">
                <a:latin typeface="+mn-ea"/>
                <a:ea typeface="+mn-ea"/>
              </a:rPr>
              <a:t>,</a:t>
            </a:r>
            <a:r>
              <a:rPr lang="ko-KR" altLang="en-US" sz="2000" dirty="0" smtClean="0">
                <a:latin typeface="+mn-ea"/>
                <a:ea typeface="+mn-ea"/>
              </a:rPr>
              <a:t>미술을 비롯한 예술을 좋아한다</a:t>
            </a:r>
            <a:r>
              <a:rPr lang="en-US" altLang="ko-KR" sz="2000" dirty="0" smtClean="0">
                <a:latin typeface="+mn-ea"/>
                <a:ea typeface="+mn-ea"/>
              </a:rPr>
              <a:t>.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탁구를 비롯한 여러 운동을 잘한다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zh-CN" sz="2000" dirty="0" smtClean="0"/>
              <a:t>편의점에서 가장 많이 팔리는 것은 </a:t>
            </a:r>
            <a:r>
              <a:rPr lang="ko-KR" altLang="en-US" sz="2000" dirty="0" smtClean="0"/>
              <a:t>음료수</a:t>
            </a:r>
            <a:r>
              <a:rPr lang="en-US" altLang="ko-KR" sz="2000" dirty="0" smtClean="0"/>
              <a:t>,</a:t>
            </a:r>
            <a:r>
              <a:rPr lang="ko-KR" altLang="zh-CN" sz="2000" dirty="0" smtClean="0"/>
              <a:t>김밥</a:t>
            </a:r>
            <a:r>
              <a:rPr lang="ko-KR" altLang="en-US" sz="2000" dirty="0" smtClean="0"/>
              <a:t>과 라</a:t>
            </a:r>
            <a:r>
              <a:rPr lang="ko-KR" altLang="zh-CN" sz="2000" dirty="0" smtClean="0"/>
              <a:t>면</a:t>
            </a:r>
            <a:r>
              <a:rPr lang="ko-KR" altLang="en-US" sz="2000" dirty="0" smtClean="0"/>
              <a:t>을 비롯한</a:t>
            </a:r>
            <a:r>
              <a:rPr lang="ko-KR" altLang="zh-CN" sz="2000" dirty="0" smtClean="0"/>
              <a:t> 먹을거리들이다</a:t>
            </a:r>
            <a:r>
              <a:rPr lang="en-US" altLang="zh-CN" sz="2000" dirty="0" smtClean="0"/>
              <a:t>.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주소를 비롯하여 전화번호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이메일 주소를 기입하십시오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옥수수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콩을 비롯하여 사료를 재배하다 </a:t>
            </a:r>
          </a:p>
          <a:p>
            <a:endParaRPr lang="ko-KR" altLang="en-US" sz="2000" dirty="0" smtClean="0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504378" y="416858"/>
            <a:ext cx="83881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를</a:t>
            </a:r>
            <a:r>
              <a:rPr lang="en-US" altLang="zh-CN" sz="2000" b="1" dirty="0" smtClean="0">
                <a:latin typeface="+mn-ea"/>
                <a:ea typeface="+mn-ea"/>
              </a:rPr>
              <a:t>/-</a:t>
            </a:r>
            <a:r>
              <a:rPr lang="ko-KR" altLang="zh-CN" sz="2000" b="1" dirty="0" smtClean="0">
                <a:latin typeface="+mn-ea"/>
                <a:ea typeface="+mn-ea"/>
              </a:rPr>
              <a:t>을 비롯하여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비롯한</a:t>
            </a:r>
            <a:r>
              <a:rPr lang="en-US" altLang="zh-CN" sz="2000" b="1" dirty="0" smtClean="0">
                <a:latin typeface="+mn-ea"/>
                <a:ea typeface="+mn-ea"/>
              </a:rPr>
              <a:t>) (</a:t>
            </a:r>
            <a:r>
              <a:rPr lang="ko-KR" altLang="zh-CN" sz="2000" b="1" dirty="0" smtClean="0">
                <a:latin typeface="+mn-ea"/>
                <a:ea typeface="+mn-ea"/>
              </a:rPr>
              <a:t>惯用型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表示为首的资格。相当于汉语的“以</a:t>
            </a:r>
            <a:r>
              <a:rPr lang="en-US" altLang="zh-CN" sz="2000" dirty="0" smtClean="0">
                <a:latin typeface="+mn-ea"/>
                <a:ea typeface="+mn-ea"/>
              </a:rPr>
              <a:t>……</a:t>
            </a:r>
            <a:r>
              <a:rPr lang="zh-CN" altLang="zh-CN" sz="2000" dirty="0" smtClean="0">
                <a:latin typeface="+mn-ea"/>
                <a:ea typeface="+mn-ea"/>
              </a:rPr>
              <a:t>为首”，“以</a:t>
            </a:r>
            <a:r>
              <a:rPr lang="en-US" altLang="zh-CN" sz="2000" dirty="0" smtClean="0">
                <a:latin typeface="+mn-ea"/>
                <a:ea typeface="+mn-ea"/>
              </a:rPr>
              <a:t>……</a:t>
            </a:r>
            <a:r>
              <a:rPr lang="zh-CN" altLang="zh-CN" sz="2000" dirty="0" smtClean="0">
                <a:latin typeface="+mn-ea"/>
                <a:ea typeface="+mn-ea"/>
              </a:rPr>
              <a:t>为主”。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544" y="1268760"/>
            <a:ext cx="3600450" cy="180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有望帮助非洲的儿童。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今年有望丰收。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풍년이 들다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中国的人均国民收入有望达到</a:t>
            </a:r>
            <a:r>
              <a:rPr lang="en-US" altLang="zh-CN" sz="2000" dirty="0" smtClean="0">
                <a:latin typeface="+mn-ea"/>
                <a:ea typeface="+mn-ea"/>
              </a:rPr>
              <a:t>1</a:t>
            </a:r>
            <a:r>
              <a:rPr lang="zh-CN" altLang="en-US" sz="2000" dirty="0" smtClean="0">
                <a:latin typeface="+mn-ea"/>
                <a:ea typeface="+mn-ea"/>
              </a:rPr>
              <a:t>万美金。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인당 국민소득</a:t>
            </a:r>
            <a:r>
              <a:rPr lang="en-US" altLang="zh-CN" sz="2000" dirty="0" smtClean="0">
                <a:latin typeface="+mn-ea"/>
                <a:ea typeface="+mn-ea"/>
              </a:rPr>
              <a:t>)</a:t>
            </a:r>
          </a:p>
          <a:p>
            <a:r>
              <a:rPr lang="zh-CN" altLang="en-US" sz="2000" dirty="0" smtClean="0">
                <a:latin typeface="+mn-ea"/>
                <a:ea typeface="+mn-ea"/>
              </a:rPr>
              <a:t>经济停滞有望马上结束。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11961" y="1268760"/>
            <a:ext cx="4680520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>
                <a:latin typeface="+mn-ea"/>
                <a:ea typeface="+mn-ea"/>
              </a:rPr>
              <a:t>아프리카 어린이들을 많이 도울 것으로 기대된다</a:t>
            </a:r>
            <a:r>
              <a:rPr lang="en-US" altLang="ko-KR" sz="2000" dirty="0" smtClean="0">
                <a:latin typeface="+mn-ea"/>
                <a:ea typeface="+mn-ea"/>
              </a:rPr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>
                <a:latin typeface="+mn-ea"/>
                <a:ea typeface="+mn-ea"/>
              </a:rPr>
              <a:t>올해가 풍년이 들 것으로 기대된다</a:t>
            </a:r>
            <a:r>
              <a:rPr lang="en-US" altLang="ko-KR" sz="2000" dirty="0" smtClean="0">
                <a:latin typeface="+mn-ea"/>
                <a:ea typeface="+mn-ea"/>
              </a:rPr>
              <a:t>.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중국의 인당 국민소득이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만 달러에 이를 것으로 기대된다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경기침체가 곧 끝날 것으로 기대된다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 smtClean="0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504378" y="416858"/>
            <a:ext cx="83881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로</a:t>
            </a:r>
            <a:r>
              <a:rPr lang="en-US" altLang="zh-CN" sz="2000" b="1" dirty="0" smtClean="0">
                <a:latin typeface="+mn-ea"/>
                <a:ea typeface="+mn-ea"/>
              </a:rPr>
              <a:t>/-</a:t>
            </a:r>
            <a:r>
              <a:rPr lang="ko-KR" altLang="zh-CN" sz="2000" b="1" dirty="0" smtClean="0">
                <a:latin typeface="+mn-ea"/>
                <a:ea typeface="+mn-ea"/>
              </a:rPr>
              <a:t>으로 기대되다（惯用型）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表示有望，相当于汉语的“有望</a:t>
            </a:r>
            <a:r>
              <a:rPr lang="en-US" altLang="zh-CN" sz="2000" dirty="0" smtClean="0">
                <a:latin typeface="+mn-ea"/>
                <a:ea typeface="+mn-ea"/>
              </a:rPr>
              <a:t>……”</a:t>
            </a:r>
            <a:r>
              <a:rPr lang="zh-CN" altLang="zh-CN" sz="2000" dirty="0" smtClean="0">
                <a:latin typeface="+mn-ea"/>
                <a:ea typeface="+mn-ea"/>
              </a:rPr>
              <a:t>等。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6725" y="2065338"/>
            <a:ext cx="36004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25000"/>
              </a:lnSpc>
            </a:pPr>
            <a:r>
              <a:rPr lang="zh-CN" altLang="en-US" sz="2000"/>
              <a:t>忙的话，不来也行。</a:t>
            </a:r>
            <a:r>
              <a:rPr lang="ko-KR" altLang="zh-CN" sz="2000"/>
              <a:t> </a:t>
            </a:r>
            <a:endParaRPr lang="zh-CN" altLang="zh-CN" sz="2000"/>
          </a:p>
          <a:p>
            <a:pPr eaLnBrk="0" latinLnBrk="1">
              <a:lnSpc>
                <a:spcPct val="125000"/>
              </a:lnSpc>
            </a:pPr>
            <a:r>
              <a:rPr lang="ko-KR" altLang="zh-CN" sz="2000"/>
              <a:t>这里可以拍照吗？</a:t>
            </a:r>
            <a:endParaRPr lang="zh-CN" altLang="zh-CN" sz="2000"/>
          </a:p>
          <a:p>
            <a:pPr>
              <a:lnSpc>
                <a:spcPct val="125000"/>
              </a:lnSpc>
            </a:pPr>
            <a:r>
              <a:rPr lang="ko-KR" altLang="zh-CN" sz="2000"/>
              <a:t>我可以问个事吗？</a:t>
            </a:r>
            <a:endParaRPr lang="ko-KR" altLang="en-US" sz="2000">
              <a:latin typeface="宋体" pitchFamily="2" charset="-122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851275" y="2076450"/>
            <a:ext cx="52927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ko-KR" altLang="en-US" sz="2000">
                <a:latin typeface="宋体" pitchFamily="2" charset="-122"/>
              </a:rPr>
              <a:t>바쁘면 안 와도 돼요</a:t>
            </a:r>
            <a:r>
              <a:rPr lang="en-US" altLang="ko-KR" sz="2000">
                <a:latin typeface="宋体" pitchFamily="2" charset="-122"/>
              </a:rPr>
              <a:t>/</a:t>
            </a:r>
            <a:r>
              <a:rPr lang="ko-KR" altLang="en-US" sz="2000">
                <a:latin typeface="宋体" pitchFamily="2" charset="-122"/>
              </a:rPr>
              <a:t>괜찮아요</a:t>
            </a:r>
            <a:r>
              <a:rPr lang="en-US" altLang="ko-KR" sz="2000">
                <a:latin typeface="宋体" pitchFamily="2" charset="-122"/>
              </a:rPr>
              <a:t>.</a:t>
            </a:r>
            <a:endParaRPr lang="en-US" altLang="zh-CN" sz="2000">
              <a:latin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ko-KR" altLang="zh-CN" sz="2000">
                <a:latin typeface="宋体" pitchFamily="2" charset="-122"/>
              </a:rPr>
              <a:t>여기서 사진 찍어도 돼요</a:t>
            </a:r>
            <a:r>
              <a:rPr lang="en-US" altLang="zh-CN" sz="2000">
                <a:latin typeface="宋体" pitchFamily="2" charset="-122"/>
              </a:rPr>
              <a:t>?</a:t>
            </a:r>
          </a:p>
          <a:p>
            <a:pPr>
              <a:spcBef>
                <a:spcPct val="30000"/>
              </a:spcBef>
            </a:pPr>
            <a:r>
              <a:rPr lang="ko-KR" altLang="zh-CN" sz="2000">
                <a:latin typeface="宋体" pitchFamily="2" charset="-122"/>
              </a:rPr>
              <a:t>한가지 물어봐도 돼요</a:t>
            </a:r>
            <a:r>
              <a:rPr lang="en-US" altLang="zh-CN" sz="2000">
                <a:latin typeface="宋体" pitchFamily="2" charset="-122"/>
              </a:rPr>
              <a:t>?</a:t>
            </a:r>
          </a:p>
          <a:p>
            <a:endParaRPr lang="ko-KR" altLang="en-US" sz="2000">
              <a:latin typeface="宋体" pitchFamily="2" charset="-122"/>
            </a:endParaRPr>
          </a:p>
          <a:p>
            <a:endParaRPr lang="en-US" altLang="ko-KR">
              <a:ea typeface="Gulim" pitchFamily="34" charset="-127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23850" y="333375"/>
            <a:ext cx="88201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defRPr/>
            </a:pPr>
            <a:r>
              <a:rPr lang="en-US" altLang="zh-CN" sz="2000" b="1" dirty="0">
                <a:latin typeface="+mn-ea"/>
                <a:ea typeface="+mn-ea"/>
              </a:rPr>
              <a:t>[</a:t>
            </a:r>
            <a:r>
              <a:rPr lang="zh-CN" altLang="en-US" sz="2000" b="1" dirty="0">
                <a:latin typeface="+mn-ea"/>
                <a:ea typeface="+mn-ea"/>
              </a:rPr>
              <a:t>补充</a:t>
            </a:r>
            <a:r>
              <a:rPr lang="en-US" altLang="zh-CN" sz="2000" b="1" dirty="0">
                <a:latin typeface="+mn-ea"/>
                <a:ea typeface="+mn-ea"/>
              </a:rPr>
              <a:t>] -</a:t>
            </a:r>
            <a:r>
              <a:rPr lang="ko-KR" altLang="zh-CN" sz="2000" b="1" dirty="0">
                <a:latin typeface="+mn-ea"/>
                <a:ea typeface="+mn-ea"/>
              </a:rPr>
              <a:t>어도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ko-KR" altLang="zh-CN" sz="2000" b="1" dirty="0">
                <a:latin typeface="+mn-ea"/>
                <a:ea typeface="+mn-ea"/>
              </a:rPr>
              <a:t>아도</a:t>
            </a:r>
            <a:r>
              <a:rPr lang="en-US" altLang="zh-CN" sz="2000" b="1" dirty="0">
                <a:latin typeface="+mn-ea"/>
                <a:ea typeface="+mn-ea"/>
              </a:rPr>
              <a:t>, </a:t>
            </a:r>
            <a:r>
              <a:rPr lang="ko-KR" altLang="zh-CN" sz="2000" b="1" dirty="0">
                <a:latin typeface="+mn-ea"/>
                <a:ea typeface="+mn-ea"/>
              </a:rPr>
              <a:t>여도</a:t>
            </a:r>
            <a:r>
              <a:rPr lang="en-US" altLang="zh-CN" sz="2000" b="1" dirty="0">
                <a:latin typeface="+mn-ea"/>
                <a:ea typeface="+mn-ea"/>
              </a:rPr>
              <a:t>) </a:t>
            </a:r>
            <a:r>
              <a:rPr lang="ko-KR" altLang="zh-CN" sz="2000" b="1" dirty="0">
                <a:latin typeface="+mn-ea"/>
                <a:ea typeface="+mn-ea"/>
              </a:rPr>
              <a:t>되다</a:t>
            </a:r>
            <a:r>
              <a:rPr lang="en-US" altLang="zh-CN" sz="2000" b="1" dirty="0">
                <a:latin typeface="+mn-ea"/>
                <a:ea typeface="+mn-ea"/>
              </a:rPr>
              <a:t>(/</a:t>
            </a:r>
            <a:r>
              <a:rPr lang="ko-KR" altLang="zh-CN" sz="2000" b="1" dirty="0">
                <a:latin typeface="+mn-ea"/>
                <a:ea typeface="+mn-ea"/>
              </a:rPr>
              <a:t>괜찮다</a:t>
            </a:r>
            <a:r>
              <a:rPr lang="en-US" altLang="zh-CN" sz="2000" b="1" dirty="0">
                <a:latin typeface="+mn-ea"/>
                <a:ea typeface="+mn-ea"/>
              </a:rPr>
              <a:t>/</a:t>
            </a:r>
            <a:r>
              <a:rPr lang="ko-KR" altLang="zh-CN" sz="2000" b="1" dirty="0">
                <a:latin typeface="+mn-ea"/>
                <a:ea typeface="+mn-ea"/>
              </a:rPr>
              <a:t>좋다</a:t>
            </a:r>
            <a:r>
              <a:rPr lang="en-US" altLang="zh-CN" sz="2000" b="1" dirty="0">
                <a:latin typeface="+mn-ea"/>
                <a:ea typeface="+mn-ea"/>
              </a:rPr>
              <a:t>)</a:t>
            </a:r>
            <a:r>
              <a:rPr lang="en-US" altLang="zh-CN" sz="2000" dirty="0">
                <a:latin typeface="+mn-ea"/>
                <a:ea typeface="+mn-ea"/>
              </a:rPr>
              <a:t>[</a:t>
            </a:r>
            <a:r>
              <a:rPr lang="ko-KR" altLang="zh-CN" sz="2000" dirty="0">
                <a:latin typeface="+mn-ea"/>
                <a:ea typeface="+mn-ea"/>
              </a:rPr>
              <a:t>惯用型</a:t>
            </a:r>
            <a:r>
              <a:rPr lang="en-US" altLang="zh-CN" sz="2000" dirty="0">
                <a:latin typeface="+mn-ea"/>
                <a:ea typeface="+mn-ea"/>
              </a:rPr>
              <a:t>]</a:t>
            </a:r>
            <a:endParaRPr lang="zh-CN" altLang="zh-CN" sz="2000" dirty="0">
              <a:latin typeface="+mn-ea"/>
              <a:ea typeface="+mn-ea"/>
            </a:endParaRPr>
          </a:p>
          <a:p>
            <a:pPr>
              <a:defRPr/>
            </a:pPr>
            <a:r>
              <a:rPr lang="zh-CN" altLang="zh-CN" sz="2000" dirty="0">
                <a:latin typeface="+mn-ea"/>
                <a:ea typeface="+mn-ea"/>
              </a:rPr>
              <a:t>用于谓词词干后，表示允许、同意，相当于汉语的“即使……也行（也可以）”。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zh-CN" sz="2000" dirty="0">
                <a:latin typeface="+mn-ea"/>
                <a:ea typeface="+mn-ea"/>
              </a:rPr>
              <a:t>전화 좀 써도 돼요</a:t>
            </a:r>
            <a:r>
              <a:rPr lang="en-US" altLang="zh-CN" sz="2000" dirty="0">
                <a:latin typeface="+mn-ea"/>
                <a:ea typeface="+mn-ea"/>
              </a:rPr>
              <a:t>? </a:t>
            </a:r>
            <a:r>
              <a:rPr lang="ko-KR" altLang="zh-CN" sz="2000" dirty="0">
                <a:latin typeface="+mn-ea"/>
                <a:ea typeface="+mn-ea"/>
              </a:rPr>
              <a:t>我可以用下电话吗？</a:t>
            </a:r>
            <a:r>
              <a:rPr lang="en-US" altLang="zh-CN" sz="2000" dirty="0">
                <a:latin typeface="+mn-ea"/>
                <a:ea typeface="+mn-ea"/>
              </a:rPr>
              <a:t>/ </a:t>
            </a:r>
            <a:r>
              <a:rPr lang="ko-KR" altLang="zh-CN" sz="2000" dirty="0">
                <a:latin typeface="+mn-ea"/>
                <a:ea typeface="+mn-ea"/>
              </a:rPr>
              <a:t>일이 없을 때 일찍 퇴근해도 괜찮아요</a:t>
            </a:r>
            <a:r>
              <a:rPr lang="en-US" altLang="zh-CN" sz="2000" dirty="0">
                <a:latin typeface="+mn-ea"/>
                <a:ea typeface="+mn-ea"/>
              </a:rPr>
              <a:t>. </a:t>
            </a:r>
            <a:r>
              <a:rPr lang="ko-KR" altLang="zh-CN" sz="2000" dirty="0">
                <a:latin typeface="+mn-ea"/>
                <a:ea typeface="+mn-ea"/>
              </a:rPr>
              <a:t>没活儿的时候早点下班也可以。  </a:t>
            </a:r>
            <a:r>
              <a:rPr lang="zh-CN" altLang="zh-CN" sz="2000" dirty="0">
                <a:latin typeface="+mn-ea"/>
                <a:ea typeface="+mn-ea"/>
              </a:rPr>
              <a:t> </a:t>
            </a:r>
            <a:endParaRPr lang="zh-CN" altLang="en-US" sz="2000" dirty="0">
              <a:latin typeface="+mn-ea"/>
              <a:ea typeface="+mn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5288" y="3335338"/>
            <a:ext cx="83534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14300" algn="l"/>
              </a:tabLst>
            </a:pPr>
            <a:r>
              <a:rPr lang="ko-KR" altLang="zh-CN" sz="2000" b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真题搜索</a:t>
            </a:r>
            <a:r>
              <a:rPr lang="en-US" altLang="ko-KR" sz="2000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  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(2009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년 제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16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회 초급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 (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选择填空题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가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: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이 자리에 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(      )?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나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: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네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,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괜찮아요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.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앉으세요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.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①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앉지 말아요   ②앉아 있어요   ③앉아야 해요   </a:t>
            </a:r>
            <a:r>
              <a:rPr lang="ko-KR" altLang="en-US" sz="2000" b="1">
                <a:latin typeface="宋体" pitchFamily="2" charset="-122"/>
                <a:cs typeface="Times New Roman" pitchFamily="18" charset="0"/>
              </a:rPr>
              <a:t>④앉아도 돼요</a:t>
            </a:r>
            <a:endParaRPr lang="zh-CN" altLang="en-US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endParaRPr lang="en-US" altLang="ko-KR" sz="2000" i="1">
              <a:solidFill>
                <a:srgbClr val="000000"/>
              </a:solidFill>
              <a:latin typeface="宋体" pitchFamily="2" charset="-122"/>
              <a:ea typeface="Batang" pitchFamily="18" charset="-127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(2009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년 제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16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회 중급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·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쓰기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)(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选择填空题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가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: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오늘 돌려 드리기로 한 소설책을 아직 다 못 읽었어요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.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죄송해요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.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나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: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괜찮으니까 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_____________.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①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지금 읽어 볼 만해요             ②나중에 돌려줄 모양이에요</a:t>
            </a:r>
            <a:endParaRPr lang="zh-CN" altLang="en-US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 b="1">
                <a:latin typeface="宋体" pitchFamily="2" charset="-122"/>
                <a:cs typeface="Times New Roman" pitchFamily="18" charset="0"/>
              </a:rPr>
              <a:t>③천천히 보고 주셔도 돼요        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④금방 읽고 나서 돌려 드릴게요</a:t>
            </a:r>
            <a:endParaRPr lang="zh-CN" altLang="en-US" sz="2000"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684213" y="404813"/>
            <a:ext cx="74771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14300" algn="l"/>
              </a:tabLst>
            </a:pPr>
            <a:endParaRPr lang="zh-CN" altLang="en-US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(2007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년 제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12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회 중급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·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쓰기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)(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选择填空题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가：요즘 왜 차를 안 타고 다니세요</a:t>
            </a:r>
            <a:r>
              <a:rPr lang="en-US" altLang="ko-KR" sz="2000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?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나：걸어 다니면 운동할 시간을 따로 </a:t>
            </a:r>
            <a:r>
              <a:rPr lang="en-US" altLang="ko-KR" sz="2000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_________________.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altLang="ko-KR" sz="2000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① </a:t>
            </a:r>
            <a:r>
              <a:rPr lang="ko-KR" altLang="en-US" sz="2000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만들 수 있잖아요          ② 만들까 봐 고민이에요</a:t>
            </a:r>
            <a:endParaRPr lang="zh-CN" altLang="en-US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③ 내지 않을 모양이에요      </a:t>
            </a:r>
            <a:r>
              <a:rPr lang="ko-KR" altLang="en-US" sz="2000" b="1">
                <a:solidFill>
                  <a:srgbClr val="000000"/>
                </a:solidFill>
                <a:latin typeface="宋体" pitchFamily="2" charset="-122"/>
                <a:ea typeface="TT877C195EtCID-WinCharSetFFFF-H" charset="-127"/>
              </a:rPr>
              <a:t>④ 내지 않아도 되거든요</a:t>
            </a:r>
            <a:endParaRPr lang="en-US" altLang="ko-KR" sz="2000" b="1">
              <a:solidFill>
                <a:srgbClr val="000000"/>
              </a:solidFill>
              <a:latin typeface="宋体" pitchFamily="2" charset="-122"/>
              <a:ea typeface="TT877C195EtCID-WinCharSetFFFF-H" charset="-127"/>
            </a:endParaRPr>
          </a:p>
          <a:p>
            <a:pPr eaLnBrk="0" hangingPunct="0">
              <a:tabLst>
                <a:tab pos="114300" algn="l"/>
              </a:tabLst>
            </a:pPr>
            <a:endParaRPr lang="zh-CN" altLang="en-US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(2007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년 제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11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회 초급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)(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选择填空题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가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: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밤 열 시쯤 집에 전화를 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(      )?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나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: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네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,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관찮아요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.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전화하세요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.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altLang="ko-KR" sz="2000" b="1">
                <a:latin typeface="宋体" pitchFamily="2" charset="-122"/>
                <a:cs typeface="Times New Roman" pitchFamily="18" charset="0"/>
              </a:rPr>
              <a:t>①</a:t>
            </a:r>
            <a:r>
              <a:rPr lang="ko-KR" altLang="en-US" sz="2000" b="1">
                <a:latin typeface="宋体" pitchFamily="2" charset="-122"/>
                <a:cs typeface="Times New Roman" pitchFamily="18" charset="0"/>
              </a:rPr>
              <a:t>해도 돼요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   ②하지 마세요   ③해 보세요   ④하지 않아요</a:t>
            </a:r>
            <a:endParaRPr lang="en-US" altLang="ko-KR" sz="2000">
              <a:latin typeface="宋体" pitchFamily="2" charset="-122"/>
              <a:cs typeface="Times New Roman" pitchFamily="18" charset="0"/>
            </a:endParaRPr>
          </a:p>
          <a:p>
            <a:pPr eaLnBrk="0" hangingPunct="0">
              <a:tabLst>
                <a:tab pos="114300" algn="l"/>
              </a:tabLst>
            </a:pPr>
            <a:endParaRPr lang="zh-CN" altLang="en-US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（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2001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년 제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5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차 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2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급 쓰기）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(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连句题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  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한 시쯤에 갈게요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. / </a:t>
            </a: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괜찮아요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?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buFont typeface="Batang" pitchFamily="18" charset="-127"/>
              <a:buAutoNum type="circleNumDbPlain"/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한 시쯤에 가고 괜찮아요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?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buFont typeface="Batang" pitchFamily="18" charset="-127"/>
              <a:buAutoNum type="circleNumDbPlain"/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한 시쯤에 가서 괜찮아요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?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buFont typeface="Batang" pitchFamily="18" charset="-127"/>
              <a:buAutoNum type="circleNumDbPlain"/>
              <a:tabLst>
                <a:tab pos="114300" algn="l"/>
              </a:tabLst>
            </a:pPr>
            <a:r>
              <a:rPr lang="ko-KR" altLang="en-US" sz="2000" b="1">
                <a:latin typeface="宋体" pitchFamily="2" charset="-122"/>
                <a:cs typeface="Times New Roman" pitchFamily="18" charset="0"/>
              </a:rPr>
              <a:t>한 시쯤에 가도 괜찮아요</a:t>
            </a:r>
            <a:r>
              <a:rPr lang="en-US" altLang="ko-KR" sz="2000" b="1">
                <a:latin typeface="宋体" pitchFamily="2" charset="-122"/>
                <a:cs typeface="Times New Roman" pitchFamily="18" charset="0"/>
              </a:rPr>
              <a:t>?</a:t>
            </a:r>
            <a:endParaRPr lang="en-US" altLang="zh-CN" sz="2000">
              <a:latin typeface="宋体" pitchFamily="2" charset="-122"/>
            </a:endParaRPr>
          </a:p>
          <a:p>
            <a:pPr eaLnBrk="0" hangingPunct="0">
              <a:buFont typeface="Batang" pitchFamily="18" charset="-127"/>
              <a:buAutoNum type="circleNumDbPlain"/>
              <a:tabLst>
                <a:tab pos="114300" algn="l"/>
              </a:tabLst>
            </a:pPr>
            <a:r>
              <a:rPr lang="ko-KR" altLang="en-US" sz="2000">
                <a:latin typeface="宋体" pitchFamily="2" charset="-122"/>
                <a:cs typeface="Times New Roman" pitchFamily="18" charset="0"/>
              </a:rPr>
              <a:t>한 시쯤에 가려고 괜찮아요</a:t>
            </a:r>
            <a:r>
              <a:rPr lang="en-US" altLang="ko-KR" sz="2000">
                <a:latin typeface="宋体" pitchFamily="2" charset="-122"/>
                <a:cs typeface="Times New Roman" pitchFamily="18" charset="0"/>
              </a:rPr>
              <a:t>?</a:t>
            </a:r>
            <a:endParaRPr lang="en-US" altLang="ko-KR" sz="2000"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8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5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85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85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85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85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85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5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85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85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23850" y="2065338"/>
            <a:ext cx="360045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25000"/>
              </a:lnSpc>
            </a:pPr>
            <a:r>
              <a:rPr lang="ko-KR" altLang="zh-CN" sz="2000"/>
              <a:t>反正已经来到半山腰了，我们就一起爬上山顶吧。</a:t>
            </a:r>
            <a:endParaRPr lang="zh-CN" altLang="zh-CN" sz="2000"/>
          </a:p>
          <a:p>
            <a:pPr eaLnBrk="0" latinLnBrk="1">
              <a:lnSpc>
                <a:spcPct val="125000"/>
              </a:lnSpc>
            </a:pPr>
            <a:r>
              <a:rPr lang="ko-KR" altLang="zh-CN" sz="2000"/>
              <a:t>反正要休息，咱就去那边树荫下休息吧。</a:t>
            </a:r>
            <a:endParaRPr lang="zh-CN" altLang="zh-CN" sz="2000"/>
          </a:p>
          <a:p>
            <a:pPr eaLnBrk="0" latinLnBrk="1">
              <a:lnSpc>
                <a:spcPct val="125000"/>
              </a:lnSpc>
            </a:pPr>
            <a:r>
              <a:rPr lang="ko-KR" altLang="zh-CN" sz="2000"/>
              <a:t>既然你要走，就把这个也带上吧。</a:t>
            </a:r>
            <a:endParaRPr lang="zh-CN" altLang="zh-CN" sz="2000"/>
          </a:p>
          <a:p>
            <a:pPr>
              <a:lnSpc>
                <a:spcPct val="125000"/>
              </a:lnSpc>
            </a:pPr>
            <a:r>
              <a:rPr lang="ko-KR" altLang="zh-CN" sz="2000"/>
              <a:t>既然开始学钢琴了，就应该坚持到底。</a:t>
            </a:r>
            <a:endParaRPr lang="ko-KR" altLang="en-US" sz="2000">
              <a:latin typeface="宋体" pitchFamily="2" charset="-122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851275" y="2133600"/>
            <a:ext cx="52927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ko-KR" altLang="zh-CN" sz="2000"/>
              <a:t>이왕 산 중턱까지 온 바에야 꼭대기까지 올라갑시다</a:t>
            </a:r>
            <a:r>
              <a:rPr lang="en-US" altLang="zh-CN" sz="2000"/>
              <a:t>.</a:t>
            </a:r>
            <a:endParaRPr lang="en-US" altLang="zh-CN" sz="2000">
              <a:latin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ko-KR" altLang="zh-CN" sz="2000"/>
              <a:t>기왕에 쉴 바에야 저기 그늘에 가서 쉬자</a:t>
            </a:r>
            <a:r>
              <a:rPr lang="en-US" altLang="zh-CN" sz="2000"/>
              <a:t>. 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이왕 가는 바에는 이것도 가지고 가라</a:t>
            </a:r>
            <a:r>
              <a:rPr lang="en-US" altLang="zh-CN" sz="2000"/>
              <a:t>.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피아노를 배우기 시작한 바에는 끝까지 견지해야 한다</a:t>
            </a:r>
            <a:r>
              <a:rPr lang="en-US" altLang="zh-CN" sz="2000"/>
              <a:t>.</a:t>
            </a:r>
            <a:endParaRPr lang="ko-KR" altLang="en-US" sz="2000">
              <a:latin typeface="宋体" pitchFamily="2" charset="-122"/>
            </a:endParaRPr>
          </a:p>
          <a:p>
            <a:endParaRPr lang="en-US" altLang="ko-KR">
              <a:ea typeface="Gulim" pitchFamily="34" charset="-127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23850" y="520700"/>
            <a:ext cx="88201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Ø"/>
              <a:defRPr/>
            </a:pPr>
            <a:r>
              <a:rPr lang="en-US" altLang="zh-CN" sz="2000" b="1" dirty="0">
                <a:latin typeface="+mn-ea"/>
                <a:ea typeface="+mn-ea"/>
              </a:rPr>
              <a:t>-</a:t>
            </a:r>
            <a:r>
              <a:rPr lang="ko-KR" altLang="zh-CN" sz="2000" b="1" dirty="0">
                <a:latin typeface="+mn-ea"/>
                <a:ea typeface="+mn-ea"/>
              </a:rPr>
              <a:t>ㄴ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ko-KR" altLang="zh-CN" sz="2000" b="1" dirty="0">
                <a:latin typeface="+mn-ea"/>
                <a:ea typeface="+mn-ea"/>
              </a:rPr>
              <a:t>은</a:t>
            </a:r>
            <a:r>
              <a:rPr lang="en-US" altLang="zh-CN" sz="2000" b="1" dirty="0">
                <a:latin typeface="+mn-ea"/>
                <a:ea typeface="+mn-ea"/>
              </a:rPr>
              <a:t>)/-</a:t>
            </a:r>
            <a:r>
              <a:rPr lang="ko-KR" altLang="zh-CN" sz="2000" b="1" dirty="0">
                <a:latin typeface="+mn-ea"/>
                <a:ea typeface="+mn-ea"/>
              </a:rPr>
              <a:t>는</a:t>
            </a:r>
            <a:r>
              <a:rPr lang="en-US" altLang="zh-CN" sz="2000" b="1" dirty="0">
                <a:latin typeface="+mn-ea"/>
                <a:ea typeface="+mn-ea"/>
              </a:rPr>
              <a:t>/-</a:t>
            </a:r>
            <a:r>
              <a:rPr lang="ko-KR" altLang="zh-CN" sz="2000" b="1" dirty="0">
                <a:latin typeface="+mn-ea"/>
                <a:ea typeface="+mn-ea"/>
              </a:rPr>
              <a:t>ㄹ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ko-KR" altLang="zh-CN" sz="2000" b="1" dirty="0">
                <a:latin typeface="+mn-ea"/>
                <a:ea typeface="+mn-ea"/>
              </a:rPr>
              <a:t>을</a:t>
            </a:r>
            <a:r>
              <a:rPr lang="en-US" altLang="zh-CN" sz="2000" b="1" dirty="0">
                <a:latin typeface="+mn-ea"/>
                <a:ea typeface="+mn-ea"/>
              </a:rPr>
              <a:t>) </a:t>
            </a:r>
            <a:r>
              <a:rPr lang="ko-KR" altLang="zh-CN" sz="2000" b="1" dirty="0">
                <a:latin typeface="+mn-ea"/>
                <a:ea typeface="+mn-ea"/>
              </a:rPr>
              <a:t>바에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ko-KR" altLang="zh-CN" sz="2000" b="1" dirty="0">
                <a:latin typeface="+mn-ea"/>
                <a:ea typeface="+mn-ea"/>
              </a:rPr>
              <a:t>는</a:t>
            </a:r>
            <a:r>
              <a:rPr lang="en-US" altLang="zh-CN" sz="2000" b="1" dirty="0">
                <a:latin typeface="+mn-ea"/>
                <a:ea typeface="+mn-ea"/>
              </a:rPr>
              <a:t>/</a:t>
            </a:r>
            <a:r>
              <a:rPr lang="ko-KR" altLang="zh-CN" sz="2000" b="1" dirty="0">
                <a:latin typeface="+mn-ea"/>
                <a:ea typeface="+mn-ea"/>
              </a:rPr>
              <a:t>야</a:t>
            </a:r>
            <a:r>
              <a:rPr lang="en-US" altLang="zh-CN" sz="2000" b="1" dirty="0">
                <a:latin typeface="+mn-ea"/>
                <a:ea typeface="+mn-ea"/>
              </a:rPr>
              <a:t>)</a:t>
            </a:r>
            <a:endParaRPr lang="zh-CN" altLang="zh-CN" sz="20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zh-CN" sz="2000" dirty="0">
                <a:latin typeface="+mn-ea"/>
                <a:ea typeface="+mn-ea"/>
              </a:rPr>
              <a:t>用于动词词干后，表示既然如此便应如何的推理，相当于汉语的“既然</a:t>
            </a:r>
            <a:r>
              <a:rPr lang="en-US" altLang="zh-CN" sz="2000" dirty="0">
                <a:latin typeface="+mn-ea"/>
                <a:ea typeface="+mn-ea"/>
              </a:rPr>
              <a:t>(</a:t>
            </a:r>
            <a:r>
              <a:rPr lang="ko-KR" altLang="zh-CN" sz="2000" dirty="0">
                <a:latin typeface="+mn-ea"/>
                <a:ea typeface="+mn-ea"/>
              </a:rPr>
              <a:t>反正</a:t>
            </a:r>
            <a:r>
              <a:rPr lang="en-US" altLang="zh-CN" sz="2000" dirty="0">
                <a:latin typeface="+mn-ea"/>
                <a:ea typeface="+mn-ea"/>
              </a:rPr>
              <a:t>)</a:t>
            </a:r>
            <a:r>
              <a:rPr lang="ko-KR" altLang="zh-CN" sz="2000" dirty="0">
                <a:latin typeface="+mn-ea"/>
                <a:ea typeface="+mn-ea"/>
              </a:rPr>
              <a:t>……就……”、“既然……还是……”，经常与副词“기왕에”、“이왕”、“어차피”等连用。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826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</a:rPr>
              <a:t>문단</a:t>
            </a:r>
            <a:r>
              <a:rPr lang="en-US" altLang="zh-CN" sz="2000" b="1" dirty="0" smtClean="0">
                <a:latin typeface="宋体" pitchFamily="2" charset="-122"/>
                <a:sym typeface="Wingdings" pitchFamily="2" charset="2"/>
              </a:rPr>
              <a:t>2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</a:rPr>
              <a:t>】</a:t>
            </a:r>
            <a:endParaRPr lang="ko-KR" altLang="zh-CN" sz="2000" dirty="0" smtClean="0">
              <a:latin typeface="宋体" pitchFamily="2" charset="-122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zh-CN" sz="2000" dirty="0" smtClean="0">
                <a:latin typeface="+mn-ea"/>
              </a:rPr>
              <a:t>요즘 들어 젊은이들은 문자 메시지나 이메일로 의사소통을 하는 경우가 많지만 아직도 가정에서든 직장에서든 전화를 떠난 생활은 상상할 수 없다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그래서 매일 나누는 인사와 같이 전화 예절 또한 중요하다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상대의 모습은 볼 수 없고 말로만 의사소통을 하게 되는 전화에서는 전화를 거는 사람이나 전화를 받는 사람이나 모두 자기 신분을 밝히고 인사하는 일이 전화 예절의 기본이다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“여보세요</a:t>
            </a:r>
            <a:r>
              <a:rPr lang="en-US" altLang="zh-CN" sz="2000" dirty="0" smtClean="0">
                <a:latin typeface="+mn-ea"/>
              </a:rPr>
              <a:t>?</a:t>
            </a:r>
            <a:r>
              <a:rPr lang="ko-KR" altLang="zh-CN" sz="2000" dirty="0" smtClean="0">
                <a:latin typeface="+mn-ea"/>
              </a:rPr>
              <a:t>”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“안녕하세요</a:t>
            </a:r>
            <a:r>
              <a:rPr lang="en-US" altLang="zh-CN" sz="2000" dirty="0" smtClean="0">
                <a:latin typeface="+mn-ea"/>
              </a:rPr>
              <a:t>?</a:t>
            </a:r>
            <a:r>
              <a:rPr lang="ko-KR" altLang="zh-CN" sz="2000" dirty="0" smtClean="0">
                <a:latin typeface="+mn-ea"/>
              </a:rPr>
              <a:t>”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“예”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“실례지만”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“안녕히 계세요” 등과 같은 인사 표현을 쓰면서 예절바르게 서로 경칭과 경어를 쓰는 것이 원칙이다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전화벨이 울리면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전화를 받는 사람이 먼저 인사말로 대화를 시작해야 하며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다른 사람의 용건으로 걸려온 전화는 요점을 잘 메모해 두었다가 전해주어야 한다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전화를 거는 사람은 용건을 말한 후 상대방이 전화를 끊은 다음 수화기를 조용히 놓아야 한다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한마디로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친절하게 나누는 전화 속 말 한 마디가 우리 서로의 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마음을 평화롭게 한다</a:t>
            </a:r>
            <a:r>
              <a:rPr lang="en-US" altLang="zh-CN" sz="2000" dirty="0" smtClean="0">
                <a:latin typeface="+mn-ea"/>
              </a:rPr>
              <a:t>. </a:t>
            </a: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23850" y="2065338"/>
            <a:ext cx="360045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25000"/>
              </a:lnSpc>
            </a:pPr>
            <a:r>
              <a:rPr lang="ko-KR" altLang="zh-CN" sz="2000"/>
              <a:t>距离很近，可以走着去。</a:t>
            </a:r>
            <a:endParaRPr lang="zh-CN" altLang="zh-CN" sz="2000"/>
          </a:p>
          <a:p>
            <a:pPr eaLnBrk="0" latinLnBrk="1">
              <a:lnSpc>
                <a:spcPct val="125000"/>
              </a:lnSpc>
            </a:pPr>
            <a:r>
              <a:rPr lang="zh-CN" altLang="en-US" sz="2000"/>
              <a:t>中国在最近</a:t>
            </a:r>
            <a:r>
              <a:rPr lang="en-US" altLang="zh-CN" sz="2000"/>
              <a:t>30</a:t>
            </a:r>
            <a:r>
              <a:rPr lang="zh-CN" altLang="en-US" sz="2000"/>
              <a:t>年内取得了难以想象的发展。</a:t>
            </a:r>
            <a:endParaRPr lang="en-US" altLang="zh-CN" sz="2000"/>
          </a:p>
          <a:p>
            <a:pPr eaLnBrk="0" latinLnBrk="1">
              <a:lnSpc>
                <a:spcPct val="125000"/>
              </a:lnSpc>
            </a:pPr>
            <a:r>
              <a:rPr lang="zh-CN" altLang="zh-CN" sz="2000"/>
              <a:t>这次日本地震损失严重，死亡者超过一万人。</a:t>
            </a:r>
          </a:p>
          <a:p>
            <a:pPr eaLnBrk="0" latinLnBrk="1">
              <a:lnSpc>
                <a:spcPct val="125000"/>
              </a:lnSpc>
            </a:pPr>
            <a:r>
              <a:rPr lang="zh-CN" altLang="zh-CN" sz="2000"/>
              <a:t>谣言四处扩散，碘盐都卖完了。</a:t>
            </a:r>
          </a:p>
          <a:p>
            <a:pPr>
              <a:lnSpc>
                <a:spcPct val="125000"/>
              </a:lnSpc>
            </a:pPr>
            <a:r>
              <a:rPr lang="zh-CN" altLang="zh-CN" sz="2000"/>
              <a:t>正在考试的教室里安静得连铅笔声音都能听到。</a:t>
            </a:r>
            <a:endParaRPr lang="ko-KR" altLang="en-US" sz="2000">
              <a:latin typeface="宋体" pitchFamily="2" charset="-122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959225" y="2060575"/>
            <a:ext cx="52927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ko-KR" altLang="zh-CN" sz="2000"/>
              <a:t>→ 걸어 갈 수 있을 정도로 거리가 가깝다</a:t>
            </a:r>
            <a:r>
              <a:rPr lang="en-US" altLang="zh-CN" sz="2000"/>
              <a:t>.</a:t>
            </a:r>
            <a:endParaRPr lang="en-US" altLang="zh-CN" sz="2000">
              <a:latin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ko-KR" altLang="zh-CN" sz="2000"/>
              <a:t>→ </a:t>
            </a:r>
            <a:r>
              <a:rPr lang="ko-KR" altLang="en-US" sz="2000"/>
              <a:t>중국은 최근 </a:t>
            </a:r>
            <a:r>
              <a:rPr lang="en-US" altLang="ko-KR" sz="2000"/>
              <a:t>30</a:t>
            </a:r>
            <a:r>
              <a:rPr lang="ko-KR" altLang="en-US" sz="2000"/>
              <a:t>년 사이에 상상할 수 없을 정도로 발전했다</a:t>
            </a:r>
            <a:r>
              <a:rPr lang="en-US" altLang="zh-CN" sz="2000"/>
              <a:t>. 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→ 사망자가 만 명 넘을 정도로 이번 일본 지진 피해가 아주 심각하다</a:t>
            </a:r>
            <a:r>
              <a:rPr lang="en-US" altLang="zh-CN" sz="2000"/>
              <a:t>.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→요오드 소금이 다 팔렸을 정도로 루머와 괴담이 널리 퍼졌다</a:t>
            </a:r>
            <a:r>
              <a:rPr lang="en-US" altLang="zh-CN" sz="2000"/>
              <a:t>.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→시험을 보는 교실 안은 연필 소리도 </a:t>
            </a:r>
            <a:r>
              <a:rPr lang="ko-KR" altLang="zh-CN" sz="2000" u="sng"/>
              <a:t>들릴 정도로</a:t>
            </a:r>
            <a:r>
              <a:rPr lang="ko-KR" altLang="zh-CN" sz="2000"/>
              <a:t> 조용해요</a:t>
            </a:r>
            <a:r>
              <a:rPr lang="en-US" altLang="zh-CN" sz="2000"/>
              <a:t>.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23850" y="520700"/>
            <a:ext cx="88201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Ø"/>
              <a:defRPr/>
            </a:pPr>
            <a:r>
              <a:rPr lang="en-US" altLang="zh-CN" sz="2000" b="1" dirty="0">
                <a:latin typeface="+mn-ea"/>
                <a:ea typeface="+mn-ea"/>
              </a:rPr>
              <a:t>-</a:t>
            </a:r>
            <a:r>
              <a:rPr lang="ko-KR" altLang="zh-CN" sz="2000" b="1" dirty="0">
                <a:latin typeface="+mn-ea"/>
                <a:ea typeface="+mn-ea"/>
              </a:rPr>
              <a:t>ㄹ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ko-KR" altLang="zh-CN" sz="2000" b="1" dirty="0">
                <a:latin typeface="+mn-ea"/>
                <a:ea typeface="+mn-ea"/>
              </a:rPr>
              <a:t>을</a:t>
            </a:r>
            <a:r>
              <a:rPr lang="en-US" altLang="zh-CN" sz="2000" b="1" dirty="0">
                <a:latin typeface="+mn-ea"/>
                <a:ea typeface="+mn-ea"/>
              </a:rPr>
              <a:t>) </a:t>
            </a:r>
            <a:r>
              <a:rPr lang="ko-KR" altLang="zh-CN" sz="2000" b="1" dirty="0">
                <a:latin typeface="+mn-ea"/>
                <a:ea typeface="+mn-ea"/>
              </a:rPr>
              <a:t>정도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ko-KR" altLang="zh-CN" sz="2000" b="1" dirty="0">
                <a:latin typeface="+mn-ea"/>
                <a:ea typeface="+mn-ea"/>
              </a:rPr>
              <a:t>로</a:t>
            </a:r>
            <a:r>
              <a:rPr lang="en-US" altLang="zh-CN" sz="2000" b="1" dirty="0">
                <a:latin typeface="+mn-ea"/>
                <a:ea typeface="+mn-ea"/>
              </a:rPr>
              <a:t>)</a:t>
            </a:r>
            <a:r>
              <a:rPr lang="en-US" altLang="zh-CN" sz="2000" dirty="0">
                <a:latin typeface="+mn-ea"/>
                <a:ea typeface="+mn-ea"/>
              </a:rPr>
              <a:t> </a:t>
            </a:r>
            <a:endParaRPr lang="zh-CN" altLang="zh-CN" sz="20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zh-CN" sz="2000" dirty="0">
                <a:latin typeface="+mn-ea"/>
                <a:ea typeface="+mn-ea"/>
              </a:rPr>
              <a:t>用于谓词词干后，表示达到某种程度。</a:t>
            </a:r>
            <a:endParaRPr lang="en-US" altLang="ko-KR" sz="20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zh-CN" sz="2000" dirty="0"/>
              <a:t>옷을 믿어지지 않을 정도로 싼 값에 판매하고 있다</a:t>
            </a:r>
            <a:r>
              <a:rPr lang="en-US" altLang="zh-CN" sz="2000" dirty="0"/>
              <a:t>. </a:t>
            </a:r>
            <a:r>
              <a:rPr lang="ko-KR" altLang="zh-CN" sz="2000" dirty="0"/>
              <a:t>衣服便宜到难以置信的程度</a:t>
            </a:r>
            <a:r>
              <a:rPr lang="ko-KR" altLang="zh-CN" sz="2000" dirty="0">
                <a:latin typeface="+mn-ea"/>
                <a:ea typeface="+mn-ea"/>
              </a:rPr>
              <a:t> 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23850" y="1844675"/>
            <a:ext cx="360045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25000"/>
              </a:lnSpc>
            </a:pPr>
            <a:r>
              <a:rPr lang="zh-CN" altLang="zh-CN" sz="2000"/>
              <a:t>活儿干完后我们一起吃晚饭吧。</a:t>
            </a:r>
          </a:p>
          <a:p>
            <a:pPr eaLnBrk="0" latinLnBrk="1">
              <a:lnSpc>
                <a:spcPct val="125000"/>
              </a:lnSpc>
            </a:pPr>
            <a:r>
              <a:rPr lang="zh-CN" altLang="zh-CN" sz="2000"/>
              <a:t>吃完早饭后来到学校。</a:t>
            </a:r>
          </a:p>
          <a:p>
            <a:pPr eaLnBrk="0" latinLnBrk="1">
              <a:lnSpc>
                <a:spcPct val="125000"/>
              </a:lnSpc>
            </a:pPr>
            <a:r>
              <a:rPr lang="zh-CN" altLang="zh-CN" sz="2000"/>
              <a:t>人们只有在失去健康后才知道健康的重要。</a:t>
            </a:r>
          </a:p>
          <a:p>
            <a:pPr eaLnBrk="0" latinLnBrk="1">
              <a:lnSpc>
                <a:spcPct val="125000"/>
              </a:lnSpc>
            </a:pPr>
            <a:r>
              <a:rPr lang="zh-CN" altLang="zh-CN" sz="2000"/>
              <a:t>进门之后应该把门关上。</a:t>
            </a:r>
          </a:p>
          <a:p>
            <a:pPr eaLnBrk="0" latinLnBrk="1">
              <a:lnSpc>
                <a:spcPct val="125000"/>
              </a:lnSpc>
            </a:pPr>
            <a:r>
              <a:rPr lang="zh-CN" altLang="zh-CN" sz="2000"/>
              <a:t>活儿干完后我们一起吃晚饭吧。</a:t>
            </a: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959225" y="1844675"/>
            <a:ext cx="52927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ko-KR" altLang="zh-CN" sz="2000"/>
              <a:t>→일이 끝난 후에 같이 저녁을 먹어요</a:t>
            </a:r>
            <a:r>
              <a:rPr lang="en-US" altLang="zh-CN" sz="2000"/>
              <a:t>.</a:t>
            </a:r>
            <a:endParaRPr lang="en-US" altLang="zh-CN" sz="2000">
              <a:latin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ko-KR" altLang="zh-CN" sz="2000"/>
              <a:t>→아침을 먹은 후에 학교에 왔어요</a:t>
            </a:r>
            <a:r>
              <a:rPr lang="en-US" altLang="zh-CN" sz="2000"/>
              <a:t>. 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→사람들은 건강을 잃은 후에야 건강의 소중함을 알게 된다</a:t>
            </a:r>
            <a:r>
              <a:rPr lang="en-US" altLang="zh-CN" sz="2000"/>
              <a:t>.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→ 들어간 후에 문을 닫아야지</a:t>
            </a:r>
            <a:r>
              <a:rPr lang="en-US" altLang="zh-CN" sz="2000"/>
              <a:t>.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→ 일이 끝난 후에 같이 저녁을 먹어요</a:t>
            </a:r>
            <a:r>
              <a:rPr lang="en-US" altLang="zh-CN" sz="2000"/>
              <a:t>.</a:t>
            </a:r>
            <a:endParaRPr lang="en-US" altLang="ko-KR" sz="2000">
              <a:ea typeface="Gulim" pitchFamily="34" charset="-127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23850" y="520700"/>
            <a:ext cx="88201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Ø"/>
              <a:defRPr/>
            </a:pPr>
            <a:r>
              <a:rPr lang="en-US" altLang="zh-CN" sz="2000" b="1" dirty="0">
                <a:latin typeface="+mn-ea"/>
                <a:ea typeface="+mn-ea"/>
              </a:rPr>
              <a:t>-</a:t>
            </a:r>
            <a:r>
              <a:rPr lang="ko-KR" altLang="zh-CN" sz="2000" b="1" dirty="0">
                <a:latin typeface="+mn-ea"/>
                <a:ea typeface="+mn-ea"/>
              </a:rPr>
              <a:t>ㄴ</a:t>
            </a:r>
            <a:r>
              <a:rPr lang="en-US" altLang="zh-CN" sz="2000" b="1" dirty="0">
                <a:latin typeface="+mn-ea"/>
                <a:ea typeface="+mn-ea"/>
              </a:rPr>
              <a:t>(</a:t>
            </a:r>
            <a:r>
              <a:rPr lang="ko-KR" altLang="zh-CN" sz="2000" b="1" dirty="0">
                <a:latin typeface="+mn-ea"/>
                <a:ea typeface="+mn-ea"/>
              </a:rPr>
              <a:t>은</a:t>
            </a:r>
            <a:r>
              <a:rPr lang="en-US" altLang="zh-CN" sz="2000" b="1" dirty="0">
                <a:latin typeface="+mn-ea"/>
                <a:ea typeface="+mn-ea"/>
              </a:rPr>
              <a:t>) </a:t>
            </a:r>
            <a:r>
              <a:rPr lang="ko-KR" altLang="zh-CN" sz="2000" b="1" dirty="0">
                <a:latin typeface="+mn-ea"/>
                <a:ea typeface="+mn-ea"/>
              </a:rPr>
              <a:t>후에 </a:t>
            </a:r>
            <a:endParaRPr lang="zh-CN" altLang="zh-CN" sz="20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zh-CN" sz="2000" dirty="0">
                <a:latin typeface="+mn-ea"/>
                <a:ea typeface="+mn-ea"/>
              </a:rPr>
              <a:t>由过去时定语词尾“</a:t>
            </a:r>
            <a:r>
              <a:rPr lang="en-US" altLang="zh-CN" sz="2000" dirty="0">
                <a:latin typeface="+mn-ea"/>
                <a:ea typeface="+mn-ea"/>
              </a:rPr>
              <a:t>-</a:t>
            </a:r>
            <a:r>
              <a:rPr lang="ko-KR" altLang="zh-CN" sz="2000" dirty="0">
                <a:latin typeface="+mn-ea"/>
                <a:ea typeface="+mn-ea"/>
              </a:rPr>
              <a:t>ㄴ</a:t>
            </a:r>
            <a:r>
              <a:rPr lang="en-US" altLang="zh-CN" sz="2000" dirty="0">
                <a:latin typeface="+mn-ea"/>
                <a:ea typeface="+mn-ea"/>
              </a:rPr>
              <a:t>(</a:t>
            </a:r>
            <a:r>
              <a:rPr lang="ko-KR" altLang="zh-CN" sz="2000" dirty="0">
                <a:latin typeface="+mn-ea"/>
                <a:ea typeface="+mn-ea"/>
              </a:rPr>
              <a:t>은</a:t>
            </a:r>
            <a:r>
              <a:rPr lang="en-US" altLang="zh-CN" sz="2000" dirty="0">
                <a:latin typeface="+mn-ea"/>
                <a:ea typeface="+mn-ea"/>
              </a:rPr>
              <a:t>)</a:t>
            </a:r>
            <a:r>
              <a:rPr lang="ko-KR" altLang="zh-CN" sz="2000" dirty="0">
                <a:latin typeface="+mn-ea"/>
                <a:ea typeface="+mn-ea"/>
              </a:rPr>
              <a:t>”、名词“후”与助词“</a:t>
            </a:r>
            <a:r>
              <a:rPr lang="en-US" altLang="zh-CN" sz="2000" dirty="0">
                <a:latin typeface="+mn-ea"/>
                <a:ea typeface="+mn-ea"/>
              </a:rPr>
              <a:t>-</a:t>
            </a:r>
            <a:r>
              <a:rPr lang="ko-KR" altLang="zh-CN" sz="2000" dirty="0">
                <a:latin typeface="+mn-ea"/>
                <a:ea typeface="+mn-ea"/>
              </a:rPr>
              <a:t>에”组合而成。</a:t>
            </a:r>
            <a:r>
              <a:rPr lang="zh-CN" altLang="zh-CN" sz="2000" dirty="0">
                <a:latin typeface="+mn-ea"/>
                <a:ea typeface="+mn-ea"/>
              </a:rPr>
              <a:t>用于动词词干后，表示“……之后”。</a:t>
            </a:r>
            <a:r>
              <a:rPr lang="ko-KR" altLang="zh-CN" sz="2000" dirty="0">
                <a:latin typeface="+mn-ea"/>
                <a:ea typeface="+mn-ea"/>
              </a:rPr>
              <a:t> </a:t>
            </a:r>
            <a:r>
              <a:rPr lang="ko-KR" altLang="en-US" sz="2000" dirty="0">
                <a:latin typeface="+mn-ea"/>
                <a:ea typeface="+mn-ea"/>
              </a:rPr>
              <a:t>≈</a:t>
            </a:r>
            <a:r>
              <a:rPr lang="en-US" altLang="zh-CN" sz="2000" b="1" dirty="0">
                <a:latin typeface="+mn-ea"/>
              </a:rPr>
              <a:t>-</a:t>
            </a:r>
            <a:r>
              <a:rPr lang="ko-KR" altLang="zh-CN" sz="2000" b="1" dirty="0">
                <a:latin typeface="+mn-ea"/>
              </a:rPr>
              <a:t>ㄴ</a:t>
            </a:r>
            <a:r>
              <a:rPr lang="en-US" altLang="zh-CN" sz="2000" b="1" dirty="0">
                <a:latin typeface="+mn-ea"/>
              </a:rPr>
              <a:t>(</a:t>
            </a:r>
            <a:r>
              <a:rPr lang="ko-KR" altLang="zh-CN" sz="2000" b="1" dirty="0">
                <a:latin typeface="+mn-ea"/>
              </a:rPr>
              <a:t>은</a:t>
            </a:r>
            <a:r>
              <a:rPr lang="en-US" altLang="zh-CN" sz="2000" b="1" dirty="0">
                <a:latin typeface="+mn-ea"/>
              </a:rPr>
              <a:t>) </a:t>
            </a:r>
            <a:r>
              <a:rPr lang="ko-KR" altLang="en-US" sz="2000" b="1" dirty="0">
                <a:latin typeface="+mn-ea"/>
              </a:rPr>
              <a:t>다음</a:t>
            </a:r>
            <a:r>
              <a:rPr lang="ko-KR" altLang="zh-CN" sz="2000" b="1" dirty="0">
                <a:latin typeface="+mn-ea"/>
              </a:rPr>
              <a:t>에 </a:t>
            </a:r>
            <a:endParaRPr lang="zh-CN" altLang="zh-CN" sz="2000" dirty="0">
              <a:latin typeface="+mn-ea"/>
            </a:endParaRPr>
          </a:p>
          <a:p>
            <a:pPr>
              <a:defRPr/>
            </a:pP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192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ym typeface="Wingdings" pitchFamily="2" charset="2"/>
              </a:rPr>
              <a:t></a:t>
            </a:r>
            <a:r>
              <a:rPr lang="en-US" altLang="ko-KR" sz="2800" b="1" dirty="0" smtClean="0">
                <a:sym typeface="Wingdings" pitchFamily="2" charset="2"/>
              </a:rPr>
              <a:t>【</a:t>
            </a:r>
            <a:r>
              <a:rPr lang="ko-KR" altLang="en-US" sz="2800" b="1" dirty="0" smtClean="0">
                <a:latin typeface="GungsuhChe" pitchFamily="49" charset="-127"/>
                <a:ea typeface="GungsuhChe" pitchFamily="49" charset="-127"/>
                <a:sym typeface="Wingdings" pitchFamily="2" charset="2"/>
              </a:rPr>
              <a:t>새 단어</a:t>
            </a:r>
            <a:r>
              <a:rPr lang="en-US" altLang="ko-KR" sz="2800" b="1" dirty="0" smtClean="0">
                <a:sym typeface="Wingdings" pitchFamily="2" charset="2"/>
              </a:rPr>
              <a:t>】</a:t>
            </a:r>
            <a:endParaRPr lang="en-US" altLang="ko-KR" sz="2800" b="1" dirty="0">
              <a:sym typeface="Wingdings" pitchFamily="2" charset="2"/>
            </a:endParaRPr>
          </a:p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/>
              <a:t>적극적</a:t>
            </a:r>
            <a:r>
              <a:rPr lang="en-US" altLang="zh-CN" sz="2000" dirty="0" smtClean="0"/>
              <a:t>(</a:t>
            </a:r>
            <a:r>
              <a:rPr lang="ko-KR" altLang="zh-CN" sz="2000" dirty="0" smtClean="0"/>
              <a:t>積極的</a:t>
            </a:r>
            <a:r>
              <a:rPr lang="en-US" altLang="zh-CN" sz="2000" dirty="0" smtClean="0"/>
              <a:t>)[</a:t>
            </a:r>
            <a:r>
              <a:rPr lang="ko-KR" altLang="zh-CN" sz="2000" dirty="0" smtClean="0"/>
              <a:t>名</a:t>
            </a:r>
            <a:r>
              <a:rPr lang="en-US" altLang="zh-CN" sz="2000" dirty="0" smtClean="0"/>
              <a:t>]</a:t>
            </a:r>
            <a:r>
              <a:rPr lang="ko-KR" altLang="zh-CN" sz="2000" dirty="0" smtClean="0"/>
              <a:t>积极的</a:t>
            </a:r>
            <a:endParaRPr lang="en-US" altLang="ko-KR" sz="2000" dirty="0" smtClean="0"/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/>
              <a:t>¶적극적으로 행동하다 积极行动 </a:t>
            </a:r>
            <a:r>
              <a:rPr lang="en-US" altLang="ko-KR" sz="2000" dirty="0" smtClean="0"/>
              <a:t>/</a:t>
            </a:r>
            <a:r>
              <a:rPr lang="ko-KR" altLang="zh-CN" sz="2000" dirty="0" smtClean="0"/>
              <a:t>적극적인 태도 积极的态度</a:t>
            </a:r>
            <a:r>
              <a:rPr lang="en-US" altLang="zh-CN" sz="2000" dirty="0" smtClean="0"/>
              <a:t>/ </a:t>
            </a:r>
            <a:r>
              <a:rPr lang="ko-KR" altLang="zh-CN" sz="2000" dirty="0" smtClean="0"/>
              <a:t>남을 적극적으로 도와주다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积极地帮助别人。</a:t>
            </a:r>
            <a:endParaRPr lang="en-US" altLang="ko-KR" sz="2000" dirty="0" smtClean="0"/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/>
              <a:t>⇔</a:t>
            </a:r>
            <a:r>
              <a:rPr lang="ko-KR" altLang="zh-CN" sz="2000" b="1" dirty="0" smtClean="0"/>
              <a:t>소극적</a:t>
            </a:r>
            <a:r>
              <a:rPr lang="en-US" altLang="zh-CN" sz="2000" dirty="0" smtClean="0"/>
              <a:t>(</a:t>
            </a:r>
            <a:r>
              <a:rPr lang="ko-KR" altLang="zh-CN" sz="2000" dirty="0" smtClean="0"/>
              <a:t>消極的</a:t>
            </a:r>
            <a:r>
              <a:rPr lang="en-US" altLang="zh-CN" sz="2000" dirty="0" smtClean="0"/>
              <a:t>)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 smtClean="0">
              <a:latin typeface="+mn-ea"/>
              <a:ea typeface="+mn-ea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2431916"/>
            <a:ext cx="8496944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/>
            <a:r>
              <a:rPr lang="ko-KR" altLang="zh-CN" sz="2000" b="1" dirty="0" smtClean="0"/>
              <a:t>真题搜索</a:t>
            </a:r>
            <a:r>
              <a:rPr lang="en-US" altLang="ko-KR" sz="2000" dirty="0" smtClean="0"/>
              <a:t>  </a:t>
            </a:r>
            <a:r>
              <a:rPr lang="en-US" altLang="zh-CN" sz="2000" i="1" dirty="0" smtClean="0"/>
              <a:t>(2006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10</a:t>
            </a:r>
            <a:r>
              <a:rPr lang="ko-KR" altLang="zh-CN" sz="2000" i="1" dirty="0" smtClean="0"/>
              <a:t>회 중급</a:t>
            </a:r>
            <a:r>
              <a:rPr lang="en-US" altLang="zh-CN" sz="2000" i="1" dirty="0" smtClean="0"/>
              <a:t>)(</a:t>
            </a:r>
            <a:r>
              <a:rPr lang="ko-KR" altLang="zh-CN" sz="2000" i="1" dirty="0" smtClean="0"/>
              <a:t>选择填空题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이 친구는 일을 할 때</a:t>
            </a:r>
            <a:r>
              <a:rPr lang="en-US" altLang="zh-CN" sz="2000" dirty="0" smtClean="0"/>
              <a:t> (      )</a:t>
            </a:r>
            <a:r>
              <a:rPr lang="ko-KR" altLang="zh-CN" sz="2000" dirty="0" smtClean="0"/>
              <a:t>으로 하니까 동료들이 모두 좋아해요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①사교적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②소극적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③사회적</a:t>
            </a:r>
            <a:r>
              <a:rPr lang="en-US" altLang="zh-CN" sz="2000" dirty="0" smtClean="0"/>
              <a:t>   </a:t>
            </a:r>
            <a:r>
              <a:rPr lang="ko-KR" altLang="zh-CN" sz="2000" b="1" dirty="0" smtClean="0"/>
              <a:t>④적극적</a:t>
            </a:r>
            <a:endParaRPr lang="zh-CN" altLang="zh-CN" sz="2000" dirty="0" smtClean="0"/>
          </a:p>
          <a:p>
            <a:pPr eaLnBrk="0" latinLnBrk="1"/>
            <a:r>
              <a:rPr lang="en-US" altLang="zh-CN" sz="2000" b="1" dirty="0" smtClean="0"/>
              <a:t> </a:t>
            </a:r>
            <a:endParaRPr lang="zh-CN" altLang="zh-CN" sz="2000" dirty="0" smtClean="0"/>
          </a:p>
          <a:p>
            <a:pPr eaLnBrk="0" latinLnBrk="1"/>
            <a:r>
              <a:rPr lang="en-US" altLang="zh-CN" sz="2000" i="1" dirty="0" smtClean="0"/>
              <a:t>(2003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7</a:t>
            </a:r>
            <a:r>
              <a:rPr lang="ko-KR" altLang="zh-CN" sz="2000" i="1" dirty="0" smtClean="0"/>
              <a:t>회 </a:t>
            </a:r>
            <a:r>
              <a:rPr lang="en-US" altLang="zh-CN" sz="2000" i="1" dirty="0" smtClean="0"/>
              <a:t>3</a:t>
            </a:r>
            <a:r>
              <a:rPr lang="ko-KR" altLang="zh-CN" sz="2000" i="1" dirty="0" smtClean="0"/>
              <a:t>급</a:t>
            </a:r>
            <a:r>
              <a:rPr lang="en-US" altLang="zh-CN" sz="2000" i="1" dirty="0" smtClean="0"/>
              <a:t>) (</a:t>
            </a:r>
            <a:r>
              <a:rPr lang="ko-KR" altLang="zh-CN" sz="2000" i="1" dirty="0" smtClean="0"/>
              <a:t>选择填空题</a:t>
            </a:r>
            <a:r>
              <a:rPr lang="en-US" altLang="zh-CN" sz="2000" i="1" dirty="0" smtClean="0"/>
              <a:t>)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민호는 성격이</a:t>
            </a:r>
            <a:r>
              <a:rPr lang="en-US" altLang="zh-CN" sz="2000" dirty="0" smtClean="0"/>
              <a:t> (      )</a:t>
            </a:r>
            <a:r>
              <a:rPr lang="ko-KR" altLang="zh-CN" sz="2000" dirty="0" smtClean="0"/>
              <a:t>이라서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다른 사람이 시키지 않아도 앞에 나서서 열심히 일한다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① 낙천적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②비관적</a:t>
            </a:r>
            <a:r>
              <a:rPr lang="en-US" altLang="zh-CN" sz="2000" dirty="0" smtClean="0"/>
              <a:t>   </a:t>
            </a:r>
            <a:r>
              <a:rPr lang="ko-KR" altLang="zh-CN" sz="2000" dirty="0" smtClean="0"/>
              <a:t>③소극적</a:t>
            </a:r>
            <a:r>
              <a:rPr lang="en-US" altLang="zh-CN" sz="2000" dirty="0" smtClean="0"/>
              <a:t>   </a:t>
            </a:r>
            <a:r>
              <a:rPr lang="ko-KR" altLang="zh-CN" sz="2000" b="1" dirty="0" smtClean="0"/>
              <a:t>④적극적</a:t>
            </a:r>
            <a:endParaRPr lang="zh-CN" altLang="zh-CN" sz="2000" dirty="0" smtClean="0"/>
          </a:p>
          <a:p>
            <a:pPr eaLnBrk="0" latinLnBrk="1"/>
            <a:r>
              <a:rPr lang="en-US" altLang="zh-CN" sz="2000" b="1" dirty="0" smtClean="0"/>
              <a:t> </a:t>
            </a:r>
            <a:endParaRPr lang="zh-CN" altLang="zh-CN" sz="2000" dirty="0" smtClean="0"/>
          </a:p>
          <a:p>
            <a:pPr eaLnBrk="0" latinLnBrk="1"/>
            <a:r>
              <a:rPr lang="ko-KR" altLang="zh-CN" sz="2000" i="1" dirty="0" smtClean="0"/>
              <a:t>（</a:t>
            </a:r>
            <a:r>
              <a:rPr lang="en-US" altLang="zh-CN" sz="2000" i="1" dirty="0" smtClean="0"/>
              <a:t>2000</a:t>
            </a:r>
            <a:r>
              <a:rPr lang="ko-KR" altLang="zh-CN" sz="2000" i="1" dirty="0" smtClean="0"/>
              <a:t>년 제</a:t>
            </a:r>
            <a:r>
              <a:rPr lang="en-US" altLang="zh-CN" sz="2000" i="1" dirty="0" smtClean="0"/>
              <a:t>4</a:t>
            </a:r>
            <a:r>
              <a:rPr lang="ko-KR" altLang="zh-CN" sz="2000" i="1" dirty="0" smtClean="0"/>
              <a:t>회</a:t>
            </a:r>
            <a:r>
              <a:rPr lang="en-US" altLang="zh-CN" sz="2000" i="1" dirty="0" smtClean="0"/>
              <a:t> 3</a:t>
            </a:r>
            <a:r>
              <a:rPr lang="ko-KR" altLang="zh-CN" sz="2000" i="1" dirty="0" smtClean="0"/>
              <a:t>급）</a:t>
            </a:r>
            <a:r>
              <a:rPr lang="en-US" altLang="zh-CN" sz="2000" i="1" dirty="0" smtClean="0"/>
              <a:t>(</a:t>
            </a:r>
            <a:r>
              <a:rPr lang="ko-KR" altLang="zh-CN" sz="2000" i="1" dirty="0" smtClean="0"/>
              <a:t>选择填空题</a:t>
            </a:r>
            <a:r>
              <a:rPr lang="en-US" altLang="zh-CN" sz="2000" i="1" dirty="0" smtClean="0"/>
              <a:t>)  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가：미영 씨는 굉장히 명랑하고</a:t>
            </a:r>
            <a:r>
              <a:rPr lang="en-US" altLang="zh-CN" sz="2000" dirty="0" smtClean="0"/>
              <a:t> (      ) </a:t>
            </a:r>
            <a:r>
              <a:rPr lang="ko-KR" altLang="zh-CN" sz="2000" dirty="0" smtClean="0"/>
              <a:t>성격인가 봐요</a:t>
            </a:r>
            <a:r>
              <a:rPr lang="en-US" altLang="zh-CN" sz="2000" dirty="0" smtClean="0"/>
              <a:t>. </a:t>
            </a:r>
            <a:endParaRPr lang="zh-CN" altLang="zh-CN" sz="2000" dirty="0" smtClean="0"/>
          </a:p>
          <a:p>
            <a:pPr eaLnBrk="0" latinLnBrk="1"/>
            <a:r>
              <a:rPr lang="ko-KR" altLang="zh-CN" sz="2000" dirty="0" smtClean="0"/>
              <a:t>나：네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그래서 미영 씨는 처음 만난 사람에게도 말을 잘 걸어요</a:t>
            </a:r>
            <a:r>
              <a:rPr lang="en-US" altLang="zh-CN" sz="2000" dirty="0" smtClean="0"/>
              <a:t>. </a:t>
            </a:r>
            <a:endParaRPr lang="zh-CN" altLang="zh-CN" sz="2000" dirty="0" smtClean="0"/>
          </a:p>
          <a:p>
            <a:pPr eaLnBrk="0" latinLnBrk="1"/>
            <a:r>
              <a:rPr lang="en-US" altLang="zh-CN" sz="2000" dirty="0" smtClean="0"/>
              <a:t>① </a:t>
            </a:r>
            <a:r>
              <a:rPr lang="ko-KR" altLang="zh-CN" sz="2000" dirty="0" smtClean="0"/>
              <a:t>얌전한</a:t>
            </a:r>
            <a:r>
              <a:rPr lang="en-US" altLang="zh-CN" sz="2000" dirty="0" smtClean="0"/>
              <a:t>   </a:t>
            </a:r>
            <a:r>
              <a:rPr lang="en-US" altLang="zh-CN" sz="2000" b="1" dirty="0" smtClean="0"/>
              <a:t>② </a:t>
            </a:r>
            <a:r>
              <a:rPr lang="ko-KR" altLang="zh-CN" sz="2000" b="1" dirty="0" smtClean="0"/>
              <a:t>적극적인</a:t>
            </a:r>
            <a:r>
              <a:rPr lang="en-US" altLang="zh-CN" sz="2000" dirty="0" smtClean="0"/>
              <a:t>   ③ </a:t>
            </a:r>
            <a:r>
              <a:rPr lang="ko-KR" altLang="zh-CN" sz="2000" dirty="0" smtClean="0"/>
              <a:t>소극적인</a:t>
            </a:r>
            <a:r>
              <a:rPr lang="en-US" altLang="zh-CN" sz="2000" dirty="0" smtClean="0"/>
              <a:t>   ④ </a:t>
            </a:r>
            <a:r>
              <a:rPr lang="ko-KR" altLang="zh-CN" sz="2000" dirty="0" smtClean="0"/>
              <a:t>무뚝뚝한 </a:t>
            </a:r>
            <a:endParaRPr lang="zh-CN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36004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25000"/>
              </a:lnSpc>
            </a:pPr>
            <a:r>
              <a:rPr lang="zh-CN" altLang="zh-CN" sz="2000"/>
              <a:t>预计今年与去年一样物价还会继续上涨。</a:t>
            </a:r>
          </a:p>
          <a:p>
            <a:pPr eaLnBrk="0" latinLnBrk="1">
              <a:lnSpc>
                <a:spcPct val="125000"/>
              </a:lnSpc>
            </a:pPr>
            <a:r>
              <a:rPr lang="ko-KR" altLang="zh-CN" sz="2000"/>
              <a:t>小型图书馆有望增加。</a:t>
            </a:r>
            <a:endParaRPr lang="zh-CN" altLang="zh-CN" sz="2000"/>
          </a:p>
          <a:p>
            <a:pPr>
              <a:lnSpc>
                <a:spcPct val="125000"/>
              </a:lnSpc>
            </a:pPr>
            <a:r>
              <a:rPr lang="ko-KR" altLang="zh-CN" sz="2000"/>
              <a:t>预计还会发生余震。</a:t>
            </a:r>
            <a:endParaRPr lang="en-US" altLang="ko-KR" sz="2000"/>
          </a:p>
          <a:p>
            <a:pPr>
              <a:lnSpc>
                <a:spcPct val="125000"/>
              </a:lnSpc>
            </a:pPr>
            <a:r>
              <a:rPr lang="zh-CN" altLang="en-US" sz="2000"/>
              <a:t>预计</a:t>
            </a:r>
            <a:r>
              <a:rPr lang="en-US" altLang="zh-CN" sz="2000"/>
              <a:t>2013</a:t>
            </a:r>
            <a:r>
              <a:rPr lang="zh-CN" altLang="en-US" sz="2000"/>
              <a:t>年中国经济增长</a:t>
            </a:r>
            <a:r>
              <a:rPr lang="en-US" altLang="zh-CN" sz="2000"/>
              <a:t>7.5%</a:t>
            </a:r>
            <a:endParaRPr lang="zh-CN" altLang="zh-CN" sz="200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959225" y="1125538"/>
            <a:ext cx="5292725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ko-KR" altLang="zh-CN" sz="2000"/>
              <a:t>→올해도 작년과 </a:t>
            </a:r>
            <a:r>
              <a:rPr lang="ko-KR" altLang="zh-CN" sz="2000" u="sng"/>
              <a:t>마찬가지로</a:t>
            </a:r>
            <a:r>
              <a:rPr lang="ko-KR" altLang="zh-CN" sz="2000"/>
              <a:t> 계속 물가가 오를 전망이다</a:t>
            </a:r>
            <a:r>
              <a:rPr lang="en-US" altLang="zh-CN" sz="2000"/>
              <a:t>. (</a:t>
            </a:r>
            <a:r>
              <a:rPr lang="ko-KR" altLang="zh-CN" sz="2000"/>
              <a:t>오를 것으로 전망된다</a:t>
            </a:r>
            <a:r>
              <a:rPr lang="en-US" altLang="zh-CN" sz="2000"/>
              <a:t>)</a:t>
            </a:r>
            <a:endParaRPr lang="en-US" altLang="zh-CN" sz="2000">
              <a:latin typeface="宋体" pitchFamily="2" charset="-122"/>
            </a:endParaRPr>
          </a:p>
          <a:p>
            <a:pPr>
              <a:spcBef>
                <a:spcPct val="30000"/>
              </a:spcBef>
            </a:pPr>
            <a:r>
              <a:rPr lang="ko-KR" altLang="zh-CN" sz="2000"/>
              <a:t>→지진 후에 일본 수입품이 많이 줄어질 것으로 전망된다</a:t>
            </a:r>
            <a:r>
              <a:rPr lang="en-US" altLang="zh-CN" sz="2000"/>
              <a:t>. </a:t>
            </a:r>
          </a:p>
          <a:p>
            <a:pPr>
              <a:spcBef>
                <a:spcPct val="30000"/>
              </a:spcBef>
            </a:pPr>
            <a:r>
              <a:rPr lang="ko-KR" altLang="zh-CN" sz="2000"/>
              <a:t>→ 여진이 계속 일어날 것으로 전망된다</a:t>
            </a:r>
            <a:endParaRPr lang="en-US" altLang="zh-CN" sz="2000"/>
          </a:p>
          <a:p>
            <a:pPr>
              <a:spcBef>
                <a:spcPct val="30000"/>
              </a:spcBef>
            </a:pPr>
            <a:r>
              <a:rPr lang="ko-KR" altLang="zh-CN" sz="2000"/>
              <a:t>→ </a:t>
            </a:r>
            <a:r>
              <a:rPr lang="en-US" altLang="ko-KR" sz="2000"/>
              <a:t>2013</a:t>
            </a:r>
            <a:r>
              <a:rPr lang="ko-KR" altLang="en-US" sz="2000"/>
              <a:t>년 중국 경제가 </a:t>
            </a:r>
            <a:r>
              <a:rPr lang="en-US" altLang="ko-KR" sz="2000"/>
              <a:t>7.5% </a:t>
            </a:r>
            <a:r>
              <a:rPr lang="ko-KR" altLang="en-US" sz="2000"/>
              <a:t>성장할 것으로 전망된다</a:t>
            </a:r>
            <a:r>
              <a:rPr lang="en-US" altLang="ko-KR" sz="2000"/>
              <a:t>.</a:t>
            </a:r>
            <a:endParaRPr lang="en-US" altLang="ko-KR" sz="2000">
              <a:ea typeface="Gulim" pitchFamily="34" charset="-127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23850" y="520700"/>
            <a:ext cx="8820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buFont typeface="Wingdings" pitchFamily="2" charset="2"/>
              <a:buChar char="Ø"/>
              <a:defRPr/>
            </a:pPr>
            <a:r>
              <a:rPr lang="en-US" altLang="zh-CN" sz="2000" b="1" dirty="0">
                <a:latin typeface="+mn-ea"/>
                <a:ea typeface="+mn-ea"/>
              </a:rPr>
              <a:t>–</a:t>
            </a:r>
            <a:r>
              <a:rPr lang="ko-KR" altLang="zh-CN" sz="2000" b="1" dirty="0">
                <a:latin typeface="+mn-ea"/>
                <a:ea typeface="+mn-ea"/>
              </a:rPr>
              <a:t>ㄹ</a:t>
            </a:r>
            <a:r>
              <a:rPr lang="en-US" altLang="zh-CN" sz="2000" b="1" dirty="0">
                <a:latin typeface="+mn-ea"/>
                <a:ea typeface="+mn-ea"/>
              </a:rPr>
              <a:t>/</a:t>
            </a:r>
            <a:r>
              <a:rPr lang="ko-KR" altLang="zh-CN" sz="2000" b="1" dirty="0">
                <a:latin typeface="+mn-ea"/>
                <a:ea typeface="+mn-ea"/>
              </a:rPr>
              <a:t>을 것으로 전망되다</a:t>
            </a:r>
            <a:r>
              <a:rPr lang="ko-KR" altLang="zh-CN" sz="2000" dirty="0">
                <a:latin typeface="+mn-ea"/>
                <a:ea typeface="+mn-ea"/>
              </a:rPr>
              <a:t> </a:t>
            </a:r>
            <a:endParaRPr lang="zh-CN" altLang="en-US" sz="2000" dirty="0">
              <a:latin typeface="+mn-ea"/>
              <a:ea typeface="+mn-ea"/>
            </a:endParaRPr>
          </a:p>
        </p:txBody>
      </p:sp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395288" y="4965700"/>
            <a:ext cx="83534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ko-KR" sz="2000" b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真题搜索</a:t>
            </a:r>
            <a:r>
              <a:rPr lang="en-US" altLang="ko-KR" sz="2000">
                <a:latin typeface="宋体" pitchFamily="2" charset="-122"/>
              </a:rPr>
              <a:t>  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(2006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년 제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10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회 고급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 (</a:t>
            </a:r>
            <a:r>
              <a:rPr lang="ko-KR" altLang="en-US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问答题</a:t>
            </a:r>
            <a:r>
              <a:rPr lang="en-US" altLang="ko-KR" sz="2000" i="1">
                <a:solidFill>
                  <a:srgbClr val="000000"/>
                </a:solidFill>
                <a:latin typeface="宋体" pitchFamily="2" charset="-122"/>
                <a:ea typeface="Batang" pitchFamily="18" charset="-127"/>
              </a:rPr>
              <a:t>)</a:t>
            </a:r>
            <a:endParaRPr lang="en-US" altLang="zh-CN" sz="2000">
              <a:latin typeface="宋体" pitchFamily="2" charset="-122"/>
            </a:endParaRPr>
          </a:p>
          <a:p>
            <a:pPr eaLnBrk="0" hangingPunct="0"/>
            <a:r>
              <a:rPr lang="en-US" altLang="ko-KR" sz="2000">
                <a:latin typeface="宋体" pitchFamily="2" charset="-122"/>
                <a:ea typeface="TT877C195EtCID-WinCharSetFFFF-H" charset="-127"/>
              </a:rPr>
              <a:t>….</a:t>
            </a:r>
            <a:r>
              <a:rPr lang="ko-KR" altLang="en-US" sz="2000">
                <a:latin typeface="宋体" pitchFamily="2" charset="-122"/>
                <a:ea typeface="TT877C195EtCID-WinCharSetFFFF-H" charset="-127"/>
              </a:rPr>
              <a:t>그러나 이런 여러가지 단점에도 불구하고 장점이 더 크기 때문에 인터넷 쇼핑은 더욱 확산될 </a:t>
            </a:r>
            <a:r>
              <a:rPr lang="en-US" altLang="ko-KR" sz="2000">
                <a:latin typeface="宋体" pitchFamily="2" charset="-122"/>
                <a:ea typeface="TT877C195EtCID-WinCharSetFFFF-H" charset="-127"/>
              </a:rPr>
              <a:t>(      )</a:t>
            </a:r>
            <a:r>
              <a:rPr lang="ko-KR" altLang="en-US" sz="2000">
                <a:latin typeface="宋体" pitchFamily="2" charset="-122"/>
                <a:ea typeface="TT877C195EtCID-WinCharSetFFFF-H" charset="-127"/>
              </a:rPr>
              <a:t>이다</a:t>
            </a:r>
            <a:r>
              <a:rPr lang="en-US" altLang="ko-KR" sz="2000">
                <a:latin typeface="宋体" pitchFamily="2" charset="-122"/>
                <a:ea typeface="TT877C195EtCID-WinCharSetFFFF-H" charset="-127"/>
              </a:rPr>
              <a:t>.</a:t>
            </a:r>
            <a:endParaRPr lang="en-US" altLang="zh-CN" sz="2000">
              <a:latin typeface="宋体" pitchFamily="2" charset="-122"/>
            </a:endParaRPr>
          </a:p>
          <a:p>
            <a:pPr eaLnBrk="0" hangingPunct="0"/>
            <a:r>
              <a:rPr lang="en-US" altLang="ko-KR" sz="2000">
                <a:latin typeface="宋体" pitchFamily="2" charset="-122"/>
                <a:ea typeface="TT877C195EtCID-WinCharSetFFFF-H" charset="-127"/>
              </a:rPr>
              <a:t>(      )</a:t>
            </a:r>
            <a:r>
              <a:rPr lang="ko-KR" altLang="en-US" sz="2000">
                <a:latin typeface="宋体" pitchFamily="2" charset="-122"/>
                <a:ea typeface="TT877C195EtCID-WinCharSetFFFF-H" charset="-127"/>
              </a:rPr>
              <a:t>에 알맞은 말을 고르십시오</a:t>
            </a:r>
            <a:r>
              <a:rPr lang="en-US" altLang="ko-KR" sz="2000">
                <a:latin typeface="宋体" pitchFamily="2" charset="-122"/>
                <a:ea typeface="TT877C195EtCID-WinCharSetFFFF-H" charset="-127"/>
              </a:rPr>
              <a:t>. </a:t>
            </a:r>
          </a:p>
          <a:p>
            <a:pPr eaLnBrk="0" hangingPunct="0"/>
            <a:r>
              <a:rPr lang="en-US" altLang="ko-KR" sz="2000">
                <a:latin typeface="宋体" pitchFamily="2" charset="-122"/>
                <a:ea typeface="TT877C195EtCID-WinCharSetFFFF-H" charset="-127"/>
              </a:rPr>
              <a:t>① </a:t>
            </a:r>
            <a:r>
              <a:rPr lang="ko-KR" altLang="en-US" sz="2000">
                <a:latin typeface="宋体" pitchFamily="2" charset="-122"/>
                <a:ea typeface="TT877C195EtCID-WinCharSetFFFF-H" charset="-127"/>
              </a:rPr>
              <a:t>관망   </a:t>
            </a:r>
            <a:r>
              <a:rPr lang="ko-KR" altLang="en-US" sz="2000" b="1">
                <a:latin typeface="宋体" pitchFamily="2" charset="-122"/>
                <a:ea typeface="TT877C195EtCID-WinCharSetFFFF-H" charset="-127"/>
              </a:rPr>
              <a:t>② 전망   </a:t>
            </a:r>
            <a:r>
              <a:rPr lang="ko-KR" altLang="en-US" sz="2000">
                <a:latin typeface="宋体" pitchFamily="2" charset="-122"/>
                <a:ea typeface="TT877C195EtCID-WinCharSetFFFF-H" charset="-127"/>
              </a:rPr>
              <a:t>③ 조망   ④ 절망</a:t>
            </a:r>
            <a:r>
              <a:rPr lang="zh-CN" altLang="en-US" sz="2000">
                <a:latin typeface="宋体" pitchFamily="2" charset="-122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3850" y="3573463"/>
            <a:ext cx="8820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defRPr/>
            </a:pPr>
            <a:r>
              <a:rPr lang="en-US" altLang="zh-CN" sz="2000" b="1" dirty="0">
                <a:latin typeface="+mn-ea"/>
                <a:ea typeface="+mn-ea"/>
              </a:rPr>
              <a:t>[</a:t>
            </a:r>
            <a:r>
              <a:rPr lang="zh-CN" altLang="en-US" sz="2000" b="1" dirty="0">
                <a:latin typeface="+mn-ea"/>
                <a:ea typeface="+mn-ea"/>
              </a:rPr>
              <a:t>补充</a:t>
            </a:r>
            <a:r>
              <a:rPr lang="en-US" altLang="zh-CN" sz="2000" b="1" dirty="0">
                <a:latin typeface="+mn-ea"/>
                <a:ea typeface="+mn-ea"/>
              </a:rPr>
              <a:t>]–</a:t>
            </a:r>
            <a:r>
              <a:rPr lang="ko-KR" altLang="zh-CN" sz="2000" b="1" dirty="0">
                <a:latin typeface="+mn-ea"/>
                <a:ea typeface="+mn-ea"/>
              </a:rPr>
              <a:t>ㄹ</a:t>
            </a:r>
            <a:r>
              <a:rPr lang="en-US" altLang="zh-CN" sz="2000" b="1" dirty="0">
                <a:latin typeface="+mn-ea"/>
                <a:ea typeface="+mn-ea"/>
              </a:rPr>
              <a:t>/</a:t>
            </a:r>
            <a:r>
              <a:rPr lang="ko-KR" altLang="zh-CN" sz="2000" b="1" dirty="0">
                <a:latin typeface="+mn-ea"/>
                <a:ea typeface="+mn-ea"/>
              </a:rPr>
              <a:t>을 전망</a:t>
            </a:r>
            <a:r>
              <a:rPr lang="ko-KR" altLang="en-US" sz="2000" b="1" dirty="0">
                <a:latin typeface="+mn-ea"/>
                <a:ea typeface="+mn-ea"/>
              </a:rPr>
              <a:t>이</a:t>
            </a:r>
            <a:r>
              <a:rPr lang="ko-KR" altLang="zh-CN" sz="2000" b="1" dirty="0">
                <a:latin typeface="+mn-ea"/>
                <a:ea typeface="+mn-ea"/>
              </a:rPr>
              <a:t>다</a:t>
            </a:r>
            <a:r>
              <a:rPr lang="ko-KR" altLang="zh-CN" sz="2000" dirty="0">
                <a:latin typeface="+mn-ea"/>
                <a:ea typeface="+mn-ea"/>
              </a:rPr>
              <a:t> </a:t>
            </a:r>
            <a:endParaRPr lang="zh-CN" altLang="en-US" sz="2000" dirty="0">
              <a:latin typeface="+mn-ea"/>
              <a:ea typeface="+mn-e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4017963"/>
            <a:ext cx="85693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25000"/>
              </a:lnSpc>
            </a:pPr>
            <a:r>
              <a:rPr lang="ko-KR" altLang="en-US" sz="2000" dirty="0"/>
              <a:t>물가가 계속 오를 전망이다</a:t>
            </a:r>
            <a:r>
              <a:rPr lang="en-US" altLang="ko-KR" sz="2000" dirty="0"/>
              <a:t>.</a:t>
            </a:r>
          </a:p>
          <a:p>
            <a:pPr eaLnBrk="0" latinLnBrk="1">
              <a:lnSpc>
                <a:spcPct val="125000"/>
              </a:lnSpc>
            </a:pPr>
            <a:r>
              <a:rPr lang="ko-KR" altLang="en-US" sz="2000" dirty="0"/>
              <a:t>중국 경제가 </a:t>
            </a:r>
            <a:r>
              <a:rPr lang="en-US" altLang="ko-KR" sz="2000" dirty="0"/>
              <a:t>7.5% </a:t>
            </a:r>
            <a:r>
              <a:rPr lang="ko-KR" altLang="en-US" sz="2000" dirty="0"/>
              <a:t>성장할 전망이다</a:t>
            </a:r>
            <a:r>
              <a:rPr lang="en-US" altLang="ko-KR" sz="2000" dirty="0"/>
              <a:t>.</a:t>
            </a:r>
            <a:endParaRPr lang="zh-CN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en-US" sz="2000" b="1" dirty="0" smtClean="0">
                <a:latin typeface="+mn-ea"/>
                <a:ea typeface="+mn-ea"/>
              </a:rPr>
              <a:t>통</a:t>
            </a:r>
            <a:r>
              <a:rPr lang="ko-KR" altLang="zh-CN" sz="2000" b="1" dirty="0" smtClean="0">
                <a:latin typeface="+mn-ea"/>
                <a:ea typeface="+mn-ea"/>
              </a:rPr>
              <a:t>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通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①通，通往，通向¶베이징으로 통하는 길 通往北京的道路。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전화가 통하다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电话通了。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바람이 잘 통하는 곳 很通风的地方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②相同，说得通，沟通¶말이 통하다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语言相通；说得通。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마음이 통하다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心灵相通。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③顺，流畅¶문맥이 잘 통하다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文章很流畅。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④精通¶의학에 통하다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精通医学。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4716" y="3140968"/>
            <a:ext cx="8713788" cy="111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>
                <a:latin typeface="+mn-ea"/>
                <a:ea typeface="+mn-ea"/>
              </a:rPr>
              <a:t>유치하다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誘致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引进，吸引，申办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¶대기업을 우리 시로 유치하다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把大企业引进到我们市。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스포츠 대회를 유치하다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申报运动会。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536" y="4332355"/>
            <a:ext cx="8424936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>
                <a:latin typeface="+mn-ea"/>
                <a:ea typeface="+mn-ea"/>
              </a:rPr>
              <a:t>차지하다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他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占，占据，占有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¶남의 농토를 차지하다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占据别人的农土。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정치 권력을 차지하다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占有政治权力。</a:t>
            </a:r>
            <a:r>
              <a:rPr lang="en-US" altLang="zh-CN" sz="2000" dirty="0" smtClean="0">
                <a:latin typeface="+mn-ea"/>
                <a:ea typeface="+mn-ea"/>
              </a:rPr>
              <a:t>/ </a:t>
            </a:r>
            <a:r>
              <a:rPr lang="ko-KR" altLang="zh-CN" sz="2000" dirty="0" smtClean="0">
                <a:latin typeface="+mn-ea"/>
                <a:ea typeface="+mn-ea"/>
              </a:rPr>
              <a:t>우승을 차지했다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取得冠军。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전체 인구 중에서 남성이 더 큰 비중을 차지하고 있다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全体人口中，男性所占比例更大。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真题搜索</a:t>
            </a:r>
            <a:r>
              <a:rPr lang="en-US" altLang="ko-KR" sz="2000" b="1" dirty="0" smtClean="0">
                <a:latin typeface="+mn-ea"/>
                <a:ea typeface="+mn-ea"/>
              </a:rPr>
              <a:t> </a:t>
            </a:r>
            <a:r>
              <a:rPr lang="en-US" altLang="ko-KR" sz="2000" dirty="0" smtClean="0">
                <a:latin typeface="+mn-ea"/>
                <a:ea typeface="+mn-ea"/>
              </a:rPr>
              <a:t> </a:t>
            </a:r>
            <a:r>
              <a:rPr lang="en-US" altLang="zh-CN" sz="2000" i="1" dirty="0" smtClean="0">
                <a:latin typeface="+mn-ea"/>
                <a:ea typeface="+mn-ea"/>
              </a:rPr>
              <a:t>(2008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14</a:t>
            </a:r>
            <a:r>
              <a:rPr lang="ko-KR" altLang="zh-CN" sz="2000" i="1" dirty="0" smtClean="0">
                <a:latin typeface="+mn-ea"/>
                <a:ea typeface="+mn-ea"/>
              </a:rPr>
              <a:t>회 중급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휴대전화 요금이 한 달 동안 쓰는 용돈의 대부분을</a:t>
            </a:r>
            <a:r>
              <a:rPr lang="en-US" altLang="zh-CN" sz="2000" dirty="0" smtClean="0">
                <a:latin typeface="+mn-ea"/>
                <a:ea typeface="+mn-ea"/>
              </a:rPr>
              <a:t> (         ).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 맞춘다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② 바꾼다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b="1" dirty="0" smtClean="0">
                <a:latin typeface="+mn-ea"/>
                <a:ea typeface="+mn-ea"/>
              </a:rPr>
              <a:t>③ 차지한다</a:t>
            </a:r>
            <a:r>
              <a:rPr lang="en-US" altLang="zh-CN" sz="2000" b="1" dirty="0" smtClean="0">
                <a:latin typeface="+mn-ea"/>
                <a:ea typeface="+mn-ea"/>
              </a:rPr>
              <a:t>  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  <a:r>
              <a:rPr lang="ko-KR" altLang="zh-CN" sz="2000" dirty="0" smtClean="0">
                <a:latin typeface="+mn-ea"/>
                <a:ea typeface="+mn-ea"/>
              </a:rPr>
              <a:t>④ 준비한다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1700808"/>
            <a:ext cx="83182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부상하다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浮上</a:t>
            </a:r>
            <a:r>
              <a:rPr lang="en-US" altLang="zh-CN" sz="2000" dirty="0" smtClean="0">
                <a:latin typeface="+mn-ea"/>
                <a:ea typeface="+mn-ea"/>
              </a:rPr>
              <a:t>-)[</a:t>
            </a:r>
            <a:r>
              <a:rPr lang="ko-KR" altLang="zh-CN" sz="2000" dirty="0" smtClean="0">
                <a:latin typeface="+mn-ea"/>
                <a:ea typeface="+mn-ea"/>
              </a:rPr>
              <a:t>自</a:t>
            </a:r>
            <a:r>
              <a:rPr lang="en-US" altLang="zh-CN" sz="2000" dirty="0" smtClean="0">
                <a:latin typeface="+mn-ea"/>
                <a:ea typeface="+mn-ea"/>
              </a:rPr>
              <a:t>]① </a:t>
            </a:r>
            <a:r>
              <a:rPr lang="ko-KR" altLang="zh-CN" sz="2000" dirty="0" smtClean="0">
                <a:latin typeface="+mn-ea"/>
                <a:ea typeface="+mn-ea"/>
              </a:rPr>
              <a:t>浮上（水面） ¶</a:t>
            </a:r>
            <a:r>
              <a:rPr lang="ko-KR" altLang="en-US" sz="2000" dirty="0" smtClean="0">
                <a:latin typeface="+mn-ea"/>
                <a:ea typeface="+mn-ea"/>
              </a:rPr>
              <a:t>물고기가 수면 위로 </a:t>
            </a:r>
            <a:r>
              <a:rPr lang="ko-KR" altLang="en-US" sz="2000" b="1" dirty="0" smtClean="0">
                <a:latin typeface="+mn-ea"/>
                <a:ea typeface="+mn-ea"/>
              </a:rPr>
              <a:t>부상</a:t>
            </a:r>
            <a:r>
              <a:rPr lang="ko-KR" altLang="en-US" sz="2000" dirty="0" smtClean="0">
                <a:latin typeface="+mn-ea"/>
                <a:ea typeface="+mn-ea"/>
              </a:rPr>
              <a:t>하다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ko-KR" altLang="en-US" sz="2000" dirty="0" smtClean="0">
                <a:latin typeface="+mn-ea"/>
                <a:ea typeface="+mn-ea"/>
              </a:rPr>
              <a:t>鱼浮上了水面</a:t>
            </a:r>
            <a:r>
              <a:rPr lang="ko-KR" altLang="zh-CN" sz="2000" dirty="0" smtClean="0">
                <a:latin typeface="+mn-ea"/>
                <a:ea typeface="+mn-ea"/>
              </a:rPr>
              <a:t> ②发展成为，上升为¶선진국가로 부상하다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发展成为先进国。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그의 소설이 일약 베스트셀러로 </a:t>
            </a:r>
            <a:r>
              <a:rPr lang="ko-KR" altLang="en-US" sz="2000" b="1" dirty="0" smtClean="0">
                <a:latin typeface="+mn-ea"/>
                <a:ea typeface="+mn-ea"/>
              </a:rPr>
              <a:t>부상하였다</a:t>
            </a:r>
            <a:r>
              <a:rPr lang="en-US" altLang="ko-KR" sz="2000" b="1" dirty="0" smtClean="0">
                <a:latin typeface="+mn-ea"/>
                <a:ea typeface="+mn-ea"/>
              </a:rPr>
              <a:t>.</a:t>
            </a:r>
            <a:endParaRPr lang="en-US" altLang="ko-KR" sz="2000" b="1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2708920"/>
            <a:ext cx="8318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시너지 효과</a:t>
            </a:r>
            <a:r>
              <a:rPr lang="en-US" altLang="zh-CN" sz="2000" dirty="0" smtClean="0">
                <a:latin typeface="+mn-ea"/>
                <a:ea typeface="+mn-ea"/>
              </a:rPr>
              <a:t>(synergy </a:t>
            </a:r>
            <a:r>
              <a:rPr lang="ko-KR" altLang="zh-CN" sz="2000" dirty="0" smtClean="0">
                <a:latin typeface="+mn-ea"/>
                <a:ea typeface="+mn-ea"/>
              </a:rPr>
              <a:t>效果</a:t>
            </a:r>
            <a:r>
              <a:rPr lang="en-US" altLang="zh-CN" sz="2000" dirty="0" smtClean="0">
                <a:latin typeface="+mn-ea"/>
                <a:ea typeface="+mn-ea"/>
              </a:rPr>
              <a:t>) [</a:t>
            </a:r>
            <a:r>
              <a:rPr lang="ko-KR" altLang="zh-CN" sz="2000" dirty="0" smtClean="0">
                <a:latin typeface="+mn-ea"/>
                <a:ea typeface="+mn-ea"/>
              </a:rPr>
              <a:t>명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综合效果，</a:t>
            </a:r>
            <a:r>
              <a:rPr lang="zh-CN" altLang="en-US" sz="2000" dirty="0" smtClean="0">
                <a:latin typeface="+mn-ea"/>
                <a:ea typeface="+mn-ea"/>
              </a:rPr>
              <a:t>联合效应，协同效应</a:t>
            </a:r>
            <a:endParaRPr lang="en-US" altLang="ko-KR" sz="2000" b="1" dirty="0">
              <a:latin typeface="+mn-ea"/>
              <a:ea typeface="+mn-e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1520" y="3172906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참가하다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參加</a:t>
            </a:r>
            <a:r>
              <a:rPr lang="en-US" altLang="zh-CN" sz="2000" dirty="0" smtClean="0">
                <a:latin typeface="+mn-ea"/>
                <a:ea typeface="+mn-ea"/>
              </a:rPr>
              <a:t>-) [</a:t>
            </a:r>
            <a:r>
              <a:rPr lang="ko-KR" altLang="zh-CN" sz="2000" dirty="0" smtClean="0">
                <a:latin typeface="+mn-ea"/>
                <a:ea typeface="+mn-ea"/>
              </a:rPr>
              <a:t>自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参加，加入，参与¶회의에 참가하다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参加会议。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마라톤 대회에 참가했다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</a:p>
          <a:p>
            <a:r>
              <a:rPr lang="ko-KR" altLang="zh-CN" sz="2000" dirty="0" smtClean="0">
                <a:latin typeface="+mn-ea"/>
                <a:ea typeface="+mn-ea"/>
              </a:rPr>
              <a:t>≈</a:t>
            </a:r>
            <a:r>
              <a:rPr lang="ko-KR" altLang="zh-CN" sz="2000" b="1" dirty="0" smtClean="0">
                <a:latin typeface="+mn-ea"/>
                <a:ea typeface="+mn-ea"/>
              </a:rPr>
              <a:t>참석하다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參席</a:t>
            </a:r>
            <a:r>
              <a:rPr lang="en-US" altLang="zh-CN" sz="2000" dirty="0" smtClean="0">
                <a:latin typeface="+mn-ea"/>
                <a:ea typeface="+mn-ea"/>
              </a:rPr>
              <a:t>-)</a:t>
            </a:r>
            <a:endParaRPr lang="en-US" altLang="ko-KR" sz="2000" b="1" dirty="0">
              <a:latin typeface="+mn-ea"/>
              <a:ea typeface="+mn-e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4221088"/>
            <a:ext cx="83182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ko-KR" altLang="zh-CN" sz="2000" b="1" dirty="0" smtClean="0">
                <a:latin typeface="+mn-ea"/>
                <a:ea typeface="+mn-ea"/>
              </a:rPr>
              <a:t>바탕</a:t>
            </a:r>
            <a:r>
              <a:rPr lang="en-US" altLang="zh-CN" sz="2000" dirty="0" smtClean="0">
                <a:latin typeface="+mn-ea"/>
                <a:ea typeface="+mn-ea"/>
              </a:rPr>
              <a:t>[</a:t>
            </a:r>
            <a:r>
              <a:rPr lang="ko-KR" altLang="zh-CN" sz="2000" dirty="0" smtClean="0">
                <a:latin typeface="+mn-ea"/>
                <a:ea typeface="+mn-ea"/>
              </a:rPr>
              <a:t>名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</a:p>
          <a:p>
            <a:r>
              <a:rPr lang="en-US" altLang="zh-CN" sz="2000" dirty="0" smtClean="0">
                <a:latin typeface="+mn-ea"/>
                <a:ea typeface="+mn-ea"/>
              </a:rPr>
              <a:t>①</a:t>
            </a:r>
            <a:r>
              <a:rPr lang="ko-KR" altLang="zh-CN" sz="2000" dirty="0" smtClean="0">
                <a:latin typeface="+mn-ea"/>
                <a:ea typeface="+mn-ea"/>
              </a:rPr>
              <a:t>根底，本质¶</a:t>
            </a:r>
            <a:r>
              <a:rPr lang="ko-KR" altLang="zh-CN" sz="2000" b="1" dirty="0" smtClean="0">
                <a:latin typeface="+mn-ea"/>
                <a:ea typeface="+mn-ea"/>
              </a:rPr>
              <a:t>바탕</a:t>
            </a:r>
            <a:r>
              <a:rPr lang="ko-KR" altLang="zh-CN" sz="2000" dirty="0" smtClean="0">
                <a:latin typeface="+mn-ea"/>
                <a:ea typeface="+mn-ea"/>
              </a:rPr>
              <a:t>이 선량한 사람 本质善良的人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컴퓨터 </a:t>
            </a:r>
            <a:r>
              <a:rPr lang="ko-KR" altLang="en-US" sz="2000" b="1" dirty="0" smtClean="0">
                <a:latin typeface="+mn-ea"/>
                <a:ea typeface="+mn-ea"/>
              </a:rPr>
              <a:t>바탕</a:t>
            </a:r>
            <a:r>
              <a:rPr lang="ko-KR" altLang="en-US" sz="2000" dirty="0" smtClean="0">
                <a:latin typeface="+mn-ea"/>
                <a:ea typeface="+mn-ea"/>
              </a:rPr>
              <a:t> 화면 </a:t>
            </a:r>
            <a:r>
              <a:rPr lang="zh-CN" altLang="en-US" sz="2000" dirty="0" smtClean="0">
                <a:latin typeface="+mn-ea"/>
                <a:ea typeface="+mn-ea"/>
              </a:rPr>
              <a:t>电脑桌面画面</a:t>
            </a:r>
            <a:endParaRPr lang="en-US" altLang="ko-KR" sz="2000" dirty="0" smtClean="0">
              <a:latin typeface="+mn-ea"/>
              <a:ea typeface="+mn-ea"/>
            </a:endParaRPr>
          </a:p>
          <a:p>
            <a:r>
              <a:rPr lang="en-US" altLang="zh-CN" sz="2000" dirty="0" smtClean="0">
                <a:latin typeface="+mn-ea"/>
                <a:ea typeface="+mn-ea"/>
              </a:rPr>
              <a:t>②</a:t>
            </a:r>
            <a:r>
              <a:rPr lang="ko-KR" altLang="zh-CN" sz="2000" dirty="0" smtClean="0">
                <a:latin typeface="+mn-ea"/>
                <a:ea typeface="+mn-ea"/>
              </a:rPr>
              <a:t>基础¶가지고 있는 자료를 </a:t>
            </a:r>
            <a:r>
              <a:rPr lang="ko-KR" altLang="zh-CN" sz="2000" b="1" dirty="0" smtClean="0">
                <a:latin typeface="+mn-ea"/>
                <a:ea typeface="+mn-ea"/>
              </a:rPr>
              <a:t>바탕</a:t>
            </a:r>
            <a:r>
              <a:rPr lang="ko-KR" altLang="zh-CN" sz="2000" dirty="0" smtClean="0">
                <a:latin typeface="+mn-ea"/>
                <a:ea typeface="+mn-ea"/>
              </a:rPr>
              <a:t>으로 글을 쓰다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  <a:r>
              <a:rPr lang="ko-KR" altLang="zh-CN" sz="2000" dirty="0" smtClean="0">
                <a:latin typeface="+mn-ea"/>
                <a:ea typeface="+mn-ea"/>
              </a:rPr>
              <a:t>以拥有的资料为基础写文章。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/>
              <a:t>불경기에도 이 중소기업은 기술력을 </a:t>
            </a:r>
            <a:r>
              <a:rPr lang="ko-KR" altLang="zh-CN" sz="2000" b="1" dirty="0" smtClean="0"/>
              <a:t>바탕</a:t>
            </a:r>
            <a:r>
              <a:rPr lang="ko-KR" altLang="zh-CN" sz="2000" dirty="0" smtClean="0"/>
              <a:t>으로 대기업과 어깨를 나란히 하고 있다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虽然经济不景气，但这家中小企业以技术为基础，与大企业不相上下。</a:t>
            </a:r>
            <a:endParaRPr lang="en-US" altLang="ko-KR" sz="2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23850" y="476672"/>
            <a:ext cx="8713788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真题搜索</a:t>
            </a:r>
            <a:r>
              <a:rPr lang="en-US" altLang="ko-KR" sz="2000" b="1" dirty="0" smtClean="0">
                <a:latin typeface="+mn-ea"/>
                <a:ea typeface="+mn-ea"/>
              </a:rPr>
              <a:t> </a:t>
            </a:r>
            <a:r>
              <a:rPr lang="en-US" altLang="ko-KR" sz="2000" dirty="0" smtClean="0">
                <a:latin typeface="+mn-ea"/>
                <a:ea typeface="+mn-ea"/>
              </a:rPr>
              <a:t> </a:t>
            </a:r>
            <a:r>
              <a:rPr lang="en-US" altLang="zh-CN" sz="2000" i="1" dirty="0" smtClean="0">
                <a:latin typeface="+mn-ea"/>
                <a:ea typeface="+mn-ea"/>
              </a:rPr>
              <a:t>(2008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13</a:t>
            </a:r>
            <a:r>
              <a:rPr lang="ko-KR" altLang="zh-CN" sz="2000" i="1" dirty="0" smtClean="0">
                <a:latin typeface="+mn-ea"/>
                <a:ea typeface="+mn-ea"/>
              </a:rPr>
              <a:t>회 고급</a:t>
            </a:r>
            <a:r>
              <a:rPr lang="en-US" altLang="zh-CN" sz="2000" i="1" dirty="0" smtClean="0">
                <a:latin typeface="+mn-ea"/>
                <a:ea typeface="+mn-ea"/>
              </a:rPr>
              <a:t>) 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청소년 시절의 다양한 경험은 인격 형성의</a:t>
            </a:r>
            <a:r>
              <a:rPr lang="en-US" altLang="zh-CN" sz="2000" dirty="0" smtClean="0">
                <a:latin typeface="+mn-ea"/>
                <a:ea typeface="+mn-ea"/>
              </a:rPr>
              <a:t> (       )</a:t>
            </a:r>
            <a:r>
              <a:rPr lang="ko-KR" altLang="zh-CN" sz="2000" dirty="0" smtClean="0">
                <a:latin typeface="+mn-ea"/>
                <a:ea typeface="+mn-ea"/>
              </a:rPr>
              <a:t>이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가 된다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b="1" dirty="0" smtClean="0">
                <a:latin typeface="+mn-ea"/>
                <a:ea typeface="+mn-ea"/>
              </a:rPr>
              <a:t>① 바탕</a:t>
            </a:r>
            <a:r>
              <a:rPr lang="ko-KR" altLang="zh-CN" sz="2000" dirty="0" smtClean="0">
                <a:latin typeface="+mn-ea"/>
                <a:ea typeface="+mn-ea"/>
              </a:rPr>
              <a:t> </a:t>
            </a:r>
            <a:r>
              <a:rPr lang="en-US" altLang="zh-CN" sz="2000" dirty="0" smtClean="0">
                <a:latin typeface="+mn-ea"/>
                <a:ea typeface="+mn-ea"/>
              </a:rPr>
              <a:t>  </a:t>
            </a:r>
            <a:r>
              <a:rPr lang="ko-KR" altLang="zh-CN" sz="2000" dirty="0" smtClean="0">
                <a:latin typeface="+mn-ea"/>
                <a:ea typeface="+mn-ea"/>
              </a:rPr>
              <a:t>② 의무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③ 제도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④ 대상</a:t>
            </a:r>
            <a:endParaRPr lang="zh-CN" altLang="zh-CN" sz="2000" dirty="0" smtClean="0">
              <a:latin typeface="+mn-ea"/>
              <a:ea typeface="+mn-ea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2708" y="1628800"/>
            <a:ext cx="8713788" cy="110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>
                <a:latin typeface="+mn-ea"/>
                <a:ea typeface="+mn-ea"/>
              </a:rPr>
              <a:t>치러지다</a:t>
            </a:r>
            <a:r>
              <a:rPr lang="en-US" altLang="zh-CN" sz="2000" dirty="0" smtClean="0">
                <a:latin typeface="+mn-ea"/>
                <a:ea typeface="+mn-ea"/>
              </a:rPr>
              <a:t> [</a:t>
            </a:r>
            <a:r>
              <a:rPr lang="ko-KR" altLang="zh-CN" sz="2000" dirty="0" smtClean="0">
                <a:latin typeface="+mn-ea"/>
                <a:ea typeface="+mn-ea"/>
              </a:rPr>
              <a:t>자</a:t>
            </a:r>
            <a:r>
              <a:rPr lang="en-US" altLang="zh-CN" sz="2000" dirty="0" smtClean="0">
                <a:latin typeface="+mn-ea"/>
                <a:ea typeface="+mn-ea"/>
              </a:rPr>
              <a:t>] </a:t>
            </a:r>
            <a:r>
              <a:rPr lang="ko-KR" altLang="zh-CN" sz="2000" dirty="0" smtClean="0">
                <a:latin typeface="+mn-ea"/>
                <a:ea typeface="+mn-ea"/>
              </a:rPr>
              <a:t>举办（成）。</a:t>
            </a:r>
            <a:r>
              <a:rPr lang="en-US" altLang="ko-KR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장례식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행사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체육대회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시험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가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이</a:t>
            </a:r>
            <a:r>
              <a:rPr lang="en-US" altLang="ko-KR" sz="2000" dirty="0" smtClean="0">
                <a:latin typeface="+mn-ea"/>
                <a:ea typeface="+mn-ea"/>
              </a:rPr>
              <a:t>) </a:t>
            </a:r>
            <a:r>
              <a:rPr lang="ko-KR" altLang="en-US" sz="2000" dirty="0" smtClean="0">
                <a:latin typeface="+mn-ea"/>
                <a:ea typeface="+mn-ea"/>
              </a:rPr>
              <a:t>치러지다</a:t>
            </a:r>
            <a:r>
              <a:rPr lang="en-US" altLang="ko-KR" sz="2000" dirty="0" smtClean="0">
                <a:latin typeface="+mn-ea"/>
                <a:ea typeface="+mn-ea"/>
              </a:rPr>
              <a:t>.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en-US" altLang="zh-CN" sz="2000" dirty="0" smtClean="0">
                <a:latin typeface="+mn-ea"/>
                <a:ea typeface="+mn-ea"/>
              </a:rPr>
              <a:t>【</a:t>
            </a:r>
            <a:r>
              <a:rPr lang="ko-KR" altLang="en-US" sz="2000" dirty="0" smtClean="0">
                <a:latin typeface="+mn-ea"/>
                <a:ea typeface="+mn-ea"/>
              </a:rPr>
              <a:t>구조</a:t>
            </a:r>
            <a:r>
              <a:rPr lang="en-US" altLang="zh-CN" sz="2000" dirty="0" smtClean="0">
                <a:latin typeface="+mn-ea"/>
                <a:ea typeface="+mn-ea"/>
              </a:rPr>
              <a:t>】</a:t>
            </a:r>
            <a:r>
              <a:rPr lang="ko-KR" altLang="zh-CN" sz="2000" b="1" dirty="0" smtClean="0">
                <a:latin typeface="+mn-ea"/>
                <a:ea typeface="+mn-ea"/>
              </a:rPr>
              <a:t> </a:t>
            </a:r>
            <a:r>
              <a:rPr lang="ko-KR" altLang="en-US" sz="2000" b="1" dirty="0" smtClean="0">
                <a:latin typeface="+mn-ea"/>
                <a:ea typeface="+mn-ea"/>
              </a:rPr>
              <a:t>치르</a:t>
            </a:r>
            <a:r>
              <a:rPr lang="en-US" altLang="ko-KR" sz="2000" b="1" dirty="0" smtClean="0">
                <a:latin typeface="+mn-ea"/>
                <a:ea typeface="+mn-ea"/>
              </a:rPr>
              <a:t>(</a:t>
            </a:r>
            <a:r>
              <a:rPr lang="ko-KR" altLang="en-US" sz="2000" b="1" dirty="0" smtClean="0">
                <a:latin typeface="+mn-ea"/>
                <a:ea typeface="+mn-ea"/>
              </a:rPr>
              <a:t>다</a:t>
            </a:r>
            <a:r>
              <a:rPr lang="en-US" altLang="ko-KR" sz="2000" b="1" dirty="0" smtClean="0">
                <a:latin typeface="+mn-ea"/>
                <a:ea typeface="+mn-ea"/>
              </a:rPr>
              <a:t>)+</a:t>
            </a:r>
            <a:r>
              <a:rPr lang="ko-KR" altLang="en-US" sz="2000" b="1" dirty="0" smtClean="0">
                <a:latin typeface="+mn-ea"/>
                <a:ea typeface="+mn-ea"/>
              </a:rPr>
              <a:t>어지다</a:t>
            </a:r>
            <a:r>
              <a:rPr lang="en-US" altLang="ko-KR" sz="2000" b="1" dirty="0" smtClean="0">
                <a:latin typeface="+mn-ea"/>
                <a:ea typeface="+mn-ea"/>
              </a:rPr>
              <a:t>(</a:t>
            </a:r>
            <a:r>
              <a:rPr lang="zh-CN" altLang="en-US" sz="2000" b="1" dirty="0" smtClean="0">
                <a:latin typeface="+mn-ea"/>
                <a:ea typeface="+mn-ea"/>
              </a:rPr>
              <a:t>被动</a:t>
            </a:r>
            <a:r>
              <a:rPr lang="en-US" altLang="ko-KR" sz="2000" b="1" dirty="0" smtClean="0">
                <a:latin typeface="+mn-ea"/>
                <a:ea typeface="+mn-ea"/>
              </a:rPr>
              <a:t>)</a:t>
            </a:r>
            <a:r>
              <a:rPr lang="ko-KR" altLang="en-US" sz="2000" b="1" dirty="0" smtClean="0">
                <a:latin typeface="+mn-ea"/>
                <a:ea typeface="+mn-ea"/>
              </a:rPr>
              <a:t>→치러지다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2780928"/>
            <a:ext cx="8713788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4000"/>
              </a:lnSpc>
              <a:buFont typeface="Wingdings" pitchFamily="2" charset="2"/>
              <a:buChar char="n"/>
              <a:defRPr/>
            </a:pPr>
            <a:r>
              <a:rPr lang="ko-KR" altLang="zh-CN" sz="2000" b="1" dirty="0" smtClean="0">
                <a:latin typeface="+mn-ea"/>
                <a:ea typeface="+mn-ea"/>
              </a:rPr>
              <a:t>기대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期待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ko-KR" altLang="zh-CN" sz="2000" dirty="0" smtClean="0">
                <a:latin typeface="+mn-ea"/>
                <a:ea typeface="+mn-ea"/>
              </a:rPr>
              <a:t>企待</a:t>
            </a:r>
            <a:r>
              <a:rPr lang="en-US" altLang="zh-CN" sz="2000" dirty="0" smtClean="0">
                <a:latin typeface="+mn-ea"/>
                <a:ea typeface="+mn-ea"/>
              </a:rPr>
              <a:t>)[</a:t>
            </a:r>
            <a:r>
              <a:rPr lang="ko-KR" altLang="zh-CN" sz="2000" dirty="0" smtClean="0">
                <a:latin typeface="+mn-ea"/>
                <a:ea typeface="+mn-ea"/>
              </a:rPr>
              <a:t>名</a:t>
            </a:r>
            <a:r>
              <a:rPr lang="en-US" altLang="zh-CN" sz="2000" dirty="0" smtClean="0">
                <a:latin typeface="+mn-ea"/>
                <a:ea typeface="+mn-ea"/>
              </a:rPr>
              <a:t>]</a:t>
            </a:r>
            <a:r>
              <a:rPr lang="ko-KR" altLang="zh-CN" sz="2000" dirty="0" smtClean="0">
                <a:latin typeface="+mn-ea"/>
                <a:ea typeface="+mn-ea"/>
              </a:rPr>
              <a:t>期待，期望</a:t>
            </a:r>
            <a:r>
              <a:rPr lang="en-US" altLang="zh-CN" sz="2000" dirty="0" smtClean="0">
                <a:latin typeface="+mn-ea"/>
                <a:ea typeface="+mn-ea"/>
              </a:rPr>
              <a:t> </a:t>
            </a:r>
          </a:p>
          <a:p>
            <a:pPr eaLnBrk="0" latinLnBrk="1">
              <a:lnSpc>
                <a:spcPct val="114000"/>
              </a:lnSpc>
              <a:defRPr/>
            </a:pPr>
            <a:r>
              <a:rPr lang="en-US" altLang="zh-CN" sz="2000" dirty="0" smtClean="0">
                <a:latin typeface="+mn-ea"/>
                <a:ea typeface="+mn-ea"/>
              </a:rPr>
              <a:t>【</a:t>
            </a:r>
            <a:r>
              <a:rPr lang="ko-KR" altLang="en-US" sz="2000" dirty="0" smtClean="0">
                <a:latin typeface="+mn-ea"/>
                <a:ea typeface="+mn-ea"/>
              </a:rPr>
              <a:t>보충</a:t>
            </a:r>
            <a:r>
              <a:rPr lang="en-US" altLang="zh-CN" sz="2000" dirty="0" smtClean="0">
                <a:latin typeface="+mn-ea"/>
                <a:ea typeface="+mn-ea"/>
              </a:rPr>
              <a:t>】</a:t>
            </a:r>
            <a:r>
              <a:rPr lang="ko-KR" altLang="en-US" sz="2000" b="1" dirty="0" smtClean="0">
                <a:latin typeface="+mn-ea"/>
                <a:ea typeface="+mn-ea"/>
              </a:rPr>
              <a:t>기대하다</a:t>
            </a:r>
            <a:r>
              <a:rPr lang="en-US" altLang="ko-KR" sz="2000" dirty="0" smtClean="0">
                <a:latin typeface="+mn-ea"/>
                <a:ea typeface="+mn-ea"/>
              </a:rPr>
              <a:t>[</a:t>
            </a:r>
            <a:r>
              <a:rPr lang="ko-KR" altLang="en-US" sz="2000" dirty="0" smtClean="0">
                <a:latin typeface="+mn-ea"/>
                <a:ea typeface="+mn-ea"/>
              </a:rPr>
              <a:t>타</a:t>
            </a:r>
            <a:r>
              <a:rPr lang="en-US" altLang="ko-KR" sz="2000" dirty="0" smtClean="0">
                <a:latin typeface="+mn-ea"/>
                <a:ea typeface="+mn-ea"/>
              </a:rPr>
              <a:t>], </a:t>
            </a:r>
            <a:r>
              <a:rPr lang="ko-KR" altLang="en-US" sz="2000" b="1" dirty="0" smtClean="0">
                <a:latin typeface="+mn-ea"/>
                <a:ea typeface="+mn-ea"/>
              </a:rPr>
              <a:t>기대되다</a:t>
            </a:r>
            <a:r>
              <a:rPr lang="en-US" altLang="ko-KR" sz="2000" dirty="0" smtClean="0">
                <a:latin typeface="+mn-ea"/>
                <a:ea typeface="+mn-ea"/>
              </a:rPr>
              <a:t>[</a:t>
            </a:r>
            <a:r>
              <a:rPr lang="ko-KR" altLang="en-US" sz="2000" dirty="0" smtClean="0">
                <a:latin typeface="+mn-ea"/>
                <a:ea typeface="+mn-ea"/>
              </a:rPr>
              <a:t>자</a:t>
            </a:r>
            <a:r>
              <a:rPr lang="en-US" altLang="ko-KR" sz="2000" dirty="0" smtClean="0">
                <a:latin typeface="+mn-ea"/>
                <a:ea typeface="+mn-ea"/>
              </a:rPr>
              <a:t>]</a:t>
            </a:r>
          </a:p>
          <a:p>
            <a:pPr eaLnBrk="0" latinLnBrk="1">
              <a:lnSpc>
                <a:spcPct val="114000"/>
              </a:lnSpc>
              <a:defRPr/>
            </a:pPr>
            <a:r>
              <a:rPr lang="en-US" altLang="ko-KR" sz="2000" dirty="0" smtClean="0">
                <a:latin typeface="+mn-ea"/>
                <a:ea typeface="+mn-ea"/>
              </a:rPr>
              <a:t>¶</a:t>
            </a:r>
            <a:r>
              <a:rPr lang="ko-KR" altLang="en-US" sz="2000" dirty="0" smtClean="0">
                <a:latin typeface="+mn-ea"/>
                <a:ea typeface="+mn-ea"/>
              </a:rPr>
              <a:t>새 정부에 기대가 크다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对新政府报以很大的期望。</a:t>
            </a:r>
            <a:r>
              <a:rPr lang="en-US" altLang="ko-KR" sz="2000" dirty="0" smtClean="0">
                <a:latin typeface="+mn-ea"/>
                <a:ea typeface="+mn-ea"/>
              </a:rPr>
              <a:t>/ </a:t>
            </a:r>
            <a:r>
              <a:rPr lang="ko-KR" altLang="en-US" sz="2000" dirty="0" smtClean="0">
                <a:latin typeface="+mn-ea"/>
                <a:ea typeface="+mn-ea"/>
              </a:rPr>
              <a:t>남의 도움을 기대하지 마</a:t>
            </a:r>
            <a:r>
              <a:rPr lang="en-US" altLang="ko-KR" sz="2000" dirty="0" smtClean="0">
                <a:latin typeface="+mn-ea"/>
                <a:ea typeface="+mn-ea"/>
              </a:rPr>
              <a:t>. </a:t>
            </a:r>
            <a:r>
              <a:rPr lang="zh-CN" altLang="en-US" sz="2000" dirty="0" smtClean="0">
                <a:latin typeface="+mn-ea"/>
                <a:ea typeface="+mn-ea"/>
              </a:rPr>
              <a:t>不要期待别人的帮助。</a:t>
            </a:r>
            <a:r>
              <a:rPr lang="en-US" altLang="ko-KR" sz="2000" dirty="0" smtClean="0">
                <a:latin typeface="+mn-ea"/>
                <a:ea typeface="+mn-ea"/>
              </a:rPr>
              <a:t>/</a:t>
            </a:r>
            <a:r>
              <a:rPr lang="ko-KR" altLang="en-US" sz="2000" dirty="0" smtClean="0">
                <a:latin typeface="+mn-ea"/>
                <a:ea typeface="+mn-ea"/>
              </a:rPr>
              <a:t>곧 개봉될 영화가 많이 기대되네요</a:t>
            </a:r>
            <a:r>
              <a:rPr lang="en-US" altLang="ko-KR" sz="2000" dirty="0" smtClean="0">
                <a:latin typeface="+mn-ea"/>
                <a:ea typeface="+mn-ea"/>
              </a:rPr>
              <a:t>.</a:t>
            </a:r>
            <a:r>
              <a:rPr lang="zh-CN" altLang="en-US" sz="2000" dirty="0" smtClean="0">
                <a:latin typeface="+mn-ea"/>
                <a:ea typeface="+mn-ea"/>
              </a:rPr>
              <a:t>即将新上映电影很令人期待。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 eaLnBrk="0" latinLnBrk="1">
              <a:lnSpc>
                <a:spcPct val="114000"/>
              </a:lnSpc>
              <a:defRPr/>
            </a:pPr>
            <a:r>
              <a:rPr lang="ko-KR" altLang="zh-CN" sz="2000" dirty="0" smtClean="0">
                <a:latin typeface="+mn-ea"/>
                <a:ea typeface="+mn-ea"/>
              </a:rPr>
              <a:t>⇔</a:t>
            </a:r>
            <a:r>
              <a:rPr lang="ko-KR" altLang="zh-CN" sz="2000" b="1" dirty="0" smtClean="0">
                <a:latin typeface="+mn-ea"/>
                <a:ea typeface="+mn-ea"/>
              </a:rPr>
              <a:t>실망</a:t>
            </a:r>
            <a:r>
              <a:rPr lang="en-US" altLang="zh-CN" sz="2000" dirty="0" smtClean="0">
                <a:latin typeface="+mn-ea"/>
                <a:ea typeface="+mn-ea"/>
              </a:rPr>
              <a:t>(</a:t>
            </a:r>
            <a:r>
              <a:rPr lang="ko-KR" altLang="zh-CN" sz="2000" dirty="0" smtClean="0">
                <a:latin typeface="+mn-ea"/>
                <a:ea typeface="+mn-ea"/>
              </a:rPr>
              <a:t>失望</a:t>
            </a:r>
            <a:r>
              <a:rPr lang="en-US" altLang="zh-CN" sz="2000" dirty="0" smtClean="0">
                <a:latin typeface="+mn-ea"/>
                <a:ea typeface="+mn-ea"/>
              </a:rPr>
              <a:t>) </a:t>
            </a:r>
            <a:endParaRPr lang="en-US" altLang="ko-KR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zh-CN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1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】</a:t>
            </a:r>
            <a:endParaRPr lang="ko-KR" altLang="zh-CN" sz="2000" dirty="0" smtClean="0">
              <a:latin typeface="宋体" pitchFamily="2" charset="-122"/>
            </a:endParaRPr>
          </a:p>
          <a:p>
            <a:pPr marL="898525" indent="-898525">
              <a:buNone/>
            </a:pPr>
            <a:r>
              <a:rPr lang="ko-KR" altLang="zh-CN" sz="2000" dirty="0" smtClean="0"/>
              <a:t>김철호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왕문용 씨는 무슨 운동을 좋아합니까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왕문용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저는 탁구를 좋아합니다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김철호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중국 사람들은 탁구를 잘 치지요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왕문용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그런 편이지요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하지만 한국 사람들은 축구를 잘하시잖아요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김철호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그래요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그런데 저는 축구를 잘 못해요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구경하기는 좋아해요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왕문용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그럼 철호 씨가 가장 잘하시는 운동은 뭡니까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김철호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특별히 잘하는 것은 없지만 그래도 태권도만은 좀 하는 편입니다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왕문용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그래요</a:t>
            </a:r>
            <a:r>
              <a:rPr lang="en-US" altLang="zh-CN" sz="2000" dirty="0" smtClean="0"/>
              <a:t>? </a:t>
            </a:r>
            <a:r>
              <a:rPr lang="ko-KR" altLang="zh-CN" sz="2000" dirty="0" smtClean="0"/>
              <a:t>태권도를 한국의 국기로 알고 있는데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무예가 아니</a:t>
            </a:r>
            <a:r>
              <a:rPr lang="ko-KR" altLang="zh-CN" sz="2000" b="1" dirty="0" smtClean="0">
                <a:solidFill>
                  <a:srgbClr val="FF0000"/>
                </a:solidFill>
              </a:rPr>
              <a:t>던가요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김철호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태권도는 몸과 마음을 단련하는 훌륭한 무예이면서 스포츠이기도 하지요</a:t>
            </a:r>
            <a:r>
              <a:rPr lang="en-US" altLang="zh-CN" sz="2000" dirty="0" smtClean="0"/>
              <a:t>. </a:t>
            </a:r>
            <a:r>
              <a:rPr lang="ko-KR" altLang="zh-CN" sz="2000" dirty="0" smtClean="0"/>
              <a:t>왕문용 씨는 중국 무술을 잘하실 것 같은데요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왕문용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네</a:t>
            </a:r>
            <a:r>
              <a:rPr lang="en-US" altLang="zh-CN" sz="2000" dirty="0" smtClean="0"/>
              <a:t>, </a:t>
            </a:r>
            <a:r>
              <a:rPr lang="ko-KR" altLang="zh-CN" sz="2000" dirty="0" smtClean="0"/>
              <a:t>프로급은 아니지만 그래도 좀 합니다</a:t>
            </a:r>
            <a:r>
              <a:rPr lang="en-US" altLang="zh-CN" sz="2000" dirty="0" smtClean="0"/>
              <a:t>. 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김철호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저는 중국 무술을 배우고 싶습니다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왕문용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그러면 제가 김철호 씨한테 중국 무술을 가르쳐 드리고</a:t>
            </a:r>
            <a:r>
              <a:rPr lang="en-US" altLang="ko-KR" sz="2000" dirty="0" smtClean="0"/>
              <a:t>,</a:t>
            </a:r>
            <a:r>
              <a:rPr lang="en-US" altLang="zh-CN" sz="2000" dirty="0" smtClean="0"/>
              <a:t> </a:t>
            </a:r>
            <a:r>
              <a:rPr lang="ko-KR" altLang="zh-CN" sz="2000" dirty="0" smtClean="0"/>
              <a:t>대신 김철호 씨가 저한테 태권도를 가르쳐 주시면 되겠네요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 marL="898525" indent="-898525">
              <a:buNone/>
            </a:pPr>
            <a:r>
              <a:rPr lang="ko-KR" altLang="zh-CN" sz="2000" dirty="0" smtClean="0"/>
              <a:t>김철호</a:t>
            </a:r>
            <a:r>
              <a:rPr lang="en-US" altLang="zh-CN" sz="2000" dirty="0" smtClean="0"/>
              <a:t>: </a:t>
            </a:r>
            <a:r>
              <a:rPr lang="ko-KR" altLang="zh-CN" sz="2000" dirty="0" smtClean="0"/>
              <a:t>우리 서로 </a:t>
            </a:r>
            <a:r>
              <a:rPr lang="ko-KR" altLang="zh-CN" sz="2000" b="1" dirty="0" smtClean="0">
                <a:solidFill>
                  <a:srgbClr val="FF0000"/>
                </a:solidFill>
              </a:rPr>
              <a:t>배우기로 약속합시다</a:t>
            </a:r>
            <a:r>
              <a:rPr lang="en-US" altLang="zh-CN" sz="2000" dirty="0" smtClean="0"/>
              <a:t>.</a:t>
            </a:r>
            <a:endParaRPr lang="zh-CN" altLang="zh-CN" sz="2000" dirty="0" smtClean="0"/>
          </a:p>
          <a:p>
            <a:pPr>
              <a:buFont typeface="Wingdings" pitchFamily="2" charset="2"/>
              <a:buNone/>
              <a:defRPr/>
            </a:pP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95536" y="1628800"/>
            <a:ext cx="3600450" cy="395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000" dirty="0" smtClean="0"/>
              <a:t>这次旅行中哪里比较好？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你没来过首尔吗？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那个学生学习好吗？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你父母都健康吗？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新来的司机车开得好吗？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足球比赛中我们队赢了吗？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什么地方你最满意？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那个人喝醉了吗？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那本书价格是多少？</a:t>
            </a:r>
            <a:endParaRPr lang="en-US" altLang="zh-CN" sz="2000" dirty="0" smtClean="0"/>
          </a:p>
          <a:p>
            <a:pPr>
              <a:lnSpc>
                <a:spcPct val="114000"/>
              </a:lnSpc>
            </a:pPr>
            <a:r>
              <a:rPr lang="zh-CN" altLang="en-US" sz="2000" dirty="0" smtClean="0"/>
              <a:t>我让李代理转交给你的，他没给你吗</a:t>
            </a:r>
            <a:r>
              <a:rPr lang="ko-KR" altLang="zh-CN" sz="2000" dirty="0" smtClean="0"/>
              <a:t>？</a:t>
            </a:r>
            <a:endParaRPr lang="en-US" altLang="zh-CN" sz="2000" dirty="0" smtClean="0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887787" y="1628800"/>
            <a:ext cx="5292725" cy="38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이번 여행 중 어디가 좋던가요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서울에는 온 적이 없던가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그 </a:t>
            </a:r>
            <a:r>
              <a:rPr lang="ko-KR" altLang="en-US" sz="2000" dirty="0" smtClean="0"/>
              <a:t>학생이</a:t>
            </a:r>
            <a:r>
              <a:rPr lang="ko-KR" altLang="zh-CN" sz="2000" dirty="0" smtClean="0"/>
              <a:t> 공부를 잘하던가요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부모님께서 모두 건강하시던가요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새로 들어온 기사가 운전을 잘하던가요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 eaLnBrk="0" latinLnBrk="1"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축구 시합에서 우리팀이 이기던가요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어디가 제일 마음에 드시던가요</a:t>
            </a:r>
            <a:r>
              <a:rPr lang="en-US" altLang="zh-CN" sz="2000" dirty="0" smtClean="0"/>
              <a:t>?</a:t>
            </a:r>
            <a:endParaRPr lang="en-US" altLang="ko-KR" sz="2000" dirty="0" smtClean="0"/>
          </a:p>
          <a:p>
            <a:pPr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그 사람이 술에 취했던가</a:t>
            </a:r>
            <a:r>
              <a:rPr lang="en-US" altLang="zh-CN" sz="2000" dirty="0" smtClean="0"/>
              <a:t>?</a:t>
            </a:r>
            <a:endParaRPr lang="zh-CN" altLang="zh-CN" sz="2000" dirty="0" smtClean="0"/>
          </a:p>
          <a:p>
            <a:pPr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그 책은 값이 얼마이던가요</a:t>
            </a:r>
            <a:r>
              <a:rPr lang="en-US" altLang="zh-CN" sz="2000" dirty="0" smtClean="0"/>
              <a:t>?</a:t>
            </a:r>
            <a:endParaRPr lang="en-US" altLang="ko-KR" sz="2000" dirty="0" smtClean="0"/>
          </a:p>
          <a:p>
            <a:pPr>
              <a:lnSpc>
                <a:spcPct val="113000"/>
              </a:lnSpc>
              <a:spcBef>
                <a:spcPts val="0"/>
              </a:spcBef>
            </a:pPr>
            <a:r>
              <a:rPr lang="ko-KR" altLang="zh-CN" sz="2000" dirty="0" smtClean="0"/>
              <a:t>이 대리한테</a:t>
            </a:r>
            <a:r>
              <a:rPr lang="en-US" altLang="zh-CN" sz="2000" dirty="0" smtClean="0"/>
              <a:t> </a:t>
            </a:r>
            <a:r>
              <a:rPr lang="ko-KR" altLang="en-US" sz="2000" dirty="0" smtClean="0"/>
              <a:t>전달하라고</a:t>
            </a:r>
            <a:r>
              <a:rPr lang="en-US" altLang="zh-CN" sz="2000" dirty="0" smtClean="0"/>
              <a:t> </a:t>
            </a:r>
            <a:r>
              <a:rPr lang="ko-KR" altLang="zh-CN" sz="2000" dirty="0" smtClean="0"/>
              <a:t>했는데 안 주던가요</a:t>
            </a:r>
            <a:r>
              <a:rPr lang="en-US" altLang="zh-CN" sz="2000" dirty="0" smtClean="0">
                <a:latin typeface="+mn-ea"/>
                <a:ea typeface="+mn-ea"/>
              </a:rPr>
              <a:t>?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13000"/>
              </a:lnSpc>
              <a:spcBef>
                <a:spcPts val="0"/>
              </a:spcBef>
            </a:pPr>
            <a:endParaRPr lang="en-US" altLang="ko-KR" dirty="0">
              <a:ea typeface="Gulim" pitchFamily="34" charset="-127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23850" y="333375"/>
            <a:ext cx="88201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던가요（连用形态）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zh-CN" altLang="zh-CN" sz="2000" dirty="0" smtClean="0">
                <a:latin typeface="+mn-ea"/>
                <a:ea typeface="+mn-ea"/>
              </a:rPr>
              <a:t>敬阶疑问式终结词尾， 用于谓词或体词的谓词形后，</a:t>
            </a:r>
            <a:r>
              <a:rPr lang="zh-CN" altLang="zh-CN" sz="2000" b="1" dirty="0" smtClean="0">
                <a:solidFill>
                  <a:srgbClr val="FF0000"/>
                </a:solidFill>
                <a:latin typeface="+mn-ea"/>
                <a:ea typeface="+mn-ea"/>
              </a:rPr>
              <a:t>表示对对方目击过的事情提出疑问</a:t>
            </a:r>
            <a:r>
              <a:rPr lang="zh-CN" altLang="zh-CN" sz="2000" dirty="0" smtClean="0">
                <a:latin typeface="+mn-ea"/>
                <a:ea typeface="+mn-ea"/>
              </a:rPr>
              <a:t>，话者向听者确认自己耳闻目睹的事实。 </a:t>
            </a:r>
            <a:r>
              <a:rPr lang="zh-CN" altLang="en-US" sz="2000" dirty="0" smtClean="0">
                <a:latin typeface="+mn-ea"/>
                <a:ea typeface="+mn-ea"/>
              </a:rPr>
              <a:t>（向对方询问其过去经历的事情，让其回想当时正在进行的情景）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67544" y="1772816"/>
            <a:ext cx="360045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约好下午两点见面。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决定今年</a:t>
            </a:r>
            <a:r>
              <a:rPr lang="en-US" altLang="zh-CN" sz="2000" dirty="0" smtClean="0">
                <a:latin typeface="+mn-ea"/>
                <a:ea typeface="+mn-ea"/>
              </a:rPr>
              <a:t>6</a:t>
            </a:r>
            <a:r>
              <a:rPr lang="zh-CN" altLang="en-US" sz="2000" dirty="0" smtClean="0">
                <a:latin typeface="+mn-ea"/>
                <a:ea typeface="+mn-ea"/>
              </a:rPr>
              <a:t>月初举行演讲比赛。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决定明天出发</a:t>
            </a:r>
            <a:r>
              <a:rPr lang="ko-KR" altLang="zh-CN" sz="2000" dirty="0" smtClean="0">
                <a:latin typeface="+mn-ea"/>
                <a:ea typeface="+mn-ea"/>
              </a:rPr>
              <a:t>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决心每天运动</a:t>
            </a:r>
            <a:r>
              <a:rPr lang="en-US" altLang="zh-CN" sz="2000" dirty="0" smtClean="0">
                <a:latin typeface="+mn-ea"/>
                <a:ea typeface="+mn-ea"/>
              </a:rPr>
              <a:t>1</a:t>
            </a:r>
            <a:r>
              <a:rPr lang="zh-CN" altLang="en-US" sz="2000" dirty="0" smtClean="0">
                <a:latin typeface="+mn-ea"/>
                <a:ea typeface="+mn-ea"/>
              </a:rPr>
              <a:t>小时。</a:t>
            </a:r>
            <a:endParaRPr lang="en-US" altLang="ko-KR" sz="2000" dirty="0" smtClean="0">
              <a:latin typeface="+mn-ea"/>
              <a:ea typeface="+mn-ea"/>
            </a:endParaRPr>
          </a:p>
          <a:p>
            <a:pPr>
              <a:lnSpc>
                <a:spcPct val="114000"/>
              </a:lnSpc>
            </a:pPr>
            <a:r>
              <a:rPr lang="ko-KR" altLang="zh-CN" sz="2000" dirty="0" smtClean="0">
                <a:latin typeface="+mn-ea"/>
                <a:ea typeface="+mn-ea"/>
              </a:rPr>
              <a:t>无论</a:t>
            </a:r>
            <a:r>
              <a:rPr lang="zh-CN" altLang="en-US" sz="2000" dirty="0" smtClean="0">
                <a:latin typeface="+mn-ea"/>
                <a:ea typeface="+mn-ea"/>
              </a:rPr>
              <a:t>什么事情</a:t>
            </a:r>
            <a:r>
              <a:rPr lang="en-US" altLang="ko-KR" sz="2000" dirty="0" smtClean="0">
                <a:latin typeface="+mn-ea"/>
                <a:ea typeface="+mn-ea"/>
              </a:rPr>
              <a:t>,</a:t>
            </a:r>
            <a:r>
              <a:rPr lang="ko-KR" altLang="zh-CN" sz="2000" dirty="0" smtClean="0">
                <a:latin typeface="+mn-ea"/>
                <a:ea typeface="+mn-ea"/>
              </a:rPr>
              <a:t>只要努力去做就可以。</a:t>
            </a:r>
            <a:endParaRPr lang="en-US" altLang="ko-KR" sz="2000" dirty="0">
              <a:latin typeface="+mn-ea"/>
              <a:ea typeface="+mn-ea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4211960" y="1735531"/>
            <a:ext cx="5292725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>
                <a:latin typeface="+mn-ea"/>
                <a:ea typeface="+mn-ea"/>
              </a:rPr>
              <a:t>오후 두 시에 만나기로 했다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약속했다</a:t>
            </a:r>
            <a:r>
              <a:rPr lang="en-US" altLang="ko-KR" sz="2000" dirty="0" smtClean="0">
                <a:latin typeface="+mn-ea"/>
                <a:ea typeface="+mn-ea"/>
              </a:rPr>
              <a:t>).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>
                <a:latin typeface="+mn-ea"/>
                <a:ea typeface="+mn-ea"/>
              </a:rPr>
              <a:t>올 </a:t>
            </a:r>
            <a:r>
              <a:rPr lang="en-US" altLang="ko-KR" sz="2000" dirty="0" smtClean="0">
                <a:latin typeface="+mn-ea"/>
                <a:ea typeface="+mn-ea"/>
              </a:rPr>
              <a:t>6</a:t>
            </a:r>
            <a:r>
              <a:rPr lang="ko-KR" altLang="en-US" sz="2000" dirty="0" smtClean="0">
                <a:latin typeface="+mn-ea"/>
                <a:ea typeface="+mn-ea"/>
              </a:rPr>
              <a:t>월 초에 말하기 대회를 하기로 했다</a:t>
            </a:r>
            <a:r>
              <a:rPr lang="en-US" altLang="ko-KR" sz="2000" dirty="0" smtClean="0">
                <a:latin typeface="+mn-ea"/>
                <a:ea typeface="+mn-ea"/>
              </a:rPr>
              <a:t>(</a:t>
            </a:r>
            <a:r>
              <a:rPr lang="ko-KR" altLang="en-US" sz="2000" dirty="0" smtClean="0">
                <a:latin typeface="+mn-ea"/>
                <a:ea typeface="+mn-ea"/>
              </a:rPr>
              <a:t>결정했다</a:t>
            </a:r>
            <a:r>
              <a:rPr lang="en-US" altLang="ko-KR" sz="2000" dirty="0" smtClean="0">
                <a:latin typeface="+mn-ea"/>
                <a:ea typeface="+mn-ea"/>
              </a:rPr>
              <a:t>)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내일 떠나기로 했다</a:t>
            </a:r>
            <a:r>
              <a:rPr lang="en-US" altLang="zh-CN" sz="2000" dirty="0" smtClean="0"/>
              <a:t>.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ko-KR" altLang="en-US" sz="2000" dirty="0" smtClean="0"/>
              <a:t>매일 </a:t>
            </a:r>
            <a:r>
              <a:rPr lang="en-US" altLang="ko-KR" sz="2000" dirty="0" smtClean="0"/>
              <a:t>1 </a:t>
            </a:r>
            <a:r>
              <a:rPr lang="ko-KR" altLang="en-US" sz="2000" dirty="0" smtClean="0"/>
              <a:t>시간씩 운동을 하기로 결심했다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마음 먹었다</a:t>
            </a:r>
            <a:r>
              <a:rPr lang="en-US" altLang="ko-KR" sz="2000" dirty="0" smtClean="0"/>
              <a:t>)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504378" y="333375"/>
            <a:ext cx="83881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+mn-ea"/>
                <a:ea typeface="+mn-ea"/>
              </a:rPr>
              <a:t>–</a:t>
            </a:r>
            <a:r>
              <a:rPr lang="ko-KR" altLang="zh-CN" sz="2000" b="1" dirty="0" smtClean="0">
                <a:latin typeface="+mn-ea"/>
                <a:ea typeface="+mn-ea"/>
              </a:rPr>
              <a:t>기로 하다 </a:t>
            </a:r>
            <a:r>
              <a:rPr lang="en-US" altLang="zh-CN" sz="2000" b="1" dirty="0" smtClean="0">
                <a:latin typeface="+mn-ea"/>
                <a:ea typeface="+mn-ea"/>
              </a:rPr>
              <a:t>(</a:t>
            </a:r>
            <a:r>
              <a:rPr lang="ko-KR" altLang="zh-CN" sz="2000" b="1" dirty="0" smtClean="0">
                <a:latin typeface="+mn-ea"/>
                <a:ea typeface="+mn-ea"/>
              </a:rPr>
              <a:t>惯用型</a:t>
            </a:r>
            <a:r>
              <a:rPr lang="en-US" altLang="zh-CN" sz="2000" b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r>
              <a:rPr lang="ko-KR" altLang="zh-CN" sz="2000" dirty="0" smtClean="0">
                <a:latin typeface="+mn-ea"/>
                <a:ea typeface="+mn-ea"/>
              </a:rPr>
              <a:t>该惯用型由谓词的体词形“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기</a:t>
            </a:r>
            <a:r>
              <a:rPr lang="en-US" altLang="zh-CN" sz="2000" dirty="0" smtClean="0">
                <a:latin typeface="+mn-ea"/>
                <a:ea typeface="+mn-ea"/>
              </a:rPr>
              <a:t>”</a:t>
            </a:r>
            <a:r>
              <a:rPr lang="ko-KR" altLang="zh-CN" sz="2000" dirty="0" smtClean="0">
                <a:latin typeface="+mn-ea"/>
                <a:ea typeface="+mn-ea"/>
              </a:rPr>
              <a:t>加格助词“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로</a:t>
            </a:r>
            <a:r>
              <a:rPr lang="en-US" altLang="zh-CN" sz="2000" dirty="0" smtClean="0">
                <a:latin typeface="+mn-ea"/>
                <a:ea typeface="+mn-ea"/>
              </a:rPr>
              <a:t>”, </a:t>
            </a:r>
            <a:r>
              <a:rPr lang="ko-KR" altLang="zh-CN" sz="2000" dirty="0" smtClean="0">
                <a:latin typeface="+mn-ea"/>
                <a:ea typeface="+mn-ea"/>
              </a:rPr>
              <a:t>再加上动词“</a:t>
            </a:r>
            <a:r>
              <a:rPr lang="en-US" altLang="zh-CN" sz="2000" dirty="0" smtClean="0">
                <a:latin typeface="+mn-ea"/>
                <a:ea typeface="+mn-ea"/>
              </a:rPr>
              <a:t>-</a:t>
            </a:r>
            <a:r>
              <a:rPr lang="ko-KR" altLang="zh-CN" sz="2000" dirty="0" smtClean="0">
                <a:latin typeface="+mn-ea"/>
                <a:ea typeface="+mn-ea"/>
              </a:rPr>
              <a:t>하다”组合而成的，表示主观上做出决定的某种事实。其中“하다”可替换成“약속하다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정하다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작정하다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결심하다</a:t>
            </a:r>
            <a:r>
              <a:rPr lang="en-US" altLang="zh-CN" sz="2000" dirty="0" smtClean="0">
                <a:latin typeface="+mn-ea"/>
                <a:ea typeface="+mn-ea"/>
              </a:rPr>
              <a:t>, </a:t>
            </a:r>
            <a:r>
              <a:rPr lang="ko-KR" altLang="zh-CN" sz="2000" dirty="0" smtClean="0">
                <a:latin typeface="+mn-ea"/>
                <a:ea typeface="+mn-ea"/>
              </a:rPr>
              <a:t>마음 먹다</a:t>
            </a:r>
            <a:r>
              <a:rPr lang="en-US" altLang="zh-CN" sz="2000" dirty="0" smtClean="0">
                <a:latin typeface="+mn-ea"/>
                <a:ea typeface="+mn-ea"/>
              </a:rPr>
              <a:t>”</a:t>
            </a:r>
            <a:r>
              <a:rPr lang="ko-KR" altLang="zh-CN" sz="2000" dirty="0" smtClean="0">
                <a:latin typeface="+mn-ea"/>
                <a:ea typeface="+mn-ea"/>
              </a:rPr>
              <a:t>等动词。 </a:t>
            </a:r>
            <a:r>
              <a:rPr lang="zh-CN" altLang="zh-CN" sz="2000" dirty="0" smtClean="0">
                <a:latin typeface="+mn-ea"/>
                <a:ea typeface="+mn-ea"/>
              </a:rPr>
              <a:t>。</a:t>
            </a:r>
            <a:endParaRPr lang="zh-CN" altLang="en-US" sz="2000" dirty="0">
              <a:latin typeface="+mn-ea"/>
              <a:ea typeface="+mn-ea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4077072"/>
            <a:ext cx="842493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1"/>
            <a:r>
              <a:rPr kumimoji="0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真题搜索</a:t>
            </a:r>
            <a:r>
              <a:rPr kumimoji="0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  <a:cs typeface="Batang" pitchFamily="18" charset="-127"/>
              </a:rPr>
              <a:t> </a:t>
            </a:r>
            <a:r>
              <a:rPr lang="ko-KR" altLang="zh-CN" sz="2000" i="1" dirty="0" smtClean="0">
                <a:latin typeface="+mn-ea"/>
                <a:ea typeface="+mn-ea"/>
              </a:rPr>
              <a:t>（</a:t>
            </a:r>
            <a:r>
              <a:rPr lang="en-US" altLang="zh-CN" sz="2000" i="1" dirty="0" smtClean="0">
                <a:latin typeface="+mn-ea"/>
                <a:ea typeface="+mn-ea"/>
              </a:rPr>
              <a:t>2001</a:t>
            </a:r>
            <a:r>
              <a:rPr lang="ko-KR" altLang="zh-CN" sz="2000" i="1" dirty="0" smtClean="0">
                <a:latin typeface="+mn-ea"/>
                <a:ea typeface="+mn-ea"/>
              </a:rPr>
              <a:t>년 제</a:t>
            </a:r>
            <a:r>
              <a:rPr lang="en-US" altLang="zh-CN" sz="2000" i="1" dirty="0" smtClean="0">
                <a:latin typeface="+mn-ea"/>
                <a:ea typeface="+mn-ea"/>
              </a:rPr>
              <a:t>5</a:t>
            </a:r>
            <a:r>
              <a:rPr lang="ko-KR" altLang="zh-CN" sz="2000" i="1" dirty="0" smtClean="0">
                <a:latin typeface="+mn-ea"/>
                <a:ea typeface="+mn-ea"/>
              </a:rPr>
              <a:t>회 </a:t>
            </a:r>
            <a:r>
              <a:rPr lang="en-US" altLang="zh-CN" sz="2000" i="1" dirty="0" smtClean="0">
                <a:latin typeface="+mn-ea"/>
                <a:ea typeface="+mn-ea"/>
              </a:rPr>
              <a:t>2</a:t>
            </a:r>
            <a:r>
              <a:rPr lang="ko-KR" altLang="zh-CN" sz="2000" i="1" dirty="0" smtClean="0">
                <a:latin typeface="+mn-ea"/>
                <a:ea typeface="+mn-ea"/>
              </a:rPr>
              <a:t>급）</a:t>
            </a:r>
            <a:r>
              <a:rPr lang="en-US" altLang="zh-CN" sz="2000" i="1" dirty="0" smtClean="0">
                <a:latin typeface="+mn-ea"/>
                <a:ea typeface="+mn-ea"/>
              </a:rPr>
              <a:t>(</a:t>
            </a:r>
            <a:r>
              <a:rPr lang="ko-KR" altLang="zh-CN" sz="2000" i="1" dirty="0" smtClean="0">
                <a:latin typeface="+mn-ea"/>
                <a:ea typeface="+mn-ea"/>
              </a:rPr>
              <a:t>选择填空题</a:t>
            </a:r>
            <a:r>
              <a:rPr lang="en-US" altLang="zh-CN" sz="2000" i="1" dirty="0" smtClean="0">
                <a:latin typeface="+mn-ea"/>
                <a:ea typeface="+mn-ea"/>
              </a:rPr>
              <a:t>)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다음 달부터 담배를</a:t>
            </a:r>
            <a:r>
              <a:rPr lang="en-US" altLang="zh-CN" sz="2000" dirty="0" smtClean="0">
                <a:latin typeface="+mn-ea"/>
                <a:ea typeface="+mn-ea"/>
              </a:rPr>
              <a:t> (      ) </a:t>
            </a:r>
            <a:r>
              <a:rPr lang="ko-KR" altLang="zh-CN" sz="2000" dirty="0" smtClean="0">
                <a:latin typeface="+mn-ea"/>
                <a:ea typeface="+mn-ea"/>
              </a:rPr>
              <a:t>했어요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  <a:endParaRPr lang="zh-CN" altLang="zh-CN" sz="2000" dirty="0" smtClean="0">
              <a:latin typeface="+mn-ea"/>
              <a:ea typeface="+mn-ea"/>
            </a:endParaRPr>
          </a:p>
          <a:p>
            <a:pPr eaLnBrk="0" latinLnBrk="1"/>
            <a:r>
              <a:rPr lang="ko-KR" altLang="zh-CN" sz="2000" dirty="0" smtClean="0">
                <a:latin typeface="+mn-ea"/>
                <a:ea typeface="+mn-ea"/>
              </a:rPr>
              <a:t>① 끊게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b="1" dirty="0" smtClean="0">
                <a:latin typeface="+mn-ea"/>
                <a:ea typeface="+mn-ea"/>
              </a:rPr>
              <a:t>② 끊기로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③ 끊은 줄</a:t>
            </a:r>
            <a:r>
              <a:rPr lang="en-US" altLang="zh-CN" sz="2000" dirty="0" smtClean="0">
                <a:latin typeface="+mn-ea"/>
                <a:ea typeface="+mn-ea"/>
              </a:rPr>
              <a:t>   </a:t>
            </a:r>
            <a:r>
              <a:rPr lang="ko-KR" altLang="zh-CN" sz="2000" dirty="0" smtClean="0">
                <a:latin typeface="+mn-ea"/>
                <a:ea typeface="+mn-ea"/>
              </a:rPr>
              <a:t>④ 끊는 것을</a:t>
            </a:r>
            <a:endParaRPr lang="zh-CN" altLang="zh-CN" sz="20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9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dirty="0" smtClean="0">
                <a:sym typeface="Wingdings" pitchFamily="2" charset="2"/>
                <a:hlinkClick r:id="rId2" action="ppaction://hlinkfile"/>
              </a:rPr>
              <a:t>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【</a:t>
            </a:r>
            <a:r>
              <a:rPr lang="ko-KR" altLang="en-US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문단</a:t>
            </a:r>
            <a:r>
              <a:rPr lang="en-US" altLang="zh-CN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2</a:t>
            </a:r>
            <a:r>
              <a:rPr lang="en-US" altLang="ko-KR" sz="2000" b="1" dirty="0" smtClean="0">
                <a:latin typeface="宋体" pitchFamily="2" charset="-122"/>
                <a:sym typeface="Wingdings" pitchFamily="2" charset="2"/>
                <a:hlinkClick r:id="rId2" action="ppaction://hlinkfile"/>
              </a:rPr>
              <a:t>】</a:t>
            </a:r>
            <a:endParaRPr lang="ko-KR" altLang="zh-CN" sz="2000" dirty="0" smtClean="0">
              <a:latin typeface="宋体" pitchFamily="2" charset="-122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zh-CN" sz="2000" dirty="0" smtClean="0">
                <a:latin typeface="+mn-ea"/>
              </a:rPr>
              <a:t>중국은 스스로의 실력과 성실함 그리고 국민들의 적극적인 성원을 통해</a:t>
            </a:r>
            <a:r>
              <a:rPr lang="en-US" altLang="zh-CN" sz="2000" dirty="0" smtClean="0">
                <a:latin typeface="+mn-ea"/>
              </a:rPr>
              <a:t> 2008</a:t>
            </a:r>
            <a:r>
              <a:rPr lang="ko-KR" altLang="zh-CN" sz="2000" dirty="0" smtClean="0">
                <a:latin typeface="+mn-ea"/>
              </a:rPr>
              <a:t>년 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올림픽 유치에 성공했다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제</a:t>
            </a:r>
            <a:r>
              <a:rPr lang="en-US" altLang="zh-CN" sz="2000" dirty="0" smtClean="0">
                <a:latin typeface="+mn-ea"/>
              </a:rPr>
              <a:t>29</a:t>
            </a:r>
            <a:r>
              <a:rPr lang="ko-KR" altLang="zh-CN" sz="2000" dirty="0" smtClean="0">
                <a:latin typeface="+mn-ea"/>
              </a:rPr>
              <a:t>회 베이징 올림픽은 세계 인구의</a:t>
            </a:r>
            <a:r>
              <a:rPr lang="en-US" altLang="zh-CN" sz="2000" dirty="0" smtClean="0">
                <a:latin typeface="+mn-ea"/>
              </a:rPr>
              <a:t> 5</a:t>
            </a:r>
            <a:r>
              <a:rPr lang="ko-KR" altLang="zh-CN" sz="2000" dirty="0" smtClean="0">
                <a:latin typeface="+mn-ea"/>
              </a:rPr>
              <a:t>분의</a:t>
            </a:r>
            <a:r>
              <a:rPr lang="en-US" altLang="zh-CN" sz="2000" dirty="0" smtClean="0">
                <a:latin typeface="+mn-ea"/>
              </a:rPr>
              <a:t> 1</a:t>
            </a:r>
            <a:r>
              <a:rPr lang="ko-KR" altLang="zh-CN" sz="2000" dirty="0" smtClean="0">
                <a:latin typeface="+mn-ea"/>
              </a:rPr>
              <a:t>을 차지하는 발전도상국이면서</a:t>
            </a:r>
            <a:r>
              <a:rPr lang="en-US" altLang="zh-CN" sz="2000" dirty="0" smtClean="0">
                <a:latin typeface="+mn-ea"/>
              </a:rPr>
              <a:t> 21</a:t>
            </a:r>
            <a:r>
              <a:rPr lang="ko-KR" altLang="zh-CN" sz="2000" dirty="0" smtClean="0">
                <a:latin typeface="+mn-ea"/>
              </a:rPr>
              <a:t>세기 강대국으로 부상 중인 중국에서 개최된다는 점이 더욱 관심의 대상이 되고 있다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중국은 올림픽 개최로 약</a:t>
            </a:r>
            <a:r>
              <a:rPr lang="en-US" altLang="zh-CN" sz="2000" dirty="0" smtClean="0">
                <a:latin typeface="+mn-ea"/>
              </a:rPr>
              <a:t> 200</a:t>
            </a:r>
            <a:r>
              <a:rPr lang="ko-KR" altLang="zh-CN" sz="2000" dirty="0" smtClean="0">
                <a:latin typeface="+mn-ea"/>
              </a:rPr>
              <a:t>만 개 정도의 일자리를 창출할 것이다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베이징 올림픽 시너지 효과는 경제적으로 환산해서 약</a:t>
            </a:r>
            <a:r>
              <a:rPr lang="en-US" altLang="zh-CN" sz="2000" dirty="0" smtClean="0">
                <a:latin typeface="+mn-ea"/>
              </a:rPr>
              <a:t> 1</a:t>
            </a:r>
            <a:r>
              <a:rPr lang="ko-KR" altLang="zh-CN" sz="2000" dirty="0" smtClean="0">
                <a:latin typeface="+mn-ea"/>
              </a:rPr>
              <a:t>천 억 달러에 이를 것으로 경제계는 분석하고 있다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중국은</a:t>
            </a:r>
            <a:r>
              <a:rPr lang="en-US" altLang="zh-CN" sz="2000" dirty="0" smtClean="0">
                <a:latin typeface="+mn-ea"/>
              </a:rPr>
              <a:t> 2008</a:t>
            </a:r>
            <a:r>
              <a:rPr lang="ko-KR" altLang="zh-CN" sz="2000" dirty="0" smtClean="0">
                <a:latin typeface="+mn-ea"/>
              </a:rPr>
              <a:t>년 베이징 올림픽에서 모든 종목의 경기에 참가하여 </a:t>
            </a:r>
            <a:r>
              <a:rPr lang="ko-KR" altLang="zh-CN" sz="2000" dirty="0" smtClean="0">
                <a:solidFill>
                  <a:srgbClr val="FF0000"/>
                </a:solidFill>
                <a:latin typeface="+mn-ea"/>
              </a:rPr>
              <a:t>금메달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을 비롯한</a:t>
            </a:r>
            <a:r>
              <a:rPr lang="ko-KR" altLang="zh-CN" sz="2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zh-CN" sz="2000" dirty="0" smtClean="0">
                <a:latin typeface="+mn-ea"/>
              </a:rPr>
              <a:t>메달 집계에서</a:t>
            </a:r>
            <a:r>
              <a:rPr lang="en-US" altLang="zh-CN" sz="2000" dirty="0" smtClean="0">
                <a:latin typeface="+mn-ea"/>
              </a:rPr>
              <a:t> 3</a:t>
            </a:r>
            <a:r>
              <a:rPr lang="ko-KR" altLang="zh-CN" sz="2000" dirty="0" smtClean="0">
                <a:latin typeface="+mn-ea"/>
              </a:rPr>
              <a:t>위를 차지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함으로써</a:t>
            </a:r>
            <a:r>
              <a:rPr lang="ko-KR" altLang="zh-CN" sz="2000" dirty="0" smtClean="0">
                <a:latin typeface="+mn-ea"/>
              </a:rPr>
              <a:t> 스포츠 강국으로 떠오를 것으로 전망된다</a:t>
            </a:r>
            <a:r>
              <a:rPr lang="en-US" altLang="zh-CN" sz="2000" dirty="0" smtClean="0">
                <a:latin typeface="+mn-ea"/>
              </a:rPr>
              <a:t>. </a:t>
            </a:r>
            <a:r>
              <a:rPr lang="ko-KR" altLang="zh-CN" sz="2000" dirty="0" smtClean="0">
                <a:latin typeface="+mn-ea"/>
              </a:rPr>
              <a:t>베이징 올림픽은</a:t>
            </a:r>
            <a:r>
              <a:rPr lang="en-US" altLang="zh-CN" sz="2000" dirty="0" smtClean="0">
                <a:latin typeface="+mn-ea"/>
              </a:rPr>
              <a:t> ‘</a:t>
            </a:r>
            <a:r>
              <a:rPr lang="ko-KR" altLang="zh-CN" sz="2000" dirty="0" smtClean="0">
                <a:latin typeface="+mn-ea"/>
              </a:rPr>
              <a:t>환경 올림픽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과학기술 올림픽</a:t>
            </a:r>
            <a:r>
              <a:rPr lang="en-US" altLang="zh-CN" sz="2000" dirty="0" smtClean="0">
                <a:latin typeface="+mn-ea"/>
              </a:rPr>
              <a:t>, </a:t>
            </a:r>
            <a:r>
              <a:rPr lang="ko-KR" altLang="zh-CN" sz="2000" dirty="0" smtClean="0">
                <a:latin typeface="+mn-ea"/>
              </a:rPr>
              <a:t>인문 올림픽</a:t>
            </a:r>
            <a:r>
              <a:rPr lang="en-US" altLang="zh-CN" sz="2000" dirty="0" smtClean="0">
                <a:latin typeface="+mn-ea"/>
              </a:rPr>
              <a:t>’</a:t>
            </a:r>
            <a:r>
              <a:rPr lang="ko-KR" altLang="zh-CN" sz="2000" dirty="0" smtClean="0">
                <a:latin typeface="+mn-ea"/>
              </a:rPr>
              <a:t>의 이념을 바탕으로 역사상 최고의 올림픽으로 </a:t>
            </a:r>
            <a:r>
              <a:rPr lang="ko-KR" altLang="zh-CN" sz="2000" b="1" dirty="0" smtClean="0">
                <a:solidFill>
                  <a:srgbClr val="FF0000"/>
                </a:solidFill>
                <a:latin typeface="+mn-ea"/>
              </a:rPr>
              <a:t>치러질 것으로 기대된다</a:t>
            </a:r>
            <a:r>
              <a:rPr lang="en-US" altLang="zh-CN" sz="2000" dirty="0" smtClean="0">
                <a:latin typeface="+mn-ea"/>
              </a:rPr>
              <a:t>.</a:t>
            </a:r>
            <a:endParaRPr lang="zh-CN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2625</Words>
  <Application>Microsoft Office PowerPoint</Application>
  <PresentationFormat>全屏显示(4:3)</PresentationFormat>
  <Paragraphs>243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Company>复旦大学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4</cp:revision>
  <dcterms:created xsi:type="dcterms:W3CDTF">2013-04-13T22:56:11Z</dcterms:created>
  <dcterms:modified xsi:type="dcterms:W3CDTF">2013-04-13T23:00:46Z</dcterms:modified>
</cp:coreProperties>
</file>