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9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7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7170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01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400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6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4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1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5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01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2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8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6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4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HEART TRANSPLANT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10301010046 </a:t>
            </a:r>
            <a:r>
              <a:rPr lang="zh-CN" altLang="en-US" dirty="0" smtClean="0"/>
              <a:t>宋子贤</a:t>
            </a:r>
            <a:endParaRPr lang="en-US" altLang="zh-CN" dirty="0" smtClean="0"/>
          </a:p>
          <a:p>
            <a:pPr algn="r"/>
            <a:r>
              <a:rPr lang="en-US" altLang="zh-CN" dirty="0" smtClean="0"/>
              <a:t>10301010045    </a:t>
            </a:r>
            <a:r>
              <a:rPr lang="zh-CN" altLang="en-US" dirty="0" smtClean="0"/>
              <a:t>曲扬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04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 &amp; 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92726" y="2665999"/>
            <a:ext cx="9002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 you for listening</a:t>
            </a:r>
            <a:r>
              <a:rPr lang="zh-CN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！！</a:t>
            </a:r>
            <a:endParaRPr lang="zh-CN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98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Keyword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42416" y="2133600"/>
            <a:ext cx="3138740" cy="3777622"/>
          </a:xfrm>
        </p:spPr>
        <p:txBody>
          <a:bodyPr/>
          <a:lstStyle/>
          <a:p>
            <a:r>
              <a:rPr lang="en-US" altLang="zh-CN" dirty="0" smtClean="0"/>
              <a:t>Heart transplantation</a:t>
            </a:r>
          </a:p>
          <a:p>
            <a:r>
              <a:rPr lang="en-US" altLang="zh-CN" dirty="0" err="1" smtClean="0"/>
              <a:t>Cyclosorin</a:t>
            </a:r>
            <a:r>
              <a:rPr lang="en-US" altLang="zh-CN" dirty="0" smtClean="0"/>
              <a:t> A (CsA)</a:t>
            </a:r>
          </a:p>
          <a:p>
            <a:r>
              <a:rPr lang="en-US" altLang="zh-CN" dirty="0" smtClean="0"/>
              <a:t>Immunosuppressant</a:t>
            </a:r>
            <a:r>
              <a:rPr lang="zh-CN" altLang="en-US" dirty="0" smtClean="0"/>
              <a:t>（</a:t>
            </a:r>
            <a:r>
              <a:rPr lang="en-US" altLang="zh-CN" dirty="0" smtClean="0"/>
              <a:t>I</a:t>
            </a:r>
            <a:r>
              <a:rPr lang="zh-CN" altLang="zh-CN" dirty="0" smtClean="0"/>
              <a:t>mmunosuppressive medication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C</a:t>
            </a:r>
            <a:r>
              <a:rPr lang="zh-CN" altLang="zh-CN" dirty="0" smtClean="0"/>
              <a:t>omplication</a:t>
            </a:r>
            <a:endParaRPr lang="en-US" altLang="zh-CN" dirty="0" smtClean="0"/>
          </a:p>
          <a:p>
            <a:r>
              <a:rPr lang="en-US" altLang="zh-CN" dirty="0" smtClean="0"/>
              <a:t>P</a:t>
            </a:r>
            <a:r>
              <a:rPr lang="zh-CN" altLang="zh-CN" dirty="0" smtClean="0"/>
              <a:t>rognosis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Orthotopic </a:t>
            </a:r>
            <a:r>
              <a:rPr lang="en-US" altLang="zh-CN" dirty="0"/>
              <a:t>procedure</a:t>
            </a:r>
          </a:p>
          <a:p>
            <a:r>
              <a:rPr lang="en-US" altLang="zh-CN" i="1" dirty="0"/>
              <a:t>Heterotopic</a:t>
            </a:r>
            <a:r>
              <a:rPr lang="en-US" altLang="zh-CN" dirty="0"/>
              <a:t> procedure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5239800" y="2133600"/>
            <a:ext cx="313874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心脏移植</a:t>
            </a:r>
            <a:endParaRPr lang="en-US" altLang="zh-CN" dirty="0" smtClean="0"/>
          </a:p>
          <a:p>
            <a:r>
              <a:rPr lang="zh-CN" altLang="en-US" dirty="0" smtClean="0"/>
              <a:t>环孢菌素</a:t>
            </a:r>
            <a:r>
              <a:rPr lang="en-US" altLang="zh-CN" dirty="0" smtClean="0"/>
              <a:t>A</a:t>
            </a:r>
          </a:p>
          <a:p>
            <a:r>
              <a:rPr lang="zh-CN" altLang="en-US" dirty="0" smtClean="0"/>
              <a:t>免疫抑制剂 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爱上大开发框架阿三</a:t>
            </a:r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</a:rPr>
              <a:t>dv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卡深</a:t>
            </a:r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</a:rPr>
              <a:t>v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为</a:t>
            </a:r>
            <a:r>
              <a:rPr lang="en-US" altLang="zh-CN" dirty="0" smtClean="0">
                <a:solidFill>
                  <a:schemeClr val="bg1">
                    <a:lumMod val="95000"/>
                  </a:schemeClr>
                </a:solidFill>
              </a:rPr>
              <a:t>vnw</a:t>
            </a:r>
            <a:r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阿斯顿话费卡收费会卡死</a:t>
            </a:r>
            <a:endParaRPr lang="en-US" altLang="zh-CN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zh-CN" altLang="en-US" dirty="0" smtClean="0"/>
              <a:t>并发症</a:t>
            </a:r>
            <a:endParaRPr lang="en-US" altLang="zh-CN" dirty="0" smtClean="0"/>
          </a:p>
          <a:p>
            <a:r>
              <a:rPr lang="zh-CN" altLang="en-US" dirty="0" smtClean="0"/>
              <a:t>预后</a:t>
            </a:r>
            <a:endParaRPr lang="en-US" altLang="zh-CN" dirty="0"/>
          </a:p>
          <a:p>
            <a:r>
              <a:rPr lang="zh-CN" altLang="en-US" dirty="0" smtClean="0"/>
              <a:t>原位过程</a:t>
            </a:r>
            <a:endParaRPr lang="en-US" altLang="zh-CN" dirty="0" smtClean="0"/>
          </a:p>
          <a:p>
            <a:r>
              <a:rPr lang="zh-CN" altLang="en-US" dirty="0" smtClean="0"/>
              <a:t>异位过程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736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History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Bible and some Chinese myth</a:t>
            </a:r>
          </a:p>
          <a:p>
            <a:r>
              <a:rPr lang="en-US" altLang="zh-CN" dirty="0" smtClean="0"/>
              <a:t>F</a:t>
            </a:r>
            <a:r>
              <a:rPr lang="zh-CN" altLang="zh-CN" dirty="0" smtClean="0"/>
              <a:t>irst </a:t>
            </a:r>
            <a:r>
              <a:rPr lang="zh-CN" altLang="zh-CN" dirty="0"/>
              <a:t>adult heart </a:t>
            </a:r>
            <a:r>
              <a:rPr lang="zh-CN" altLang="zh-CN" dirty="0" smtClean="0"/>
              <a:t>transplant</a:t>
            </a:r>
            <a:r>
              <a:rPr lang="en-US" altLang="zh-CN" dirty="0" smtClean="0"/>
              <a:t>: </a:t>
            </a:r>
            <a:r>
              <a:rPr lang="zh-CN" altLang="zh-CN" dirty="0"/>
              <a:t>December 3, 1967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833" y="3308036"/>
            <a:ext cx="4377603" cy="33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1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History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Breakthrough : Cyclosporin A in 1994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855" y="2638901"/>
            <a:ext cx="5058439" cy="398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7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Procedures</a:t>
            </a:r>
            <a:r>
              <a:rPr lang="en-US" altLang="zh-CN" b="1" dirty="0" smtClean="0"/>
              <a:t> </a:t>
            </a:r>
            <a:endParaRPr lang="en-US" altLang="zh-CN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Operative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Orthotopic procedure</a:t>
            </a:r>
          </a:p>
          <a:p>
            <a:pPr marL="457200" lvl="1" indent="0">
              <a:buNone/>
            </a:pPr>
            <a:r>
              <a:rPr lang="en-US" altLang="zh-CN" i="1" dirty="0"/>
              <a:t>Heterotopic</a:t>
            </a:r>
            <a:r>
              <a:rPr lang="en-US" altLang="zh-CN" dirty="0"/>
              <a:t> procedure</a:t>
            </a:r>
          </a:p>
          <a:p>
            <a:pPr marL="457200" lvl="1" indent="0">
              <a:buNone/>
            </a:pPr>
            <a:r>
              <a:rPr lang="en-US" altLang="zh-CN" dirty="0"/>
              <a:t>'Living organ' </a:t>
            </a:r>
            <a:r>
              <a:rPr lang="en-US" altLang="zh-CN" dirty="0" smtClean="0"/>
              <a:t>transplant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0" y="1904999"/>
            <a:ext cx="2949000" cy="340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Limitation</a:t>
            </a:r>
            <a:r>
              <a:rPr lang="en-US" altLang="zh-CN" b="1" dirty="0"/>
              <a:t/>
            </a:r>
            <a:br>
              <a:rPr lang="en-US" altLang="zh-CN" b="1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Not suitable for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marL="400050" lvl="1" indent="0">
              <a:buNone/>
            </a:pPr>
            <a:r>
              <a:rPr lang="en-US" altLang="zh-CN" sz="1800" dirty="0" smtClean="0"/>
              <a:t>Patients with </a:t>
            </a:r>
          </a:p>
          <a:p>
            <a:pPr marL="800100" lvl="2" indent="0">
              <a:buNone/>
            </a:pPr>
            <a:r>
              <a:rPr lang="zh-CN" altLang="zh-CN" sz="1800" dirty="0" smtClean="0"/>
              <a:t>kidney</a:t>
            </a:r>
            <a:r>
              <a:rPr lang="en-US" altLang="zh-CN" sz="1800" dirty="0" smtClean="0"/>
              <a:t> </a:t>
            </a:r>
            <a:r>
              <a:rPr lang="zh-CN" altLang="zh-CN" sz="1800" dirty="0" smtClean="0"/>
              <a:t>disease</a:t>
            </a:r>
            <a:endParaRPr lang="en-US" altLang="zh-CN" sz="1800" dirty="0" smtClean="0"/>
          </a:p>
          <a:p>
            <a:pPr marL="800100" lvl="2" indent="0">
              <a:buNone/>
            </a:pPr>
            <a:r>
              <a:rPr lang="zh-CN" altLang="zh-CN" sz="1800" dirty="0" smtClean="0"/>
              <a:t>lung disease</a:t>
            </a:r>
            <a:endParaRPr lang="en-US" altLang="zh-CN" sz="1800" dirty="0" smtClean="0"/>
          </a:p>
          <a:p>
            <a:pPr marL="800100" lvl="2" indent="0">
              <a:buNone/>
            </a:pPr>
            <a:r>
              <a:rPr lang="zh-CN" altLang="zh-CN" sz="1800" dirty="0" smtClean="0"/>
              <a:t>liver disease</a:t>
            </a:r>
            <a:endParaRPr lang="en-US" altLang="zh-CN" sz="1800" dirty="0" smtClean="0"/>
          </a:p>
          <a:p>
            <a:pPr marL="800100" lvl="2" indent="0">
              <a:buNone/>
            </a:pPr>
            <a:r>
              <a:rPr lang="zh-CN" altLang="zh-CN" sz="1800" dirty="0" smtClean="0"/>
              <a:t>some </a:t>
            </a:r>
            <a:r>
              <a:rPr lang="zh-CN" altLang="zh-CN" sz="1800" dirty="0"/>
              <a:t>vascular disease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181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</a:t>
            </a:r>
            <a:r>
              <a:rPr lang="zh-CN" altLang="zh-CN" dirty="0" smtClean="0"/>
              <a:t>omplication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</a:t>
            </a:r>
            <a:r>
              <a:rPr lang="zh-CN" altLang="zh-CN" dirty="0" smtClean="0"/>
              <a:t>ide</a:t>
            </a:r>
            <a:r>
              <a:rPr lang="zh-CN" altLang="zh-CN" dirty="0"/>
              <a:t>-effects of the immunosuppressive </a:t>
            </a:r>
            <a:r>
              <a:rPr lang="zh-CN" altLang="zh-CN" dirty="0" smtClean="0"/>
              <a:t>medication</a:t>
            </a:r>
            <a:r>
              <a:rPr lang="en-US" altLang="zh-CN" dirty="0" smtClean="0"/>
              <a:t> </a:t>
            </a:r>
          </a:p>
          <a:p>
            <a:r>
              <a:rPr lang="en-US" altLang="zh-CN" dirty="0" smtClean="0"/>
              <a:t>I</a:t>
            </a:r>
            <a:r>
              <a:rPr lang="zh-CN" altLang="zh-CN" dirty="0" smtClean="0"/>
              <a:t>ncreased </a:t>
            </a:r>
            <a:r>
              <a:rPr lang="zh-CN" altLang="zh-CN" dirty="0"/>
              <a:t>likelihood of </a:t>
            </a:r>
            <a:r>
              <a:rPr lang="zh-CN" altLang="zh-CN" dirty="0" smtClean="0"/>
              <a:t>infections</a:t>
            </a:r>
            <a:endParaRPr lang="en-US" altLang="zh-CN" dirty="0" smtClean="0"/>
          </a:p>
          <a:p>
            <a:r>
              <a:rPr lang="en-US" altLang="zh-CN" dirty="0" smtClean="0"/>
              <a:t>Fever </a:t>
            </a:r>
          </a:p>
          <a:p>
            <a:r>
              <a:rPr lang="en-US" altLang="zh-CN" dirty="0" smtClean="0"/>
              <a:t>Pain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064" y="3027408"/>
            <a:ext cx="4593936" cy="348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</a:t>
            </a:r>
            <a:r>
              <a:rPr lang="zh-CN" altLang="zh-CN" dirty="0" smtClean="0"/>
              <a:t>rognosis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512050"/>
              </p:ext>
            </p:extLst>
          </p:nvPr>
        </p:nvGraphicFramePr>
        <p:xfrm>
          <a:off x="1059873" y="2133600"/>
          <a:ext cx="747452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509"/>
                <a:gridCol w="2491509"/>
                <a:gridCol w="2491509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Male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Female 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 year 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survival rates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88.0%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86.2%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5 year </a:t>
                      </a:r>
                      <a:r>
                        <a:rPr lang="zh-CN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survival rates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73.2%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69.0%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164091" y="3761508"/>
            <a:ext cx="5299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More than 30200 people have been benefited from heart </a:t>
            </a:r>
            <a:r>
              <a:rPr lang="en-US" altLang="zh-CN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transplant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8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 </a:t>
            </a:r>
            <a:endParaRPr lang="zh-CN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530242" y="1461706"/>
            <a:ext cx="7004158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</a:pPr>
            <a:r>
              <a:rPr lang="en-US" altLang="zh-CN" dirty="0">
                <a:latin typeface="Arial" panose="020B0604020202020204" pitchFamily="34" charset="0"/>
              </a:rPr>
              <a:t>1</a:t>
            </a:r>
            <a:r>
              <a:rPr lang="zh-CN" altLang="zh-CN" dirty="0">
                <a:latin typeface="Arial" panose="020B0604020202020204" pitchFamily="34" charset="0"/>
              </a:rPr>
              <a:t> </a:t>
            </a:r>
            <a:r>
              <a:rPr lang="zh-CN" altLang="zh-CN" b="1" i="1" baseline="30000" dirty="0">
                <a:latin typeface="Arial" panose="020B0604020202020204" pitchFamily="34" charset="0"/>
              </a:rPr>
              <a:t>a</a:t>
            </a:r>
            <a:r>
              <a:rPr lang="zh-CN" altLang="zh-CN" dirty="0">
                <a:latin typeface="Arial" panose="020B0604020202020204" pitchFamily="34" charset="0"/>
              </a:rPr>
              <a:t> </a:t>
            </a:r>
            <a:r>
              <a:rPr lang="zh-CN" altLang="zh-CN" b="1" i="1" baseline="30000" dirty="0">
                <a:latin typeface="Arial" panose="020B0604020202020204" pitchFamily="34" charset="0"/>
              </a:rPr>
              <a:t>b</a:t>
            </a:r>
            <a:r>
              <a:rPr lang="zh-CN" altLang="zh-CN" dirty="0">
                <a:latin typeface="Arial" panose="020B0604020202020204" pitchFamily="34" charset="0"/>
              </a:rPr>
              <a:t> Till Lehmann (director) (2007). </a:t>
            </a:r>
            <a:r>
              <a:rPr lang="zh-CN" altLang="zh-CN" i="1" dirty="0">
                <a:latin typeface="Arial" panose="020B0604020202020204" pitchFamily="34" charset="0"/>
              </a:rPr>
              <a:t>The Heart-Makers: The Future of Transplant Medicine</a:t>
            </a:r>
            <a:r>
              <a:rPr lang="zh-CN" altLang="zh-CN" dirty="0">
                <a:latin typeface="Arial" panose="020B0604020202020204" pitchFamily="34" charset="0"/>
              </a:rPr>
              <a:t> (documentary film). Germany: LOOKS film and television.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2</a:t>
            </a: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"Memories of the Heart". Doylestown, Pennsylvania: </a:t>
            </a:r>
            <a:r>
              <a:rPr kumimoji="0" lang="zh-CN" altLang="zh-CN" sz="1800" b="0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Daily Intelligencer</a:t>
            </a: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. November 29, 1987. p. A–18.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3</a:t>
            </a: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Reiner Körfer (interviewee) (2007). </a:t>
            </a:r>
            <a:r>
              <a:rPr kumimoji="0" lang="zh-CN" altLang="zh-CN" sz="1800" b="0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The Heart-Makers: The Future of Transplant Medicine</a:t>
            </a: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(documentary film). Germany: LOOKS film and television.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4</a:t>
            </a: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Custodiol Htk Solution patient advice including side effects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5</a:t>
            </a: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"Bad Oeynhausen Clinic for Thorax- and Cardiovascular Surgery Announces First Successful Beating Human Heart Transplant". TransMedics. 23 February 2006. Retrieved 2007-05-14.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6</a:t>
            </a: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Bishay, R. The ‘ Mighty Mouse’ Model in Experimental Cardiac Transplantation. Hypothesis 2011, 9(1): e5.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7</a:t>
            </a: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 Heart Disease and Stroke Statistics--2012 Update </a:t>
            </a:r>
            <a:r>
              <a:rPr kumimoji="0" lang="zh-CN" altLang="zh-CN" sz="1800" b="0" i="1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The American Heart Association</a:t>
            </a:r>
            <a:r>
              <a:rPr kumimoji="0" lang="zh-CN" altLang="zh-CN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. Retrieved 27 November 2012. </a:t>
            </a:r>
          </a:p>
        </p:txBody>
      </p:sp>
    </p:spTree>
    <p:extLst>
      <p:ext uri="{BB962C8B-B14F-4D97-AF65-F5344CB8AC3E}">
        <p14:creationId xmlns:p14="http://schemas.microsoft.com/office/powerpoint/2010/main" val="10943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221</Words>
  <Application>Microsoft Office PowerPoint</Application>
  <PresentationFormat>全屏显示(4:3)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幼圆</vt:lpstr>
      <vt:lpstr>Arial</vt:lpstr>
      <vt:lpstr>Century Gothic</vt:lpstr>
      <vt:lpstr>Wingdings</vt:lpstr>
      <vt:lpstr>Wingdings 3</vt:lpstr>
      <vt:lpstr>丝状</vt:lpstr>
      <vt:lpstr>HEART TRANSPLANT</vt:lpstr>
      <vt:lpstr>Keyword</vt:lpstr>
      <vt:lpstr>History</vt:lpstr>
      <vt:lpstr>History</vt:lpstr>
      <vt:lpstr>Procedures </vt:lpstr>
      <vt:lpstr>Limitation </vt:lpstr>
      <vt:lpstr>Complication </vt:lpstr>
      <vt:lpstr>Prognosis </vt:lpstr>
      <vt:lpstr>Reference </vt:lpstr>
      <vt:lpstr>Q &amp; 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TRANSPLANT</dc:title>
  <dc:creator>pink</dc:creator>
  <cp:lastModifiedBy>pink</cp:lastModifiedBy>
  <cp:revision>8</cp:revision>
  <dcterms:created xsi:type="dcterms:W3CDTF">2013-04-13T13:39:18Z</dcterms:created>
  <dcterms:modified xsi:type="dcterms:W3CDTF">2013-04-14T08:12:37Z</dcterms:modified>
</cp:coreProperties>
</file>