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6"/>
  </p:notesMasterIdLst>
  <p:sldIdLst>
    <p:sldId id="256" r:id="rId2"/>
    <p:sldId id="268" r:id="rId3"/>
    <p:sldId id="270" r:id="rId4"/>
    <p:sldId id="266" r:id="rId5"/>
    <p:sldId id="258" r:id="rId6"/>
    <p:sldId id="260" r:id="rId7"/>
    <p:sldId id="259" r:id="rId8"/>
    <p:sldId id="269" r:id="rId9"/>
    <p:sldId id="261" r:id="rId10"/>
    <p:sldId id="271" r:id="rId11"/>
    <p:sldId id="262" r:id="rId12"/>
    <p:sldId id="263" r:id="rId13"/>
    <p:sldId id="272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4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3EAF4EA-A752-403E-B17E-3F73467B6F58}" type="datetimeFigureOut">
              <a:rPr lang="en-US"/>
              <a:pPr>
                <a:defRPr/>
              </a:pPr>
              <a:t>3/1/2019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956633-7C6A-4D79-9A76-6FDF25731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817D3A-3AE4-4EEA-BB8E-6BAA528925C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8B385A-8478-4FCE-BA03-D8418AF42D7B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B946E-F6B6-4305-8D2A-57C48D40A1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2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659485-3769-423D-A0A3-47089034FC40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3133C3-1EF8-474B-AB60-B40CBDA184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8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41DCC-B3D5-4311-9506-1FD414A4D673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BCF59-5AF3-4DCB-AA0E-127F7BDA0B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8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6EB3F0-1360-4D7E-B180-17EEED6DCECD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81BC5-7221-42C0-AC51-CDD103F913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616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8C2394-54CF-4BD3-BDB2-C82885995509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58066-5BEF-4544-8952-35CB86E5CC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17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41DCC-B3D5-4311-9506-1FD414A4D673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BCF59-5AF3-4DCB-AA0E-127F7BDA0B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4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41DCC-B3D5-4311-9506-1FD414A4D673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BCF59-5AF3-4DCB-AA0E-127F7BDA0B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85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5C38B-9950-49DE-8F29-F446B744991D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6E8E2-81D7-44CA-9312-B0B63F632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68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41DCC-B3D5-4311-9506-1FD414A4D673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BCF59-5AF3-4DCB-AA0E-127F7BDA0B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282400-5FD7-4E5D-A1D4-FC7D01BAEF05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43C69-2019-4C4D-B39F-B2736AAA00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9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545E6-C9A4-4578-BDCF-146588B42FEE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0A125-94A6-414B-A614-70DE96B10F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9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92702-2F10-4A5E-827B-5F67AE852C1B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8FF61-F1FF-4172-9DBB-A995C6E6F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8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919671-CA03-4B4A-A0FB-896D3C94D4AF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B9D3C-7F39-4650-AADE-1D6F82F73F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2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5407E-6942-464B-AC23-B7E135402377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ABE0A-2495-42F8-B99C-4121927F0E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A6265-80B7-40F3-93AC-6FB3404AE07E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9B4D8-086A-4495-95F8-CDA20688A0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0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89345E-E143-4889-A9FB-56B36213178A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9B740-5AAE-4FF3-8FFB-B769F2F6BF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6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B169EB-7056-4AD8-9954-6238504DA7C1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1CCED-C89B-4D63-A006-EF142FFD01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0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>
              <a:defRPr/>
            </a:pPr>
            <a:fld id="{51C41DCC-B3D5-4311-9506-1FD414A4D673}" type="datetimeFigureOut">
              <a:rPr lang="en-US" smtClean="0"/>
              <a:pPr>
                <a:defRPr/>
              </a:pPr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>
              <a:defRPr/>
            </a:pPr>
            <a:fld id="{5B5BCF59-5AF3-4DCB-AA0E-127F7BDA0B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61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dxiang@fudan.edu.c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ea typeface="宋体" charset="-122"/>
              </a:rPr>
              <a:t>英语口译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CN" dirty="0" smtClean="0"/>
              <a:t>I</a:t>
            </a:r>
          </a:p>
          <a:p>
            <a:pPr eaLnBrk="1" hangingPunct="1">
              <a:defRPr/>
            </a:pPr>
            <a:r>
              <a:rPr lang="en-US" altLang="zh-CN" dirty="0" smtClean="0"/>
              <a:t>Introducing Interpreting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000404" y="5427140"/>
            <a:ext cx="2133600" cy="746125"/>
          </a:xfrm>
        </p:spPr>
        <p:txBody>
          <a:bodyPr/>
          <a:lstStyle/>
          <a:p>
            <a:pPr>
              <a:defRPr/>
            </a:pPr>
            <a:r>
              <a:rPr lang="zh-CN" altLang="en-US" sz="1600" dirty="0" smtClean="0"/>
              <a:t>大学英语教学部</a:t>
            </a:r>
            <a:endParaRPr lang="en-US" altLang="zh-CN" sz="1600" dirty="0" smtClean="0"/>
          </a:p>
          <a:p>
            <a:pPr>
              <a:defRPr/>
            </a:pPr>
            <a:endParaRPr lang="en-US" altLang="zh-CN" sz="1600" dirty="0" smtClean="0"/>
          </a:p>
          <a:p>
            <a:pPr>
              <a:defRPr/>
            </a:pPr>
            <a:r>
              <a:rPr lang="zh-CN" altLang="en-US" sz="1600" dirty="0" smtClean="0"/>
              <a:t>向丁丁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on the scene?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346" y="2514600"/>
            <a:ext cx="7765322" cy="3276601"/>
          </a:xfrm>
        </p:spPr>
        <p:txBody>
          <a:bodyPr/>
          <a:lstStyle/>
          <a:p>
            <a:r>
              <a:rPr lang="en-US" dirty="0" smtClean="0"/>
              <a:t>What if you didn’t catch what the speakers say?</a:t>
            </a:r>
          </a:p>
          <a:p>
            <a:r>
              <a:rPr lang="en-US" dirty="0" smtClean="0"/>
              <a:t>Will speakers pause for you?</a:t>
            </a:r>
          </a:p>
          <a:p>
            <a:r>
              <a:rPr lang="en-US" dirty="0" smtClean="0"/>
              <a:t>Will you get the script beforehand?</a:t>
            </a:r>
          </a:p>
          <a:p>
            <a:r>
              <a:rPr lang="en-US" dirty="0" smtClean="0"/>
              <a:t>How do you want to impress the audience?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70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zh-CN" smtClean="0">
              <a:ea typeface="宋体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CN" dirty="0" smtClean="0"/>
              <a:t>2. from Chinese to English</a:t>
            </a:r>
          </a:p>
        </p:txBody>
      </p:sp>
      <p:sp>
        <p:nvSpPr>
          <p:cNvPr id="27651" name="矩形 3"/>
          <p:cNvSpPr>
            <a:spLocks noChangeArrowheads="1"/>
          </p:cNvSpPr>
          <p:nvPr/>
        </p:nvSpPr>
        <p:spPr bwMode="auto">
          <a:xfrm>
            <a:off x="1600200" y="2590800"/>
            <a:ext cx="533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dirty="0" smtClean="0">
                <a:latin typeface="Century Gothic" pitchFamily="34" charset="0"/>
                <a:sym typeface="Wingdings 2" panose="05020102010507070707" pitchFamily="18" charset="2"/>
              </a:rPr>
              <a:t> </a:t>
            </a:r>
            <a:r>
              <a:rPr lang="zh-CN" altLang="en-US" dirty="0" smtClean="0">
                <a:latin typeface="Century Gothic" pitchFamily="34" charset="0"/>
              </a:rPr>
              <a:t>北大刘媛媛演讲</a:t>
            </a:r>
            <a:r>
              <a:rPr lang="en-US" altLang="zh-CN" dirty="0" smtClean="0">
                <a:latin typeface="Century Gothic" pitchFamily="34" charset="0"/>
              </a:rPr>
              <a:t>http</a:t>
            </a:r>
            <a:r>
              <a:rPr lang="en-US" altLang="zh-CN" dirty="0">
                <a:latin typeface="Century Gothic" pitchFamily="34" charset="0"/>
              </a:rPr>
              <a:t>://www.dxsbb.com/news/3919.html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581400"/>
            <a:ext cx="4089400" cy="2699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ea typeface="宋体" charset="-122"/>
              </a:rPr>
              <a:t>How do you feel about it?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9200" y="2514600"/>
            <a:ext cx="7765322" cy="4058751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CN" dirty="0" smtClean="0"/>
              <a:t>Are you excited/nervous/… as an interpreter?</a:t>
            </a:r>
          </a:p>
          <a:p>
            <a:pPr eaLnBrk="1" hangingPunct="1">
              <a:defRPr/>
            </a:pPr>
            <a:r>
              <a:rPr lang="en-US" altLang="zh-CN" dirty="0" smtClean="0"/>
              <a:t>Which is more difficult?</a:t>
            </a:r>
          </a:p>
          <a:p>
            <a:pPr eaLnBrk="1" hangingPunct="1">
              <a:defRPr/>
            </a:pPr>
            <a:r>
              <a:rPr lang="en-US" altLang="zh-CN" dirty="0" smtClean="0"/>
              <a:t>What are your difficulties?</a:t>
            </a:r>
          </a:p>
          <a:p>
            <a:pPr eaLnBrk="1" hangingPunct="1">
              <a:defRPr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work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 for each other:</a:t>
            </a:r>
          </a:p>
          <a:p>
            <a:endParaRPr lang="en-US" dirty="0" smtClean="0"/>
          </a:p>
          <a:p>
            <a:r>
              <a:rPr lang="en-US" dirty="0" smtClean="0"/>
              <a:t>Self-introduction</a:t>
            </a:r>
          </a:p>
          <a:p>
            <a:r>
              <a:rPr lang="en-US" dirty="0" smtClean="0"/>
              <a:t>Major</a:t>
            </a:r>
          </a:p>
          <a:p>
            <a:r>
              <a:rPr lang="en-US" dirty="0" smtClean="0"/>
              <a:t>A theory</a:t>
            </a:r>
          </a:p>
          <a:p>
            <a:r>
              <a:rPr lang="en-US" dirty="0" smtClean="0"/>
              <a:t>A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Homework</a:t>
            </a:r>
            <a:endParaRPr lang="en-US" dirty="0">
              <a:ea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895600"/>
            <a:ext cx="7765322" cy="4058751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CN" dirty="0" smtClean="0"/>
              <a:t>1. Preview vocabulary for “visit and reception”</a:t>
            </a:r>
          </a:p>
          <a:p>
            <a:pPr eaLnBrk="1" hangingPunct="1">
              <a:defRPr/>
            </a:pPr>
            <a:endParaRPr lang="en-US" altLang="zh-CN" dirty="0" smtClean="0"/>
          </a:p>
          <a:p>
            <a:pPr eaLnBrk="1" hangingPunct="1">
              <a:defRPr/>
            </a:pPr>
            <a:r>
              <a:rPr lang="en-US" altLang="zh-CN" dirty="0" smtClean="0"/>
              <a:t>2. Prepare for “one minute report for interpreting”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ea typeface="宋体" charset="-122"/>
              </a:rPr>
              <a:t>Relating to your experience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346" y="2057400"/>
            <a:ext cx="7765322" cy="3733801"/>
          </a:xfrm>
        </p:spPr>
        <p:txBody>
          <a:bodyPr/>
          <a:lstStyle/>
          <a:p>
            <a:pPr eaLnBrk="1" fontAlgn="auto" hangingPunct="1">
              <a:buFont typeface="Wingdings 2" charset="2"/>
              <a:buChar char=""/>
              <a:defRPr/>
            </a:pPr>
            <a:r>
              <a:rPr lang="en-US" dirty="0" smtClean="0"/>
              <a:t>Do you have any experience translating/interpreting for people?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endParaRPr lang="en-US" dirty="0"/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en-US" dirty="0" smtClean="0"/>
              <a:t>What, in your understanding, is translation/interpreting</a:t>
            </a:r>
            <a:r>
              <a:rPr lang="en-US" dirty="0" smtClean="0"/>
              <a:t>?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endParaRPr lang="en-US" dirty="0" smtClean="0"/>
          </a:p>
          <a:p>
            <a:pPr eaLnBrk="1" fontAlgn="auto" hangingPunct="1">
              <a:buFont typeface="Wingdings 2" charset="2"/>
              <a:buChar char=""/>
              <a:defRPr/>
            </a:pP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581400"/>
            <a:ext cx="3319462" cy="2852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>
                <a:ea typeface="+mj-ea"/>
              </a:rPr>
              <a:t>Brainstorm and talk</a:t>
            </a:r>
            <a:endParaRPr lang="zh-CN" altLang="en-US" dirty="0">
              <a:ea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buFont typeface="Wingdings 2" charset="2"/>
              <a:buChar char=""/>
              <a:defRPr/>
            </a:pPr>
            <a:r>
              <a:rPr lang="en-US" altLang="zh-CN" dirty="0" smtClean="0"/>
              <a:t>1. Do you think a bilingual person is naturally an interpreter?</a:t>
            </a:r>
          </a:p>
          <a:p>
            <a:pPr eaLnBrk="1" fontAlgn="auto" hangingPunct="1">
              <a:buFont typeface="Wingdings 2" charset="2"/>
              <a:buNone/>
              <a:defRPr/>
            </a:pPr>
            <a:r>
              <a:rPr lang="en-US" altLang="zh-CN" dirty="0" smtClean="0"/>
              <a:t>          unbalanced/balanced bilingual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en-US" altLang="zh-CN" dirty="0" smtClean="0"/>
              <a:t>2. Which is more difficult, translating or interpreting?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en-US" altLang="zh-CN" dirty="0" smtClean="0"/>
              <a:t>3. </a:t>
            </a:r>
            <a:r>
              <a:rPr lang="en-US" altLang="zh-CN" dirty="0"/>
              <a:t> </a:t>
            </a:r>
            <a:r>
              <a:rPr lang="en-US" altLang="zh-CN" dirty="0" smtClean="0"/>
              <a:t>Interpreting is normally divided into two types, what are they?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en-US" altLang="zh-CN" dirty="0"/>
              <a:t>4</a:t>
            </a:r>
            <a:r>
              <a:rPr lang="en-US" altLang="zh-CN" dirty="0" smtClean="0"/>
              <a:t>. Can you make a living as interpreter?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en-US" altLang="zh-CN" dirty="0"/>
              <a:t>5</a:t>
            </a:r>
            <a:r>
              <a:rPr lang="en-US" altLang="zh-CN" dirty="0" smtClean="0"/>
              <a:t>. Will AI replace human beings as interpreters?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en-US" altLang="zh-CN" dirty="0"/>
              <a:t>6</a:t>
            </a:r>
            <a:r>
              <a:rPr lang="en-US" altLang="zh-CN" dirty="0" smtClean="0"/>
              <a:t>. What are the key skills for one to be an interpreter?</a:t>
            </a:r>
          </a:p>
          <a:p>
            <a:pPr marL="0" indent="0" eaLnBrk="1" fontAlgn="auto" hangingPunct="1">
              <a:buFont typeface="Wingdings 2" charset="2"/>
              <a:buNone/>
              <a:defRPr/>
            </a:pPr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  <a:r>
              <a:rPr lang="zh-CN" altLang="en-US" dirty="0" smtClean="0"/>
              <a:t>听辩与理解，</a:t>
            </a:r>
            <a:r>
              <a:rPr lang="zh-CN" altLang="en-US" dirty="0"/>
              <a:t>脱离词语外壳，</a:t>
            </a:r>
            <a:r>
              <a:rPr lang="zh-CN" altLang="en-US" dirty="0" smtClean="0"/>
              <a:t>贮存与笔记，译语表达</a:t>
            </a:r>
            <a:endParaRPr lang="en-US" altLang="zh-CN" dirty="0" smtClean="0"/>
          </a:p>
          <a:p>
            <a:pPr eaLnBrk="1" fontAlgn="auto" hangingPunct="1">
              <a:buFont typeface="Wingdings 2" charset="2"/>
              <a:buChar char=""/>
              <a:defRPr/>
            </a:pPr>
            <a:r>
              <a:rPr lang="en-US" altLang="zh-CN" dirty="0"/>
              <a:t>7</a:t>
            </a:r>
            <a:r>
              <a:rPr lang="en-US" altLang="zh-CN" dirty="0" smtClean="0"/>
              <a:t>. Does practicing interpreting help learning English?</a:t>
            </a:r>
          </a:p>
          <a:p>
            <a:pPr eaLnBrk="1" fontAlgn="auto" hangingPunct="1">
              <a:buFont typeface="Wingdings 2" charset="2"/>
              <a:buChar char=""/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ea typeface="宋体" charset="-122"/>
              </a:rPr>
              <a:t>What we do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CN" dirty="0"/>
              <a:t> </a:t>
            </a:r>
            <a:r>
              <a:rPr lang="en-US" altLang="zh-CN" dirty="0" smtClean="0"/>
              <a:t>   How we arrange the course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dirty="0" smtClean="0"/>
              <a:t>      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dirty="0" smtClean="0">
                <a:sym typeface="Wingdings" panose="05000000000000000000" pitchFamily="2" charset="2"/>
              </a:rPr>
              <a:t></a:t>
            </a:r>
            <a:r>
              <a:rPr lang="en-US" altLang="zh-CN" dirty="0" smtClean="0"/>
              <a:t>Training </a:t>
            </a:r>
            <a:r>
              <a:rPr lang="en-US" altLang="zh-CN" dirty="0" smtClean="0"/>
              <a:t>basic qualities of an interpreter</a:t>
            </a:r>
          </a:p>
          <a:p>
            <a:pPr>
              <a:buNone/>
              <a:defRPr/>
            </a:pPr>
            <a:r>
              <a:rPr lang="en-US" altLang="zh-CN" dirty="0">
                <a:sym typeface="Wingdings" panose="05000000000000000000" pitchFamily="2" charset="2"/>
              </a:rPr>
              <a:t> </a:t>
            </a:r>
            <a:r>
              <a:rPr lang="en-US" altLang="zh-CN" dirty="0" smtClean="0"/>
              <a:t>Equipping </a:t>
            </a:r>
            <a:r>
              <a:rPr lang="en-US" altLang="zh-CN" dirty="0" smtClean="0"/>
              <a:t>you with skills &amp; vocabulary</a:t>
            </a:r>
          </a:p>
          <a:p>
            <a:pPr>
              <a:buNone/>
              <a:defRPr/>
            </a:pPr>
            <a:r>
              <a:rPr lang="en-US" altLang="zh-CN" dirty="0">
                <a:sym typeface="Wingdings" panose="05000000000000000000" pitchFamily="2" charset="2"/>
              </a:rPr>
              <a:t> </a:t>
            </a:r>
            <a:r>
              <a:rPr lang="en-US" altLang="zh-CN" dirty="0" smtClean="0"/>
              <a:t>in </a:t>
            </a:r>
            <a:r>
              <a:rPr lang="en-US" altLang="zh-CN" dirty="0" smtClean="0"/>
              <a:t>the order of thematic situations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dirty="0" smtClean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Evaluation</a:t>
            </a:r>
            <a:endParaRPr lang="en-US" dirty="0">
              <a:ea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Attendance &amp; performance (10%)</a:t>
            </a:r>
          </a:p>
          <a:p>
            <a:pPr eaLnBrk="1" hangingPunct="1"/>
            <a:r>
              <a:rPr lang="en-US" altLang="zh-CN" smtClean="0"/>
              <a:t>One-minute Reciprocal interpreting (10%)</a:t>
            </a:r>
          </a:p>
          <a:p>
            <a:pPr eaLnBrk="1" hangingPunct="1"/>
            <a:r>
              <a:rPr lang="en-US" altLang="zh-CN" smtClean="0"/>
              <a:t>2 Quizs (20%) </a:t>
            </a:r>
          </a:p>
          <a:p>
            <a:pPr eaLnBrk="1" hangingPunct="1"/>
            <a:r>
              <a:rPr lang="en-US" altLang="zh-CN" smtClean="0"/>
              <a:t>1 final exam(60%)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Please refer to course schedule!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Instructor’s Information</a:t>
            </a:r>
            <a:endParaRPr lang="en-US" dirty="0">
              <a:ea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CN" dirty="0" smtClean="0"/>
              <a:t>Experience</a:t>
            </a:r>
          </a:p>
          <a:p>
            <a:pPr eaLnBrk="1" hangingPunct="1">
              <a:defRPr/>
            </a:pPr>
            <a:endParaRPr lang="en-US" altLang="zh-CN" dirty="0" smtClean="0"/>
          </a:p>
          <a:p>
            <a:pPr eaLnBrk="1" hangingPunct="1">
              <a:defRPr/>
            </a:pPr>
            <a:r>
              <a:rPr lang="en-US" altLang="zh-CN" dirty="0" smtClean="0"/>
              <a:t>Contact info: </a:t>
            </a:r>
            <a:r>
              <a:rPr lang="en-US" altLang="zh-CN" dirty="0" smtClean="0">
                <a:hlinkClick r:id="rId2"/>
              </a:rPr>
              <a:t>ddxiang@fudan.edu.cn</a:t>
            </a:r>
            <a:endParaRPr lang="en-US" altLang="zh-CN" dirty="0" smtClean="0"/>
          </a:p>
          <a:p>
            <a:pPr eaLnBrk="1" hangingPunct="1">
              <a:defRPr/>
            </a:pPr>
            <a:r>
              <a:rPr lang="en-US" altLang="zh-CN" dirty="0" smtClean="0"/>
              <a:t>Office hour: Thur. 14:00-16:00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dirty="0" smtClean="0"/>
              <a:t>                          </a:t>
            </a:r>
            <a:r>
              <a:rPr lang="zh-CN" altLang="en-US" dirty="0" smtClean="0"/>
              <a:t>文科楼 </a:t>
            </a:r>
            <a:r>
              <a:rPr lang="en-US" altLang="zh-CN" dirty="0" smtClean="0"/>
              <a:t>506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Textbook and Materials</a:t>
            </a:r>
            <a:endParaRPr lang="en-US" dirty="0">
              <a:ea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CN" altLang="en-US" smtClean="0"/>
              <a:t>向丁丁，丁小龙：</a:t>
            </a:r>
            <a:r>
              <a:rPr lang="en-US" altLang="zh-CN" smtClean="0"/>
              <a:t>《</a:t>
            </a:r>
            <a:r>
              <a:rPr lang="zh-CN" altLang="en-US" smtClean="0"/>
              <a:t>英语口译教程</a:t>
            </a:r>
            <a:r>
              <a:rPr lang="en-US" altLang="zh-CN" smtClean="0"/>
              <a:t>》</a:t>
            </a:r>
            <a:r>
              <a:rPr lang="zh-CN" altLang="en-US" smtClean="0"/>
              <a:t>，复旦大学出版社，</a:t>
            </a:r>
            <a:r>
              <a:rPr lang="en-US" altLang="zh-CN" smtClean="0"/>
              <a:t>2011</a:t>
            </a:r>
          </a:p>
          <a:p>
            <a:pPr eaLnBrk="1" hangingPunct="1">
              <a:defRPr/>
            </a:pPr>
            <a:endParaRPr lang="en-US" altLang="zh-CN" smtClean="0"/>
          </a:p>
          <a:p>
            <a:pPr eaLnBrk="1" hangingPunct="1">
              <a:defRPr/>
            </a:pPr>
            <a:r>
              <a:rPr lang="en-US" altLang="zh-CN" smtClean="0"/>
              <a:t>You are expected to bring something into the class!</a:t>
            </a:r>
          </a:p>
          <a:p>
            <a:pPr eaLnBrk="1" hangingPunct="1">
              <a:defRPr/>
            </a:pPr>
            <a:r>
              <a:rPr lang="en-US" altLang="zh-CN" smtClean="0"/>
              <a:t>        bilingual news report</a:t>
            </a:r>
          </a:p>
          <a:p>
            <a:pPr eaLnBrk="1" hangingPunct="1">
              <a:defRPr/>
            </a:pPr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ea typeface="宋体" charset="-122"/>
              </a:rPr>
              <a:t>Mock press conference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346" y="2352226"/>
            <a:ext cx="7765322" cy="2971801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dirty="0" smtClean="0"/>
              <a:t>     </a:t>
            </a:r>
            <a:r>
              <a:rPr lang="en-US" altLang="zh-CN" dirty="0" smtClean="0"/>
              <a:t>Please raise questions </a:t>
            </a:r>
            <a:r>
              <a:rPr lang="en-US" altLang="zh-CN" dirty="0" smtClean="0"/>
              <a:t>about and Comments on the </a:t>
            </a:r>
            <a:r>
              <a:rPr lang="en-US" altLang="zh-CN" dirty="0" smtClean="0"/>
              <a:t>Course, and an interpreter will assist our talk.</a:t>
            </a:r>
            <a:endParaRPr lang="en-US" altLang="zh-CN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dirty="0" smtClean="0"/>
              <a:t>      (Journalists and interpreter</a:t>
            </a:r>
            <a:r>
              <a:rPr lang="en-US" altLang="zh-CN" dirty="0" smtClean="0"/>
              <a:t>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86200"/>
            <a:ext cx="3657600" cy="2436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Try it out!</a:t>
            </a:r>
            <a:endParaRPr lang="en-US" dirty="0">
              <a:ea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zh-CN" dirty="0" smtClean="0"/>
              <a:t>1. from English to Chinese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dirty="0" smtClean="0"/>
              <a:t>    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dirty="0" smtClean="0"/>
              <a:t>           (Without/with note-taking)</a:t>
            </a:r>
          </a:p>
          <a:p>
            <a:pPr eaLnBrk="1" hangingPunct="1">
              <a:defRPr/>
            </a:pPr>
            <a:endParaRPr lang="en-US" altLang="zh-CN" dirty="0" smtClean="0"/>
          </a:p>
          <a:p>
            <a:pPr marL="36900" indent="0">
              <a:buNone/>
              <a:defRPr/>
            </a:pPr>
            <a:r>
              <a:rPr lang="en-US" altLang="zh-CN" dirty="0" smtClean="0"/>
              <a:t>     </a:t>
            </a:r>
            <a:r>
              <a:rPr lang="en-US" dirty="0" smtClean="0">
                <a:effectLst/>
                <a:sym typeface="Wingdings 2" panose="05020102010507070707" pitchFamily="18" charset="2"/>
              </a:rPr>
              <a:t> </a:t>
            </a:r>
            <a:r>
              <a:rPr lang="zh-CN" altLang="en-US" dirty="0" smtClean="0"/>
              <a:t>郝景芳雨果奖获奖演说</a:t>
            </a:r>
            <a:endParaRPr lang="en-US" altLang="zh-CN" dirty="0" smtClean="0"/>
          </a:p>
          <a:p>
            <a:pPr marL="36900" indent="0">
              <a:buNone/>
              <a:defRPr/>
            </a:pPr>
            <a:r>
              <a:rPr lang="en-US" altLang="zh-CN" dirty="0"/>
              <a:t> </a:t>
            </a:r>
            <a:r>
              <a:rPr lang="en-US" altLang="zh-CN" dirty="0" smtClean="0"/>
              <a:t>               (videos/</a:t>
            </a:r>
            <a:r>
              <a:rPr lang="zh-CN" altLang="en-US" dirty="0" smtClean="0"/>
              <a:t>教学用的视频</a:t>
            </a:r>
            <a:r>
              <a:rPr lang="en-US" altLang="zh-CN" dirty="0" smtClean="0"/>
              <a:t>)</a:t>
            </a:r>
          </a:p>
          <a:p>
            <a:pPr eaLnBrk="1" hangingPunct="1">
              <a:defRPr/>
            </a:pPr>
            <a:endParaRPr lang="en-US" altLang="zh-CN" dirty="0"/>
          </a:p>
          <a:p>
            <a:pPr eaLnBrk="1" hangingPunct="1">
              <a:defRPr/>
            </a:pPr>
            <a:endParaRPr lang="en-US" altLang="zh-CN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dirty="0" smtClean="0"/>
              <a:t>      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zh-CN" dirty="0" smtClean="0"/>
              <a:t>        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43400"/>
            <a:ext cx="4131649" cy="2144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石板">
  <a:themeElements>
    <a:clrScheme name="绿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石板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石板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石板</Template>
  <TotalTime>846</TotalTime>
  <Words>420</Words>
  <Application>Microsoft Office PowerPoint</Application>
  <PresentationFormat>全屏显示(4:3)</PresentationFormat>
  <Paragraphs>83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方正舒体</vt:lpstr>
      <vt:lpstr>宋体</vt:lpstr>
      <vt:lpstr>Arial</vt:lpstr>
      <vt:lpstr>Calibri</vt:lpstr>
      <vt:lpstr>Calisto MT</vt:lpstr>
      <vt:lpstr>Century Gothic</vt:lpstr>
      <vt:lpstr>Trebuchet MS</vt:lpstr>
      <vt:lpstr>Wingdings</vt:lpstr>
      <vt:lpstr>Wingdings 2</vt:lpstr>
      <vt:lpstr>石板</vt:lpstr>
      <vt:lpstr>英语口译</vt:lpstr>
      <vt:lpstr>Relating to your experience</vt:lpstr>
      <vt:lpstr>Brainstorm and talk</vt:lpstr>
      <vt:lpstr>What we do</vt:lpstr>
      <vt:lpstr>Evaluation</vt:lpstr>
      <vt:lpstr>Instructor’s Information</vt:lpstr>
      <vt:lpstr>Textbook and Materials</vt:lpstr>
      <vt:lpstr>Mock press conference</vt:lpstr>
      <vt:lpstr>Try it out!</vt:lpstr>
      <vt:lpstr>What happens on the scene?</vt:lpstr>
      <vt:lpstr>PowerPoint 演示文稿</vt:lpstr>
      <vt:lpstr>How do you feel about it?</vt:lpstr>
      <vt:lpstr>Pair work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英语口译</dc:title>
  <dc:creator>Dolci</dc:creator>
  <cp:lastModifiedBy>Xiang Dingding</cp:lastModifiedBy>
  <cp:revision>105</cp:revision>
  <dcterms:created xsi:type="dcterms:W3CDTF">2015-03-08T13:00:31Z</dcterms:created>
  <dcterms:modified xsi:type="dcterms:W3CDTF">2019-02-28T23:08:29Z</dcterms:modified>
</cp:coreProperties>
</file>