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3"/>
    <p:sldId id="284" r:id="rId4"/>
    <p:sldId id="292" r:id="rId5"/>
    <p:sldId id="290" r:id="rId6"/>
    <p:sldId id="291" r:id="rId7"/>
    <p:sldId id="293" r:id="rId8"/>
    <p:sldId id="299" r:id="rId10"/>
    <p:sldId id="257" r:id="rId11"/>
    <p:sldId id="28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42" y="-90"/>
      </p:cViewPr>
      <p:guideLst>
        <p:guide orient="horz" pos="2160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1173D-2D47-4651-864D-F7F12697D8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5B90C-B3E8-4710-B2F5-C6B53FFD633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fld id="{6DDDD2A9-CC78-4ED4-BD48-D0B32AA0B184}" type="slidenum">
              <a:rPr lang="zh-CN" altLang="en-US">
                <a:latin typeface="Calibri" pitchFamily="34" charset="0"/>
                <a:ea typeface="宋体" charset="-122"/>
              </a:rPr>
            </a:fld>
            <a:endParaRPr lang="zh-CN" altLang="en-US">
              <a:latin typeface="Calibri" pitchFamily="34" charset="0"/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t="24726" r="11692" b="188"/>
          <a:stretch>
            <a:fillRect/>
          </a:stretch>
        </p:blipFill>
        <p:spPr>
          <a:xfrm>
            <a:off x="-38819" y="-17253"/>
            <a:ext cx="9182819" cy="6875253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991971" y="3698544"/>
            <a:ext cx="5152030" cy="2811439"/>
          </a:xfrm>
          <a:prstGeom prst="rect">
            <a:avLst/>
          </a:prstGeom>
          <a:solidFill>
            <a:srgbClr val="0A0A0A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4104564" y="5541125"/>
            <a:ext cx="4657300" cy="467211"/>
          </a:xfrm>
          <a:noFill/>
        </p:spPr>
        <p:txBody>
          <a:bodyPr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effectLst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 dirty="0" smtClean="0"/>
              <a:t>单击此处添加您的副标题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4129301" y="4041655"/>
            <a:ext cx="4657299" cy="1325460"/>
          </a:xfrm>
        </p:spPr>
        <p:txBody>
          <a:bodyPr>
            <a:noAutofit/>
          </a:bodyPr>
          <a:lstStyle>
            <a:lvl1pPr algn="r">
              <a:defRPr sz="320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zh-CN" altLang="en-US" dirty="0" smtClean="0"/>
              <a:t>单击此处</a:t>
            </a:r>
            <a:br>
              <a:rPr lang="en-US" altLang="zh-CN" dirty="0" smtClean="0"/>
            </a:br>
            <a:r>
              <a:rPr lang="zh-CN" altLang="en-US" dirty="0" smtClean="0"/>
              <a:t>添加您的标题文字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t="24726" r="11692" b="188"/>
          <a:stretch>
            <a:fillRect/>
          </a:stretch>
        </p:blipFill>
        <p:spPr>
          <a:xfrm>
            <a:off x="-38819" y="-17253"/>
            <a:ext cx="9182819" cy="687525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6286" y="0"/>
            <a:ext cx="9182819" cy="6858000"/>
          </a:xfrm>
          <a:prstGeom prst="rect">
            <a:avLst/>
          </a:prstGeom>
          <a:solidFill>
            <a:srgbClr val="0A0A0A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8" y="365128"/>
            <a:ext cx="886883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2" y="365128"/>
            <a:ext cx="5949952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0660" indent="-200660">
              <a:buSzPct val="90000"/>
              <a:buFont typeface="Webdings" pitchFamily="18" charset="2"/>
              <a:buChar char=""/>
              <a:defRPr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1340350"/>
            <a:ext cx="9144000" cy="3635897"/>
          </a:xfrm>
          <a:prstGeom prst="rect">
            <a:avLst/>
          </a:prstGeom>
          <a:solidFill>
            <a:srgbClr val="0A0A0A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340350"/>
            <a:ext cx="4090384" cy="3635897"/>
          </a:xfrm>
          <a:prstGeom prst="rect">
            <a:avLst/>
          </a:prstGeom>
        </p:spPr>
      </p:pic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5309139" y="2461947"/>
            <a:ext cx="3244755" cy="854704"/>
          </a:xfrm>
        </p:spPr>
        <p:txBody>
          <a:bodyPr anchor="b">
            <a:normAutofit/>
          </a:bodyPr>
          <a:lstStyle>
            <a:lvl1pPr algn="ctr">
              <a:defRPr sz="300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5309140" y="3373800"/>
            <a:ext cx="3244754" cy="46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108278" y="6356354"/>
            <a:ext cx="30861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3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1" y="1244603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24577" y="423596"/>
            <a:ext cx="6984076" cy="71702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7" y="13763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7" y="22002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7" y="13763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7" y="22002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t="24726" r="11692" b="188"/>
          <a:stretch>
            <a:fillRect/>
          </a:stretch>
        </p:blipFill>
        <p:spPr>
          <a:xfrm>
            <a:off x="-38819" y="-17253"/>
            <a:ext cx="9182819" cy="687525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6286" y="0"/>
            <a:ext cx="9182819" cy="6858000"/>
          </a:xfrm>
          <a:prstGeom prst="rect">
            <a:avLst/>
          </a:prstGeom>
          <a:solidFill>
            <a:srgbClr val="0A0A0A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t="24726" r="11692" b="188"/>
          <a:stretch>
            <a:fillRect/>
          </a:stretch>
        </p:blipFill>
        <p:spPr>
          <a:xfrm>
            <a:off x="-38819" y="-17253"/>
            <a:ext cx="9182819" cy="687525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26286" y="0"/>
            <a:ext cx="9182819" cy="6858000"/>
          </a:xfrm>
          <a:prstGeom prst="rect">
            <a:avLst/>
          </a:prstGeom>
          <a:solidFill>
            <a:srgbClr val="0A0A0A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3" y="533403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31"/>
            <a:ext cx="4629150" cy="4873625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5"/>
            </a:lvl2pPr>
            <a:lvl3pPr>
              <a:defRPr sz="900"/>
            </a:lvl3pPr>
            <a:lvl4pPr>
              <a:defRPr sz="790"/>
            </a:lvl4pPr>
            <a:lvl5pPr>
              <a:defRPr sz="79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3" y="2133603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t="24726" r="11692" b="188"/>
          <a:stretch>
            <a:fillRect/>
          </a:stretch>
        </p:blipFill>
        <p:spPr>
          <a:xfrm>
            <a:off x="-38819" y="-17253"/>
            <a:ext cx="9182819" cy="687525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26286" y="0"/>
            <a:ext cx="9182819" cy="6858000"/>
          </a:xfrm>
          <a:prstGeom prst="rect">
            <a:avLst/>
          </a:prstGeom>
          <a:solidFill>
            <a:srgbClr val="0A0A0A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30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1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" t="24726" r="11692" b="188"/>
          <a:stretch>
            <a:fillRect/>
          </a:stretch>
        </p:blipFill>
        <p:spPr>
          <a:xfrm>
            <a:off x="-38819" y="-17253"/>
            <a:ext cx="9182819" cy="687525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26286" y="939011"/>
            <a:ext cx="9182819" cy="5918989"/>
          </a:xfrm>
          <a:prstGeom prst="rect">
            <a:avLst/>
          </a:prstGeom>
          <a:solidFill>
            <a:srgbClr val="0A0A0A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101" y="161782"/>
            <a:ext cx="8292045" cy="6995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D9DF-2905-4908-B4CF-1D989729C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95D8-DFC4-4AF9-AF8E-9743BE250C10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425978" y="1104182"/>
            <a:ext cx="8292045" cy="523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ea"/>
          <a:ea typeface="+mj-ea"/>
          <a:cs typeface="+mj-cs"/>
        </a:defRPr>
      </a:lvl1pPr>
    </p:titleStyle>
    <p:bodyStyle>
      <a:lvl1pPr marL="200660" indent="-200660" algn="just" defTabSz="514350" rtl="0" eaLnBrk="1" latinLnBrk="0" hangingPunct="1">
        <a:lnSpc>
          <a:spcPct val="110000"/>
        </a:lnSpc>
        <a:spcBef>
          <a:spcPts val="1015"/>
        </a:spcBef>
        <a:spcAft>
          <a:spcPts val="0"/>
        </a:spcAft>
        <a:buClr>
          <a:schemeClr val="accent1"/>
        </a:buClr>
        <a:buSzPct val="70000"/>
        <a:buFont typeface="Wingdings 2" pitchFamily="18" charset="2"/>
        <a:buChar char="f"/>
        <a:defRPr sz="2000" kern="1200" baseline="0">
          <a:solidFill>
            <a:schemeClr val="accent1"/>
          </a:solidFill>
          <a:latin typeface="+mj-ea"/>
          <a:ea typeface="+mj-ea"/>
          <a:cs typeface="+mn-cs"/>
        </a:defRPr>
      </a:lvl1pPr>
      <a:lvl2pPr marL="200660" indent="-200660" algn="just" defTabSz="514350" rtl="0" eaLnBrk="1" latinLnBrk="0" hangingPunct="1">
        <a:lnSpc>
          <a:spcPct val="150000"/>
        </a:lnSpc>
        <a:spcBef>
          <a:spcPts val="0"/>
        </a:spcBef>
        <a:spcAft>
          <a:spcPts val="340"/>
        </a:spcAft>
        <a:buClr>
          <a:schemeClr val="accent2">
            <a:lumMod val="60000"/>
            <a:lumOff val="40000"/>
          </a:schemeClr>
        </a:buClr>
        <a:buFont typeface="幼圆" pitchFamily="49" charset="-122"/>
        <a:buChar char=" "/>
        <a:defRPr sz="16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643255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0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157605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9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slide" Target="slide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0" Type="http://schemas.openxmlformats.org/officeDocument/2006/relationships/slideLayout" Target="../slideLayouts/slideLayout6.xml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9.xml"/><Relationship Id="rId8" Type="http://schemas.openxmlformats.org/officeDocument/2006/relationships/tags" Target="../tags/tag38.xml"/><Relationship Id="rId7" Type="http://schemas.openxmlformats.org/officeDocument/2006/relationships/tags" Target="../tags/tag37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5" Type="http://schemas.openxmlformats.org/officeDocument/2006/relationships/slideLayout" Target="../slideLayouts/slideLayout6.xml"/><Relationship Id="rId14" Type="http://schemas.openxmlformats.org/officeDocument/2006/relationships/tags" Target="../tags/tag44.xml"/><Relationship Id="rId13" Type="http://schemas.openxmlformats.org/officeDocument/2006/relationships/tags" Target="../tags/tag43.xml"/><Relationship Id="rId12" Type="http://schemas.openxmlformats.org/officeDocument/2006/relationships/tags" Target="../tags/tag42.xml"/><Relationship Id="rId11" Type="http://schemas.openxmlformats.org/officeDocument/2006/relationships/tags" Target="../tags/tag41.xml"/><Relationship Id="rId10" Type="http://schemas.openxmlformats.org/officeDocument/2006/relationships/tags" Target="../tags/tag40.xml"/><Relationship Id="rId1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6.xml"/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55976" y="5373216"/>
            <a:ext cx="4657300" cy="467211"/>
          </a:xfrm>
        </p:spPr>
        <p:txBody>
          <a:bodyPr/>
          <a:lstStyle/>
          <a:p>
            <a:pPr algn="r"/>
            <a:r>
              <a:rPr lang="en-US" altLang="zh-CN" dirty="0" smtClean="0">
                <a:latin typeface="Segoe Print" charset="0"/>
              </a:rPr>
              <a:t>-A brief introduction</a:t>
            </a:r>
            <a:endParaRPr lang="en-US" altLang="zh-CN" dirty="0" smtClean="0">
              <a:latin typeface="Segoe Print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5181" y="4293096"/>
            <a:ext cx="4657299" cy="827505"/>
          </a:xfrm>
        </p:spPr>
        <p:txBody>
          <a:bodyPr/>
          <a:lstStyle/>
          <a:p>
            <a:pPr algn="ctr"/>
            <a:r>
              <a:rPr lang="en-US" altLang="zh-CN" sz="4000" dirty="0" smtClean="0">
                <a:latin typeface="Times New Roman" pitchFamily="18" charset="0"/>
              </a:rPr>
              <a:t>Security Dilemma</a:t>
            </a:r>
            <a:endParaRPr lang="en-US" altLang="zh-CN" sz="4000" dirty="0" smtClean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602128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 err="1" smtClean="0"/>
              <a:t>Xu</a:t>
            </a:r>
            <a:r>
              <a:rPr lang="en-US" altLang="zh-CN" dirty="0" smtClean="0"/>
              <a:t> Ting   14307090136   International Politics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Others_10"/>
          <p:cNvSpPr txBox="1"/>
          <p:nvPr>
            <p:custDataLst>
              <p:tags r:id="rId1"/>
            </p:custDataLst>
          </p:nvPr>
        </p:nvSpPr>
        <p:spPr>
          <a:xfrm>
            <a:off x="558799" y="571055"/>
            <a:ext cx="3005089" cy="64633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zh-CN" sz="4800" b="1" dirty="0" smtClean="0">
                <a:latin typeface="微软雅黑" pitchFamily="34" charset="-122"/>
                <a:ea typeface="微软雅黑" pitchFamily="34" charset="-122"/>
              </a:rPr>
              <a:t>Contents</a:t>
            </a:r>
            <a:endParaRPr lang="zh-CN" altLang="en-US" sz="4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MH_Others_1"/>
          <p:cNvSpPr/>
          <p:nvPr>
            <p:custDataLst>
              <p:tags r:id="rId2"/>
            </p:custDataLst>
          </p:nvPr>
        </p:nvSpPr>
        <p:spPr>
          <a:xfrm>
            <a:off x="2425699" y="2116352"/>
            <a:ext cx="317500" cy="492528"/>
          </a:xfrm>
          <a:custGeom>
            <a:avLst/>
            <a:gdLst>
              <a:gd name="connsiteX0" fmla="*/ 203199 w 203199"/>
              <a:gd name="connsiteY0" fmla="*/ 0 h 210018"/>
              <a:gd name="connsiteX1" fmla="*/ 203199 w 203199"/>
              <a:gd name="connsiteY1" fmla="*/ 210018 h 210018"/>
              <a:gd name="connsiteX2" fmla="*/ 0 w 203199"/>
              <a:gd name="connsiteY2" fmla="*/ 210018 h 210018"/>
              <a:gd name="connsiteX3" fmla="*/ 0 w 203199"/>
              <a:gd name="connsiteY3" fmla="*/ 209707 h 2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9" h="210018">
                <a:moveTo>
                  <a:pt x="203199" y="0"/>
                </a:moveTo>
                <a:lnTo>
                  <a:pt x="203199" y="210018"/>
                </a:lnTo>
                <a:lnTo>
                  <a:pt x="0" y="210018"/>
                </a:lnTo>
                <a:lnTo>
                  <a:pt x="0" y="209707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9" name="MH_Others_2"/>
          <p:cNvSpPr/>
          <p:nvPr>
            <p:custDataLst>
              <p:tags r:id="rId3"/>
            </p:custDataLst>
          </p:nvPr>
        </p:nvSpPr>
        <p:spPr>
          <a:xfrm>
            <a:off x="2425699" y="2968670"/>
            <a:ext cx="317500" cy="492528"/>
          </a:xfrm>
          <a:custGeom>
            <a:avLst/>
            <a:gdLst>
              <a:gd name="connsiteX0" fmla="*/ 203199 w 203199"/>
              <a:gd name="connsiteY0" fmla="*/ 0 h 210018"/>
              <a:gd name="connsiteX1" fmla="*/ 203199 w 203199"/>
              <a:gd name="connsiteY1" fmla="*/ 210018 h 210018"/>
              <a:gd name="connsiteX2" fmla="*/ 0 w 203199"/>
              <a:gd name="connsiteY2" fmla="*/ 210018 h 210018"/>
              <a:gd name="connsiteX3" fmla="*/ 0 w 203199"/>
              <a:gd name="connsiteY3" fmla="*/ 209707 h 2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9" h="210018">
                <a:moveTo>
                  <a:pt x="203199" y="0"/>
                </a:moveTo>
                <a:lnTo>
                  <a:pt x="203199" y="210018"/>
                </a:lnTo>
                <a:lnTo>
                  <a:pt x="0" y="210018"/>
                </a:lnTo>
                <a:lnTo>
                  <a:pt x="0" y="209707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1" name="MH_Others_3"/>
          <p:cNvSpPr/>
          <p:nvPr>
            <p:custDataLst>
              <p:tags r:id="rId4"/>
            </p:custDataLst>
          </p:nvPr>
        </p:nvSpPr>
        <p:spPr>
          <a:xfrm>
            <a:off x="2425699" y="3820990"/>
            <a:ext cx="317500" cy="492528"/>
          </a:xfrm>
          <a:custGeom>
            <a:avLst/>
            <a:gdLst>
              <a:gd name="connsiteX0" fmla="*/ 203199 w 203199"/>
              <a:gd name="connsiteY0" fmla="*/ 0 h 210018"/>
              <a:gd name="connsiteX1" fmla="*/ 203199 w 203199"/>
              <a:gd name="connsiteY1" fmla="*/ 210018 h 210018"/>
              <a:gd name="connsiteX2" fmla="*/ 0 w 203199"/>
              <a:gd name="connsiteY2" fmla="*/ 210018 h 210018"/>
              <a:gd name="connsiteX3" fmla="*/ 0 w 203199"/>
              <a:gd name="connsiteY3" fmla="*/ 209707 h 2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9" h="210018">
                <a:moveTo>
                  <a:pt x="203199" y="0"/>
                </a:moveTo>
                <a:lnTo>
                  <a:pt x="203199" y="210018"/>
                </a:lnTo>
                <a:lnTo>
                  <a:pt x="0" y="210018"/>
                </a:lnTo>
                <a:lnTo>
                  <a:pt x="0" y="209707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3" name="MH_Others_4"/>
          <p:cNvSpPr/>
          <p:nvPr>
            <p:custDataLst>
              <p:tags r:id="rId5"/>
            </p:custDataLst>
          </p:nvPr>
        </p:nvSpPr>
        <p:spPr>
          <a:xfrm>
            <a:off x="2425699" y="4673309"/>
            <a:ext cx="317500" cy="492528"/>
          </a:xfrm>
          <a:custGeom>
            <a:avLst/>
            <a:gdLst>
              <a:gd name="connsiteX0" fmla="*/ 203199 w 203199"/>
              <a:gd name="connsiteY0" fmla="*/ 0 h 210018"/>
              <a:gd name="connsiteX1" fmla="*/ 203199 w 203199"/>
              <a:gd name="connsiteY1" fmla="*/ 210018 h 210018"/>
              <a:gd name="connsiteX2" fmla="*/ 0 w 203199"/>
              <a:gd name="connsiteY2" fmla="*/ 210018 h 210018"/>
              <a:gd name="connsiteX3" fmla="*/ 0 w 203199"/>
              <a:gd name="connsiteY3" fmla="*/ 209707 h 2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9" h="210018">
                <a:moveTo>
                  <a:pt x="203199" y="0"/>
                </a:moveTo>
                <a:lnTo>
                  <a:pt x="203199" y="210018"/>
                </a:lnTo>
                <a:lnTo>
                  <a:pt x="0" y="210018"/>
                </a:lnTo>
                <a:lnTo>
                  <a:pt x="0" y="209707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1" name="MH_Entry_1">
            <a:hlinkClick r:id="rId6" action="ppaction://hlinksldjump"/>
          </p:cNvPr>
          <p:cNvSpPr/>
          <p:nvPr>
            <p:custDataLst>
              <p:tags r:id="rId7"/>
            </p:custDataLst>
          </p:nvPr>
        </p:nvSpPr>
        <p:spPr>
          <a:xfrm>
            <a:off x="2514600" y="2064263"/>
            <a:ext cx="6629400" cy="544613"/>
          </a:xfrm>
          <a:custGeom>
            <a:avLst/>
            <a:gdLst>
              <a:gd name="connsiteX0" fmla="*/ 228599 w 6629400"/>
              <a:gd name="connsiteY0" fmla="*/ 126626 h 362857"/>
              <a:gd name="connsiteX1" fmla="*/ 228599 w 6629400"/>
              <a:gd name="connsiteY1" fmla="*/ 362857 h 362857"/>
              <a:gd name="connsiteX2" fmla="*/ 0 w 6629400"/>
              <a:gd name="connsiteY2" fmla="*/ 362857 h 362857"/>
              <a:gd name="connsiteX3" fmla="*/ 0 w 6629400"/>
              <a:gd name="connsiteY3" fmla="*/ 362546 h 362857"/>
              <a:gd name="connsiteX4" fmla="*/ 838200 w 6629400"/>
              <a:gd name="connsiteY4" fmla="*/ 0 h 362857"/>
              <a:gd name="connsiteX5" fmla="*/ 5791200 w 6629400"/>
              <a:gd name="connsiteY5" fmla="*/ 0 h 362857"/>
              <a:gd name="connsiteX6" fmla="*/ 6629400 w 6629400"/>
              <a:gd name="connsiteY6" fmla="*/ 0 h 362857"/>
              <a:gd name="connsiteX7" fmla="*/ 6629400 w 6629400"/>
              <a:gd name="connsiteY7" fmla="*/ 362857 h 362857"/>
              <a:gd name="connsiteX8" fmla="*/ 5791200 w 6629400"/>
              <a:gd name="connsiteY8" fmla="*/ 362857 h 362857"/>
              <a:gd name="connsiteX9" fmla="*/ 838200 w 6629400"/>
              <a:gd name="connsiteY9" fmla="*/ 362857 h 36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9400" h="362857">
                <a:moveTo>
                  <a:pt x="228599" y="126626"/>
                </a:moveTo>
                <a:lnTo>
                  <a:pt x="228599" y="362857"/>
                </a:lnTo>
                <a:lnTo>
                  <a:pt x="0" y="362857"/>
                </a:lnTo>
                <a:lnTo>
                  <a:pt x="0" y="362546"/>
                </a:lnTo>
                <a:close/>
                <a:moveTo>
                  <a:pt x="838200" y="0"/>
                </a:moveTo>
                <a:lnTo>
                  <a:pt x="5791200" y="0"/>
                </a:lnTo>
                <a:lnTo>
                  <a:pt x="6629400" y="0"/>
                </a:lnTo>
                <a:lnTo>
                  <a:pt x="6629400" y="362857"/>
                </a:lnTo>
                <a:lnTo>
                  <a:pt x="5791200" y="362857"/>
                </a:lnTo>
                <a:lnTo>
                  <a:pt x="838200" y="3628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0" tIns="0" rIns="0" bIns="0" numCol="1" spcCol="0" rtlCol="0" fromWordArt="0" anchor="ctr" anchorCtr="0" forceAA="0" compatLnSpc="1">
            <a:normAutofit/>
          </a:bodyPr>
          <a:lstStyle/>
          <a:p>
            <a:r>
              <a:rPr lang="en-US" altLang="zh-CN" spc="200" dirty="0" smtClean="0">
                <a:solidFill>
                  <a:srgbClr val="FFFFFF"/>
                </a:solidFill>
                <a:latin typeface="+mj-ea"/>
                <a:ea typeface="+mj-ea"/>
              </a:rPr>
              <a:t>Definition of Security Dilemma</a:t>
            </a:r>
            <a:endParaRPr lang="zh-CN" altLang="en-US" spc="20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39" name="MH_Number_1">
            <a:hlinkClick r:id="rId6" action="ppaction://hlinksldjump"/>
          </p:cNvPr>
          <p:cNvSpPr/>
          <p:nvPr>
            <p:custDataLst>
              <p:tags r:id="rId8"/>
            </p:custDataLst>
          </p:nvPr>
        </p:nvSpPr>
        <p:spPr>
          <a:xfrm>
            <a:off x="2743199" y="2064262"/>
            <a:ext cx="609601" cy="544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US" altLang="zh-CN" sz="2800" smtClean="0">
                <a:solidFill>
                  <a:schemeClr val="tx1"/>
                </a:solidFill>
                <a:cs typeface="Times New Roman" pitchFamily="18" charset="0"/>
              </a:rPr>
              <a:t>01</a:t>
            </a:r>
            <a:endParaRPr lang="zh-CN" altLang="en-US" sz="2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3" name="MH_Entry_2">
            <a:hlinkClick r:id="rId9" action="ppaction://hlinksldjump"/>
          </p:cNvPr>
          <p:cNvSpPr/>
          <p:nvPr>
            <p:custDataLst>
              <p:tags r:id="rId10"/>
            </p:custDataLst>
          </p:nvPr>
        </p:nvSpPr>
        <p:spPr>
          <a:xfrm>
            <a:off x="2514600" y="2916583"/>
            <a:ext cx="6629400" cy="544613"/>
          </a:xfrm>
          <a:custGeom>
            <a:avLst/>
            <a:gdLst>
              <a:gd name="connsiteX0" fmla="*/ 228599 w 6629400"/>
              <a:gd name="connsiteY0" fmla="*/ 126626 h 362857"/>
              <a:gd name="connsiteX1" fmla="*/ 228599 w 6629400"/>
              <a:gd name="connsiteY1" fmla="*/ 362857 h 362857"/>
              <a:gd name="connsiteX2" fmla="*/ 0 w 6629400"/>
              <a:gd name="connsiteY2" fmla="*/ 362857 h 362857"/>
              <a:gd name="connsiteX3" fmla="*/ 0 w 6629400"/>
              <a:gd name="connsiteY3" fmla="*/ 362546 h 362857"/>
              <a:gd name="connsiteX4" fmla="*/ 838200 w 6629400"/>
              <a:gd name="connsiteY4" fmla="*/ 0 h 362857"/>
              <a:gd name="connsiteX5" fmla="*/ 5791200 w 6629400"/>
              <a:gd name="connsiteY5" fmla="*/ 0 h 362857"/>
              <a:gd name="connsiteX6" fmla="*/ 6629400 w 6629400"/>
              <a:gd name="connsiteY6" fmla="*/ 0 h 362857"/>
              <a:gd name="connsiteX7" fmla="*/ 6629400 w 6629400"/>
              <a:gd name="connsiteY7" fmla="*/ 362857 h 362857"/>
              <a:gd name="connsiteX8" fmla="*/ 5791200 w 6629400"/>
              <a:gd name="connsiteY8" fmla="*/ 362857 h 362857"/>
              <a:gd name="connsiteX9" fmla="*/ 838200 w 6629400"/>
              <a:gd name="connsiteY9" fmla="*/ 362857 h 36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9400" h="362857">
                <a:moveTo>
                  <a:pt x="228599" y="126626"/>
                </a:moveTo>
                <a:lnTo>
                  <a:pt x="228599" y="362857"/>
                </a:lnTo>
                <a:lnTo>
                  <a:pt x="0" y="362857"/>
                </a:lnTo>
                <a:lnTo>
                  <a:pt x="0" y="362546"/>
                </a:lnTo>
                <a:close/>
                <a:moveTo>
                  <a:pt x="838200" y="0"/>
                </a:moveTo>
                <a:lnTo>
                  <a:pt x="5791200" y="0"/>
                </a:lnTo>
                <a:lnTo>
                  <a:pt x="6629400" y="0"/>
                </a:lnTo>
                <a:lnTo>
                  <a:pt x="6629400" y="362857"/>
                </a:lnTo>
                <a:lnTo>
                  <a:pt x="5791200" y="362857"/>
                </a:lnTo>
                <a:lnTo>
                  <a:pt x="838200" y="3628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0" tIns="0" rIns="0" bIns="0" numCol="1" spcCol="0" rtlCol="0" fromWordArt="0" anchor="ctr" anchorCtr="0" forceAA="0" compatLnSpc="1">
            <a:normAutofit/>
          </a:bodyPr>
          <a:lstStyle/>
          <a:p>
            <a:r>
              <a:rPr lang="en-US" altLang="zh-CN" spc="200" dirty="0" smtClean="0">
                <a:solidFill>
                  <a:srgbClr val="FFFFFF"/>
                </a:solidFill>
                <a:latin typeface="+mj-ea"/>
                <a:ea typeface="+mj-ea"/>
              </a:rPr>
              <a:t>Features of Security Dilemma</a:t>
            </a:r>
            <a:endParaRPr lang="zh-CN" altLang="en-US" spc="20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57" name="MH_Number_2">
            <a:hlinkClick r:id="rId9" action="ppaction://hlinksldjump"/>
          </p:cNvPr>
          <p:cNvSpPr/>
          <p:nvPr>
            <p:custDataLst>
              <p:tags r:id="rId11"/>
            </p:custDataLst>
          </p:nvPr>
        </p:nvSpPr>
        <p:spPr>
          <a:xfrm>
            <a:off x="2743199" y="2916582"/>
            <a:ext cx="609601" cy="544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US" altLang="zh-CN" sz="2800" smtClean="0">
                <a:solidFill>
                  <a:schemeClr val="tx1"/>
                </a:solidFill>
                <a:cs typeface="Times New Roman" pitchFamily="18" charset="0"/>
              </a:rPr>
              <a:t>02</a:t>
            </a:r>
            <a:endParaRPr lang="zh-CN" altLang="en-US" sz="2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5" name="MH_Entry_3">
            <a:hlinkClick r:id="rId6" action="ppaction://hlinksldjump"/>
          </p:cNvPr>
          <p:cNvSpPr/>
          <p:nvPr>
            <p:custDataLst>
              <p:tags r:id="rId12"/>
            </p:custDataLst>
          </p:nvPr>
        </p:nvSpPr>
        <p:spPr>
          <a:xfrm>
            <a:off x="2514600" y="3768903"/>
            <a:ext cx="6629400" cy="544613"/>
          </a:xfrm>
          <a:custGeom>
            <a:avLst/>
            <a:gdLst>
              <a:gd name="connsiteX0" fmla="*/ 228599 w 6629400"/>
              <a:gd name="connsiteY0" fmla="*/ 126626 h 362857"/>
              <a:gd name="connsiteX1" fmla="*/ 228599 w 6629400"/>
              <a:gd name="connsiteY1" fmla="*/ 362857 h 362857"/>
              <a:gd name="connsiteX2" fmla="*/ 0 w 6629400"/>
              <a:gd name="connsiteY2" fmla="*/ 362857 h 362857"/>
              <a:gd name="connsiteX3" fmla="*/ 0 w 6629400"/>
              <a:gd name="connsiteY3" fmla="*/ 362546 h 362857"/>
              <a:gd name="connsiteX4" fmla="*/ 838200 w 6629400"/>
              <a:gd name="connsiteY4" fmla="*/ 0 h 362857"/>
              <a:gd name="connsiteX5" fmla="*/ 5791200 w 6629400"/>
              <a:gd name="connsiteY5" fmla="*/ 0 h 362857"/>
              <a:gd name="connsiteX6" fmla="*/ 6629400 w 6629400"/>
              <a:gd name="connsiteY6" fmla="*/ 0 h 362857"/>
              <a:gd name="connsiteX7" fmla="*/ 6629400 w 6629400"/>
              <a:gd name="connsiteY7" fmla="*/ 362857 h 362857"/>
              <a:gd name="connsiteX8" fmla="*/ 5791200 w 6629400"/>
              <a:gd name="connsiteY8" fmla="*/ 362857 h 362857"/>
              <a:gd name="connsiteX9" fmla="*/ 838200 w 6629400"/>
              <a:gd name="connsiteY9" fmla="*/ 362857 h 36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9400" h="362857">
                <a:moveTo>
                  <a:pt x="228599" y="126626"/>
                </a:moveTo>
                <a:lnTo>
                  <a:pt x="228599" y="362857"/>
                </a:lnTo>
                <a:lnTo>
                  <a:pt x="0" y="362857"/>
                </a:lnTo>
                <a:lnTo>
                  <a:pt x="0" y="362546"/>
                </a:lnTo>
                <a:close/>
                <a:moveTo>
                  <a:pt x="838200" y="0"/>
                </a:moveTo>
                <a:lnTo>
                  <a:pt x="5791200" y="0"/>
                </a:lnTo>
                <a:lnTo>
                  <a:pt x="6629400" y="0"/>
                </a:lnTo>
                <a:lnTo>
                  <a:pt x="6629400" y="362857"/>
                </a:lnTo>
                <a:lnTo>
                  <a:pt x="5791200" y="362857"/>
                </a:lnTo>
                <a:lnTo>
                  <a:pt x="838200" y="3628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0" tIns="0" rIns="0" bIns="0" numCol="1" spcCol="0" rtlCol="0" fromWordArt="0" anchor="ctr" anchorCtr="0" forceAA="0" compatLnSpc="1">
            <a:normAutofit/>
          </a:bodyPr>
          <a:lstStyle/>
          <a:p>
            <a:r>
              <a:rPr lang="en-US" altLang="zh-CN" spc="200" dirty="0" smtClean="0">
                <a:solidFill>
                  <a:srgbClr val="FFFFFF"/>
                </a:solidFill>
                <a:latin typeface="+mj-ea"/>
                <a:ea typeface="+mj-ea"/>
              </a:rPr>
              <a:t>Typical Examples of Security Dilemma</a:t>
            </a:r>
            <a:endParaRPr lang="zh-CN" altLang="en-US" spc="20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69" name="MH_Number_3">
            <a:hlinkClick r:id="rId6" action="ppaction://hlinksldjump"/>
          </p:cNvPr>
          <p:cNvSpPr/>
          <p:nvPr>
            <p:custDataLst>
              <p:tags r:id="rId13"/>
            </p:custDataLst>
          </p:nvPr>
        </p:nvSpPr>
        <p:spPr>
          <a:xfrm>
            <a:off x="2743199" y="3768901"/>
            <a:ext cx="609601" cy="544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US" altLang="zh-CN" sz="2800" smtClean="0">
                <a:solidFill>
                  <a:schemeClr val="tx1"/>
                </a:solidFill>
                <a:cs typeface="Times New Roman" pitchFamily="18" charset="0"/>
              </a:rPr>
              <a:t>03</a:t>
            </a:r>
            <a:endParaRPr lang="zh-CN" altLang="en-US" sz="2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7" name="MH_Entry_4">
            <a:hlinkClick r:id="rId6" action="ppaction://hlinksldjump"/>
          </p:cNvPr>
          <p:cNvSpPr/>
          <p:nvPr>
            <p:custDataLst>
              <p:tags r:id="rId14"/>
            </p:custDataLst>
          </p:nvPr>
        </p:nvSpPr>
        <p:spPr>
          <a:xfrm>
            <a:off x="2514600" y="4621223"/>
            <a:ext cx="6629400" cy="544613"/>
          </a:xfrm>
          <a:custGeom>
            <a:avLst/>
            <a:gdLst>
              <a:gd name="connsiteX0" fmla="*/ 228599 w 6629400"/>
              <a:gd name="connsiteY0" fmla="*/ 126626 h 362857"/>
              <a:gd name="connsiteX1" fmla="*/ 228599 w 6629400"/>
              <a:gd name="connsiteY1" fmla="*/ 362857 h 362857"/>
              <a:gd name="connsiteX2" fmla="*/ 0 w 6629400"/>
              <a:gd name="connsiteY2" fmla="*/ 362857 h 362857"/>
              <a:gd name="connsiteX3" fmla="*/ 0 w 6629400"/>
              <a:gd name="connsiteY3" fmla="*/ 362546 h 362857"/>
              <a:gd name="connsiteX4" fmla="*/ 838200 w 6629400"/>
              <a:gd name="connsiteY4" fmla="*/ 0 h 362857"/>
              <a:gd name="connsiteX5" fmla="*/ 5791200 w 6629400"/>
              <a:gd name="connsiteY5" fmla="*/ 0 h 362857"/>
              <a:gd name="connsiteX6" fmla="*/ 6629400 w 6629400"/>
              <a:gd name="connsiteY6" fmla="*/ 0 h 362857"/>
              <a:gd name="connsiteX7" fmla="*/ 6629400 w 6629400"/>
              <a:gd name="connsiteY7" fmla="*/ 362857 h 362857"/>
              <a:gd name="connsiteX8" fmla="*/ 5791200 w 6629400"/>
              <a:gd name="connsiteY8" fmla="*/ 362857 h 362857"/>
              <a:gd name="connsiteX9" fmla="*/ 838200 w 6629400"/>
              <a:gd name="connsiteY9" fmla="*/ 362857 h 36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9400" h="362857">
                <a:moveTo>
                  <a:pt x="228599" y="126626"/>
                </a:moveTo>
                <a:lnTo>
                  <a:pt x="228599" y="362857"/>
                </a:lnTo>
                <a:lnTo>
                  <a:pt x="0" y="362857"/>
                </a:lnTo>
                <a:lnTo>
                  <a:pt x="0" y="362546"/>
                </a:lnTo>
                <a:close/>
                <a:moveTo>
                  <a:pt x="838200" y="0"/>
                </a:moveTo>
                <a:lnTo>
                  <a:pt x="5791200" y="0"/>
                </a:lnTo>
                <a:lnTo>
                  <a:pt x="6629400" y="0"/>
                </a:lnTo>
                <a:lnTo>
                  <a:pt x="6629400" y="362857"/>
                </a:lnTo>
                <a:lnTo>
                  <a:pt x="5791200" y="362857"/>
                </a:lnTo>
                <a:lnTo>
                  <a:pt x="838200" y="3628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0" tIns="0" rIns="0" bIns="0" numCol="1" spcCol="0" rtlCol="0" fromWordArt="0" anchor="ctr" anchorCtr="0" forceAA="0" compatLnSpc="1">
            <a:normAutofit/>
          </a:bodyPr>
          <a:lstStyle/>
          <a:p>
            <a:r>
              <a:rPr lang="en-US" altLang="zh-CN" spc="200" dirty="0" smtClean="0">
                <a:solidFill>
                  <a:srgbClr val="FFFFFF"/>
                </a:solidFill>
                <a:latin typeface="+mj-ea"/>
                <a:ea typeface="+mj-ea"/>
              </a:rPr>
              <a:t>Remedies for the dilemma</a:t>
            </a:r>
            <a:endParaRPr lang="zh-CN" altLang="en-US" spc="20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78" name="MH_Number_4">
            <a:hlinkClick r:id="rId6" action="ppaction://hlinksldjump"/>
          </p:cNvPr>
          <p:cNvSpPr/>
          <p:nvPr>
            <p:custDataLst>
              <p:tags r:id="rId15"/>
            </p:custDataLst>
          </p:nvPr>
        </p:nvSpPr>
        <p:spPr>
          <a:xfrm>
            <a:off x="2743199" y="4621221"/>
            <a:ext cx="609601" cy="544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US" altLang="zh-CN" sz="2800" smtClean="0">
                <a:solidFill>
                  <a:schemeClr val="tx1"/>
                </a:solidFill>
                <a:cs typeface="Times New Roman" pitchFamily="18" charset="0"/>
              </a:rPr>
              <a:t>04</a:t>
            </a:r>
            <a:endParaRPr lang="zh-CN" altLang="en-US" sz="280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custDataLst>
      <p:tags r:id="rId16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H_Page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19101" y="136864"/>
            <a:ext cx="8292045" cy="699595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Definition</a:t>
            </a:r>
            <a:endParaRPr lang="en-US" altLang="zh-CN" sz="3600" dirty="0"/>
          </a:p>
        </p:txBody>
      </p:sp>
      <p:sp>
        <p:nvSpPr>
          <p:cNvPr id="3" name="MH_Other_1"/>
          <p:cNvSpPr/>
          <p:nvPr>
            <p:custDataLst>
              <p:tags r:id="rId2"/>
            </p:custDataLst>
          </p:nvPr>
        </p:nvSpPr>
        <p:spPr>
          <a:xfrm>
            <a:off x="2263775" y="2328863"/>
            <a:ext cx="4557713" cy="2728912"/>
          </a:xfrm>
          <a:prstGeom prst="roundRect">
            <a:avLst>
              <a:gd name="adj" fmla="val 390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MH_Other_2"/>
          <p:cNvSpPr/>
          <p:nvPr>
            <p:custDataLst>
              <p:tags r:id="rId3"/>
            </p:custDataLst>
          </p:nvPr>
        </p:nvSpPr>
        <p:spPr>
          <a:xfrm>
            <a:off x="2540000" y="2613025"/>
            <a:ext cx="4557713" cy="3367088"/>
          </a:xfrm>
          <a:custGeom>
            <a:avLst/>
            <a:gdLst>
              <a:gd name="connsiteX0" fmla="*/ 106446 w 4557485"/>
              <a:gd name="connsiteY0" fmla="*/ 0 h 3367314"/>
              <a:gd name="connsiteX1" fmla="*/ 4451039 w 4557485"/>
              <a:gd name="connsiteY1" fmla="*/ 0 h 3367314"/>
              <a:gd name="connsiteX2" fmla="*/ 4557485 w 4557485"/>
              <a:gd name="connsiteY2" fmla="*/ 106446 h 3367314"/>
              <a:gd name="connsiteX3" fmla="*/ 4557485 w 4557485"/>
              <a:gd name="connsiteY3" fmla="*/ 2622239 h 3367314"/>
              <a:gd name="connsiteX4" fmla="*/ 4451039 w 4557485"/>
              <a:gd name="connsiteY4" fmla="*/ 2728685 h 3367314"/>
              <a:gd name="connsiteX5" fmla="*/ 3773714 w 4557485"/>
              <a:gd name="connsiteY5" fmla="*/ 2728685 h 3367314"/>
              <a:gd name="connsiteX6" fmla="*/ 3773714 w 4557485"/>
              <a:gd name="connsiteY6" fmla="*/ 3367314 h 3367314"/>
              <a:gd name="connsiteX7" fmla="*/ 3135085 w 4557485"/>
              <a:gd name="connsiteY7" fmla="*/ 2728685 h 3367314"/>
              <a:gd name="connsiteX8" fmla="*/ 106446 w 4557485"/>
              <a:gd name="connsiteY8" fmla="*/ 2728685 h 3367314"/>
              <a:gd name="connsiteX9" fmla="*/ 0 w 4557485"/>
              <a:gd name="connsiteY9" fmla="*/ 2622239 h 3367314"/>
              <a:gd name="connsiteX10" fmla="*/ 0 w 4557485"/>
              <a:gd name="connsiteY10" fmla="*/ 106446 h 3367314"/>
              <a:gd name="connsiteX11" fmla="*/ 106446 w 4557485"/>
              <a:gd name="connsiteY11" fmla="*/ 0 h 336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57485" h="3367314">
                <a:moveTo>
                  <a:pt x="106446" y="0"/>
                </a:moveTo>
                <a:lnTo>
                  <a:pt x="4451039" y="0"/>
                </a:lnTo>
                <a:cubicBezTo>
                  <a:pt x="4509828" y="0"/>
                  <a:pt x="4557485" y="47657"/>
                  <a:pt x="4557485" y="106446"/>
                </a:cubicBezTo>
                <a:lnTo>
                  <a:pt x="4557485" y="2622239"/>
                </a:lnTo>
                <a:cubicBezTo>
                  <a:pt x="4557485" y="2681028"/>
                  <a:pt x="4509828" y="2728685"/>
                  <a:pt x="4451039" y="2728685"/>
                </a:cubicBezTo>
                <a:lnTo>
                  <a:pt x="3773714" y="2728685"/>
                </a:lnTo>
                <a:lnTo>
                  <a:pt x="3773714" y="3367314"/>
                </a:lnTo>
                <a:lnTo>
                  <a:pt x="3135085" y="2728685"/>
                </a:lnTo>
                <a:lnTo>
                  <a:pt x="106446" y="2728685"/>
                </a:lnTo>
                <a:cubicBezTo>
                  <a:pt x="47657" y="2728685"/>
                  <a:pt x="0" y="2681028"/>
                  <a:pt x="0" y="2622239"/>
                </a:cubicBezTo>
                <a:lnTo>
                  <a:pt x="0" y="106446"/>
                </a:lnTo>
                <a:cubicBezTo>
                  <a:pt x="0" y="47657"/>
                  <a:pt x="47657" y="0"/>
                  <a:pt x="10644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53" name="MH_Desc_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31820" y="2637155"/>
            <a:ext cx="34131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FFFF"/>
                </a:solidFill>
                <a:latin typeface="Calibri" pitchFamily="34" charset="0"/>
              </a:rPr>
              <a:t>The growth of Athenian power, which putting the Lacedamonians into </a:t>
            </a:r>
            <a:r>
              <a:rPr lang="en-US" altLang="zh-CN" sz="2400" b="1" dirty="0">
                <a:solidFill>
                  <a:srgbClr val="FFFFFF"/>
                </a:solidFill>
                <a:latin typeface="Calibri" pitchFamily="34" charset="0"/>
              </a:rPr>
              <a:t>FEAR</a:t>
            </a:r>
            <a:r>
              <a:rPr lang="en-US" altLang="zh-CN" dirty="0">
                <a:solidFill>
                  <a:srgbClr val="FFFFFF"/>
                </a:solidFill>
                <a:latin typeface="Calibri" pitchFamily="34" charset="0"/>
              </a:rPr>
              <a:t>, necessitated the war.</a:t>
            </a:r>
            <a:endParaRPr lang="en-US" altLang="zh-CN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MH_Other_3"/>
          <p:cNvSpPr/>
          <p:nvPr>
            <p:custDataLst>
              <p:tags r:id="rId5"/>
            </p:custDataLst>
          </p:nvPr>
        </p:nvSpPr>
        <p:spPr>
          <a:xfrm>
            <a:off x="2781300" y="2858453"/>
            <a:ext cx="376238" cy="285750"/>
          </a:xfrm>
          <a:custGeom>
            <a:avLst/>
            <a:gdLst/>
            <a:ahLst/>
            <a:cxnLst/>
            <a:rect l="l" t="t" r="r" b="b"/>
            <a:pathLst>
              <a:path w="376733" h="285293">
                <a:moveTo>
                  <a:pt x="374295" y="1219"/>
                </a:moveTo>
                <a:cubicBezTo>
                  <a:pt x="375920" y="1219"/>
                  <a:pt x="376733" y="2032"/>
                  <a:pt x="376733" y="3657"/>
                </a:cubicBezTo>
                <a:cubicBezTo>
                  <a:pt x="376733" y="6096"/>
                  <a:pt x="374295" y="10566"/>
                  <a:pt x="369418" y="17069"/>
                </a:cubicBezTo>
                <a:cubicBezTo>
                  <a:pt x="353975" y="36576"/>
                  <a:pt x="342392" y="58725"/>
                  <a:pt x="334671" y="83515"/>
                </a:cubicBezTo>
                <a:cubicBezTo>
                  <a:pt x="326949" y="108305"/>
                  <a:pt x="323088" y="129235"/>
                  <a:pt x="323088" y="146304"/>
                </a:cubicBezTo>
                <a:cubicBezTo>
                  <a:pt x="323088" y="163373"/>
                  <a:pt x="328778" y="186131"/>
                  <a:pt x="340157" y="214579"/>
                </a:cubicBezTo>
                <a:cubicBezTo>
                  <a:pt x="343408" y="221894"/>
                  <a:pt x="345034" y="229819"/>
                  <a:pt x="345034" y="238353"/>
                </a:cubicBezTo>
                <a:cubicBezTo>
                  <a:pt x="345034" y="246888"/>
                  <a:pt x="336703" y="255422"/>
                  <a:pt x="320040" y="263957"/>
                </a:cubicBezTo>
                <a:cubicBezTo>
                  <a:pt x="303378" y="272491"/>
                  <a:pt x="287732" y="276758"/>
                  <a:pt x="273101" y="276758"/>
                </a:cubicBezTo>
                <a:cubicBezTo>
                  <a:pt x="258471" y="276758"/>
                  <a:pt x="243434" y="272288"/>
                  <a:pt x="227991" y="263347"/>
                </a:cubicBezTo>
                <a:cubicBezTo>
                  <a:pt x="212548" y="254406"/>
                  <a:pt x="204826" y="237541"/>
                  <a:pt x="204826" y="212750"/>
                </a:cubicBezTo>
                <a:cubicBezTo>
                  <a:pt x="204826" y="187960"/>
                  <a:pt x="213564" y="158089"/>
                  <a:pt x="231039" y="123139"/>
                </a:cubicBezTo>
                <a:cubicBezTo>
                  <a:pt x="248514" y="88189"/>
                  <a:pt x="274930" y="59131"/>
                  <a:pt x="310287" y="35966"/>
                </a:cubicBezTo>
                <a:cubicBezTo>
                  <a:pt x="345644" y="12801"/>
                  <a:pt x="366980" y="1219"/>
                  <a:pt x="374295" y="1219"/>
                </a:cubicBezTo>
                <a:close/>
                <a:moveTo>
                  <a:pt x="235916" y="0"/>
                </a:moveTo>
                <a:cubicBezTo>
                  <a:pt x="240386" y="0"/>
                  <a:pt x="242621" y="813"/>
                  <a:pt x="242621" y="2438"/>
                </a:cubicBezTo>
                <a:cubicBezTo>
                  <a:pt x="242621" y="4877"/>
                  <a:pt x="239370" y="8941"/>
                  <a:pt x="232868" y="14630"/>
                </a:cubicBezTo>
                <a:cubicBezTo>
                  <a:pt x="199543" y="42265"/>
                  <a:pt x="175159" y="71120"/>
                  <a:pt x="159716" y="101193"/>
                </a:cubicBezTo>
                <a:cubicBezTo>
                  <a:pt x="144272" y="131267"/>
                  <a:pt x="136551" y="156057"/>
                  <a:pt x="136551" y="175565"/>
                </a:cubicBezTo>
                <a:cubicBezTo>
                  <a:pt x="136551" y="195072"/>
                  <a:pt x="137973" y="209702"/>
                  <a:pt x="140818" y="219456"/>
                </a:cubicBezTo>
                <a:cubicBezTo>
                  <a:pt x="143663" y="229209"/>
                  <a:pt x="145085" y="236118"/>
                  <a:pt x="145085" y="240182"/>
                </a:cubicBezTo>
                <a:cubicBezTo>
                  <a:pt x="145085" y="253187"/>
                  <a:pt x="137160" y="263957"/>
                  <a:pt x="121311" y="272491"/>
                </a:cubicBezTo>
                <a:cubicBezTo>
                  <a:pt x="105461" y="281025"/>
                  <a:pt x="90831" y="285293"/>
                  <a:pt x="77420" y="285293"/>
                </a:cubicBezTo>
                <a:cubicBezTo>
                  <a:pt x="64008" y="285293"/>
                  <a:pt x="47752" y="279400"/>
                  <a:pt x="28652" y="267614"/>
                </a:cubicBezTo>
                <a:cubicBezTo>
                  <a:pt x="9551" y="255829"/>
                  <a:pt x="0" y="238557"/>
                  <a:pt x="0" y="215798"/>
                </a:cubicBezTo>
                <a:cubicBezTo>
                  <a:pt x="0" y="202793"/>
                  <a:pt x="3658" y="189585"/>
                  <a:pt x="10973" y="176174"/>
                </a:cubicBezTo>
                <a:cubicBezTo>
                  <a:pt x="18288" y="162763"/>
                  <a:pt x="32716" y="142849"/>
                  <a:pt x="54255" y="116433"/>
                </a:cubicBezTo>
                <a:cubicBezTo>
                  <a:pt x="75794" y="90017"/>
                  <a:pt x="98959" y="67869"/>
                  <a:pt x="123749" y="49987"/>
                </a:cubicBezTo>
                <a:cubicBezTo>
                  <a:pt x="148540" y="32105"/>
                  <a:pt x="172314" y="19304"/>
                  <a:pt x="195072" y="11582"/>
                </a:cubicBezTo>
                <a:cubicBezTo>
                  <a:pt x="217831" y="3861"/>
                  <a:pt x="231445" y="0"/>
                  <a:pt x="235916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9600">
              <a:solidFill>
                <a:srgbClr val="FFFFFF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MH_Other_4"/>
          <p:cNvSpPr/>
          <p:nvPr>
            <p:custDataLst>
              <p:tags r:id="rId6"/>
            </p:custDataLst>
          </p:nvPr>
        </p:nvSpPr>
        <p:spPr>
          <a:xfrm rot="10800000">
            <a:off x="6491605" y="4086543"/>
            <a:ext cx="376238" cy="284162"/>
          </a:xfrm>
          <a:custGeom>
            <a:avLst/>
            <a:gdLst/>
            <a:ahLst/>
            <a:cxnLst/>
            <a:rect l="l" t="t" r="r" b="b"/>
            <a:pathLst>
              <a:path w="376733" h="285293">
                <a:moveTo>
                  <a:pt x="374295" y="1219"/>
                </a:moveTo>
                <a:cubicBezTo>
                  <a:pt x="375920" y="1219"/>
                  <a:pt x="376733" y="2032"/>
                  <a:pt x="376733" y="3657"/>
                </a:cubicBezTo>
                <a:cubicBezTo>
                  <a:pt x="376733" y="6096"/>
                  <a:pt x="374295" y="10566"/>
                  <a:pt x="369418" y="17069"/>
                </a:cubicBezTo>
                <a:cubicBezTo>
                  <a:pt x="353975" y="36576"/>
                  <a:pt x="342392" y="58725"/>
                  <a:pt x="334671" y="83515"/>
                </a:cubicBezTo>
                <a:cubicBezTo>
                  <a:pt x="326949" y="108305"/>
                  <a:pt x="323088" y="129235"/>
                  <a:pt x="323088" y="146304"/>
                </a:cubicBezTo>
                <a:cubicBezTo>
                  <a:pt x="323088" y="163373"/>
                  <a:pt x="328778" y="186131"/>
                  <a:pt x="340157" y="214579"/>
                </a:cubicBezTo>
                <a:cubicBezTo>
                  <a:pt x="343408" y="221894"/>
                  <a:pt x="345034" y="229819"/>
                  <a:pt x="345034" y="238353"/>
                </a:cubicBezTo>
                <a:cubicBezTo>
                  <a:pt x="345034" y="246888"/>
                  <a:pt x="336703" y="255422"/>
                  <a:pt x="320040" y="263957"/>
                </a:cubicBezTo>
                <a:cubicBezTo>
                  <a:pt x="303378" y="272491"/>
                  <a:pt x="287732" y="276758"/>
                  <a:pt x="273101" y="276758"/>
                </a:cubicBezTo>
                <a:cubicBezTo>
                  <a:pt x="258471" y="276758"/>
                  <a:pt x="243434" y="272288"/>
                  <a:pt x="227991" y="263347"/>
                </a:cubicBezTo>
                <a:cubicBezTo>
                  <a:pt x="212548" y="254406"/>
                  <a:pt x="204826" y="237541"/>
                  <a:pt x="204826" y="212750"/>
                </a:cubicBezTo>
                <a:cubicBezTo>
                  <a:pt x="204826" y="187960"/>
                  <a:pt x="213564" y="158089"/>
                  <a:pt x="231039" y="123139"/>
                </a:cubicBezTo>
                <a:cubicBezTo>
                  <a:pt x="248514" y="88189"/>
                  <a:pt x="274930" y="59131"/>
                  <a:pt x="310287" y="35966"/>
                </a:cubicBezTo>
                <a:cubicBezTo>
                  <a:pt x="345644" y="12801"/>
                  <a:pt x="366980" y="1219"/>
                  <a:pt x="374295" y="1219"/>
                </a:cubicBezTo>
                <a:close/>
                <a:moveTo>
                  <a:pt x="235916" y="0"/>
                </a:moveTo>
                <a:cubicBezTo>
                  <a:pt x="240386" y="0"/>
                  <a:pt x="242621" y="813"/>
                  <a:pt x="242621" y="2438"/>
                </a:cubicBezTo>
                <a:cubicBezTo>
                  <a:pt x="242621" y="4877"/>
                  <a:pt x="239370" y="8941"/>
                  <a:pt x="232868" y="14630"/>
                </a:cubicBezTo>
                <a:cubicBezTo>
                  <a:pt x="199543" y="42265"/>
                  <a:pt x="175159" y="71120"/>
                  <a:pt x="159716" y="101193"/>
                </a:cubicBezTo>
                <a:cubicBezTo>
                  <a:pt x="144272" y="131267"/>
                  <a:pt x="136551" y="156057"/>
                  <a:pt x="136551" y="175565"/>
                </a:cubicBezTo>
                <a:cubicBezTo>
                  <a:pt x="136551" y="195072"/>
                  <a:pt x="137973" y="209702"/>
                  <a:pt x="140818" y="219456"/>
                </a:cubicBezTo>
                <a:cubicBezTo>
                  <a:pt x="143663" y="229209"/>
                  <a:pt x="145085" y="236118"/>
                  <a:pt x="145085" y="240182"/>
                </a:cubicBezTo>
                <a:cubicBezTo>
                  <a:pt x="145085" y="253187"/>
                  <a:pt x="137160" y="263957"/>
                  <a:pt x="121311" y="272491"/>
                </a:cubicBezTo>
                <a:cubicBezTo>
                  <a:pt x="105461" y="281025"/>
                  <a:pt x="90831" y="285293"/>
                  <a:pt x="77420" y="285293"/>
                </a:cubicBezTo>
                <a:cubicBezTo>
                  <a:pt x="64008" y="285293"/>
                  <a:pt x="47752" y="279400"/>
                  <a:pt x="28652" y="267614"/>
                </a:cubicBezTo>
                <a:cubicBezTo>
                  <a:pt x="9551" y="255829"/>
                  <a:pt x="0" y="238557"/>
                  <a:pt x="0" y="215798"/>
                </a:cubicBezTo>
                <a:cubicBezTo>
                  <a:pt x="0" y="202793"/>
                  <a:pt x="3658" y="189585"/>
                  <a:pt x="10973" y="176174"/>
                </a:cubicBezTo>
                <a:cubicBezTo>
                  <a:pt x="18288" y="162763"/>
                  <a:pt x="32716" y="142849"/>
                  <a:pt x="54255" y="116433"/>
                </a:cubicBezTo>
                <a:cubicBezTo>
                  <a:pt x="75794" y="90017"/>
                  <a:pt x="98959" y="67869"/>
                  <a:pt x="123749" y="49987"/>
                </a:cubicBezTo>
                <a:cubicBezTo>
                  <a:pt x="148540" y="32105"/>
                  <a:pt x="172314" y="19304"/>
                  <a:pt x="195072" y="11582"/>
                </a:cubicBezTo>
                <a:cubicBezTo>
                  <a:pt x="217831" y="3861"/>
                  <a:pt x="231445" y="0"/>
                  <a:pt x="235916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9600">
              <a:solidFill>
                <a:srgbClr val="FFFFFF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93185" y="4592320"/>
            <a:ext cx="2969895" cy="4083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1600" b="1" dirty="0" smtClean="0">
                <a:latin typeface="Arial" pitchFamily="34" charset="0"/>
                <a:ea typeface="微软雅黑" pitchFamily="34" charset="-122"/>
              </a:rPr>
              <a:t>THUCYDIDES, BOOK I , XXVI</a:t>
            </a:r>
            <a:endParaRPr lang="en-US" altLang="zh-CN" sz="1600" b="1" dirty="0" smtClean="0">
              <a:latin typeface="Arial" pitchFamily="34" charset="0"/>
              <a:ea typeface="微软雅黑" pitchFamily="3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H_Page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dirty="0">
                <a:latin typeface="微软雅黑" pitchFamily="34" charset="-122"/>
                <a:ea typeface="微软雅黑" pitchFamily="34" charset="-122"/>
              </a:rPr>
              <a:t>Definition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MH_SubTitle_1"/>
          <p:cNvSpPr/>
          <p:nvPr>
            <p:custDataLst>
              <p:tags r:id="rId2"/>
            </p:custDataLst>
          </p:nvPr>
        </p:nvSpPr>
        <p:spPr>
          <a:xfrm>
            <a:off x="324287" y="4293096"/>
            <a:ext cx="2443468" cy="935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68000" anchor="ctr">
            <a:normAutofit/>
          </a:bodyPr>
          <a:lstStyle/>
          <a:p>
            <a:pPr>
              <a:defRPr/>
            </a:pPr>
            <a:r>
              <a:rPr lang="en-US" altLang="zh-CN" dirty="0" smtClean="0">
                <a:solidFill>
                  <a:srgbClr val="FFFFFF"/>
                </a:solidFill>
              </a:rPr>
              <a:t>State A intends </a:t>
            </a:r>
            <a:r>
              <a:rPr lang="en-US" altLang="zh-CN" dirty="0">
                <a:solidFill>
                  <a:srgbClr val="FFFFFF"/>
                </a:solidFill>
              </a:rPr>
              <a:t>to heighten its security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5" name="MH_Other_1"/>
          <p:cNvSpPr/>
          <p:nvPr>
            <p:custDataLst>
              <p:tags r:id="rId3"/>
            </p:custDataLst>
          </p:nvPr>
        </p:nvSpPr>
        <p:spPr>
          <a:xfrm>
            <a:off x="2258167" y="4792172"/>
            <a:ext cx="509588" cy="454116"/>
          </a:xfrm>
          <a:custGeom>
            <a:avLst/>
            <a:gdLst>
              <a:gd name="connsiteX0" fmla="*/ 0 w 390525"/>
              <a:gd name="connsiteY0" fmla="*/ 0 h 400050"/>
              <a:gd name="connsiteX1" fmla="*/ 390525 w 390525"/>
              <a:gd name="connsiteY1" fmla="*/ 0 h 400050"/>
              <a:gd name="connsiteX2" fmla="*/ 390525 w 390525"/>
              <a:gd name="connsiteY2" fmla="*/ 400050 h 400050"/>
              <a:gd name="connsiteX3" fmla="*/ 0 w 390525"/>
              <a:gd name="connsiteY3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525" h="400050">
                <a:moveTo>
                  <a:pt x="0" y="0"/>
                </a:moveTo>
                <a:lnTo>
                  <a:pt x="390525" y="0"/>
                </a:lnTo>
                <a:lnTo>
                  <a:pt x="390525" y="400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rgbClr val="FFFFFF"/>
              </a:solidFill>
            </a:endParaRPr>
          </a:p>
        </p:txBody>
      </p:sp>
      <p:sp>
        <p:nvSpPr>
          <p:cNvPr id="7" name="MH_SubTitle_2"/>
          <p:cNvSpPr/>
          <p:nvPr>
            <p:custDataLst>
              <p:tags r:id="rId4"/>
            </p:custDataLst>
          </p:nvPr>
        </p:nvSpPr>
        <p:spPr>
          <a:xfrm>
            <a:off x="2265724" y="3862114"/>
            <a:ext cx="2595377" cy="935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68000" anchor="ctr">
            <a:normAutofit/>
          </a:bodyPr>
          <a:lstStyle/>
          <a:p>
            <a:pPr>
              <a:defRPr/>
            </a:pPr>
            <a:r>
              <a:rPr lang="en-US" altLang="zh-CN" dirty="0">
                <a:solidFill>
                  <a:srgbClr val="FFFFFF"/>
                </a:solidFill>
              </a:rPr>
              <a:t>S</a:t>
            </a:r>
            <a:r>
              <a:rPr lang="en-US" altLang="zh-CN" dirty="0" smtClean="0">
                <a:solidFill>
                  <a:srgbClr val="FFFFFF"/>
                </a:solidFill>
              </a:rPr>
              <a:t>tates B responds </a:t>
            </a:r>
            <a:r>
              <a:rPr lang="en-US" altLang="zh-CN" dirty="0">
                <a:solidFill>
                  <a:srgbClr val="FFFFFF"/>
                </a:solidFill>
              </a:rPr>
              <a:t>with similar measures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8" name="MH_Other_2"/>
          <p:cNvSpPr/>
          <p:nvPr>
            <p:custDataLst>
              <p:tags r:id="rId5"/>
            </p:custDataLst>
          </p:nvPr>
        </p:nvSpPr>
        <p:spPr>
          <a:xfrm>
            <a:off x="4353101" y="4336247"/>
            <a:ext cx="508000" cy="460905"/>
          </a:xfrm>
          <a:custGeom>
            <a:avLst/>
            <a:gdLst>
              <a:gd name="connsiteX0" fmla="*/ 0 w 390525"/>
              <a:gd name="connsiteY0" fmla="*/ 0 h 400050"/>
              <a:gd name="connsiteX1" fmla="*/ 390525 w 390525"/>
              <a:gd name="connsiteY1" fmla="*/ 0 h 400050"/>
              <a:gd name="connsiteX2" fmla="*/ 390525 w 390525"/>
              <a:gd name="connsiteY2" fmla="*/ 400050 h 400050"/>
              <a:gd name="connsiteX3" fmla="*/ 0 w 390525"/>
              <a:gd name="connsiteY3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525" h="400050">
                <a:moveTo>
                  <a:pt x="0" y="0"/>
                </a:moveTo>
                <a:lnTo>
                  <a:pt x="390525" y="0"/>
                </a:lnTo>
                <a:lnTo>
                  <a:pt x="390525" y="400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rgbClr val="FFFFFF"/>
              </a:solidFill>
            </a:endParaRPr>
          </a:p>
        </p:txBody>
      </p:sp>
      <p:sp>
        <p:nvSpPr>
          <p:cNvPr id="11" name="MH_SubTitle_3"/>
          <p:cNvSpPr/>
          <p:nvPr>
            <p:custDataLst>
              <p:tags r:id="rId6"/>
            </p:custDataLst>
          </p:nvPr>
        </p:nvSpPr>
        <p:spPr>
          <a:xfrm>
            <a:off x="4351931" y="3466828"/>
            <a:ext cx="2520280" cy="8628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68000" anchor="ctr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rgbClr val="FFFFFF"/>
                </a:solidFill>
              </a:rPr>
              <a:t>Tensions Increase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2" name="MH_Other_3"/>
          <p:cNvSpPr/>
          <p:nvPr>
            <p:custDataLst>
              <p:tags r:id="rId7"/>
            </p:custDataLst>
          </p:nvPr>
        </p:nvSpPr>
        <p:spPr>
          <a:xfrm>
            <a:off x="6357598" y="3857843"/>
            <a:ext cx="508000" cy="471789"/>
          </a:xfrm>
          <a:custGeom>
            <a:avLst/>
            <a:gdLst>
              <a:gd name="connsiteX0" fmla="*/ 0 w 390525"/>
              <a:gd name="connsiteY0" fmla="*/ 0 h 400050"/>
              <a:gd name="connsiteX1" fmla="*/ 390525 w 390525"/>
              <a:gd name="connsiteY1" fmla="*/ 0 h 400050"/>
              <a:gd name="connsiteX2" fmla="*/ 390525 w 390525"/>
              <a:gd name="connsiteY2" fmla="*/ 400050 h 400050"/>
              <a:gd name="connsiteX3" fmla="*/ 0 w 390525"/>
              <a:gd name="connsiteY3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525" h="400050">
                <a:moveTo>
                  <a:pt x="0" y="0"/>
                </a:moveTo>
                <a:lnTo>
                  <a:pt x="390525" y="0"/>
                </a:lnTo>
                <a:lnTo>
                  <a:pt x="390525" y="400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rgbClr val="FD8B07"/>
              </a:solidFill>
            </a:endParaRPr>
          </a:p>
        </p:txBody>
      </p:sp>
      <p:sp>
        <p:nvSpPr>
          <p:cNvPr id="13" name="MH_SubTitle_4"/>
          <p:cNvSpPr/>
          <p:nvPr>
            <p:custDataLst>
              <p:tags r:id="rId8"/>
            </p:custDataLst>
          </p:nvPr>
        </p:nvSpPr>
        <p:spPr>
          <a:xfrm>
            <a:off x="6357620" y="3133725"/>
            <a:ext cx="2450465" cy="728345"/>
          </a:xfrm>
          <a:prstGeom prst="homePlate">
            <a:avLst>
              <a:gd name="adj" fmla="val 318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68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 smtClean="0">
                <a:solidFill>
                  <a:srgbClr val="FFFFFF"/>
                </a:solidFill>
              </a:rPr>
              <a:t>Conflicts</a:t>
            </a:r>
            <a:endParaRPr lang="zh-CN" altLang="en-US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485" y="1186180"/>
            <a:ext cx="7953375" cy="155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2000" b="1" dirty="0" smtClean="0">
              <a:latin typeface="Times New Roman" pitchFamily="18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itchFamily="18" charset="0"/>
                <a:ea typeface="微软雅黑" pitchFamily="34" charset="-122"/>
              </a:rPr>
              <a:t>- C</a:t>
            </a:r>
            <a:r>
              <a:rPr lang="en-US" altLang="zh-CN" dirty="0" smtClean="0">
                <a:latin typeface="Times New Roman" pitchFamily="18" charset="0"/>
                <a:ea typeface="微软雅黑" pitchFamily="34" charset="-122"/>
              </a:rPr>
              <a:t>oined by John H. </a:t>
            </a:r>
            <a:r>
              <a:rPr lang="en-US" altLang="zh-CN" dirty="0" err="1" smtClean="0">
                <a:latin typeface="Times New Roman" pitchFamily="18" charset="0"/>
                <a:ea typeface="微软雅黑" pitchFamily="34" charset="-122"/>
              </a:rPr>
              <a:t>Herz</a:t>
            </a:r>
            <a:r>
              <a:rPr lang="en-US" altLang="zh-CN" dirty="0" smtClean="0">
                <a:latin typeface="Times New Roman" pitchFamily="18" charset="0"/>
                <a:ea typeface="微软雅黑" pitchFamily="34" charset="-122"/>
              </a:rPr>
              <a:t> in his 1951 book </a:t>
            </a:r>
            <a:r>
              <a:rPr lang="en-US" altLang="zh-CN" i="1" dirty="0" smtClean="0">
                <a:latin typeface="Times New Roman" pitchFamily="18" charset="0"/>
                <a:ea typeface="微软雅黑" pitchFamily="34" charset="-122"/>
              </a:rPr>
              <a:t>Political Realism and Political Idealism</a:t>
            </a:r>
            <a:endParaRPr lang="en-US" altLang="zh-CN" i="1" dirty="0" smtClean="0">
              <a:latin typeface="Times New Roman" pitchFamily="18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i="1" dirty="0" smtClean="0">
              <a:latin typeface="Times New Roman" pitchFamily="18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 smtClean="0">
                <a:latin typeface="Times New Roman" pitchFamily="18" charset="0"/>
                <a:ea typeface="微软雅黑" pitchFamily="34" charset="-122"/>
                <a:sym typeface="+mn-ea"/>
              </a:rPr>
              <a:t>- Also referred as  the </a:t>
            </a:r>
            <a:r>
              <a:rPr lang="en-US" altLang="zh-CN" b="1" dirty="0" smtClean="0">
                <a:latin typeface="Times New Roman" pitchFamily="18" charset="0"/>
                <a:ea typeface="微软雅黑" pitchFamily="34" charset="-122"/>
                <a:sym typeface="+mn-ea"/>
              </a:rPr>
              <a:t>spiral model</a:t>
            </a:r>
            <a:endParaRPr lang="en-US" altLang="zh-CN" b="1" i="1" dirty="0" smtClean="0">
              <a:latin typeface="Times New Roman" pitchFamily="18" charset="0"/>
              <a:ea typeface="微软雅黑" pitchFamily="34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H_Page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en-US" altLang="zh-CN" sz="3600" dirty="0">
                <a:latin typeface="微软雅黑" pitchFamily="34" charset="-122"/>
                <a:ea typeface="微软雅黑" pitchFamily="34" charset="-122"/>
              </a:rPr>
              <a:t>Features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MH_Other_1"/>
          <p:cNvCxnSpPr/>
          <p:nvPr>
            <p:custDataLst>
              <p:tags r:id="rId2"/>
            </p:custDataLst>
          </p:nvPr>
        </p:nvCxnSpPr>
        <p:spPr>
          <a:xfrm flipH="1">
            <a:off x="2838450" y="1930400"/>
            <a:ext cx="981075" cy="9207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H_Other_2"/>
          <p:cNvSpPr/>
          <p:nvPr>
            <p:custDataLst>
              <p:tags r:id="rId3"/>
            </p:custDataLst>
          </p:nvPr>
        </p:nvSpPr>
        <p:spPr>
          <a:xfrm>
            <a:off x="2328863" y="2468563"/>
            <a:ext cx="715962" cy="323850"/>
          </a:xfrm>
          <a:custGeom>
            <a:avLst/>
            <a:gdLst>
              <a:gd name="connsiteX0" fmla="*/ 0 w 928918"/>
              <a:gd name="connsiteY0" fmla="*/ 0 h 459023"/>
              <a:gd name="connsiteX1" fmla="*/ 928918 w 928918"/>
              <a:gd name="connsiteY1" fmla="*/ 0 h 459023"/>
              <a:gd name="connsiteX2" fmla="*/ 464459 w 928918"/>
              <a:gd name="connsiteY2" fmla="*/ 459023 h 45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8918" h="459023">
                <a:moveTo>
                  <a:pt x="0" y="0"/>
                </a:moveTo>
                <a:lnTo>
                  <a:pt x="928918" y="0"/>
                </a:lnTo>
                <a:lnTo>
                  <a:pt x="464459" y="4590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b="1">
              <a:solidFill>
                <a:schemeClr val="tx1"/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053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4388" y="2341563"/>
            <a:ext cx="51609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da-DK" altLang="zh-CN" sz="2400" dirty="0" smtClean="0">
                <a:latin typeface="+mj-ea"/>
                <a:ea typeface="+mj-ea"/>
              </a:rPr>
              <a:t>benign intention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2054" name="MH_Other_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05050" y="1730375"/>
            <a:ext cx="7588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da-DK" altLang="zh-CN" sz="3600" b="1">
                <a:latin typeface="Agency FB" panose="020B0503020202020204" pitchFamily="34" charset="0"/>
                <a:ea typeface="微软雅黑" pitchFamily="34" charset="-122"/>
              </a:rPr>
              <a:t>A</a:t>
            </a:r>
            <a:endParaRPr lang="zh-CN" altLang="en-US" sz="3600" b="1">
              <a:latin typeface="Agency FB" panose="020B0503020202020204" pitchFamily="34" charset="0"/>
              <a:ea typeface="微软雅黑" pitchFamily="34" charset="-122"/>
            </a:endParaRPr>
          </a:p>
        </p:txBody>
      </p:sp>
      <p:cxnSp>
        <p:nvCxnSpPr>
          <p:cNvPr id="7" name="MH_Other_4"/>
          <p:cNvCxnSpPr/>
          <p:nvPr>
            <p:custDataLst>
              <p:tags r:id="rId6"/>
            </p:custDataLst>
          </p:nvPr>
        </p:nvCxnSpPr>
        <p:spPr>
          <a:xfrm flipH="1">
            <a:off x="2838450" y="3424238"/>
            <a:ext cx="981075" cy="92075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H_Other_5"/>
          <p:cNvSpPr/>
          <p:nvPr>
            <p:custDataLst>
              <p:tags r:id="rId7"/>
            </p:custDataLst>
          </p:nvPr>
        </p:nvSpPr>
        <p:spPr>
          <a:xfrm>
            <a:off x="2328863" y="3963988"/>
            <a:ext cx="715962" cy="323850"/>
          </a:xfrm>
          <a:custGeom>
            <a:avLst/>
            <a:gdLst>
              <a:gd name="connsiteX0" fmla="*/ 0 w 928918"/>
              <a:gd name="connsiteY0" fmla="*/ 0 h 459023"/>
              <a:gd name="connsiteX1" fmla="*/ 928918 w 928918"/>
              <a:gd name="connsiteY1" fmla="*/ 0 h 459023"/>
              <a:gd name="connsiteX2" fmla="*/ 464459 w 928918"/>
              <a:gd name="connsiteY2" fmla="*/ 459023 h 45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8918" h="459023">
                <a:moveTo>
                  <a:pt x="0" y="0"/>
                </a:moveTo>
                <a:lnTo>
                  <a:pt x="928918" y="0"/>
                </a:lnTo>
                <a:lnTo>
                  <a:pt x="464459" y="45902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b="1">
              <a:solidFill>
                <a:schemeClr val="tx1"/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057" name="MH_SubTitle_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4388" y="3836988"/>
            <a:ext cx="51609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da-DK" altLang="zh-CN" sz="2400" dirty="0" smtClean="0">
                <a:latin typeface="+mj-ea"/>
                <a:ea typeface="+mj-ea"/>
              </a:rPr>
              <a:t>unresolvable uncertainty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2058" name="MH_Other_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05050" y="3225800"/>
            <a:ext cx="7588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3600" b="1">
                <a:latin typeface="Agency FB" panose="020B0503020202020204" pitchFamily="34" charset="0"/>
                <a:ea typeface="微软雅黑" pitchFamily="34" charset="-122"/>
              </a:rPr>
              <a:t>B</a:t>
            </a:r>
            <a:endParaRPr lang="zh-CN" altLang="en-US" sz="3600" b="1">
              <a:latin typeface="Agency FB" panose="020B0503020202020204" pitchFamily="34" charset="0"/>
              <a:ea typeface="微软雅黑" pitchFamily="34" charset="-122"/>
            </a:endParaRPr>
          </a:p>
        </p:txBody>
      </p:sp>
      <p:cxnSp>
        <p:nvCxnSpPr>
          <p:cNvPr id="11" name="MH_Other_7"/>
          <p:cNvCxnSpPr/>
          <p:nvPr>
            <p:custDataLst>
              <p:tags r:id="rId10"/>
            </p:custDataLst>
          </p:nvPr>
        </p:nvCxnSpPr>
        <p:spPr>
          <a:xfrm flipH="1">
            <a:off x="2838450" y="4919663"/>
            <a:ext cx="981075" cy="92075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H_Other_8"/>
          <p:cNvSpPr/>
          <p:nvPr>
            <p:custDataLst>
              <p:tags r:id="rId11"/>
            </p:custDataLst>
          </p:nvPr>
        </p:nvSpPr>
        <p:spPr>
          <a:xfrm>
            <a:off x="2328863" y="5459413"/>
            <a:ext cx="715962" cy="323850"/>
          </a:xfrm>
          <a:custGeom>
            <a:avLst/>
            <a:gdLst>
              <a:gd name="connsiteX0" fmla="*/ 0 w 928918"/>
              <a:gd name="connsiteY0" fmla="*/ 0 h 459023"/>
              <a:gd name="connsiteX1" fmla="*/ 928918 w 928918"/>
              <a:gd name="connsiteY1" fmla="*/ 0 h 459023"/>
              <a:gd name="connsiteX2" fmla="*/ 464459 w 928918"/>
              <a:gd name="connsiteY2" fmla="*/ 459023 h 45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8918" h="459023">
                <a:moveTo>
                  <a:pt x="0" y="0"/>
                </a:moveTo>
                <a:lnTo>
                  <a:pt x="928918" y="0"/>
                </a:lnTo>
                <a:lnTo>
                  <a:pt x="464459" y="45902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b="1">
              <a:solidFill>
                <a:schemeClr val="tx1"/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061" name="MH_SubTitle_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4388" y="5332413"/>
            <a:ext cx="5394076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da-DK" altLang="zh-CN" sz="2400" dirty="0" smtClean="0">
                <a:latin typeface="+mj-ea"/>
                <a:ea typeface="+mj-ea"/>
              </a:rPr>
              <a:t>self-defeating/paradoxical policies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2062" name="MH_Other_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05050" y="4719638"/>
            <a:ext cx="7588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3600" b="1">
                <a:latin typeface="Agency FB" panose="020B0503020202020204" pitchFamily="34" charset="0"/>
                <a:ea typeface="微软雅黑" pitchFamily="34" charset="-122"/>
              </a:rPr>
              <a:t>C</a:t>
            </a:r>
            <a:endParaRPr lang="zh-CN" altLang="en-US" sz="3600" b="1">
              <a:latin typeface="Agency FB" panose="020B0503020202020204" pitchFamily="34" charset="0"/>
              <a:ea typeface="微软雅黑" pitchFamily="34" charset="-122"/>
            </a:endParaRPr>
          </a:p>
        </p:txBody>
      </p:sp>
    </p:spTree>
    <p:custDataLst>
      <p:tags r:id="rId1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MH_Other_1"/>
          <p:cNvCxnSpPr/>
          <p:nvPr>
            <p:custDataLst>
              <p:tags r:id="rId1"/>
            </p:custDataLst>
          </p:nvPr>
        </p:nvCxnSpPr>
        <p:spPr>
          <a:xfrm>
            <a:off x="1455738" y="2136775"/>
            <a:ext cx="6299200" cy="0"/>
          </a:xfrm>
          <a:prstGeom prst="line">
            <a:avLst/>
          </a:prstGeom>
          <a:ln w="12700">
            <a:solidFill>
              <a:srgbClr val="EAEA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MH_Other_2"/>
          <p:cNvCxnSpPr/>
          <p:nvPr>
            <p:custDataLst>
              <p:tags r:id="rId2"/>
            </p:custDataLst>
          </p:nvPr>
        </p:nvCxnSpPr>
        <p:spPr>
          <a:xfrm>
            <a:off x="1455738" y="5500688"/>
            <a:ext cx="6299200" cy="0"/>
          </a:xfrm>
          <a:prstGeom prst="line">
            <a:avLst/>
          </a:prstGeom>
          <a:ln w="12700">
            <a:solidFill>
              <a:srgbClr val="EAEA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MH_Other_3"/>
          <p:cNvCxnSpPr/>
          <p:nvPr>
            <p:custDataLst>
              <p:tags r:id="rId3"/>
            </p:custDataLst>
          </p:nvPr>
        </p:nvCxnSpPr>
        <p:spPr>
          <a:xfrm>
            <a:off x="3279775" y="2136775"/>
            <a:ext cx="0" cy="3357563"/>
          </a:xfrm>
          <a:prstGeom prst="line">
            <a:avLst/>
          </a:prstGeom>
          <a:ln w="3175">
            <a:solidFill>
              <a:srgbClr val="EAEA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H_SubTitle_1"/>
          <p:cNvSpPr/>
          <p:nvPr>
            <p:custDataLst>
              <p:tags r:id="rId4"/>
            </p:custDataLst>
          </p:nvPr>
        </p:nvSpPr>
        <p:spPr>
          <a:xfrm>
            <a:off x="1455738" y="2565400"/>
            <a:ext cx="1824037" cy="5572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srgbClr val="FFFFFF"/>
                </a:solidFill>
              </a:rPr>
              <a:t>World War I </a:t>
            </a:r>
            <a:endParaRPr lang="zh-CN" altLang="en-US" sz="2000" b="1" dirty="0">
              <a:solidFill>
                <a:srgbClr val="FFFFFF"/>
              </a:solidFill>
            </a:endParaRPr>
          </a:p>
        </p:txBody>
      </p:sp>
      <p:sp>
        <p:nvSpPr>
          <p:cNvPr id="5126" name="MH_Text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29874" y="2236787"/>
            <a:ext cx="4618348" cy="104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rgbClr val="515151"/>
              </a:buClr>
              <a:buSzPct val="80000"/>
              <a:defRPr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M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ajor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European powers' fear 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  <a:p>
            <a:pPr marL="0" indent="0" algn="just">
              <a:spcBef>
                <a:spcPts val="600"/>
              </a:spcBef>
              <a:buClr>
                <a:srgbClr val="515151"/>
              </a:buClr>
              <a:buSzPct val="80000"/>
              <a:defRPr/>
            </a:pP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Germany's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fear 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079" name="MH_PageTitle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Examples</a:t>
            </a:r>
            <a:endParaRPr lang="zh-CN" altLang="en-US" dirty="0" smtClean="0"/>
          </a:p>
        </p:txBody>
      </p:sp>
      <p:sp>
        <p:nvSpPr>
          <p:cNvPr id="2" name="矩形 1"/>
          <p:cNvSpPr/>
          <p:nvPr/>
        </p:nvSpPr>
        <p:spPr>
          <a:xfrm>
            <a:off x="3476222" y="32798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Clr>
                <a:srgbClr val="515151"/>
              </a:buClr>
              <a:buSzPct val="80000"/>
              <a:defRPr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turn, the onset of German mobilization put pressure on other states to start mobilizing early as well. 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76222" y="4581128"/>
            <a:ext cx="2572692" cy="506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515151"/>
              </a:buClr>
              <a:buSzPct val="80000"/>
              <a:defRPr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 broke out in 1914.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Another Example: The Cold War</a:t>
            </a:r>
            <a:endParaRPr lang="en-US" altLang="zh-CN"/>
          </a:p>
        </p:txBody>
      </p:sp>
      <p:pic>
        <p:nvPicPr>
          <p:cNvPr id="10" name="图片 9" descr="QQ截图201606021620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460" y="4004945"/>
            <a:ext cx="8637270" cy="1596390"/>
          </a:xfrm>
          <a:prstGeom prst="rect">
            <a:avLst/>
          </a:prstGeom>
        </p:spPr>
      </p:pic>
      <p:pic>
        <p:nvPicPr>
          <p:cNvPr id="11" name="图片 10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010" y="1196975"/>
            <a:ext cx="3605530" cy="243395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332865" y="5733415"/>
            <a:ext cx="6315075" cy="4083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1600" b="1" dirty="0" smtClean="0">
                <a:latin typeface="Arial" pitchFamily="34" charset="0"/>
                <a:ea typeface="微软雅黑" pitchFamily="34" charset="-122"/>
              </a:rPr>
              <a:t>Armament of United States &amp; Soviet Union from 1968 to 1978</a:t>
            </a:r>
            <a:endParaRPr lang="en-US" altLang="zh-CN" sz="1600" b="1" dirty="0" smtClean="0">
              <a:latin typeface="Arial" pitchFamily="34" charset="0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844824"/>
            <a:ext cx="8106463" cy="449427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b="1" dirty="0"/>
              <a:t>Barry </a:t>
            </a:r>
            <a:r>
              <a:rPr lang="en-US" altLang="zh-CN" sz="2400" b="1" dirty="0" err="1" smtClean="0"/>
              <a:t>Buzan</a:t>
            </a:r>
            <a:r>
              <a:rPr lang="en-US" altLang="zh-CN" sz="2400" dirty="0" smtClean="0"/>
              <a:t>:  mature anarchy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US" altLang="zh-CN" sz="2400" b="1" dirty="0"/>
              <a:t>Robert Jervis</a:t>
            </a:r>
            <a:r>
              <a:rPr lang="en-US" altLang="zh-CN" sz="2400" dirty="0"/>
              <a:t>: </a:t>
            </a:r>
            <a:r>
              <a:rPr lang="en-US" altLang="zh-CN" sz="2400" dirty="0" smtClean="0"/>
              <a:t> security regimes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US" altLang="zh-CN" sz="2400" b="1" dirty="0" err="1"/>
              <a:t>Aleksander</a:t>
            </a:r>
            <a:r>
              <a:rPr lang="en-US" altLang="zh-CN" sz="2400" b="1" dirty="0"/>
              <a:t> </a:t>
            </a:r>
            <a:r>
              <a:rPr lang="en-US" altLang="zh-CN" sz="2400" b="1" dirty="0" err="1" smtClean="0"/>
              <a:t>Vinter</a:t>
            </a:r>
            <a:r>
              <a:rPr lang="en-US" altLang="zh-CN" sz="2400" dirty="0" smtClean="0"/>
              <a:t>:  perception </a:t>
            </a:r>
            <a:r>
              <a:rPr lang="en-US" altLang="zh-CN" sz="2400" dirty="0" err="1" smtClean="0"/>
              <a:t>rebulit</a:t>
            </a:r>
            <a:endParaRPr lang="en-US" altLang="zh-CN" sz="2400" dirty="0" smtClean="0"/>
          </a:p>
          <a:p>
            <a:endParaRPr lang="zh-CN" altLang="en-US" dirty="0"/>
          </a:p>
        </p:txBody>
      </p:sp>
      <p:sp>
        <p:nvSpPr>
          <p:cNvPr id="4" name="标题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Remedies</a:t>
            </a:r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3131087" flipV="1">
            <a:off x="2609057" y="223044"/>
            <a:ext cx="3925887" cy="4937125"/>
          </a:xfrm>
          <a:custGeom>
            <a:avLst/>
            <a:gdLst>
              <a:gd name="connsiteX0" fmla="*/ 1588293 w 3925991"/>
              <a:gd name="connsiteY0" fmla="*/ 2290541 h 4937492"/>
              <a:gd name="connsiteX1" fmla="*/ 2063727 w 3925991"/>
              <a:gd name="connsiteY1" fmla="*/ 1821287 h 4937492"/>
              <a:gd name="connsiteX2" fmla="*/ 2189212 w 3925991"/>
              <a:gd name="connsiteY2" fmla="*/ 2081910 h 4937492"/>
              <a:gd name="connsiteX3" fmla="*/ 1526366 w 3925991"/>
              <a:gd name="connsiteY3" fmla="*/ 2351663 h 4937492"/>
              <a:gd name="connsiteX4" fmla="*/ 1573848 w 3925991"/>
              <a:gd name="connsiteY4" fmla="*/ 2304798 h 4937492"/>
              <a:gd name="connsiteX5" fmla="*/ 2654669 w 3925991"/>
              <a:gd name="connsiteY5" fmla="*/ 2121927 h 4937492"/>
              <a:gd name="connsiteX6" fmla="*/ 2607219 w 3925991"/>
              <a:gd name="connsiteY6" fmla="*/ 1936784 h 4937492"/>
              <a:gd name="connsiteX7" fmla="*/ 2413412 w 3925991"/>
              <a:gd name="connsiteY7" fmla="*/ 2004071 h 4937492"/>
              <a:gd name="connsiteX8" fmla="*/ 2124688 w 3925991"/>
              <a:gd name="connsiteY8" fmla="*/ 1761118 h 4937492"/>
              <a:gd name="connsiteX9" fmla="*/ 2347705 w 3925991"/>
              <a:gd name="connsiteY9" fmla="*/ 1540999 h 4937492"/>
              <a:gd name="connsiteX10" fmla="*/ 2119430 w 3925991"/>
              <a:gd name="connsiteY10" fmla="*/ 1361689 h 4937492"/>
              <a:gd name="connsiteX11" fmla="*/ 1556336 w 3925991"/>
              <a:gd name="connsiteY11" fmla="*/ 2301636 h 4937492"/>
              <a:gd name="connsiteX12" fmla="*/ 1521924 w 3925991"/>
              <a:gd name="connsiteY12" fmla="*/ 2313583 h 4937492"/>
              <a:gd name="connsiteX13" fmla="*/ 1552253 w 3925991"/>
              <a:gd name="connsiteY13" fmla="*/ 2308452 h 4937492"/>
              <a:gd name="connsiteX14" fmla="*/ 0 w 3925991"/>
              <a:gd name="connsiteY14" fmla="*/ 534139 h 4937492"/>
              <a:gd name="connsiteX15" fmla="*/ 748392 w 3925991"/>
              <a:gd name="connsiteY15" fmla="*/ 1253112 h 4937492"/>
              <a:gd name="connsiteX16" fmla="*/ 430781 w 3925991"/>
              <a:gd name="connsiteY16" fmla="*/ 691321 h 4937492"/>
              <a:gd name="connsiteX17" fmla="*/ 1327878 w 3925991"/>
              <a:gd name="connsiteY17" fmla="*/ 298905 h 4937492"/>
              <a:gd name="connsiteX18" fmla="*/ 1138066 w 3925991"/>
              <a:gd name="connsiteY18" fmla="*/ 0 h 4937492"/>
              <a:gd name="connsiteX19" fmla="*/ 403558 w 3925991"/>
              <a:gd name="connsiteY19" fmla="*/ 643170 h 4937492"/>
              <a:gd name="connsiteX20" fmla="*/ 237644 w 3925991"/>
              <a:gd name="connsiteY20" fmla="*/ 349702 h 4937492"/>
              <a:gd name="connsiteX21" fmla="*/ 3259808 w 3925991"/>
              <a:gd name="connsiteY21" fmla="*/ 4769533 h 4937492"/>
              <a:gd name="connsiteX22" fmla="*/ 3326451 w 3925991"/>
              <a:gd name="connsiteY22" fmla="*/ 4769533 h 4937492"/>
              <a:gd name="connsiteX23" fmla="*/ 3259808 w 3925991"/>
              <a:gd name="connsiteY23" fmla="*/ 4546311 h 4937492"/>
              <a:gd name="connsiteX24" fmla="*/ 715016 w 3925991"/>
              <a:gd name="connsiteY24" fmla="*/ 1545812 h 4937492"/>
              <a:gd name="connsiteX25" fmla="*/ 1224662 w 3925991"/>
              <a:gd name="connsiteY25" fmla="*/ 1228640 h 4937492"/>
              <a:gd name="connsiteX26" fmla="*/ 1553185 w 3925991"/>
              <a:gd name="connsiteY26" fmla="*/ 1505082 h 4937492"/>
              <a:gd name="connsiteX27" fmla="*/ 985860 w 3925991"/>
              <a:gd name="connsiteY27" fmla="*/ 1875541 h 4937492"/>
              <a:gd name="connsiteX28" fmla="*/ 1114162 w 3925991"/>
              <a:gd name="connsiteY28" fmla="*/ 2040856 h 4937492"/>
              <a:gd name="connsiteX29" fmla="*/ 1629252 w 3925991"/>
              <a:gd name="connsiteY29" fmla="*/ 1569091 h 4937492"/>
              <a:gd name="connsiteX30" fmla="*/ 1629945 w 3925991"/>
              <a:gd name="connsiteY30" fmla="*/ 1569674 h 4937492"/>
              <a:gd name="connsiteX31" fmla="*/ 1629538 w 3925991"/>
              <a:gd name="connsiteY31" fmla="*/ 1568829 h 4937492"/>
              <a:gd name="connsiteX32" fmla="*/ 2061669 w 3925991"/>
              <a:gd name="connsiteY32" fmla="*/ 1173046 h 4937492"/>
              <a:gd name="connsiteX33" fmla="*/ 1587923 w 3925991"/>
              <a:gd name="connsiteY33" fmla="*/ 1482398 h 4937492"/>
              <a:gd name="connsiteX34" fmla="*/ 1410160 w 3925991"/>
              <a:gd name="connsiteY34" fmla="*/ 1113198 h 4937492"/>
              <a:gd name="connsiteX35" fmla="*/ 1808084 w 3925991"/>
              <a:gd name="connsiteY35" fmla="*/ 865554 h 4937492"/>
              <a:gd name="connsiteX36" fmla="*/ 1645264 w 3925991"/>
              <a:gd name="connsiteY36" fmla="*/ 655764 h 4937492"/>
              <a:gd name="connsiteX37" fmla="*/ 2756171 w 3925991"/>
              <a:gd name="connsiteY37" fmla="*/ 4212531 h 4937492"/>
              <a:gd name="connsiteX38" fmla="*/ 3140506 w 3925991"/>
              <a:gd name="connsiteY38" fmla="*/ 3905777 h 4937492"/>
              <a:gd name="connsiteX39" fmla="*/ 3176620 w 3925991"/>
              <a:gd name="connsiteY39" fmla="*/ 4432247 h 4937492"/>
              <a:gd name="connsiteX40" fmla="*/ 3380443 w 3925991"/>
              <a:gd name="connsiteY40" fmla="*/ 3809456 h 4937492"/>
              <a:gd name="connsiteX41" fmla="*/ 3925991 w 3925991"/>
              <a:gd name="connsiteY41" fmla="*/ 3818061 h 4937492"/>
              <a:gd name="connsiteX42" fmla="*/ 3879334 w 3925991"/>
              <a:gd name="connsiteY42" fmla="*/ 3556633 h 4937492"/>
              <a:gd name="connsiteX43" fmla="*/ 3339029 w 3925991"/>
              <a:gd name="connsiteY43" fmla="*/ 3765576 h 4937492"/>
              <a:gd name="connsiteX44" fmla="*/ 3319251 w 3925991"/>
              <a:gd name="connsiteY44" fmla="*/ 3763113 h 4937492"/>
              <a:gd name="connsiteX45" fmla="*/ 3766016 w 3925991"/>
              <a:gd name="connsiteY45" fmla="*/ 3406530 h 4937492"/>
              <a:gd name="connsiteX46" fmla="*/ 3517889 w 3925991"/>
              <a:gd name="connsiteY46" fmla="*/ 3168879 h 4937492"/>
              <a:gd name="connsiteX47" fmla="*/ 1894465 w 3925991"/>
              <a:gd name="connsiteY47" fmla="*/ 3132813 h 4937492"/>
              <a:gd name="connsiteX48" fmla="*/ 1926278 w 3925991"/>
              <a:gd name="connsiteY48" fmla="*/ 3130130 h 4937492"/>
              <a:gd name="connsiteX49" fmla="*/ 1911336 w 3925991"/>
              <a:gd name="connsiteY49" fmla="*/ 3147018 h 4937492"/>
              <a:gd name="connsiteX50" fmla="*/ 1935017 w 3925991"/>
              <a:gd name="connsiteY50" fmla="*/ 3129393 h 4937492"/>
              <a:gd name="connsiteX51" fmla="*/ 2934976 w 3925991"/>
              <a:gd name="connsiteY51" fmla="*/ 3045067 h 4937492"/>
              <a:gd name="connsiteX52" fmla="*/ 2323478 w 3925991"/>
              <a:gd name="connsiteY52" fmla="*/ 3627121 h 4937492"/>
              <a:gd name="connsiteX53" fmla="*/ 3302960 w 3925991"/>
              <a:gd name="connsiteY53" fmla="*/ 3014035 h 4937492"/>
              <a:gd name="connsiteX54" fmla="*/ 3327171 w 3925991"/>
              <a:gd name="connsiteY54" fmla="*/ 3011993 h 4937492"/>
              <a:gd name="connsiteX55" fmla="*/ 3325066 w 3925991"/>
              <a:gd name="connsiteY55" fmla="*/ 3000198 h 4937492"/>
              <a:gd name="connsiteX56" fmla="*/ 3414494 w 3925991"/>
              <a:gd name="connsiteY56" fmla="*/ 2944223 h 4937492"/>
              <a:gd name="connsiteX57" fmla="*/ 3285386 w 3925991"/>
              <a:gd name="connsiteY57" fmla="*/ 2777869 h 4937492"/>
              <a:gd name="connsiteX58" fmla="*/ 3280513 w 3925991"/>
              <a:gd name="connsiteY58" fmla="*/ 2750563 h 4937492"/>
              <a:gd name="connsiteX59" fmla="*/ 3267071 w 3925991"/>
              <a:gd name="connsiteY59" fmla="*/ 2754270 h 4937492"/>
              <a:gd name="connsiteX60" fmla="*/ 3255775 w 3925991"/>
              <a:gd name="connsiteY60" fmla="*/ 2739715 h 4937492"/>
              <a:gd name="connsiteX61" fmla="*/ 3229637 w 3925991"/>
              <a:gd name="connsiteY61" fmla="*/ 2764594 h 4937492"/>
              <a:gd name="connsiteX62" fmla="*/ 1951589 w 3925991"/>
              <a:gd name="connsiteY62" fmla="*/ 3117059 h 4937492"/>
              <a:gd name="connsiteX63" fmla="*/ 2944142 w 3925991"/>
              <a:gd name="connsiteY63" fmla="*/ 2378348 h 4937492"/>
              <a:gd name="connsiteX64" fmla="*/ 2764465 w 3925991"/>
              <a:gd name="connsiteY64" fmla="*/ 2182801 h 4937492"/>
              <a:gd name="connsiteX65" fmla="*/ 1933406 w 3925991"/>
              <a:gd name="connsiteY65" fmla="*/ 3122074 h 4937492"/>
              <a:gd name="connsiteX66" fmla="*/ 3194103 w 3925991"/>
              <a:gd name="connsiteY66" fmla="*/ 4937492 h 4937492"/>
              <a:gd name="connsiteX67" fmla="*/ 3257914 w 3925991"/>
              <a:gd name="connsiteY67" fmla="*/ 4924012 h 4937492"/>
              <a:gd name="connsiteX68" fmla="*/ 3212759 w 3925991"/>
              <a:gd name="connsiteY68" fmla="*/ 4710275 h 4937492"/>
              <a:gd name="connsiteX69" fmla="*/ 3024632 w 3925991"/>
              <a:gd name="connsiteY69" fmla="*/ 4815933 h 4937492"/>
              <a:gd name="connsiteX70" fmla="*/ 3137795 w 3925991"/>
              <a:gd name="connsiteY70" fmla="*/ 4844962 h 4937492"/>
              <a:gd name="connsiteX71" fmla="*/ 3178445 w 3925991"/>
              <a:gd name="connsiteY71" fmla="*/ 4451404 h 493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925991" h="4937492">
                <a:moveTo>
                  <a:pt x="1588293" y="2290541"/>
                </a:moveTo>
                <a:lnTo>
                  <a:pt x="2063727" y="1821287"/>
                </a:lnTo>
                <a:lnTo>
                  <a:pt x="2189212" y="2081910"/>
                </a:lnTo>
                <a:close/>
                <a:moveTo>
                  <a:pt x="1526366" y="2351663"/>
                </a:moveTo>
                <a:lnTo>
                  <a:pt x="1573848" y="2304798"/>
                </a:lnTo>
                <a:lnTo>
                  <a:pt x="2654669" y="2121927"/>
                </a:lnTo>
                <a:lnTo>
                  <a:pt x="2607219" y="1936784"/>
                </a:lnTo>
                <a:lnTo>
                  <a:pt x="2413412" y="2004071"/>
                </a:lnTo>
                <a:lnTo>
                  <a:pt x="2124688" y="1761118"/>
                </a:lnTo>
                <a:lnTo>
                  <a:pt x="2347705" y="1540999"/>
                </a:lnTo>
                <a:lnTo>
                  <a:pt x="2119430" y="1361689"/>
                </a:lnTo>
                <a:lnTo>
                  <a:pt x="1556336" y="2301636"/>
                </a:lnTo>
                <a:lnTo>
                  <a:pt x="1521924" y="2313583"/>
                </a:lnTo>
                <a:lnTo>
                  <a:pt x="1552253" y="2308452"/>
                </a:lnTo>
                <a:close/>
                <a:moveTo>
                  <a:pt x="0" y="534139"/>
                </a:moveTo>
                <a:lnTo>
                  <a:pt x="748392" y="1253112"/>
                </a:lnTo>
                <a:lnTo>
                  <a:pt x="430781" y="691321"/>
                </a:lnTo>
                <a:lnTo>
                  <a:pt x="1327878" y="298905"/>
                </a:lnTo>
                <a:lnTo>
                  <a:pt x="1138066" y="0"/>
                </a:lnTo>
                <a:lnTo>
                  <a:pt x="403558" y="643170"/>
                </a:lnTo>
                <a:lnTo>
                  <a:pt x="237644" y="349702"/>
                </a:lnTo>
                <a:close/>
                <a:moveTo>
                  <a:pt x="3259808" y="4769533"/>
                </a:moveTo>
                <a:lnTo>
                  <a:pt x="3326451" y="4769533"/>
                </a:lnTo>
                <a:lnTo>
                  <a:pt x="3259808" y="4546311"/>
                </a:lnTo>
                <a:close/>
                <a:moveTo>
                  <a:pt x="715016" y="1545812"/>
                </a:moveTo>
                <a:lnTo>
                  <a:pt x="1224662" y="1228640"/>
                </a:lnTo>
                <a:lnTo>
                  <a:pt x="1553185" y="1505082"/>
                </a:lnTo>
                <a:lnTo>
                  <a:pt x="985860" y="1875541"/>
                </a:lnTo>
                <a:lnTo>
                  <a:pt x="1114162" y="2040856"/>
                </a:lnTo>
                <a:lnTo>
                  <a:pt x="1629252" y="1569091"/>
                </a:lnTo>
                <a:lnTo>
                  <a:pt x="1629945" y="1569674"/>
                </a:lnTo>
                <a:lnTo>
                  <a:pt x="1629538" y="1568829"/>
                </a:lnTo>
                <a:lnTo>
                  <a:pt x="2061669" y="1173046"/>
                </a:lnTo>
                <a:lnTo>
                  <a:pt x="1587923" y="1482398"/>
                </a:lnTo>
                <a:lnTo>
                  <a:pt x="1410160" y="1113198"/>
                </a:lnTo>
                <a:lnTo>
                  <a:pt x="1808084" y="865554"/>
                </a:lnTo>
                <a:lnTo>
                  <a:pt x="1645264" y="655764"/>
                </a:lnTo>
                <a:close/>
                <a:moveTo>
                  <a:pt x="2756171" y="4212531"/>
                </a:moveTo>
                <a:lnTo>
                  <a:pt x="3140506" y="3905777"/>
                </a:lnTo>
                <a:lnTo>
                  <a:pt x="3176620" y="4432247"/>
                </a:lnTo>
                <a:lnTo>
                  <a:pt x="3380443" y="3809456"/>
                </a:lnTo>
                <a:lnTo>
                  <a:pt x="3925991" y="3818061"/>
                </a:lnTo>
                <a:lnTo>
                  <a:pt x="3879334" y="3556633"/>
                </a:lnTo>
                <a:lnTo>
                  <a:pt x="3339029" y="3765576"/>
                </a:lnTo>
                <a:lnTo>
                  <a:pt x="3319251" y="3763113"/>
                </a:lnTo>
                <a:lnTo>
                  <a:pt x="3766016" y="3406530"/>
                </a:lnTo>
                <a:lnTo>
                  <a:pt x="3517889" y="3168879"/>
                </a:lnTo>
                <a:close/>
                <a:moveTo>
                  <a:pt x="1894465" y="3132813"/>
                </a:moveTo>
                <a:lnTo>
                  <a:pt x="1926278" y="3130130"/>
                </a:lnTo>
                <a:lnTo>
                  <a:pt x="1911336" y="3147018"/>
                </a:lnTo>
                <a:lnTo>
                  <a:pt x="1935017" y="3129393"/>
                </a:lnTo>
                <a:lnTo>
                  <a:pt x="2934976" y="3045067"/>
                </a:lnTo>
                <a:lnTo>
                  <a:pt x="2323478" y="3627121"/>
                </a:lnTo>
                <a:lnTo>
                  <a:pt x="3302960" y="3014035"/>
                </a:lnTo>
                <a:lnTo>
                  <a:pt x="3327171" y="3011993"/>
                </a:lnTo>
                <a:lnTo>
                  <a:pt x="3325066" y="3000198"/>
                </a:lnTo>
                <a:lnTo>
                  <a:pt x="3414494" y="2944223"/>
                </a:lnTo>
                <a:lnTo>
                  <a:pt x="3285386" y="2777869"/>
                </a:lnTo>
                <a:lnTo>
                  <a:pt x="3280513" y="2750563"/>
                </a:lnTo>
                <a:lnTo>
                  <a:pt x="3267071" y="2754270"/>
                </a:lnTo>
                <a:lnTo>
                  <a:pt x="3255775" y="2739715"/>
                </a:lnTo>
                <a:lnTo>
                  <a:pt x="3229637" y="2764594"/>
                </a:lnTo>
                <a:lnTo>
                  <a:pt x="1951589" y="3117059"/>
                </a:lnTo>
                <a:lnTo>
                  <a:pt x="2944142" y="2378348"/>
                </a:lnTo>
                <a:lnTo>
                  <a:pt x="2764465" y="2182801"/>
                </a:lnTo>
                <a:lnTo>
                  <a:pt x="1933406" y="3122074"/>
                </a:lnTo>
                <a:close/>
                <a:moveTo>
                  <a:pt x="3194103" y="4937492"/>
                </a:moveTo>
                <a:lnTo>
                  <a:pt x="3257914" y="4924012"/>
                </a:lnTo>
                <a:lnTo>
                  <a:pt x="3212759" y="4710275"/>
                </a:lnTo>
                <a:close/>
                <a:moveTo>
                  <a:pt x="3024632" y="4815933"/>
                </a:moveTo>
                <a:lnTo>
                  <a:pt x="3137795" y="4844962"/>
                </a:lnTo>
                <a:lnTo>
                  <a:pt x="3178445" y="445140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rgbClr val="FFFFFF"/>
              </a:solidFill>
              <a:latin typeface="Calibri"/>
              <a:ea typeface="幼圆"/>
            </a:endParaRPr>
          </a:p>
        </p:txBody>
      </p:sp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3522663" y="4202113"/>
            <a:ext cx="2098675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 smtClean="0">
                <a:solidFill>
                  <a:schemeClr val="accent1"/>
                </a:solidFill>
                <a:latin typeface="Tempus Sans ITC" pitchFamily="82" charset="0"/>
                <a:ea typeface="Adobe Gothic Std B" panose="020B0800000000000000" pitchFamily="34" charset="-128"/>
              </a:rPr>
              <a:t>@</a:t>
            </a:r>
            <a:r>
              <a:rPr lang="en-US" altLang="zh-CN" kern="0" dirty="0" err="1" smtClean="0">
                <a:solidFill>
                  <a:schemeClr val="accent1"/>
                </a:solidFill>
                <a:latin typeface="Tempus Sans ITC" pitchFamily="82" charset="0"/>
                <a:ea typeface="Adobe Gothic Std B" panose="020B0800000000000000" pitchFamily="34" charset="-128"/>
              </a:rPr>
              <a:t>Xu</a:t>
            </a:r>
            <a:r>
              <a:rPr lang="en-US" altLang="zh-CN" kern="0" dirty="0" smtClean="0">
                <a:solidFill>
                  <a:schemeClr val="accent1"/>
                </a:solidFill>
                <a:latin typeface="Tempus Sans ITC" pitchFamily="82" charset="0"/>
                <a:ea typeface="Adobe Gothic Std B" panose="020B0800000000000000" pitchFamily="34" charset="-128"/>
              </a:rPr>
              <a:t> Ting</a:t>
            </a:r>
            <a:endParaRPr lang="zh-CN" altLang="en-US" kern="0" dirty="0">
              <a:solidFill>
                <a:schemeClr val="accent1"/>
              </a:solidFill>
              <a:latin typeface="Tempus Sans ITC" pitchFamily="82" charset="0"/>
              <a:ea typeface="+mn-ea"/>
            </a:endParaRPr>
          </a:p>
        </p:txBody>
      </p:sp>
      <p:cxnSp>
        <p:nvCxnSpPr>
          <p:cNvPr id="10" name="直接连接符 9"/>
          <p:cNvCxnSpPr/>
          <p:nvPr>
            <p:custDataLst>
              <p:tags r:id="rId3"/>
            </p:custDataLst>
          </p:nvPr>
        </p:nvCxnSpPr>
        <p:spPr>
          <a:xfrm rot="5400000">
            <a:off x="4572000" y="996950"/>
            <a:ext cx="0" cy="608330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 rot="5400000">
            <a:off x="4572000" y="1687513"/>
            <a:ext cx="0" cy="608330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60508100031"/>
  <p:tag name="MH_LIBRARY" val="CONTENTS"/>
  <p:tag name="MH_TYPE" val="OTHERS"/>
  <p:tag name="ID" val="626782"/>
</p:tagLst>
</file>

<file path=ppt/tags/tag10.xml><?xml version="1.0" encoding="utf-8"?>
<p:tagLst xmlns:p="http://schemas.openxmlformats.org/presentationml/2006/main">
  <p:tag name="MH" val="20160508100031"/>
  <p:tag name="MH_LIBRARY" val="CONTENTS"/>
  <p:tag name="MH_TYPE" val="ENTRY"/>
  <p:tag name="ID" val="626782"/>
  <p:tag name="MH_ORDER" val="3"/>
</p:tagLst>
</file>

<file path=ppt/tags/tag11.xml><?xml version="1.0" encoding="utf-8"?>
<p:tagLst xmlns:p="http://schemas.openxmlformats.org/presentationml/2006/main">
  <p:tag name="MH" val="20160508100031"/>
  <p:tag name="MH_LIBRARY" val="CONTENTS"/>
  <p:tag name="MH_TYPE" val="NUMBER"/>
  <p:tag name="ID" val="626782"/>
  <p:tag name="MH_ORDER" val="3"/>
</p:tagLst>
</file>

<file path=ppt/tags/tag12.xml><?xml version="1.0" encoding="utf-8"?>
<p:tagLst xmlns:p="http://schemas.openxmlformats.org/presentationml/2006/main">
  <p:tag name="MH" val="20160508100031"/>
  <p:tag name="MH_LIBRARY" val="CONTENTS"/>
  <p:tag name="MH_TYPE" val="ENTRY"/>
  <p:tag name="ID" val="626782"/>
  <p:tag name="MH_ORDER" val="4"/>
</p:tagLst>
</file>

<file path=ppt/tags/tag13.xml><?xml version="1.0" encoding="utf-8"?>
<p:tagLst xmlns:p="http://schemas.openxmlformats.org/presentationml/2006/main">
  <p:tag name="MH" val="20160508100031"/>
  <p:tag name="MH_LIBRARY" val="CONTENTS"/>
  <p:tag name="MH_TYPE" val="NUMBER"/>
  <p:tag name="ID" val="626782"/>
  <p:tag name="MH_ORDER" val="4"/>
</p:tagLst>
</file>

<file path=ppt/tags/tag14.xml><?xml version="1.0" encoding="utf-8"?>
<p:tagLst xmlns:p="http://schemas.openxmlformats.org/presentationml/2006/main">
  <p:tag name="MH" val="20160508100031"/>
  <p:tag name="MH_LIBRARY" val="CONTENTS"/>
  <p:tag name="MH_AUTOCOLOR" val="TRUE"/>
  <p:tag name="MH_TYPE" val="CONTENTS"/>
  <p:tag name="ID" val="626782"/>
</p:tagLst>
</file>

<file path=ppt/tags/tag15.xml><?xml version="1.0" encoding="utf-8"?>
<p:tagLst xmlns:p="http://schemas.openxmlformats.org/presentationml/2006/main">
  <p:tag name="MH" val="20160508103055"/>
  <p:tag name="MH_LIBRARY" val="GRAPHIC"/>
  <p:tag name="MH_TYPE" val="PageTitle"/>
  <p:tag name="MH_ORDER" val="PageTitle"/>
</p:tagLst>
</file>

<file path=ppt/tags/tag16.xml><?xml version="1.0" encoding="utf-8"?>
<p:tagLst xmlns:p="http://schemas.openxmlformats.org/presentationml/2006/main">
  <p:tag name="MH" val="20160508103055"/>
  <p:tag name="MH_LIBRARY" val="GRAPHIC"/>
  <p:tag name="MH_TYPE" val="Other"/>
  <p:tag name="MH_ORDER" val="1"/>
</p:tagLst>
</file>

<file path=ppt/tags/tag17.xml><?xml version="1.0" encoding="utf-8"?>
<p:tagLst xmlns:p="http://schemas.openxmlformats.org/presentationml/2006/main">
  <p:tag name="MH" val="20160508103055"/>
  <p:tag name="MH_LIBRARY" val="GRAPHIC"/>
  <p:tag name="MH_TYPE" val="Other"/>
  <p:tag name="MH_ORDER" val="2"/>
</p:tagLst>
</file>

<file path=ppt/tags/tag18.xml><?xml version="1.0" encoding="utf-8"?>
<p:tagLst xmlns:p="http://schemas.openxmlformats.org/presentationml/2006/main">
  <p:tag name="MH" val="20160508103055"/>
  <p:tag name="MH_LIBRARY" val="GRAPHIC"/>
  <p:tag name="MH_TYPE" val="Desc"/>
  <p:tag name="MH_ORDER" val="1"/>
</p:tagLst>
</file>

<file path=ppt/tags/tag19.xml><?xml version="1.0" encoding="utf-8"?>
<p:tagLst xmlns:p="http://schemas.openxmlformats.org/presentationml/2006/main">
  <p:tag name="MH" val="20160508103055"/>
  <p:tag name="MH_LIBRARY" val="GRAPHIC"/>
  <p:tag name="MH_TYPE" val="Other"/>
  <p:tag name="MH_ORDER" val="3"/>
</p:tagLst>
</file>

<file path=ppt/tags/tag2.xml><?xml version="1.0" encoding="utf-8"?>
<p:tagLst xmlns:p="http://schemas.openxmlformats.org/presentationml/2006/main">
  <p:tag name="MH" val="20160508100031"/>
  <p:tag name="MH_LIBRARY" val="CONTENTS"/>
  <p:tag name="MH_TYPE" val="OTHERS"/>
  <p:tag name="ID" val="626782"/>
</p:tagLst>
</file>

<file path=ppt/tags/tag20.xml><?xml version="1.0" encoding="utf-8"?>
<p:tagLst xmlns:p="http://schemas.openxmlformats.org/presentationml/2006/main">
  <p:tag name="MH" val="20160508103055"/>
  <p:tag name="MH_LIBRARY" val="GRAPHIC"/>
  <p:tag name="MH_TYPE" val="Other"/>
  <p:tag name="MH_ORDER" val="4"/>
</p:tagLst>
</file>

<file path=ppt/tags/tag21.xml><?xml version="1.0" encoding="utf-8"?>
<p:tagLst xmlns:p="http://schemas.openxmlformats.org/presentationml/2006/main">
  <p:tag name="MH_TYPE" val="#NeiR#"/>
  <p:tag name="MH_NUMBER" val="1"/>
  <p:tag name="MH_CATEGORY" val="#QiTTB#"/>
  <p:tag name="MH_LAYOUT" val="Desc"/>
  <p:tag name="MH" val="20160508103055"/>
  <p:tag name="MH_LIBRARY" val="GRAPHIC"/>
</p:tagLst>
</file>

<file path=ppt/tags/tag22.xml><?xml version="1.0" encoding="utf-8"?>
<p:tagLst xmlns:p="http://schemas.openxmlformats.org/presentationml/2006/main">
  <p:tag name="MH" val="20160508101713"/>
  <p:tag name="MH_LIBRARY" val="GRAPHIC"/>
  <p:tag name="MH_TYPE" val="PageTitle"/>
  <p:tag name="MH_ORDER" val="PageTitle"/>
</p:tagLst>
</file>

<file path=ppt/tags/tag23.xml><?xml version="1.0" encoding="utf-8"?>
<p:tagLst xmlns:p="http://schemas.openxmlformats.org/presentationml/2006/main">
  <p:tag name="MH" val="20160508101713"/>
  <p:tag name="MH_LIBRARY" val="GRAPHIC"/>
  <p:tag name="MH_TYPE" val="SubTitle"/>
  <p:tag name="MH_ORDER" val="1"/>
</p:tagLst>
</file>

<file path=ppt/tags/tag24.xml><?xml version="1.0" encoding="utf-8"?>
<p:tagLst xmlns:p="http://schemas.openxmlformats.org/presentationml/2006/main">
  <p:tag name="MH" val="20160508101713"/>
  <p:tag name="MH_LIBRARY" val="GRAPHIC"/>
  <p:tag name="MH_TYPE" val="Other"/>
  <p:tag name="MH_ORDER" val="1"/>
</p:tagLst>
</file>

<file path=ppt/tags/tag25.xml><?xml version="1.0" encoding="utf-8"?>
<p:tagLst xmlns:p="http://schemas.openxmlformats.org/presentationml/2006/main">
  <p:tag name="MH" val="20160508101713"/>
  <p:tag name="MH_LIBRARY" val="GRAPHIC"/>
  <p:tag name="MH_TYPE" val="SubTitle"/>
  <p:tag name="MH_ORDER" val="2"/>
</p:tagLst>
</file>

<file path=ppt/tags/tag26.xml><?xml version="1.0" encoding="utf-8"?>
<p:tagLst xmlns:p="http://schemas.openxmlformats.org/presentationml/2006/main">
  <p:tag name="MH" val="20160508101713"/>
  <p:tag name="MH_LIBRARY" val="GRAPHIC"/>
  <p:tag name="MH_TYPE" val="Other"/>
  <p:tag name="MH_ORDER" val="2"/>
</p:tagLst>
</file>

<file path=ppt/tags/tag27.xml><?xml version="1.0" encoding="utf-8"?>
<p:tagLst xmlns:p="http://schemas.openxmlformats.org/presentationml/2006/main">
  <p:tag name="MH" val="20160508101713"/>
  <p:tag name="MH_LIBRARY" val="GRAPHIC"/>
  <p:tag name="MH_TYPE" val="SubTitle"/>
  <p:tag name="MH_ORDER" val="3"/>
</p:tagLst>
</file>

<file path=ppt/tags/tag28.xml><?xml version="1.0" encoding="utf-8"?>
<p:tagLst xmlns:p="http://schemas.openxmlformats.org/presentationml/2006/main">
  <p:tag name="MH" val="20160508101713"/>
  <p:tag name="MH_LIBRARY" val="GRAPHIC"/>
  <p:tag name="MH_TYPE" val="Other"/>
  <p:tag name="MH_ORDER" val="3"/>
</p:tagLst>
</file>

<file path=ppt/tags/tag29.xml><?xml version="1.0" encoding="utf-8"?>
<p:tagLst xmlns:p="http://schemas.openxmlformats.org/presentationml/2006/main">
  <p:tag name="MH" val="20160508101713"/>
  <p:tag name="MH_LIBRARY" val="GRAPHIC"/>
  <p:tag name="MH_TYPE" val="SubTitle"/>
  <p:tag name="MH_ORDER" val="4"/>
</p:tagLst>
</file>

<file path=ppt/tags/tag3.xml><?xml version="1.0" encoding="utf-8"?>
<p:tagLst xmlns:p="http://schemas.openxmlformats.org/presentationml/2006/main">
  <p:tag name="MH" val="20160508100031"/>
  <p:tag name="MH_LIBRARY" val="CONTENTS"/>
  <p:tag name="MH_TYPE" val="OTHERS"/>
  <p:tag name="ID" val="626782"/>
</p:tagLst>
</file>

<file path=ppt/tags/tag30.xml><?xml version="1.0" encoding="utf-8"?>
<p:tagLst xmlns:p="http://schemas.openxmlformats.org/presentationml/2006/main">
  <p:tag name="MH_TYPE" val="#NeiR#"/>
  <p:tag name="MH_NUMBER" val="4"/>
  <p:tag name="MH_CATEGORY" val="#LiuChBZh#"/>
  <p:tag name="MH_LAYOUT" val="SubTitle"/>
  <p:tag name="MH" val="20160508101713"/>
  <p:tag name="MH_LIBRARY" val="GRAPHIC"/>
</p:tagLst>
</file>

<file path=ppt/tags/tag31.xml><?xml version="1.0" encoding="utf-8"?>
<p:tagLst xmlns:p="http://schemas.openxmlformats.org/presentationml/2006/main">
  <p:tag name="MH" val="20160508102708"/>
  <p:tag name="MH_LIBRARY" val="GRAPHIC"/>
  <p:tag name="MH_TYPE" val="PageTitle"/>
  <p:tag name="MH_ORDER" val="PageTitle"/>
</p:tagLst>
</file>

<file path=ppt/tags/tag32.xml><?xml version="1.0" encoding="utf-8"?>
<p:tagLst xmlns:p="http://schemas.openxmlformats.org/presentationml/2006/main">
  <p:tag name="MH" val="20160508102708"/>
  <p:tag name="MH_LIBRARY" val="GRAPHIC"/>
  <p:tag name="MH_TYPE" val="Other"/>
  <p:tag name="MH_ORDER" val="1"/>
</p:tagLst>
</file>

<file path=ppt/tags/tag33.xml><?xml version="1.0" encoding="utf-8"?>
<p:tagLst xmlns:p="http://schemas.openxmlformats.org/presentationml/2006/main">
  <p:tag name="MH" val="20160508102708"/>
  <p:tag name="MH_LIBRARY" val="GRAPHIC"/>
  <p:tag name="MH_TYPE" val="Other"/>
  <p:tag name="MH_ORDER" val="2"/>
</p:tagLst>
</file>

<file path=ppt/tags/tag34.xml><?xml version="1.0" encoding="utf-8"?>
<p:tagLst xmlns:p="http://schemas.openxmlformats.org/presentationml/2006/main">
  <p:tag name="MH" val="20160508102708"/>
  <p:tag name="MH_LIBRARY" val="GRAPHIC"/>
  <p:tag name="MH_TYPE" val="SubTitle"/>
  <p:tag name="MH_ORDER" val="1"/>
</p:tagLst>
</file>

<file path=ppt/tags/tag35.xml><?xml version="1.0" encoding="utf-8"?>
<p:tagLst xmlns:p="http://schemas.openxmlformats.org/presentationml/2006/main">
  <p:tag name="MH" val="20160508102708"/>
  <p:tag name="MH_LIBRARY" val="GRAPHIC"/>
  <p:tag name="MH_TYPE" val="Other"/>
  <p:tag name="MH_ORDER" val="3"/>
</p:tagLst>
</file>

<file path=ppt/tags/tag36.xml><?xml version="1.0" encoding="utf-8"?>
<p:tagLst xmlns:p="http://schemas.openxmlformats.org/presentationml/2006/main">
  <p:tag name="MH" val="20160508102708"/>
  <p:tag name="MH_LIBRARY" val="GRAPHIC"/>
  <p:tag name="MH_TYPE" val="Other"/>
  <p:tag name="MH_ORDER" val="4"/>
</p:tagLst>
</file>

<file path=ppt/tags/tag37.xml><?xml version="1.0" encoding="utf-8"?>
<p:tagLst xmlns:p="http://schemas.openxmlformats.org/presentationml/2006/main">
  <p:tag name="MH" val="20160508102708"/>
  <p:tag name="MH_LIBRARY" val="GRAPHIC"/>
  <p:tag name="MH_TYPE" val="Other"/>
  <p:tag name="MH_ORDER" val="5"/>
</p:tagLst>
</file>

<file path=ppt/tags/tag38.xml><?xml version="1.0" encoding="utf-8"?>
<p:tagLst xmlns:p="http://schemas.openxmlformats.org/presentationml/2006/main">
  <p:tag name="MH" val="20160508102708"/>
  <p:tag name="MH_LIBRARY" val="GRAPHIC"/>
  <p:tag name="MH_TYPE" val="SubTitle"/>
  <p:tag name="MH_ORDER" val="2"/>
</p:tagLst>
</file>

<file path=ppt/tags/tag39.xml><?xml version="1.0" encoding="utf-8"?>
<p:tagLst xmlns:p="http://schemas.openxmlformats.org/presentationml/2006/main">
  <p:tag name="MH" val="20160508102708"/>
  <p:tag name="MH_LIBRARY" val="GRAPHIC"/>
  <p:tag name="MH_TYPE" val="Other"/>
  <p:tag name="MH_ORDER" val="6"/>
</p:tagLst>
</file>

<file path=ppt/tags/tag4.xml><?xml version="1.0" encoding="utf-8"?>
<p:tagLst xmlns:p="http://schemas.openxmlformats.org/presentationml/2006/main">
  <p:tag name="MH" val="20160508100031"/>
  <p:tag name="MH_LIBRARY" val="CONTENTS"/>
  <p:tag name="MH_TYPE" val="OTHERS"/>
  <p:tag name="ID" val="626782"/>
</p:tagLst>
</file>

<file path=ppt/tags/tag40.xml><?xml version="1.0" encoding="utf-8"?>
<p:tagLst xmlns:p="http://schemas.openxmlformats.org/presentationml/2006/main">
  <p:tag name="MH" val="20160508102708"/>
  <p:tag name="MH_LIBRARY" val="GRAPHIC"/>
  <p:tag name="MH_TYPE" val="Other"/>
  <p:tag name="MH_ORDER" val="7"/>
</p:tagLst>
</file>

<file path=ppt/tags/tag41.xml><?xml version="1.0" encoding="utf-8"?>
<p:tagLst xmlns:p="http://schemas.openxmlformats.org/presentationml/2006/main">
  <p:tag name="MH" val="20160508102708"/>
  <p:tag name="MH_LIBRARY" val="GRAPHIC"/>
  <p:tag name="MH_TYPE" val="Other"/>
  <p:tag name="MH_ORDER" val="8"/>
</p:tagLst>
</file>

<file path=ppt/tags/tag42.xml><?xml version="1.0" encoding="utf-8"?>
<p:tagLst xmlns:p="http://schemas.openxmlformats.org/presentationml/2006/main">
  <p:tag name="MH" val="20160508102708"/>
  <p:tag name="MH_LIBRARY" val="GRAPHIC"/>
  <p:tag name="MH_TYPE" val="SubTitle"/>
  <p:tag name="MH_ORDER" val="3"/>
</p:tagLst>
</file>

<file path=ppt/tags/tag43.xml><?xml version="1.0" encoding="utf-8"?>
<p:tagLst xmlns:p="http://schemas.openxmlformats.org/presentationml/2006/main">
  <p:tag name="MH" val="20160508102708"/>
  <p:tag name="MH_LIBRARY" val="GRAPHIC"/>
  <p:tag name="MH_TYPE" val="Other"/>
  <p:tag name="MH_ORDER" val="9"/>
</p:tagLst>
</file>

<file path=ppt/tags/tag44.xml><?xml version="1.0" encoding="utf-8"?>
<p:tagLst xmlns:p="http://schemas.openxmlformats.org/presentationml/2006/main">
  <p:tag name="MH_TYPE" val="#NeiR#"/>
  <p:tag name="MH_NUMBER" val="3"/>
  <p:tag name="MH_CATEGORY" val="#BingLLB#"/>
  <p:tag name="MH_LAYOUT" val="SubTitle"/>
  <p:tag name="MH" val="20160508102708"/>
  <p:tag name="MH_LIBRARY" val="GRAPHIC"/>
</p:tagLst>
</file>

<file path=ppt/tags/tag45.xml><?xml version="1.0" encoding="utf-8"?>
<p:tagLst xmlns:p="http://schemas.openxmlformats.org/presentationml/2006/main">
  <p:tag name="MH" val="20160508103411"/>
  <p:tag name="MH_LIBRARY" val="GRAPHIC"/>
  <p:tag name="MH_TYPE" val="Other"/>
  <p:tag name="MH_ORDER" val="1"/>
</p:tagLst>
</file>

<file path=ppt/tags/tag46.xml><?xml version="1.0" encoding="utf-8"?>
<p:tagLst xmlns:p="http://schemas.openxmlformats.org/presentationml/2006/main">
  <p:tag name="MH" val="20160508103411"/>
  <p:tag name="MH_LIBRARY" val="GRAPHIC"/>
  <p:tag name="MH_TYPE" val="Other"/>
  <p:tag name="MH_ORDER" val="2"/>
</p:tagLst>
</file>

<file path=ppt/tags/tag47.xml><?xml version="1.0" encoding="utf-8"?>
<p:tagLst xmlns:p="http://schemas.openxmlformats.org/presentationml/2006/main">
  <p:tag name="MH" val="20160508103411"/>
  <p:tag name="MH_LIBRARY" val="GRAPHIC"/>
  <p:tag name="MH_TYPE" val="Other"/>
  <p:tag name="MH_ORDER" val="3"/>
</p:tagLst>
</file>

<file path=ppt/tags/tag48.xml><?xml version="1.0" encoding="utf-8"?>
<p:tagLst xmlns:p="http://schemas.openxmlformats.org/presentationml/2006/main">
  <p:tag name="MH" val="20160508103411"/>
  <p:tag name="MH_LIBRARY" val="GRAPHIC"/>
  <p:tag name="MH_TYPE" val="SubTitle"/>
  <p:tag name="MH_ORDER" val="1"/>
</p:tagLst>
</file>

<file path=ppt/tags/tag49.xml><?xml version="1.0" encoding="utf-8"?>
<p:tagLst xmlns:p="http://schemas.openxmlformats.org/presentationml/2006/main">
  <p:tag name="MH" val="20160508103411"/>
  <p:tag name="MH_LIBRARY" val="GRAPHIC"/>
  <p:tag name="MH_TYPE" val="Text"/>
  <p:tag name="MH_ORDER" val="1"/>
</p:tagLst>
</file>

<file path=ppt/tags/tag5.xml><?xml version="1.0" encoding="utf-8"?>
<p:tagLst xmlns:p="http://schemas.openxmlformats.org/presentationml/2006/main">
  <p:tag name="MH" val="20160508100031"/>
  <p:tag name="MH_LIBRARY" val="CONTENTS"/>
  <p:tag name="MH_TYPE" val="OTHERS"/>
  <p:tag name="ID" val="626782"/>
</p:tagLst>
</file>

<file path=ppt/tags/tag50.xml><?xml version="1.0" encoding="utf-8"?>
<p:tagLst xmlns:p="http://schemas.openxmlformats.org/presentationml/2006/main">
  <p:tag name="MH" val="20160508103411"/>
  <p:tag name="MH_LIBRARY" val="GRAPHIC"/>
  <p:tag name="MH_TYPE" val="PageTitle"/>
  <p:tag name="MH_ORDER" val="PageTitle"/>
</p:tagLst>
</file>

<file path=ppt/tags/tag51.xml><?xml version="1.0" encoding="utf-8"?>
<p:tagLst xmlns:p="http://schemas.openxmlformats.org/presentationml/2006/main">
  <p:tag name="MH_TYPE" val="#NeiR#"/>
  <p:tag name="MH_NUMBER" val="1"/>
  <p:tag name="MH_CATEGORY" val="#QiTTB#"/>
  <p:tag name="MH_LAYOUT" val="SubTitleText"/>
  <p:tag name="MH" val="20160508103411"/>
  <p:tag name="MH_LIBRARY" val="GRAPHIC"/>
</p:tagLst>
</file>

<file path=ppt/tags/tag52.xml><?xml version="1.0" encoding="utf-8"?>
<p:tagLst xmlns:p="http://schemas.openxmlformats.org/presentationml/2006/main">
  <p:tag name="MH" val="20160508100415"/>
  <p:tag name="MH_LIBRARY" val="GRAPHIC"/>
  <p:tag name="MH_ORDER" val="Freeform 6"/>
</p:tagLst>
</file>

<file path=ppt/tags/tag53.xml><?xml version="1.0" encoding="utf-8"?>
<p:tagLst xmlns:p="http://schemas.openxmlformats.org/presentationml/2006/main">
  <p:tag name="MH" val="20160508100415"/>
  <p:tag name="MH_LIBRARY" val="GRAPHIC"/>
  <p:tag name="MH_ORDER" val="Rectangle 1"/>
</p:tagLst>
</file>

<file path=ppt/tags/tag54.xml><?xml version="1.0" encoding="utf-8"?>
<p:tagLst xmlns:p="http://schemas.openxmlformats.org/presentationml/2006/main">
  <p:tag name="MH" val="20160508100415"/>
  <p:tag name="MH_LIBRARY" val="GRAPHIC"/>
  <p:tag name="MH_ORDER" val="Straight Connector 9"/>
</p:tagLst>
</file>

<file path=ppt/tags/tag55.xml><?xml version="1.0" encoding="utf-8"?>
<p:tagLst xmlns:p="http://schemas.openxmlformats.org/presentationml/2006/main">
  <p:tag name="MH" val="20160508100415"/>
  <p:tag name="MH_LIBRARY" val="GRAPHIC"/>
  <p:tag name="MH_ORDER" val="Straight Connector 10"/>
</p:tagLst>
</file>

<file path=ppt/tags/tag56.xml><?xml version="1.0" encoding="utf-8"?>
<p:tagLst xmlns:p="http://schemas.openxmlformats.org/presentationml/2006/main">
  <p:tag name="MH" val="20160508100415"/>
  <p:tag name="MH_LIBRARY" val="GRAPHIC"/>
</p:tagLst>
</file>

<file path=ppt/tags/tag6.xml><?xml version="1.0" encoding="utf-8"?>
<p:tagLst xmlns:p="http://schemas.openxmlformats.org/presentationml/2006/main">
  <p:tag name="MH" val="20160508100031"/>
  <p:tag name="MH_LIBRARY" val="CONTENTS"/>
  <p:tag name="MH_TYPE" val="ENTRY"/>
  <p:tag name="ID" val="626782"/>
  <p:tag name="MH_ORDER" val="1"/>
</p:tagLst>
</file>

<file path=ppt/tags/tag7.xml><?xml version="1.0" encoding="utf-8"?>
<p:tagLst xmlns:p="http://schemas.openxmlformats.org/presentationml/2006/main">
  <p:tag name="MH" val="20160508100031"/>
  <p:tag name="MH_LIBRARY" val="CONTENTS"/>
  <p:tag name="MH_TYPE" val="NUMBER"/>
  <p:tag name="ID" val="626782"/>
  <p:tag name="MH_ORDER" val="1"/>
</p:tagLst>
</file>

<file path=ppt/tags/tag8.xml><?xml version="1.0" encoding="utf-8"?>
<p:tagLst xmlns:p="http://schemas.openxmlformats.org/presentationml/2006/main">
  <p:tag name="MH" val="20160508100031"/>
  <p:tag name="MH_LIBRARY" val="CONTENTS"/>
  <p:tag name="MH_TYPE" val="ENTRY"/>
  <p:tag name="ID" val="626782"/>
  <p:tag name="MH_ORDER" val="2"/>
</p:tagLst>
</file>

<file path=ppt/tags/tag9.xml><?xml version="1.0" encoding="utf-8"?>
<p:tagLst xmlns:p="http://schemas.openxmlformats.org/presentationml/2006/main">
  <p:tag name="MH" val="20160508100031"/>
  <p:tag name="MH_LIBRARY" val="CONTENTS"/>
  <p:tag name="MH_TYPE" val="NUMBER"/>
  <p:tag name="ID" val="626782"/>
  <p:tag name="MH_ORDER" val="2"/>
</p:tagLst>
</file>

<file path=ppt/theme/theme1.xml><?xml version="1.0" encoding="utf-8"?>
<a:theme xmlns:a="http://schemas.openxmlformats.org/drawingml/2006/main" name="A000120140530A99PPBG">
  <a:themeElements>
    <a:clrScheme name="自定义 797">
      <a:dk1>
        <a:srgbClr val="FFFFFF"/>
      </a:dk1>
      <a:lt1>
        <a:srgbClr val="FFFFFF"/>
      </a:lt1>
      <a:dk2>
        <a:srgbClr val="FFFFFF"/>
      </a:dk2>
      <a:lt2>
        <a:srgbClr val="5F5F5F"/>
      </a:lt2>
      <a:accent1>
        <a:srgbClr val="C4B7AC"/>
      </a:accent1>
      <a:accent2>
        <a:srgbClr val="968571"/>
      </a:accent2>
      <a:accent3>
        <a:srgbClr val="CDAF98"/>
      </a:accent3>
      <a:accent4>
        <a:srgbClr val="AFA8C0"/>
      </a:accent4>
      <a:accent5>
        <a:srgbClr val="9E6063"/>
      </a:accent5>
      <a:accent6>
        <a:srgbClr val="FF9B9B"/>
      </a:accent6>
      <a:hlink>
        <a:srgbClr val="B58486"/>
      </a:hlink>
      <a:folHlink>
        <a:srgbClr val="AFB2B4"/>
      </a:folHlink>
    </a:clrScheme>
    <a:fontScheme name="自定义 2">
      <a:majorFont>
        <a:latin typeface="Baskerville Old Face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A000120150910A18PPBG</Template>
  <TotalTime>0</TotalTime>
  <Words>1058</Words>
  <Application>WPS 演示</Application>
  <PresentationFormat>全屏显示(4:3)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A000120140530A99PPBG</vt:lpstr>
      <vt:lpstr>Security Dilemma</vt:lpstr>
      <vt:lpstr>PowerPoint 演示文稿</vt:lpstr>
      <vt:lpstr>Definition</vt:lpstr>
      <vt:lpstr>Definition</vt:lpstr>
      <vt:lpstr>Features</vt:lpstr>
      <vt:lpstr>Examples</vt:lpstr>
      <vt:lpstr>PowerPoint 演示文稿</vt:lpstr>
      <vt:lpstr>Remedies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Dilemma</dc:title>
  <dc:creator>MacBook</dc:creator>
  <cp:lastModifiedBy>MacBook</cp:lastModifiedBy>
  <cp:revision>16</cp:revision>
  <dcterms:created xsi:type="dcterms:W3CDTF">2016-05-08T01:46:00Z</dcterms:created>
  <dcterms:modified xsi:type="dcterms:W3CDTF">2016-06-02T08:25:55Z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