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51CE8E-64AE-4DAA-83CA-0AAD5121DF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0766D6-FC9F-47DB-B75A-532422B9684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51720" y="2348880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CN" sz="53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Entrapment</a:t>
            </a:r>
            <a:r>
              <a:rPr lang="en-US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:</a:t>
            </a:r>
            <a:b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legitimate   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not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zh-CN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236296" y="5877272"/>
            <a:ext cx="1997968" cy="801942"/>
          </a:xfrm>
        </p:spPr>
        <p:txBody>
          <a:bodyPr>
            <a:normAutofit/>
          </a:bodyPr>
          <a:lstStyle/>
          <a:p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2016/4/13 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dirty="0" err="1" smtClean="0">
                <a:latin typeface="微软雅黑" pitchFamily="34" charset="-122"/>
                <a:ea typeface="微软雅黑" pitchFamily="34" charset="-122"/>
              </a:rPr>
              <a:t>Zou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Yan 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683568" y="1772816"/>
            <a:ext cx="712879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The definition of entrapment</a:t>
            </a:r>
            <a:endParaRPr lang="en-US" altLang="zh-CN" sz="26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The structure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83568" y="3501008"/>
            <a:ext cx="712879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Arguments </a:t>
            </a:r>
            <a:r>
              <a:rPr lang="en-US" altLang="zh-CN" sz="2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over entrapment’s legitimacy</a:t>
            </a:r>
            <a:endParaRPr lang="en-US" altLang="zh-CN" sz="2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83568" y="5085184"/>
            <a:ext cx="712879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Brief conclusion</a:t>
            </a:r>
            <a:endParaRPr lang="en-US" altLang="zh-CN" sz="26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The definition of entrapment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quarter"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221088"/>
            <a:ext cx="3024336" cy="2204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67544" y="1618613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00" dirty="0" smtClean="0">
                <a:latin typeface="Adobe Gothic Std B" pitchFamily="34" charset="-128"/>
                <a:ea typeface="Adobe Gothic Std B" pitchFamily="34" charset="-128"/>
              </a:rPr>
              <a:t>Entrapment is the </a:t>
            </a:r>
            <a:r>
              <a:rPr lang="en-US" altLang="zh-CN" sz="2500" dirty="0">
                <a:latin typeface="Adobe Gothic Std B" pitchFamily="34" charset="-128"/>
                <a:ea typeface="Adobe Gothic Std B" pitchFamily="34" charset="-128"/>
              </a:rPr>
              <a:t>instigation or inducement of a person into the commission of a crime by an officer of the </a:t>
            </a:r>
            <a:r>
              <a:rPr lang="en-US" altLang="zh-CN" sz="2500" dirty="0" smtClean="0">
                <a:latin typeface="Adobe Gothic Std B" pitchFamily="34" charset="-128"/>
                <a:ea typeface="Adobe Gothic Std B" pitchFamily="34" charset="-128"/>
              </a:rPr>
              <a:t>law,  </a:t>
            </a:r>
            <a:r>
              <a:rPr lang="en-US" altLang="zh-CN" sz="2500" dirty="0">
                <a:latin typeface="Adobe Gothic Std B" pitchFamily="34" charset="-128"/>
                <a:ea typeface="Adobe Gothic Std B" pitchFamily="34" charset="-128"/>
              </a:rPr>
              <a:t>a tactic used by law enforcement agencies whereby a person is encouraged to commit a crime so that he can be prosecuted for </a:t>
            </a:r>
            <a:r>
              <a:rPr lang="en-US" altLang="zh-CN" sz="2500" dirty="0" smtClean="0">
                <a:latin typeface="Adobe Gothic Std B" pitchFamily="34" charset="-128"/>
                <a:ea typeface="Adobe Gothic Std B" pitchFamily="34" charset="-128"/>
              </a:rPr>
              <a:t>it(</a:t>
            </a:r>
            <a:r>
              <a:rPr lang="en-US" altLang="zh-CN" sz="2500" dirty="0" err="1" smtClean="0">
                <a:latin typeface="Adobe Gothic Std B" pitchFamily="34" charset="-128"/>
                <a:ea typeface="Adobe Gothic Std B" pitchFamily="34" charset="-128"/>
              </a:rPr>
              <a:t>Redmayne</a:t>
            </a:r>
            <a:r>
              <a:rPr lang="en-US" altLang="zh-CN" sz="2500" dirty="0">
                <a:latin typeface="Adobe Gothic Std B" pitchFamily="34" charset="-128"/>
                <a:ea typeface="Adobe Gothic Std B" pitchFamily="34" charset="-128"/>
              </a:rPr>
              <a:t>, 2012) </a:t>
            </a:r>
            <a:r>
              <a:rPr lang="en-US" altLang="zh-CN" sz="2500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endParaRPr lang="zh-CN" altLang="zh-CN" sz="2500" dirty="0">
              <a:latin typeface="Adobe Gothic Std B" pitchFamily="34" charset="-128"/>
              <a:ea typeface="Adobe 繁黑體 Std B" pitchFamily="34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67544" y="1412776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93096"/>
            <a:ext cx="1908423" cy="17914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arguments over entrapment’s legitimacy.</a:t>
            </a:r>
            <a:endParaRPr lang="zh-CN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12776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1.Advocates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765" y="278092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Ⅰ To obtain evidence easier.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Ⅱ The 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“shift of scene” assumption.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arguments over entrapment’s legitimacy.</a:t>
            </a:r>
            <a:endParaRPr lang="zh-CN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12776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2.Critics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882" y="2564904"/>
            <a:ext cx="7416824" cy="310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Ⅰ Everyone can fall prey to it.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Ⅱ The validity of “shift of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scene”        assumption 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is in doubt.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Ⅲ The entrapment doctrine protects the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privileged.</a:t>
            </a:r>
            <a:endParaRPr lang="zh-CN" altLang="en-US" sz="28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arguments over entrapment’s legitimacy.</a:t>
            </a:r>
            <a:endParaRPr lang="zh-CN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12776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3.Neutrals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55232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Ⅰ Reasonable suspicion.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Ⅱ 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Only an opportunity.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Ⅲ 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Crime seriousness and other factors.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56792"/>
            <a:ext cx="2064829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Brief</a:t>
            </a:r>
            <a:r>
              <a:rPr lang="en-US" altLang="zh-CN" dirty="0" smtClean="0"/>
              <a:t> 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conclusion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176264"/>
            <a:ext cx="7715200" cy="362900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No final answer so far.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In Europe, entrapment is illegal.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000" dirty="0" smtClean="0"/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In America, entrapment can be accepted</a:t>
            </a:r>
            <a:r>
              <a:rPr lang="en-US" altLang="zh-CN" sz="2000" dirty="0" smtClean="0"/>
              <a:t>.</a:t>
            </a:r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The key: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protecting justice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and human rights.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12776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Reference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02890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[1]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Dripps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, Donald A.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The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riddle of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entrapment. Trial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, July, 1992, Vol.28(7), p.97(4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).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[2]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Mike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Redmayne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Exploring Entrapment.</a:t>
            </a:r>
            <a:r>
              <a:rPr lang="en-US" altLang="zh-CN" dirty="0" smtClean="0">
                <a:effectLst/>
                <a:latin typeface="微软雅黑" pitchFamily="34" charset="-122"/>
                <a:ea typeface="微软雅黑" pitchFamily="34" charset="-122"/>
              </a:rPr>
              <a:t> Principles and Values in Criminal Law and Criminal Justice, Chapter 10. Oxford University Press.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.</a:t>
            </a: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[3]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Liat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Levanon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 </a:t>
            </a:r>
            <a:r>
              <a:rPr lang="en-US" altLang="zh-CN" dirty="0" smtClean="0">
                <a:effectLst/>
                <a:latin typeface="微软雅黑" pitchFamily="34" charset="-122"/>
                <a:ea typeface="微软雅黑" pitchFamily="34" charset="-122"/>
              </a:rPr>
              <a:t>The Law of Police Entrapment: Critical Evaluation and Policy Analysis. Criminal Law Forum, 2016, Vol.27(1), pp.35-73.</a:t>
            </a:r>
            <a:endParaRPr lang="en-US" altLang="zh-CN" dirty="0" smtClean="0">
              <a:effectLst/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[4] Leo Katz. Entrapment Through the Lens of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Actio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Libera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in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Causa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en-US" altLang="zh-CN" dirty="0" smtClean="0">
                <a:effectLst/>
                <a:latin typeface="微软雅黑" pitchFamily="34" charset="-122"/>
                <a:ea typeface="微软雅黑" pitchFamily="34" charset="-122"/>
              </a:rPr>
              <a:t> Criminal Law and Philosophy, 2013, Vol.7(3), pp.587-595.</a:t>
            </a: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7544" y="1412776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透视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1543</Words>
  <Application>WPS 演示</Application>
  <PresentationFormat>全屏显示(4:3)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凸显</vt:lpstr>
      <vt:lpstr>     Entrapment:        legitimate    or    not? </vt:lpstr>
      <vt:lpstr>The structure</vt:lpstr>
      <vt:lpstr>The definition of entrapment</vt:lpstr>
      <vt:lpstr> arguments over entrapment’s legitimacy.</vt:lpstr>
      <vt:lpstr> arguments over entrapment’s legitimacy.</vt:lpstr>
      <vt:lpstr> arguments over entrapment’s legitimacy.</vt:lpstr>
      <vt:lpstr>Brief conclusion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Entrapment:        legitimate    or    not?</dc:title>
  <dc:creator>dell</dc:creator>
  <cp:lastModifiedBy>dell</cp:lastModifiedBy>
  <cp:revision>12</cp:revision>
  <dcterms:created xsi:type="dcterms:W3CDTF">2016-04-09T01:22:00Z</dcterms:created>
  <dcterms:modified xsi:type="dcterms:W3CDTF">2016-04-11T13:37:18Z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