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3" r:id="rId5"/>
    <p:sldId id="265" r:id="rId6"/>
    <p:sldId id="268" r:id="rId7"/>
    <p:sldId id="269" r:id="rId8"/>
    <p:sldId id="270" r:id="rId9"/>
    <p:sldId id="266" r:id="rId10"/>
    <p:sldId id="267" r:id="rId11"/>
    <p:sldId id="264" r:id="rId12"/>
    <p:sldId id="271" r:id="rId13"/>
    <p:sldId id="274" r:id="rId14"/>
    <p:sldId id="257" r:id="rId15"/>
    <p:sldId id="261" r:id="rId16"/>
    <p:sldId id="272" r:id="rId17"/>
    <p:sldId id="273" r:id="rId18"/>
    <p:sldId id="262"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FDCB6DF-1C89-4487-BB97-89337AD0F60F}" type="datetimeFigureOut">
              <a:rPr lang="zh-CN" altLang="en-US" smtClean="0"/>
              <a:t>2014/5/26</a:t>
            </a:fld>
            <a:endParaRPr lang="zh-CN"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zh-CN"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5D77FD0-7E2C-4371-ADAA-C9145BAE3849}" type="slidenum">
              <a:rPr lang="zh-CN" altLang="en-US" smtClean="0"/>
              <a:t>‹#›</a:t>
            </a:fld>
            <a:endParaRPr lang="zh-CN"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5D77FD0-7E2C-4371-ADAA-C9145BAE3849}" type="slidenum">
              <a:rPr lang="zh-CN" altLang="en-US" smtClean="0"/>
              <a:t>‹#›</a:t>
            </a:fld>
            <a:endParaRPr lang="zh-CN" altLang="en-US"/>
          </a:p>
        </p:txBody>
      </p:sp>
      <p:sp>
        <p:nvSpPr>
          <p:cNvPr id="9" name="Content Placeholder 8"/>
          <p:cNvSpPr>
            <a:spLocks noGrp="1"/>
          </p:cNvSpPr>
          <p:nvPr>
            <p:ph sz="quarter" idx="13"/>
          </p:nvPr>
        </p:nvSpPr>
        <p:spPr>
          <a:xfrm>
            <a:off x="1042416" y="2313432"/>
            <a:ext cx="3419856" cy="34930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7" name="Slide Number Placeholder 6"/>
          <p:cNvSpPr>
            <a:spLocks noGrp="1"/>
          </p:cNvSpPr>
          <p:nvPr>
            <p:ph type="sldNum" sz="quarter" idx="12"/>
          </p:nvPr>
        </p:nvSpPr>
        <p:spPr/>
        <p:txBody>
          <a:bodyPr/>
          <a:lstStyle/>
          <a:p>
            <a:fld id="{C5D77FD0-7E2C-4371-ADAA-C9145BAE3849}" type="slidenum">
              <a:rPr lang="zh-CN" altLang="en-US" smtClean="0"/>
              <a:t>‹#›</a:t>
            </a:fld>
            <a:endParaRPr lang="zh-CN"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FDCB6DF-1C89-4487-BB97-89337AD0F60F}" type="datetimeFigureOut">
              <a:rPr lang="zh-CN" altLang="en-US" smtClean="0"/>
              <a:t>2014/5/26</a:t>
            </a:fld>
            <a:endParaRPr lang="zh-CN"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7" name="Slide Number Placeholder 6"/>
          <p:cNvSpPr>
            <a:spLocks noGrp="1"/>
          </p:cNvSpPr>
          <p:nvPr>
            <p:ph type="sldNum" sz="quarter" idx="12"/>
          </p:nvPr>
        </p:nvSpPr>
        <p:spPr/>
        <p:txBody>
          <a:bodyPr/>
          <a:lstStyle/>
          <a:p>
            <a:fld id="{C5D77FD0-7E2C-4371-ADAA-C9145BAE384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FDCB6DF-1C89-4487-BB97-89337AD0F60F}" type="datetimeFigureOut">
              <a:rPr lang="zh-CN" altLang="en-US" smtClean="0"/>
              <a:t>2014/5/26</a:t>
            </a:fld>
            <a:endParaRPr lang="zh-CN"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zh-CN"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5D77FD0-7E2C-4371-ADAA-C9145BAE384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32040" y="1340768"/>
            <a:ext cx="3313355" cy="1702160"/>
          </a:xfrm>
        </p:spPr>
        <p:txBody>
          <a:bodyPr>
            <a:normAutofit fontScale="90000"/>
          </a:bodyPr>
          <a:lstStyle/>
          <a:p>
            <a:r>
              <a:rPr lang="zh-CN" altLang="en-US" sz="4800" b="1" dirty="0" smtClean="0"/>
              <a:t>高调行善</a:t>
            </a:r>
            <a:r>
              <a:rPr lang="en-US" altLang="zh-CN" sz="4800" b="1" dirty="0" smtClean="0"/>
              <a:t/>
            </a:r>
            <a:br>
              <a:rPr lang="en-US" altLang="zh-CN" sz="4800" b="1" dirty="0" smtClean="0"/>
            </a:br>
            <a:r>
              <a:rPr lang="en-US" altLang="zh-CN" dirty="0" smtClean="0"/>
              <a:t/>
            </a:r>
            <a:br>
              <a:rPr lang="en-US" altLang="zh-CN" dirty="0" smtClean="0"/>
            </a:br>
            <a:r>
              <a:rPr lang="en-US" altLang="zh-CN" b="1" dirty="0" smtClean="0"/>
              <a:t> </a:t>
            </a:r>
            <a:r>
              <a:rPr lang="zh-CN" altLang="en-US" b="1" dirty="0" smtClean="0"/>
              <a:t>该不该提倡？</a:t>
            </a:r>
            <a:endParaRPr lang="zh-CN" altLang="en-US" b="1" dirty="0"/>
          </a:p>
        </p:txBody>
      </p:sp>
      <p:sp>
        <p:nvSpPr>
          <p:cNvPr id="3" name="副标题 2"/>
          <p:cNvSpPr>
            <a:spLocks noGrp="1"/>
          </p:cNvSpPr>
          <p:nvPr>
            <p:ph type="subTitle" idx="1"/>
          </p:nvPr>
        </p:nvSpPr>
        <p:spPr/>
        <p:txBody>
          <a:bodyPr>
            <a:normAutofit/>
          </a:bodyPr>
          <a:lstStyle/>
          <a:p>
            <a:r>
              <a:rPr lang="zh-CN" altLang="en-US" sz="2000" dirty="0" smtClean="0"/>
              <a:t>小组成员：</a:t>
            </a:r>
            <a:endParaRPr lang="en-US" altLang="zh-CN" sz="2000" dirty="0" smtClean="0"/>
          </a:p>
          <a:p>
            <a:r>
              <a:rPr lang="zh-CN" altLang="en-US" sz="2000" dirty="0" smtClean="0"/>
              <a:t>            杨悦、许佳祺</a:t>
            </a:r>
            <a:endParaRPr lang="en-US" altLang="zh-CN" sz="2000" dirty="0" smtClean="0"/>
          </a:p>
          <a:p>
            <a:r>
              <a:rPr lang="zh-CN" altLang="en-US" sz="2000" dirty="0" smtClean="0"/>
              <a:t>            郑婕、杨思宇</a:t>
            </a:r>
            <a:endParaRPr lang="zh-CN" altLang="en-US" sz="2000"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 y="1628801"/>
            <a:ext cx="4500596" cy="3456384"/>
          </a:xfrm>
          <a:prstGeom prst="ellipse">
            <a:avLst/>
          </a:prstGeom>
          <a:ln>
            <a:noFill/>
          </a:ln>
          <a:effectLst>
            <a:softEdge rad="112500"/>
          </a:effectLst>
        </p:spPr>
      </p:pic>
    </p:spTree>
    <p:extLst>
      <p:ext uri="{BB962C8B-B14F-4D97-AF65-F5344CB8AC3E}">
        <p14:creationId xmlns:p14="http://schemas.microsoft.com/office/powerpoint/2010/main" val="262711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899592" y="692696"/>
            <a:ext cx="7344816" cy="1080120"/>
          </a:xfrm>
        </p:spPr>
        <p:txBody>
          <a:bodyPr/>
          <a:lstStyle/>
          <a:p>
            <a:pPr marL="68580" indent="0" algn="ctr">
              <a:buNone/>
            </a:pPr>
            <a:r>
              <a:rPr lang="zh-CN" altLang="zh-CN" b="1" dirty="0"/>
              <a:t>对于陈光标的高调行善</a:t>
            </a:r>
            <a:r>
              <a:rPr lang="zh-CN" altLang="zh-CN" b="1" dirty="0" smtClean="0"/>
              <a:t>行为</a:t>
            </a:r>
            <a:endParaRPr lang="en-US" altLang="zh-CN" b="1" dirty="0" smtClean="0"/>
          </a:p>
          <a:p>
            <a:pPr marL="68580" indent="0">
              <a:buNone/>
            </a:pPr>
            <a:r>
              <a:rPr lang="zh-CN" altLang="zh-CN" dirty="0"/>
              <a:t>有过</a:t>
            </a:r>
            <a:r>
              <a:rPr lang="zh-CN" altLang="zh-CN" sz="2800" b="1" dirty="0"/>
              <a:t>受助经历</a:t>
            </a:r>
            <a:r>
              <a:rPr lang="zh-CN" altLang="zh-CN" dirty="0"/>
              <a:t>的受访</a:t>
            </a:r>
            <a:r>
              <a:rPr lang="zh-CN" altLang="zh-CN" dirty="0" smtClean="0"/>
              <a:t>者</a:t>
            </a:r>
            <a:r>
              <a:rPr lang="zh-CN" altLang="en-US" dirty="0" smtClean="0"/>
              <a:t>：</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25" y="1700808"/>
            <a:ext cx="3968355"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949280"/>
            <a:ext cx="8064896" cy="54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292080" y="1988840"/>
            <a:ext cx="2987824" cy="3139321"/>
          </a:xfrm>
          <a:prstGeom prst="rect">
            <a:avLst/>
          </a:prstGeom>
        </p:spPr>
        <p:txBody>
          <a:bodyPr wrap="square">
            <a:spAutoFit/>
          </a:bodyPr>
          <a:lstStyle/>
          <a:p>
            <a:pPr marL="285750" lvl="0" indent="-285750">
              <a:buFont typeface="Arial" panose="020B0604020202020204" pitchFamily="34" charset="0"/>
              <a:buChar char="•"/>
            </a:pPr>
            <a:r>
              <a:rPr lang="zh-CN" altLang="zh-CN" sz="2200" b="1" dirty="0" smtClean="0"/>
              <a:t>超过</a:t>
            </a:r>
            <a:r>
              <a:rPr lang="en-US" altLang="zh-CN" sz="2200" b="1" dirty="0"/>
              <a:t>1/3</a:t>
            </a:r>
            <a:r>
              <a:rPr lang="zh-CN" altLang="zh-CN" sz="2200" dirty="0"/>
              <a:t>的</a:t>
            </a:r>
            <a:r>
              <a:rPr lang="zh-CN" altLang="zh-CN" sz="2200" dirty="0" smtClean="0"/>
              <a:t>人</a:t>
            </a:r>
            <a:r>
              <a:rPr lang="en-US" altLang="zh-CN" sz="2200" dirty="0" smtClean="0"/>
              <a:t>——</a:t>
            </a:r>
          </a:p>
          <a:p>
            <a:pPr lvl="0"/>
            <a:r>
              <a:rPr lang="zh-CN" altLang="zh-CN" sz="2200" dirty="0" smtClean="0"/>
              <a:t>有</a:t>
            </a:r>
            <a:r>
              <a:rPr lang="zh-CN" altLang="zh-CN" sz="2200" dirty="0"/>
              <a:t>炒作嫌疑，或许是想通过高调行善达到其他</a:t>
            </a:r>
            <a:r>
              <a:rPr lang="zh-CN" altLang="zh-CN" sz="2200" dirty="0" smtClean="0"/>
              <a:t>目的</a:t>
            </a:r>
            <a:endParaRPr lang="en-US" altLang="zh-CN" sz="2200" dirty="0" smtClean="0"/>
          </a:p>
          <a:p>
            <a:pPr marL="285750" lvl="0" indent="-285750">
              <a:buFont typeface="Arial" panose="020B0604020202020204" pitchFamily="34" charset="0"/>
              <a:buChar char="•"/>
            </a:pPr>
            <a:r>
              <a:rPr lang="en-US" altLang="zh-CN" sz="2200" b="1" dirty="0" smtClean="0"/>
              <a:t>16.67%</a:t>
            </a:r>
            <a:r>
              <a:rPr lang="en-US" altLang="zh-CN" sz="2200" dirty="0" smtClean="0"/>
              <a:t>——</a:t>
            </a:r>
            <a:endParaRPr lang="en-US" altLang="zh-CN" sz="2200" b="1" dirty="0" smtClean="0"/>
          </a:p>
          <a:p>
            <a:pPr lvl="0"/>
            <a:r>
              <a:rPr lang="zh-CN" altLang="zh-CN" sz="2200" dirty="0" smtClean="0"/>
              <a:t>这种</a:t>
            </a:r>
            <a:r>
              <a:rPr lang="zh-CN" altLang="zh-CN" sz="2200" dirty="0"/>
              <a:t>行为很伤</a:t>
            </a:r>
            <a:r>
              <a:rPr lang="zh-CN" altLang="zh-CN" sz="2200" dirty="0" smtClean="0"/>
              <a:t>自尊</a:t>
            </a:r>
            <a:endParaRPr lang="en-US" altLang="zh-CN" sz="2200" dirty="0" smtClean="0"/>
          </a:p>
          <a:p>
            <a:pPr lvl="0"/>
            <a:endParaRPr lang="en-US" altLang="zh-CN" sz="2200" dirty="0" smtClean="0"/>
          </a:p>
          <a:p>
            <a:pPr lvl="0"/>
            <a:r>
              <a:rPr lang="zh-CN" altLang="zh-CN" sz="2200" b="1" dirty="0" smtClean="0"/>
              <a:t>受助</a:t>
            </a:r>
            <a:r>
              <a:rPr lang="zh-CN" altLang="zh-CN" sz="2200" b="1" dirty="0"/>
              <a:t>者的自尊并没有我们想象的那么脆弱</a:t>
            </a:r>
            <a:r>
              <a:rPr lang="zh-CN" altLang="zh-CN" sz="2200" dirty="0"/>
              <a:t>。</a:t>
            </a:r>
          </a:p>
        </p:txBody>
      </p:sp>
    </p:spTree>
    <p:extLst>
      <p:ext uri="{BB962C8B-B14F-4D97-AF65-F5344CB8AC3E}">
        <p14:creationId xmlns:p14="http://schemas.microsoft.com/office/powerpoint/2010/main" val="1426392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971600" y="692696"/>
            <a:ext cx="7344816" cy="1008112"/>
          </a:xfrm>
        </p:spPr>
        <p:txBody>
          <a:bodyPr/>
          <a:lstStyle/>
          <a:p>
            <a:pPr marL="68580" indent="0" algn="ctr">
              <a:buNone/>
            </a:pPr>
            <a:r>
              <a:rPr lang="zh-CN" altLang="zh-CN" b="1" dirty="0"/>
              <a:t>对于陈光标的高调行善行为</a:t>
            </a:r>
            <a:endParaRPr lang="en-US" altLang="zh-CN" b="1" dirty="0"/>
          </a:p>
          <a:p>
            <a:pPr marL="68580" indent="0">
              <a:buNone/>
            </a:pPr>
            <a:r>
              <a:rPr lang="zh-CN" altLang="zh-CN" dirty="0"/>
              <a:t>有</a:t>
            </a:r>
            <a:r>
              <a:rPr lang="zh-CN" altLang="zh-CN" dirty="0" smtClean="0"/>
              <a:t>过</a:t>
            </a:r>
            <a:r>
              <a:rPr lang="zh-CN" altLang="en-US" sz="2800" b="1" dirty="0" smtClean="0"/>
              <a:t>施</a:t>
            </a:r>
            <a:r>
              <a:rPr lang="zh-CN" altLang="zh-CN" sz="2800" b="1" dirty="0" smtClean="0"/>
              <a:t>助</a:t>
            </a:r>
            <a:r>
              <a:rPr lang="zh-CN" altLang="zh-CN" sz="2800" b="1" dirty="0"/>
              <a:t>经历</a:t>
            </a:r>
            <a:r>
              <a:rPr lang="zh-CN" altLang="zh-CN" dirty="0"/>
              <a:t>的受访者</a:t>
            </a:r>
            <a:r>
              <a:rPr lang="zh-CN" altLang="en-US" dirty="0"/>
              <a:t>：</a:t>
            </a:r>
          </a:p>
          <a:p>
            <a:endParaRPr lang="en-US" altLang="zh-CN" dirty="0" smtClean="0"/>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47" y="1717576"/>
            <a:ext cx="3797457" cy="401568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19" y="5877272"/>
            <a:ext cx="8084161" cy="558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5"/>
          <p:cNvSpPr>
            <a:spLocks noChangeArrowheads="1"/>
          </p:cNvSpPr>
          <p:nvPr/>
        </p:nvSpPr>
        <p:spPr bwMode="auto">
          <a:xfrm>
            <a:off x="0" y="4257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4960799" y="1628800"/>
            <a:ext cx="3491880" cy="3785652"/>
          </a:xfrm>
          <a:prstGeom prst="rect">
            <a:avLst/>
          </a:prstGeom>
        </p:spPr>
        <p:txBody>
          <a:bodyPr wrap="square">
            <a:spAutoFit/>
          </a:bodyPr>
          <a:lstStyle/>
          <a:p>
            <a:pPr marL="342900" lvl="0" indent="-342900">
              <a:buFont typeface="Arial" panose="020B0604020202020204" pitchFamily="34" charset="0"/>
              <a:buChar char="•"/>
            </a:pPr>
            <a:r>
              <a:rPr lang="zh-CN" altLang="en-US" sz="2000" b="1" dirty="0" smtClean="0"/>
              <a:t>相同</a:t>
            </a:r>
            <a:r>
              <a:rPr lang="zh-CN" altLang="en-US" sz="2000" dirty="0" smtClean="0"/>
              <a:t>点：</a:t>
            </a:r>
            <a:endParaRPr lang="en-US" altLang="zh-CN" sz="2000" dirty="0" smtClean="0"/>
          </a:p>
          <a:p>
            <a:pPr lvl="0"/>
            <a:r>
              <a:rPr lang="zh-CN" altLang="zh-CN" sz="2000" dirty="0" smtClean="0"/>
              <a:t>超过</a:t>
            </a:r>
            <a:r>
              <a:rPr lang="en-US" altLang="zh-CN" sz="2000" dirty="0"/>
              <a:t>1/3</a:t>
            </a:r>
            <a:r>
              <a:rPr lang="zh-CN" altLang="zh-CN" sz="2000" dirty="0"/>
              <a:t>的</a:t>
            </a:r>
            <a:r>
              <a:rPr lang="zh-CN" altLang="zh-CN" sz="2000" dirty="0" smtClean="0"/>
              <a:t>人</a:t>
            </a:r>
            <a:r>
              <a:rPr lang="en-US" altLang="zh-CN" sz="2000" dirty="0" smtClean="0"/>
              <a:t>——</a:t>
            </a:r>
          </a:p>
          <a:p>
            <a:pPr lvl="0"/>
            <a:r>
              <a:rPr lang="zh-CN" altLang="zh-CN" sz="2000" dirty="0" smtClean="0"/>
              <a:t>有</a:t>
            </a:r>
            <a:r>
              <a:rPr lang="zh-CN" altLang="zh-CN" sz="2000" dirty="0"/>
              <a:t>炒作</a:t>
            </a:r>
            <a:r>
              <a:rPr lang="zh-CN" altLang="zh-CN" sz="2000" dirty="0" smtClean="0"/>
              <a:t>嫌疑</a:t>
            </a:r>
            <a:endParaRPr lang="en-US" altLang="zh-CN" sz="2000" dirty="0" smtClean="0"/>
          </a:p>
          <a:p>
            <a:pPr lvl="0"/>
            <a:endParaRPr lang="en-US" altLang="zh-CN" sz="2000" dirty="0" smtClean="0"/>
          </a:p>
          <a:p>
            <a:pPr marL="342900" lvl="0" indent="-342900">
              <a:buFont typeface="Arial" panose="020B0604020202020204" pitchFamily="34" charset="0"/>
              <a:buChar char="•"/>
            </a:pPr>
            <a:r>
              <a:rPr lang="zh-CN" altLang="en-US" sz="2000" b="1" dirty="0" smtClean="0"/>
              <a:t>不同</a:t>
            </a:r>
            <a:r>
              <a:rPr lang="zh-CN" altLang="en-US" sz="2000" dirty="0" smtClean="0"/>
              <a:t>点</a:t>
            </a:r>
            <a:r>
              <a:rPr lang="zh-CN" altLang="zh-CN" sz="2000" dirty="0" smtClean="0"/>
              <a:t>：</a:t>
            </a:r>
            <a:endParaRPr lang="en-US" altLang="zh-CN" sz="2000" dirty="0" smtClean="0"/>
          </a:p>
          <a:p>
            <a:pPr lvl="0"/>
            <a:r>
              <a:rPr lang="zh-CN" altLang="en-US" sz="2000" b="1" dirty="0" smtClean="0"/>
              <a:t>更多</a:t>
            </a:r>
            <a:r>
              <a:rPr lang="zh-CN" altLang="en-US" sz="2000" dirty="0" smtClean="0"/>
              <a:t>的人</a:t>
            </a:r>
            <a:r>
              <a:rPr lang="en-US" altLang="zh-CN" sz="2000" dirty="0" smtClean="0"/>
              <a:t>——</a:t>
            </a:r>
          </a:p>
          <a:p>
            <a:pPr lvl="0"/>
            <a:r>
              <a:rPr lang="zh-CN" altLang="zh-CN" sz="2000" dirty="0" smtClean="0"/>
              <a:t>可以</a:t>
            </a:r>
            <a:r>
              <a:rPr lang="zh-CN" altLang="zh-CN" sz="2000" dirty="0"/>
              <a:t>宣扬正能量、鼓励</a:t>
            </a:r>
            <a:r>
              <a:rPr lang="zh-CN" altLang="zh-CN" sz="2000" dirty="0" smtClean="0"/>
              <a:t>善举</a:t>
            </a:r>
            <a:endParaRPr lang="en-US" altLang="zh-CN" sz="2000" dirty="0" smtClean="0"/>
          </a:p>
          <a:p>
            <a:pPr lvl="0"/>
            <a:r>
              <a:rPr lang="zh-CN" altLang="en-US" sz="2000" b="1" dirty="0" smtClean="0"/>
              <a:t>更少</a:t>
            </a:r>
            <a:r>
              <a:rPr lang="zh-CN" altLang="en-US" sz="2000" dirty="0" smtClean="0"/>
              <a:t>的人</a:t>
            </a:r>
            <a:r>
              <a:rPr lang="en-US" altLang="zh-CN" sz="2000" dirty="0" smtClean="0"/>
              <a:t>——</a:t>
            </a:r>
          </a:p>
          <a:p>
            <a:pPr lvl="0"/>
            <a:r>
              <a:rPr lang="zh-CN" altLang="zh-CN" sz="2000" dirty="0" smtClean="0"/>
              <a:t>这种</a:t>
            </a:r>
            <a:r>
              <a:rPr lang="zh-CN" altLang="zh-CN" sz="2000" dirty="0"/>
              <a:t>行为很伤</a:t>
            </a:r>
            <a:r>
              <a:rPr lang="zh-CN" altLang="zh-CN" sz="2000" dirty="0" smtClean="0"/>
              <a:t>自尊</a:t>
            </a:r>
            <a:endParaRPr lang="en-US" altLang="zh-CN" sz="2000" dirty="0" smtClean="0"/>
          </a:p>
          <a:p>
            <a:pPr lvl="0"/>
            <a:endParaRPr lang="en-US" altLang="zh-CN" sz="2000" dirty="0" smtClean="0"/>
          </a:p>
          <a:p>
            <a:pPr lvl="0"/>
            <a:r>
              <a:rPr lang="zh-CN" altLang="zh-CN" sz="2000" dirty="0" smtClean="0"/>
              <a:t>在</a:t>
            </a:r>
            <a:r>
              <a:rPr lang="zh-CN" altLang="zh-CN" sz="2000" dirty="0"/>
              <a:t>受助者和施助者之间还是存在着</a:t>
            </a:r>
            <a:r>
              <a:rPr lang="zh-CN" altLang="zh-CN" sz="2000" b="1" dirty="0"/>
              <a:t>观念差异和心理鸿沟。</a:t>
            </a:r>
          </a:p>
        </p:txBody>
      </p:sp>
    </p:spTree>
    <p:extLst>
      <p:ext uri="{BB962C8B-B14F-4D97-AF65-F5344CB8AC3E}">
        <p14:creationId xmlns:p14="http://schemas.microsoft.com/office/powerpoint/2010/main" val="32887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71400"/>
            <a:ext cx="2592406" cy="792088"/>
          </a:xfrm>
        </p:spPr>
        <p:txBody>
          <a:bodyPr>
            <a:normAutofit/>
          </a:bodyPr>
          <a:lstStyle/>
          <a:p>
            <a:r>
              <a:rPr lang="zh-CN" altLang="en-US" dirty="0" smtClean="0"/>
              <a:t>调查小结</a:t>
            </a:r>
            <a:endParaRPr lang="zh-CN" altLang="en-US" dirty="0"/>
          </a:p>
        </p:txBody>
      </p:sp>
      <p:sp>
        <p:nvSpPr>
          <p:cNvPr id="3" name="内容占位符 2"/>
          <p:cNvSpPr>
            <a:spLocks noGrp="1"/>
          </p:cNvSpPr>
          <p:nvPr>
            <p:ph idx="1"/>
          </p:nvPr>
        </p:nvSpPr>
        <p:spPr>
          <a:xfrm>
            <a:off x="971600" y="1628800"/>
            <a:ext cx="7416824" cy="3816424"/>
          </a:xfrm>
        </p:spPr>
        <p:txBody>
          <a:bodyPr>
            <a:noAutofit/>
          </a:bodyPr>
          <a:lstStyle/>
          <a:p>
            <a:r>
              <a:rPr lang="zh-CN" altLang="zh-CN" dirty="0"/>
              <a:t>一个</a:t>
            </a:r>
            <a:r>
              <a:rPr lang="zh-CN" altLang="zh-CN" b="1" dirty="0"/>
              <a:t>低调</a:t>
            </a:r>
            <a:r>
              <a:rPr lang="zh-CN" altLang="zh-CN" dirty="0"/>
              <a:t>的施助者则更能引起受助者的</a:t>
            </a:r>
            <a:r>
              <a:rPr lang="zh-CN" altLang="zh-CN" b="1" dirty="0"/>
              <a:t>好感和信任</a:t>
            </a:r>
            <a:r>
              <a:rPr lang="zh-CN" altLang="zh-CN" dirty="0" smtClean="0"/>
              <a:t>。</a:t>
            </a:r>
            <a:endParaRPr lang="en-US" altLang="zh-CN" dirty="0" smtClean="0"/>
          </a:p>
          <a:p>
            <a:endParaRPr lang="en-US" altLang="zh-CN" dirty="0" smtClean="0"/>
          </a:p>
          <a:p>
            <a:r>
              <a:rPr lang="zh-CN" altLang="zh-CN" b="1" dirty="0"/>
              <a:t>受助者</a:t>
            </a:r>
            <a:r>
              <a:rPr lang="zh-CN" altLang="zh-CN" dirty="0"/>
              <a:t>的心态并没有我们之前想象的那么脆弱，事实上他们可能比我们更能用</a:t>
            </a:r>
            <a:r>
              <a:rPr lang="zh-CN" altLang="zh-CN" b="1" dirty="0"/>
              <a:t>客观</a:t>
            </a:r>
            <a:r>
              <a:rPr lang="zh-CN" altLang="zh-CN" dirty="0"/>
              <a:t>的态度去</a:t>
            </a:r>
            <a:r>
              <a:rPr lang="zh-CN" altLang="zh-CN" b="1" dirty="0"/>
              <a:t>看待施助者和受助者之间的关系</a:t>
            </a:r>
            <a:r>
              <a:rPr lang="zh-CN" altLang="zh-CN" dirty="0" smtClean="0"/>
              <a:t>。</a:t>
            </a:r>
            <a:endParaRPr lang="en-US" altLang="zh-CN" dirty="0" smtClean="0"/>
          </a:p>
          <a:p>
            <a:endParaRPr lang="en-US" altLang="zh-CN" dirty="0" smtClean="0"/>
          </a:p>
          <a:p>
            <a:r>
              <a:rPr lang="zh-CN" altLang="zh-CN" dirty="0"/>
              <a:t>在受助者和施助者之间依然存在着</a:t>
            </a:r>
            <a:r>
              <a:rPr lang="zh-CN" altLang="zh-CN" b="1" dirty="0"/>
              <a:t>观念差异和心理鸿沟</a:t>
            </a:r>
            <a:r>
              <a:rPr lang="zh-CN" altLang="zh-CN" dirty="0" smtClean="0"/>
              <a:t>。</a:t>
            </a:r>
            <a:endParaRPr lang="en-US" altLang="zh-CN" dirty="0" smtClean="0"/>
          </a:p>
        </p:txBody>
      </p:sp>
    </p:spTree>
    <p:extLst>
      <p:ext uri="{BB962C8B-B14F-4D97-AF65-F5344CB8AC3E}">
        <p14:creationId xmlns:p14="http://schemas.microsoft.com/office/powerpoint/2010/main" val="53910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71400"/>
            <a:ext cx="2592406" cy="792088"/>
          </a:xfrm>
        </p:spPr>
        <p:txBody>
          <a:bodyPr>
            <a:normAutofit/>
          </a:bodyPr>
          <a:lstStyle/>
          <a:p>
            <a:r>
              <a:rPr lang="zh-CN" altLang="en-US" dirty="0" smtClean="0"/>
              <a:t>调查小结</a:t>
            </a:r>
            <a:endParaRPr lang="zh-CN" altLang="en-US" dirty="0"/>
          </a:p>
        </p:txBody>
      </p:sp>
      <p:sp>
        <p:nvSpPr>
          <p:cNvPr id="3" name="内容占位符 2"/>
          <p:cNvSpPr>
            <a:spLocks noGrp="1"/>
          </p:cNvSpPr>
          <p:nvPr>
            <p:ph idx="1"/>
          </p:nvPr>
        </p:nvSpPr>
        <p:spPr>
          <a:xfrm>
            <a:off x="1043608" y="1556792"/>
            <a:ext cx="7128792" cy="3672408"/>
          </a:xfrm>
        </p:spPr>
        <p:txBody>
          <a:bodyPr>
            <a:normAutofit/>
          </a:bodyPr>
          <a:lstStyle/>
          <a:p>
            <a:r>
              <a:rPr lang="zh-CN" altLang="zh-CN" dirty="0" smtClean="0"/>
              <a:t>无论</a:t>
            </a:r>
            <a:r>
              <a:rPr lang="zh-CN" altLang="zh-CN" dirty="0"/>
              <a:t>受助者还是施助者</a:t>
            </a:r>
            <a:r>
              <a:rPr lang="zh-CN" altLang="zh-CN" dirty="0" smtClean="0"/>
              <a:t>对</a:t>
            </a:r>
            <a:r>
              <a:rPr lang="zh-CN" altLang="en-US" dirty="0" smtClean="0"/>
              <a:t>高调行善</a:t>
            </a:r>
            <a:r>
              <a:rPr lang="zh-CN" altLang="zh-CN" dirty="0" smtClean="0"/>
              <a:t>的</a:t>
            </a:r>
            <a:r>
              <a:rPr lang="zh-CN" altLang="zh-CN" dirty="0"/>
              <a:t>态度都是</a:t>
            </a:r>
            <a:r>
              <a:rPr lang="zh-CN" altLang="zh-CN" b="1" dirty="0"/>
              <a:t>质疑多过肯定</a:t>
            </a:r>
            <a:r>
              <a:rPr lang="zh-CN" altLang="zh-CN" dirty="0"/>
              <a:t>，但不可否认它仍然存在</a:t>
            </a:r>
            <a:r>
              <a:rPr lang="zh-CN" altLang="zh-CN" b="1" dirty="0"/>
              <a:t>一定的正面影响</a:t>
            </a:r>
            <a:r>
              <a:rPr lang="zh-CN" altLang="zh-CN" dirty="0" smtClean="0"/>
              <a:t>。</a:t>
            </a:r>
            <a:endParaRPr lang="en-US" altLang="zh-CN" dirty="0" smtClean="0"/>
          </a:p>
          <a:p>
            <a:endParaRPr lang="en-US" altLang="zh-CN" dirty="0" smtClean="0"/>
          </a:p>
          <a:p>
            <a:r>
              <a:rPr lang="zh-CN" altLang="zh-CN" dirty="0"/>
              <a:t>要使其正面影响大于负面影响，</a:t>
            </a:r>
            <a:r>
              <a:rPr lang="zh-CN" altLang="zh-CN" dirty="0" smtClean="0"/>
              <a:t>需要</a:t>
            </a:r>
            <a:r>
              <a:rPr lang="zh-CN" altLang="zh-CN" b="1" dirty="0"/>
              <a:t>施助者</a:t>
            </a:r>
            <a:r>
              <a:rPr lang="zh-CN" altLang="zh-CN" dirty="0"/>
              <a:t>和</a:t>
            </a:r>
            <a:r>
              <a:rPr lang="zh-CN" altLang="zh-CN" b="1" dirty="0"/>
              <a:t>社会媒体</a:t>
            </a:r>
            <a:r>
              <a:rPr lang="zh-CN" altLang="zh-CN" dirty="0"/>
              <a:t>的共同</a:t>
            </a:r>
            <a:r>
              <a:rPr lang="zh-CN" altLang="zh-CN" dirty="0" smtClean="0"/>
              <a:t>努力</a:t>
            </a:r>
            <a:r>
              <a:rPr lang="zh-CN" altLang="en-US" dirty="0" smtClean="0"/>
              <a:t>，</a:t>
            </a:r>
            <a:r>
              <a:rPr lang="zh-CN" altLang="zh-CN" dirty="0" smtClean="0"/>
              <a:t>让</a:t>
            </a:r>
            <a:r>
              <a:rPr lang="zh-CN" altLang="zh-CN" b="1" dirty="0"/>
              <a:t>施助者</a:t>
            </a:r>
            <a:r>
              <a:rPr lang="zh-CN" altLang="zh-CN" dirty="0"/>
              <a:t>的动机经得过人民群众的检验，而</a:t>
            </a:r>
            <a:r>
              <a:rPr lang="zh-CN" altLang="zh-CN" b="1" dirty="0"/>
              <a:t>社会媒体</a:t>
            </a:r>
            <a:r>
              <a:rPr lang="zh-CN" altLang="zh-CN" dirty="0"/>
              <a:t>在宣扬正能量的同时更要保护好受助者敏感的</a:t>
            </a:r>
            <a:r>
              <a:rPr lang="zh-CN" altLang="zh-CN" dirty="0" smtClean="0"/>
              <a:t>心理</a:t>
            </a:r>
            <a:r>
              <a:rPr lang="zh-CN" altLang="en-US" dirty="0" smtClean="0"/>
              <a:t>。</a:t>
            </a:r>
            <a:endParaRPr lang="zh-CN" altLang="en-US" dirty="0"/>
          </a:p>
        </p:txBody>
      </p:sp>
    </p:spTree>
    <p:extLst>
      <p:ext uri="{BB962C8B-B14F-4D97-AF65-F5344CB8AC3E}">
        <p14:creationId xmlns:p14="http://schemas.microsoft.com/office/powerpoint/2010/main" val="16831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2080" y="260648"/>
            <a:ext cx="7024744" cy="313104"/>
          </a:xfrm>
        </p:spPr>
        <p:txBody>
          <a:bodyPr>
            <a:normAutofit fontScale="90000"/>
          </a:bodyPr>
          <a:lstStyle/>
          <a:p>
            <a:r>
              <a:rPr lang="zh-CN" altLang="en-US" dirty="0" smtClean="0"/>
              <a:t>采访现场</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17" y="764704"/>
            <a:ext cx="4033541" cy="26890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4" y="3689693"/>
            <a:ext cx="4024606" cy="2683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988" y="764704"/>
            <a:ext cx="4083668" cy="27224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88" y="3658344"/>
            <a:ext cx="4084476" cy="27229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766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71400"/>
            <a:ext cx="2448390" cy="817160"/>
          </a:xfrm>
        </p:spPr>
        <p:txBody>
          <a:bodyPr>
            <a:normAutofit/>
          </a:bodyPr>
          <a:lstStyle/>
          <a:p>
            <a:r>
              <a:rPr lang="zh-CN" altLang="en-US" dirty="0" smtClean="0"/>
              <a:t>理论分析</a:t>
            </a:r>
            <a:endParaRPr lang="zh-CN" altLang="en-US" dirty="0"/>
          </a:p>
        </p:txBody>
      </p:sp>
      <p:sp>
        <p:nvSpPr>
          <p:cNvPr id="3" name="内容占位符 2"/>
          <p:cNvSpPr>
            <a:spLocks noGrp="1"/>
          </p:cNvSpPr>
          <p:nvPr>
            <p:ph idx="1"/>
          </p:nvPr>
        </p:nvSpPr>
        <p:spPr>
          <a:xfrm>
            <a:off x="899592" y="764704"/>
            <a:ext cx="6921217" cy="4923909"/>
          </a:xfrm>
        </p:spPr>
        <p:txBody>
          <a:bodyPr/>
          <a:lstStyle/>
          <a:p>
            <a:r>
              <a:rPr lang="zh-CN" altLang="zh-CN" dirty="0"/>
              <a:t>不同的</a:t>
            </a:r>
            <a:r>
              <a:rPr lang="zh-CN" altLang="zh-CN" dirty="0" smtClean="0"/>
              <a:t>看法反映</a:t>
            </a:r>
            <a:r>
              <a:rPr lang="zh-CN" altLang="en-US" dirty="0" smtClean="0"/>
              <a:t>了</a:t>
            </a:r>
            <a:r>
              <a:rPr lang="zh-CN" altLang="zh-CN" dirty="0" smtClean="0"/>
              <a:t>人们</a:t>
            </a:r>
            <a:r>
              <a:rPr lang="zh-CN" altLang="zh-CN" dirty="0"/>
              <a:t>不同的</a:t>
            </a:r>
            <a:r>
              <a:rPr lang="zh-CN" altLang="zh-CN" dirty="0" smtClean="0"/>
              <a:t>道德观</a:t>
            </a:r>
            <a:endParaRPr lang="en-US" altLang="zh-CN" dirty="0" smtClean="0"/>
          </a:p>
          <a:p>
            <a:r>
              <a:rPr lang="zh-CN" altLang="zh-CN" dirty="0"/>
              <a:t>凡是能够引起很大强度的争议的事情</a:t>
            </a:r>
            <a:r>
              <a:rPr lang="zh-CN" altLang="zh-CN" dirty="0" smtClean="0"/>
              <a:t>，该</a:t>
            </a:r>
            <a:r>
              <a:rPr lang="zh-CN" altLang="zh-CN" dirty="0"/>
              <a:t>事件能够在不同的道德观上都站得住</a:t>
            </a:r>
            <a:r>
              <a:rPr lang="zh-CN" altLang="zh-CN" dirty="0" smtClean="0"/>
              <a:t>脚</a:t>
            </a:r>
            <a:endParaRPr lang="en-US" altLang="zh-CN" dirty="0" smtClean="0"/>
          </a:p>
          <a:p>
            <a:pPr marL="68580" indent="0">
              <a:buNone/>
            </a:pPr>
            <a:endParaRPr lang="en-US" altLang="zh-CN" dirty="0" smtClean="0"/>
          </a:p>
          <a:p>
            <a:r>
              <a:rPr lang="zh-CN" altLang="zh-CN" sz="3600" b="1" dirty="0"/>
              <a:t>边沁</a:t>
            </a:r>
            <a:r>
              <a:rPr lang="zh-CN" altLang="zh-CN" dirty="0"/>
              <a:t>的</a:t>
            </a:r>
            <a:r>
              <a:rPr lang="zh-CN" altLang="zh-CN" dirty="0" smtClean="0"/>
              <a:t>功利主义</a:t>
            </a:r>
            <a:endParaRPr lang="en-US" altLang="zh-CN" dirty="0" smtClean="0"/>
          </a:p>
          <a:p>
            <a:r>
              <a:rPr lang="zh-CN" altLang="zh-CN" dirty="0"/>
              <a:t>主要</a:t>
            </a:r>
            <a:r>
              <a:rPr lang="zh-CN" altLang="zh-CN" dirty="0" smtClean="0"/>
              <a:t>观点</a:t>
            </a:r>
            <a:r>
              <a:rPr lang="zh-CN" altLang="en-US" dirty="0" smtClean="0"/>
              <a:t>：</a:t>
            </a:r>
            <a:r>
              <a:rPr lang="zh-CN" altLang="zh-CN" dirty="0" smtClean="0"/>
              <a:t>道德</a:t>
            </a:r>
            <a:r>
              <a:rPr lang="zh-CN" altLang="zh-CN" dirty="0"/>
              <a:t>的最高原则就是使幸福最大化，使快乐总体上超过痛苦</a:t>
            </a:r>
            <a:r>
              <a:rPr lang="zh-CN" altLang="zh-CN" dirty="0" smtClean="0"/>
              <a:t>。</a:t>
            </a:r>
            <a:endParaRPr lang="en-US" altLang="zh-CN" dirty="0" smtClean="0"/>
          </a:p>
          <a:p>
            <a:r>
              <a:rPr lang="zh-CN" altLang="zh-CN" dirty="0" smtClean="0"/>
              <a:t>正当</a:t>
            </a:r>
            <a:r>
              <a:rPr lang="zh-CN" altLang="zh-CN" dirty="0"/>
              <a:t>的行为就是任何使功利最大化的行为</a:t>
            </a:r>
            <a:r>
              <a:rPr lang="zh-CN" altLang="zh-CN" dirty="0" smtClean="0"/>
              <a:t>。</a:t>
            </a:r>
            <a:endParaRPr lang="en-US" altLang="zh-CN" dirty="0" smtClean="0"/>
          </a:p>
          <a:p>
            <a:r>
              <a:rPr lang="zh-CN" altLang="zh-CN" dirty="0" smtClean="0"/>
              <a:t>边</a:t>
            </a:r>
            <a:r>
              <a:rPr lang="zh-CN" altLang="zh-CN" dirty="0"/>
              <a:t>沁得到这一原则的</a:t>
            </a:r>
            <a:r>
              <a:rPr lang="zh-CN" altLang="zh-CN" dirty="0" smtClean="0"/>
              <a:t>理由：</a:t>
            </a:r>
            <a:r>
              <a:rPr lang="zh-CN" altLang="zh-CN" dirty="0"/>
              <a:t>我们都被痛苦和快乐的感觉控制着。它们是我们至高无上的主人。</a:t>
            </a:r>
          </a:p>
          <a:p>
            <a:endParaRPr lang="en-US" altLang="zh-CN" dirty="0" smtClean="0"/>
          </a:p>
        </p:txBody>
      </p:sp>
    </p:spTree>
    <p:extLst>
      <p:ext uri="{BB962C8B-B14F-4D97-AF65-F5344CB8AC3E}">
        <p14:creationId xmlns:p14="http://schemas.microsoft.com/office/powerpoint/2010/main" val="310861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71400"/>
            <a:ext cx="2448390" cy="817160"/>
          </a:xfrm>
        </p:spPr>
        <p:txBody>
          <a:bodyPr>
            <a:normAutofit/>
          </a:bodyPr>
          <a:lstStyle/>
          <a:p>
            <a:r>
              <a:rPr lang="zh-CN" altLang="en-US" dirty="0" smtClean="0"/>
              <a:t>理论分析</a:t>
            </a:r>
            <a:endParaRPr lang="zh-CN" altLang="en-US" dirty="0"/>
          </a:p>
        </p:txBody>
      </p:sp>
      <p:sp>
        <p:nvSpPr>
          <p:cNvPr id="3" name="内容占位符 2"/>
          <p:cNvSpPr>
            <a:spLocks noGrp="1"/>
          </p:cNvSpPr>
          <p:nvPr>
            <p:ph idx="1"/>
          </p:nvPr>
        </p:nvSpPr>
        <p:spPr>
          <a:xfrm>
            <a:off x="971600" y="836712"/>
            <a:ext cx="6849209" cy="4995917"/>
          </a:xfrm>
        </p:spPr>
        <p:txBody>
          <a:bodyPr/>
          <a:lstStyle/>
          <a:p>
            <a:r>
              <a:rPr lang="zh-CN" altLang="en-US" dirty="0" smtClean="0"/>
              <a:t>这种道德观念导致了支持</a:t>
            </a:r>
            <a:r>
              <a:rPr lang="zh-CN" altLang="zh-CN" dirty="0" smtClean="0"/>
              <a:t>高调行善</a:t>
            </a:r>
            <a:r>
              <a:rPr lang="zh-CN" altLang="en-US" dirty="0"/>
              <a:t>的</a:t>
            </a:r>
            <a:r>
              <a:rPr lang="zh-CN" altLang="en-US" dirty="0" smtClean="0"/>
              <a:t>观点。</a:t>
            </a:r>
            <a:endParaRPr lang="en-US" altLang="zh-CN" dirty="0" smtClean="0"/>
          </a:p>
          <a:p>
            <a:r>
              <a:rPr lang="zh-CN" altLang="zh-CN" dirty="0" smtClean="0"/>
              <a:t>首先</a:t>
            </a:r>
            <a:r>
              <a:rPr lang="zh-CN" altLang="zh-CN" dirty="0"/>
              <a:t>，行善一定会帮助到苦难的人，这是一种幸福；</a:t>
            </a:r>
            <a:r>
              <a:rPr lang="zh-CN" altLang="zh-CN" dirty="0" smtClean="0"/>
              <a:t>其次</a:t>
            </a:r>
            <a:r>
              <a:rPr lang="zh-CN" altLang="en-US" dirty="0" smtClean="0"/>
              <a:t>，</a:t>
            </a:r>
            <a:r>
              <a:rPr lang="zh-CN" altLang="zh-CN" dirty="0" smtClean="0"/>
              <a:t>帮助</a:t>
            </a:r>
            <a:r>
              <a:rPr lang="zh-CN" altLang="zh-CN" dirty="0"/>
              <a:t>者也享受了帮助别人的快乐</a:t>
            </a:r>
            <a:r>
              <a:rPr lang="zh-CN" altLang="zh-CN" dirty="0" smtClean="0"/>
              <a:t>。</a:t>
            </a:r>
            <a:endParaRPr lang="en-US" altLang="zh-CN" dirty="0" smtClean="0"/>
          </a:p>
          <a:p>
            <a:r>
              <a:rPr lang="zh-CN" altLang="en-US" dirty="0" smtClean="0"/>
              <a:t>虽</a:t>
            </a:r>
            <a:r>
              <a:rPr lang="zh-CN" altLang="zh-CN" dirty="0" smtClean="0"/>
              <a:t>说</a:t>
            </a:r>
            <a:r>
              <a:rPr lang="zh-CN" altLang="zh-CN" dirty="0"/>
              <a:t>高调行善伤害了受助者的自尊</a:t>
            </a:r>
            <a:r>
              <a:rPr lang="zh-CN" altLang="zh-CN" dirty="0" smtClean="0"/>
              <a:t>，</a:t>
            </a:r>
            <a:r>
              <a:rPr lang="zh-CN" altLang="en-US" dirty="0" smtClean="0"/>
              <a:t>但</a:t>
            </a:r>
            <a:r>
              <a:rPr lang="zh-CN" altLang="zh-CN" dirty="0" smtClean="0"/>
              <a:t>总体上</a:t>
            </a:r>
            <a:r>
              <a:rPr lang="zh-CN" altLang="en-US" dirty="0" smtClean="0"/>
              <a:t>讲</a:t>
            </a:r>
            <a:r>
              <a:rPr lang="zh-CN" altLang="zh-CN" dirty="0" smtClean="0"/>
              <a:t>是</a:t>
            </a:r>
            <a:r>
              <a:rPr lang="zh-CN" altLang="zh-CN" dirty="0"/>
              <a:t>快乐高于痛苦。所以这种做法是可取的</a:t>
            </a:r>
            <a:r>
              <a:rPr lang="zh-CN" altLang="zh-CN" dirty="0" smtClean="0"/>
              <a:t>。</a:t>
            </a:r>
            <a:endParaRPr lang="en-US" altLang="zh-CN" dirty="0" smtClean="0"/>
          </a:p>
          <a:p>
            <a:pPr marL="68580" indent="0">
              <a:buNone/>
            </a:pPr>
            <a:endParaRPr lang="en-US" altLang="zh-CN" dirty="0" smtClean="0"/>
          </a:p>
          <a:p>
            <a:r>
              <a:rPr lang="zh-CN" altLang="zh-CN" dirty="0"/>
              <a:t>功利主义</a:t>
            </a:r>
            <a:r>
              <a:rPr lang="zh-CN" altLang="zh-CN" b="1" dirty="0"/>
              <a:t>最大的缺陷</a:t>
            </a:r>
            <a:r>
              <a:rPr lang="zh-CN" altLang="zh-CN" dirty="0"/>
              <a:t>在于，它没有尊重个体的权利</a:t>
            </a:r>
            <a:r>
              <a:rPr lang="zh-CN" altLang="zh-CN" dirty="0" smtClean="0"/>
              <a:t>。</a:t>
            </a:r>
            <a:endParaRPr lang="en-US" altLang="zh-CN" dirty="0" smtClean="0"/>
          </a:p>
          <a:p>
            <a:r>
              <a:rPr lang="zh-CN" altLang="zh-CN" dirty="0" smtClean="0"/>
              <a:t>高调</a:t>
            </a:r>
            <a:r>
              <a:rPr lang="zh-CN" altLang="zh-CN" dirty="0"/>
              <a:t>行善由于伤害了受助者的自尊，侮辱了个体的</a:t>
            </a:r>
            <a:r>
              <a:rPr lang="zh-CN" altLang="zh-CN" dirty="0" smtClean="0"/>
              <a:t>权利</a:t>
            </a:r>
            <a:r>
              <a:rPr lang="zh-CN" altLang="en-US" dirty="0" smtClean="0"/>
              <a:t>。</a:t>
            </a:r>
            <a:r>
              <a:rPr lang="zh-CN" altLang="zh-CN" dirty="0" smtClean="0"/>
              <a:t>我们</a:t>
            </a:r>
            <a:r>
              <a:rPr lang="zh-CN" altLang="zh-CN" dirty="0"/>
              <a:t>就有理由认为高调行善是不可取的</a:t>
            </a:r>
            <a:r>
              <a:rPr lang="zh-CN" altLang="zh-CN" dirty="0" smtClean="0"/>
              <a:t>。</a:t>
            </a:r>
            <a:endParaRPr lang="en-US" altLang="zh-CN" dirty="0"/>
          </a:p>
          <a:p>
            <a:endParaRPr lang="zh-CN" altLang="zh-CN" dirty="0"/>
          </a:p>
        </p:txBody>
      </p:sp>
    </p:spTree>
    <p:extLst>
      <p:ext uri="{BB962C8B-B14F-4D97-AF65-F5344CB8AC3E}">
        <p14:creationId xmlns:p14="http://schemas.microsoft.com/office/powerpoint/2010/main" val="53492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71400"/>
            <a:ext cx="2448390" cy="817160"/>
          </a:xfrm>
        </p:spPr>
        <p:txBody>
          <a:bodyPr>
            <a:normAutofit/>
          </a:bodyPr>
          <a:lstStyle/>
          <a:p>
            <a:r>
              <a:rPr lang="zh-CN" altLang="en-US" dirty="0" smtClean="0"/>
              <a:t>理论分析</a:t>
            </a:r>
            <a:endParaRPr lang="zh-CN" altLang="en-US" dirty="0"/>
          </a:p>
        </p:txBody>
      </p:sp>
      <p:sp>
        <p:nvSpPr>
          <p:cNvPr id="3" name="内容占位符 2"/>
          <p:cNvSpPr>
            <a:spLocks noGrp="1"/>
          </p:cNvSpPr>
          <p:nvPr>
            <p:ph idx="1"/>
          </p:nvPr>
        </p:nvSpPr>
        <p:spPr>
          <a:xfrm>
            <a:off x="1259632" y="1772816"/>
            <a:ext cx="6777317" cy="3436969"/>
          </a:xfrm>
        </p:spPr>
        <p:txBody>
          <a:bodyPr/>
          <a:lstStyle/>
          <a:p>
            <a:r>
              <a:rPr lang="zh-CN" altLang="zh-CN" dirty="0" smtClean="0"/>
              <a:t>功利主义</a:t>
            </a:r>
            <a:r>
              <a:rPr lang="zh-CN" altLang="zh-CN" b="1" dirty="0"/>
              <a:t>另一个大的缺陷</a:t>
            </a:r>
            <a:r>
              <a:rPr lang="zh-CN" altLang="zh-CN" dirty="0"/>
              <a:t>在于，我们不能讲所有的价值都用同一种单位来衡量</a:t>
            </a:r>
            <a:r>
              <a:rPr lang="zh-CN" altLang="zh-CN" dirty="0" smtClean="0"/>
              <a:t>。</a:t>
            </a:r>
            <a:endParaRPr lang="en-US" altLang="zh-CN" dirty="0" smtClean="0"/>
          </a:p>
          <a:p>
            <a:r>
              <a:rPr lang="zh-CN" altLang="zh-CN" dirty="0" smtClean="0"/>
              <a:t>自尊</a:t>
            </a:r>
            <a:r>
              <a:rPr lang="zh-CN" altLang="zh-CN" dirty="0"/>
              <a:t>上的受伤带来的痛苦并没有办法简单地与受到帮助的幸福以及种种商业价值等等的幸福相比较</a:t>
            </a:r>
            <a:r>
              <a:rPr lang="zh-CN" altLang="zh-CN" dirty="0" smtClean="0"/>
              <a:t>。</a:t>
            </a:r>
            <a:endParaRPr lang="en-US" altLang="zh-CN" dirty="0" smtClean="0"/>
          </a:p>
          <a:p>
            <a:r>
              <a:rPr lang="zh-CN" altLang="zh-CN" dirty="0" smtClean="0"/>
              <a:t>所以</a:t>
            </a:r>
            <a:r>
              <a:rPr lang="zh-CN" altLang="zh-CN" dirty="0"/>
              <a:t>说，如果这时候由于幸福最大化的原因而认为高调行善是可取的，也就没有相当的理由了。</a:t>
            </a:r>
          </a:p>
          <a:p>
            <a:endParaRPr lang="zh-CN" altLang="en-US" dirty="0"/>
          </a:p>
        </p:txBody>
      </p:sp>
    </p:spTree>
    <p:extLst>
      <p:ext uri="{BB962C8B-B14F-4D97-AF65-F5344CB8AC3E}">
        <p14:creationId xmlns:p14="http://schemas.microsoft.com/office/powerpoint/2010/main" val="53492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92080" y="-99392"/>
            <a:ext cx="1440278" cy="745152"/>
          </a:xfrm>
        </p:spPr>
        <p:txBody>
          <a:bodyPr/>
          <a:lstStyle/>
          <a:p>
            <a:r>
              <a:rPr lang="zh-CN" altLang="en-US" dirty="0" smtClean="0"/>
              <a:t>结语</a:t>
            </a:r>
            <a:endParaRPr lang="zh-CN" altLang="en-US" dirty="0"/>
          </a:p>
        </p:txBody>
      </p:sp>
      <p:sp>
        <p:nvSpPr>
          <p:cNvPr id="4" name="矩形 3"/>
          <p:cNvSpPr/>
          <p:nvPr/>
        </p:nvSpPr>
        <p:spPr>
          <a:xfrm rot="21378311">
            <a:off x="1432678" y="2279633"/>
            <a:ext cx="6840760" cy="1569660"/>
          </a:xfrm>
          <a:prstGeom prst="rect">
            <a:avLst/>
          </a:prstGeom>
          <a:noFill/>
        </p:spPr>
        <p:txBody>
          <a:bodyPr wrap="square" lIns="91440" tIns="45720" rIns="91440" bIns="45720">
            <a:spAutoFit/>
          </a:bodyPr>
          <a:lstStyle/>
          <a:p>
            <a:pPr algn="ctr"/>
            <a:r>
              <a:rPr lang="zh-CN" alt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谢谢大家！</a:t>
            </a:r>
            <a:endParaRPr lang="zh-CN" alt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36360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243408"/>
            <a:ext cx="2448390" cy="889168"/>
          </a:xfrm>
        </p:spPr>
        <p:txBody>
          <a:bodyPr/>
          <a:lstStyle/>
          <a:p>
            <a:r>
              <a:rPr lang="zh-CN" altLang="en-US" dirty="0" smtClean="0"/>
              <a:t>现状</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764704"/>
            <a:ext cx="4753384" cy="3168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41679"/>
            <a:ext cx="4634178"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users\lenovo\appdata\roaming\360se6\USERDA~1\Temp\XES_D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76872"/>
            <a:ext cx="4680520" cy="3069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lenovo\appdata\roaming\360se6\USERDA~1\Temp\A77EA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262271"/>
            <a:ext cx="4473646" cy="3170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a:t>
            </a:r>
            <a:r>
              <a:rPr lang="zh-CN" altLang="en-US" dirty="0"/>
              <a:t>人群</a:t>
            </a:r>
          </a:p>
        </p:txBody>
      </p:sp>
      <p:sp>
        <p:nvSpPr>
          <p:cNvPr id="3" name="内容占位符 2"/>
          <p:cNvSpPr>
            <a:spLocks noGrp="1"/>
          </p:cNvSpPr>
          <p:nvPr>
            <p:ph idx="1"/>
          </p:nvPr>
        </p:nvSpPr>
        <p:spPr>
          <a:xfrm>
            <a:off x="971600" y="908720"/>
            <a:ext cx="7344816" cy="5184576"/>
          </a:xfrm>
        </p:spPr>
        <p:txBody>
          <a:bodyPr/>
          <a:lstStyle/>
          <a:p>
            <a:r>
              <a:rPr lang="en-US" altLang="zh-CN" dirty="0" smtClean="0"/>
              <a:t>127</a:t>
            </a:r>
            <a:r>
              <a:rPr lang="zh-CN" altLang="zh-CN" dirty="0" smtClean="0"/>
              <a:t>人</a:t>
            </a:r>
            <a:endParaRPr lang="en-US" altLang="zh-CN" dirty="0" smtClean="0"/>
          </a:p>
          <a:p>
            <a:r>
              <a:rPr lang="zh-CN" altLang="zh-CN" dirty="0" smtClean="0"/>
              <a:t>有</a:t>
            </a:r>
            <a:r>
              <a:rPr lang="zh-CN" altLang="zh-CN" dirty="0"/>
              <a:t>过</a:t>
            </a:r>
            <a:r>
              <a:rPr lang="zh-CN" altLang="zh-CN" b="1" dirty="0"/>
              <a:t>行善</a:t>
            </a:r>
            <a:r>
              <a:rPr lang="zh-CN" altLang="zh-CN" dirty="0"/>
              <a:t>举动的有</a:t>
            </a:r>
            <a:r>
              <a:rPr lang="en-US" altLang="zh-CN" dirty="0"/>
              <a:t>124</a:t>
            </a:r>
            <a:r>
              <a:rPr lang="zh-CN" altLang="zh-CN" dirty="0"/>
              <a:t>人，有过</a:t>
            </a:r>
            <a:r>
              <a:rPr lang="zh-CN" altLang="zh-CN" b="1" dirty="0"/>
              <a:t>受助</a:t>
            </a:r>
            <a:r>
              <a:rPr lang="zh-CN" altLang="zh-CN" dirty="0"/>
              <a:t>经历的有</a:t>
            </a:r>
            <a:r>
              <a:rPr lang="en-US" altLang="zh-CN" dirty="0"/>
              <a:t>30</a:t>
            </a:r>
            <a:r>
              <a:rPr lang="zh-CN" altLang="zh-CN" dirty="0"/>
              <a:t>人。</a:t>
            </a:r>
          </a:p>
          <a:p>
            <a:endParaRPr lang="zh-CN"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14" y="1988840"/>
            <a:ext cx="782525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14" y="4149080"/>
            <a:ext cx="7825254" cy="20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552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340768"/>
            <a:ext cx="4429165" cy="402434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96" y="5661248"/>
            <a:ext cx="8018688" cy="636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3676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TextBox 5"/>
          <p:cNvSpPr txBox="1"/>
          <p:nvPr/>
        </p:nvSpPr>
        <p:spPr>
          <a:xfrm>
            <a:off x="611560" y="980728"/>
            <a:ext cx="3384376" cy="4001095"/>
          </a:xfrm>
          <a:prstGeom prst="rect">
            <a:avLst/>
          </a:prstGeom>
          <a:noFill/>
        </p:spPr>
        <p:txBody>
          <a:bodyPr wrap="square" rtlCol="0">
            <a:spAutoFit/>
          </a:bodyPr>
          <a:lstStyle/>
          <a:p>
            <a:pPr lvl="0"/>
            <a:r>
              <a:rPr lang="zh-CN" altLang="zh-CN" sz="2800" b="1" dirty="0"/>
              <a:t>有过善举</a:t>
            </a:r>
            <a:r>
              <a:rPr lang="zh-CN" altLang="zh-CN" sz="2000" dirty="0"/>
              <a:t>（包括捐赠物资、志愿活动、支教等）的受访</a:t>
            </a:r>
            <a:r>
              <a:rPr lang="zh-CN" altLang="zh-CN" sz="2000" dirty="0" smtClean="0"/>
              <a:t>者</a:t>
            </a:r>
            <a:r>
              <a:rPr lang="zh-CN" altLang="en-US" sz="2000" dirty="0" smtClean="0"/>
              <a:t>的  </a:t>
            </a:r>
            <a:r>
              <a:rPr lang="zh-CN" altLang="en-US" sz="2800" b="1" dirty="0" smtClean="0"/>
              <a:t>施善动机</a:t>
            </a:r>
            <a:r>
              <a:rPr lang="zh-CN" altLang="en-US" sz="2000" dirty="0" smtClean="0"/>
              <a:t>：</a:t>
            </a:r>
            <a:endParaRPr lang="en-US" altLang="zh-CN" sz="2000" dirty="0" smtClean="0"/>
          </a:p>
          <a:p>
            <a:pPr lvl="0"/>
            <a:endParaRPr lang="en-US" altLang="zh-CN" sz="2000" dirty="0" smtClean="0"/>
          </a:p>
          <a:p>
            <a:pPr lvl="0"/>
            <a:endParaRPr lang="en-US" altLang="zh-CN" sz="2000" dirty="0"/>
          </a:p>
          <a:p>
            <a:pPr lvl="0"/>
            <a:r>
              <a:rPr lang="zh-CN" altLang="en-US" sz="2000" b="1" dirty="0"/>
              <a:t>主</a:t>
            </a:r>
            <a:r>
              <a:rPr lang="zh-CN" altLang="zh-CN" sz="2000" b="1" dirty="0" smtClean="0"/>
              <a:t>要</a:t>
            </a:r>
            <a:r>
              <a:rPr lang="zh-CN" altLang="zh-CN" sz="2000" dirty="0" smtClean="0"/>
              <a:t>是自发</a:t>
            </a:r>
            <a:r>
              <a:rPr lang="zh-CN" altLang="zh-CN" sz="2000" dirty="0"/>
              <a:t>想要帮助</a:t>
            </a:r>
            <a:r>
              <a:rPr lang="zh-CN" altLang="zh-CN" sz="2000" dirty="0" smtClean="0"/>
              <a:t>他人</a:t>
            </a:r>
            <a:endParaRPr lang="en-US" altLang="zh-CN" sz="2000" dirty="0" smtClean="0"/>
          </a:p>
          <a:p>
            <a:pPr lvl="0"/>
            <a:r>
              <a:rPr lang="zh-CN" altLang="zh-CN" sz="2000" b="1" dirty="0" smtClean="0"/>
              <a:t>有一些</a:t>
            </a:r>
            <a:r>
              <a:rPr lang="zh-CN" altLang="zh-CN" sz="2000" dirty="0" smtClean="0"/>
              <a:t>是因为学校</a:t>
            </a:r>
            <a:r>
              <a:rPr lang="zh-CN" altLang="zh-CN" sz="2000" dirty="0"/>
              <a:t>组织的</a:t>
            </a:r>
            <a:r>
              <a:rPr lang="zh-CN" altLang="zh-CN" sz="2000" dirty="0" smtClean="0"/>
              <a:t>要求</a:t>
            </a:r>
            <a:endParaRPr lang="en-US" altLang="zh-CN" sz="2000" dirty="0" smtClean="0"/>
          </a:p>
          <a:p>
            <a:pPr lvl="0"/>
            <a:r>
              <a:rPr lang="zh-CN" altLang="zh-CN" sz="2000" b="1" dirty="0" smtClean="0"/>
              <a:t>少量</a:t>
            </a:r>
            <a:r>
              <a:rPr lang="zh-CN" altLang="zh-CN" sz="2000" dirty="0"/>
              <a:t>抱着镀金、获取社会实践经验、证明品行的</a:t>
            </a:r>
            <a:r>
              <a:rPr lang="zh-CN" altLang="zh-CN" sz="2000" dirty="0" smtClean="0"/>
              <a:t>心态</a:t>
            </a:r>
            <a:r>
              <a:rPr lang="zh-CN" altLang="en-US" sz="2000" dirty="0" smtClean="0"/>
              <a:t>，或者是为了跟风</a:t>
            </a:r>
            <a:endParaRPr lang="zh-CN" altLang="zh-CN" sz="2000" dirty="0"/>
          </a:p>
          <a:p>
            <a:endParaRPr lang="zh-CN" altLang="en-US" dirty="0"/>
          </a:p>
        </p:txBody>
      </p:sp>
    </p:spTree>
    <p:extLst>
      <p:ext uri="{BB962C8B-B14F-4D97-AF65-F5344CB8AC3E}">
        <p14:creationId xmlns:p14="http://schemas.microsoft.com/office/powerpoint/2010/main" val="32887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3960440"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899592" y="692696"/>
            <a:ext cx="7344816" cy="648072"/>
          </a:xfrm>
        </p:spPr>
        <p:txBody>
          <a:bodyPr/>
          <a:lstStyle/>
          <a:p>
            <a:pPr marL="68580" indent="0">
              <a:buNone/>
            </a:pPr>
            <a:r>
              <a:rPr lang="zh-CN" altLang="zh-CN" dirty="0"/>
              <a:t>“是否愿意向周围的人甚至媒体说起自己所做的善举”</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363975"/>
            <a:ext cx="1646044" cy="306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TextBox 4"/>
          <p:cNvSpPr txBox="1"/>
          <p:nvPr/>
        </p:nvSpPr>
        <p:spPr>
          <a:xfrm>
            <a:off x="987378" y="5949280"/>
            <a:ext cx="3584622" cy="400110"/>
          </a:xfrm>
          <a:prstGeom prst="rect">
            <a:avLst/>
          </a:prstGeom>
          <a:noFill/>
        </p:spPr>
        <p:txBody>
          <a:bodyPr wrap="square" rtlCol="0">
            <a:spAutoFit/>
          </a:bodyPr>
          <a:lstStyle/>
          <a:p>
            <a:r>
              <a:rPr lang="zh-CN" altLang="zh-CN" sz="2000" b="1" dirty="0"/>
              <a:t>超过</a:t>
            </a:r>
            <a:r>
              <a:rPr lang="en-US" altLang="zh-CN" sz="2000" b="1" dirty="0"/>
              <a:t>6</a:t>
            </a:r>
            <a:r>
              <a:rPr lang="zh-CN" altLang="zh-CN" sz="2000" b="1" dirty="0"/>
              <a:t>成</a:t>
            </a:r>
            <a:r>
              <a:rPr lang="zh-CN" altLang="zh-CN" sz="2000" dirty="0"/>
              <a:t>的受访者表示</a:t>
            </a:r>
            <a:r>
              <a:rPr lang="zh-CN" altLang="zh-CN" sz="2000" b="1" dirty="0"/>
              <a:t>不愿意</a:t>
            </a:r>
            <a:endParaRPr lang="zh-CN" altLang="en-US" sz="2000" b="1" dirty="0"/>
          </a:p>
        </p:txBody>
      </p:sp>
      <p:sp>
        <p:nvSpPr>
          <p:cNvPr id="6" name="TextBox 5"/>
          <p:cNvSpPr txBox="1"/>
          <p:nvPr/>
        </p:nvSpPr>
        <p:spPr>
          <a:xfrm>
            <a:off x="5004048" y="1977183"/>
            <a:ext cx="3456384" cy="3262432"/>
          </a:xfrm>
          <a:prstGeom prst="rect">
            <a:avLst/>
          </a:prstGeom>
          <a:noFill/>
        </p:spPr>
        <p:txBody>
          <a:bodyPr wrap="square" rtlCol="0">
            <a:spAutoFit/>
          </a:bodyPr>
          <a:lstStyle/>
          <a:p>
            <a:r>
              <a:rPr lang="zh-CN" altLang="zh-CN" sz="2800" b="1" dirty="0" smtClean="0"/>
              <a:t>原因</a:t>
            </a:r>
            <a:r>
              <a:rPr lang="zh-CN" altLang="zh-CN" sz="2200" dirty="0" smtClean="0"/>
              <a:t>：</a:t>
            </a:r>
            <a:endParaRPr lang="en-US" altLang="zh-CN" sz="2200" dirty="0" smtClean="0"/>
          </a:p>
          <a:p>
            <a:endParaRPr lang="en-US" altLang="zh-CN" sz="2200" dirty="0" smtClean="0"/>
          </a:p>
          <a:p>
            <a:r>
              <a:rPr lang="en-US" altLang="zh-CN" sz="2200" dirty="0" smtClean="0"/>
              <a:t>1</a:t>
            </a:r>
            <a:r>
              <a:rPr lang="zh-CN" altLang="en-US" sz="2200" dirty="0" smtClean="0"/>
              <a:t>、</a:t>
            </a:r>
            <a:r>
              <a:rPr lang="zh-CN" altLang="zh-CN" sz="2200" dirty="0" smtClean="0"/>
              <a:t>做</a:t>
            </a:r>
            <a:r>
              <a:rPr lang="zh-CN" altLang="zh-CN" sz="2200" dirty="0"/>
              <a:t>善事回报社会是应该的，不应该高调</a:t>
            </a:r>
            <a:r>
              <a:rPr lang="zh-CN" altLang="zh-CN" sz="2200" dirty="0" smtClean="0"/>
              <a:t>宣扬</a:t>
            </a:r>
            <a:endParaRPr lang="zh-CN" altLang="zh-CN" sz="2200" dirty="0"/>
          </a:p>
          <a:p>
            <a:r>
              <a:rPr lang="en-US" altLang="zh-CN" sz="2400" b="1" dirty="0" smtClean="0">
                <a:solidFill>
                  <a:srgbClr val="FF0000"/>
                </a:solidFill>
              </a:rPr>
              <a:t>2</a:t>
            </a:r>
            <a:r>
              <a:rPr lang="zh-CN" altLang="en-US" sz="2400" b="1" dirty="0" smtClean="0">
                <a:solidFill>
                  <a:srgbClr val="FF0000"/>
                </a:solidFill>
              </a:rPr>
              <a:t>、</a:t>
            </a:r>
            <a:r>
              <a:rPr lang="zh-CN" altLang="zh-CN" sz="2400" b="1" dirty="0" smtClean="0">
                <a:solidFill>
                  <a:srgbClr val="FF0000"/>
                </a:solidFill>
              </a:rPr>
              <a:t>本身</a:t>
            </a:r>
            <a:r>
              <a:rPr lang="zh-CN" altLang="zh-CN" sz="2400" b="1" dirty="0">
                <a:solidFill>
                  <a:srgbClr val="FF0000"/>
                </a:solidFill>
              </a:rPr>
              <a:t>性格比较</a:t>
            </a:r>
            <a:r>
              <a:rPr lang="zh-CN" altLang="zh-CN" sz="2400" b="1" dirty="0" smtClean="0">
                <a:solidFill>
                  <a:srgbClr val="FF0000"/>
                </a:solidFill>
              </a:rPr>
              <a:t>低调</a:t>
            </a:r>
            <a:endParaRPr lang="zh-CN" altLang="zh-CN" sz="2400" b="1" dirty="0">
              <a:solidFill>
                <a:srgbClr val="FF0000"/>
              </a:solidFill>
            </a:endParaRPr>
          </a:p>
          <a:p>
            <a:r>
              <a:rPr lang="en-US" altLang="zh-CN" sz="2200" dirty="0" smtClean="0"/>
              <a:t>3</a:t>
            </a:r>
            <a:r>
              <a:rPr lang="zh-CN" altLang="en-US" sz="2200" dirty="0" smtClean="0"/>
              <a:t>、</a:t>
            </a:r>
            <a:r>
              <a:rPr lang="zh-CN" altLang="zh-CN" sz="2200" dirty="0" smtClean="0"/>
              <a:t>会</a:t>
            </a:r>
            <a:r>
              <a:rPr lang="zh-CN" altLang="zh-CN" sz="2200" dirty="0"/>
              <a:t>伤害到受助者的</a:t>
            </a:r>
            <a:r>
              <a:rPr lang="zh-CN" altLang="zh-CN" sz="2200" dirty="0" smtClean="0"/>
              <a:t>自尊</a:t>
            </a:r>
            <a:endParaRPr lang="en-US" altLang="zh-CN" sz="2200" dirty="0" smtClean="0"/>
          </a:p>
          <a:p>
            <a:r>
              <a:rPr lang="en-US" altLang="zh-CN" sz="2400" b="1" dirty="0" smtClean="0">
                <a:solidFill>
                  <a:srgbClr val="FF0000"/>
                </a:solidFill>
              </a:rPr>
              <a:t>4</a:t>
            </a:r>
            <a:r>
              <a:rPr lang="zh-CN" altLang="en-US" sz="2400" b="1" dirty="0" smtClean="0">
                <a:solidFill>
                  <a:srgbClr val="FF0000"/>
                </a:solidFill>
              </a:rPr>
              <a:t>、</a:t>
            </a:r>
            <a:r>
              <a:rPr lang="zh-CN" altLang="zh-CN" sz="2400" b="1" dirty="0" smtClean="0">
                <a:solidFill>
                  <a:srgbClr val="FF0000"/>
                </a:solidFill>
              </a:rPr>
              <a:t>担心</a:t>
            </a:r>
            <a:r>
              <a:rPr lang="zh-CN" altLang="zh-CN" sz="2400" b="1" dirty="0">
                <a:solidFill>
                  <a:srgbClr val="FF0000"/>
                </a:solidFill>
              </a:rPr>
              <a:t>别人觉得自己刻意宣扬</a:t>
            </a:r>
            <a:r>
              <a:rPr lang="zh-CN" altLang="zh-CN" sz="2400" b="1" dirty="0" smtClean="0">
                <a:solidFill>
                  <a:srgbClr val="FF0000"/>
                </a:solidFill>
              </a:rPr>
              <a:t>炫耀</a:t>
            </a:r>
            <a:endParaRPr lang="zh-CN" altLang="zh-CN" sz="2400" b="1" dirty="0">
              <a:solidFill>
                <a:srgbClr val="FF0000"/>
              </a:solidFill>
            </a:endParaRPr>
          </a:p>
          <a:p>
            <a:endParaRPr lang="zh-CN" altLang="en-US" dirty="0"/>
          </a:p>
        </p:txBody>
      </p:sp>
    </p:spTree>
    <p:extLst>
      <p:ext uri="{BB962C8B-B14F-4D97-AF65-F5344CB8AC3E}">
        <p14:creationId xmlns:p14="http://schemas.microsoft.com/office/powerpoint/2010/main" val="142639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4572000" y="1196752"/>
            <a:ext cx="3528392" cy="4392488"/>
          </a:xfrm>
        </p:spPr>
        <p:txBody>
          <a:bodyPr/>
          <a:lstStyle/>
          <a:p>
            <a:endParaRPr lang="en-US" altLang="zh-CN" dirty="0" smtClean="0"/>
          </a:p>
          <a:p>
            <a:r>
              <a:rPr lang="zh-CN" altLang="zh-CN" dirty="0" smtClean="0"/>
              <a:t>高</a:t>
            </a:r>
            <a:r>
              <a:rPr lang="zh-CN" altLang="zh-CN" dirty="0"/>
              <a:t>达</a:t>
            </a:r>
            <a:r>
              <a:rPr lang="en-US" altLang="zh-CN" b="1" dirty="0"/>
              <a:t>87.9</a:t>
            </a:r>
            <a:r>
              <a:rPr lang="en-US" altLang="zh-CN" b="1" dirty="0" smtClean="0"/>
              <a:t>%</a:t>
            </a:r>
            <a:endParaRPr lang="en-US" altLang="zh-CN" dirty="0" smtClean="0"/>
          </a:p>
          <a:p>
            <a:r>
              <a:rPr lang="zh-CN" altLang="zh-CN" b="1" dirty="0" smtClean="0"/>
              <a:t>高调</a:t>
            </a:r>
            <a:r>
              <a:rPr lang="zh-CN" altLang="zh-CN" b="1" dirty="0"/>
              <a:t>宣扬善举会伤害到受助者的</a:t>
            </a:r>
            <a:r>
              <a:rPr lang="zh-CN" altLang="zh-CN" b="1" dirty="0" smtClean="0"/>
              <a:t>自尊</a:t>
            </a:r>
            <a:endParaRPr lang="en-US" altLang="zh-CN" dirty="0" smtClean="0"/>
          </a:p>
          <a:p>
            <a:r>
              <a:rPr lang="zh-CN" altLang="zh-CN" b="1" dirty="0" smtClean="0"/>
              <a:t>绝大部分</a:t>
            </a:r>
            <a:r>
              <a:rPr lang="zh-CN" altLang="zh-CN" dirty="0"/>
              <a:t>施助者在施助过程中还是比较</a:t>
            </a:r>
            <a:r>
              <a:rPr lang="zh-CN" altLang="zh-CN" b="1" dirty="0"/>
              <a:t>顾及自己的行为是否会对受助者造成心理伤害</a:t>
            </a:r>
            <a:r>
              <a:rPr lang="zh-CN" altLang="zh-CN" b="1" dirty="0" smtClean="0"/>
              <a:t>的</a:t>
            </a:r>
            <a:r>
              <a:rPr lang="zh-CN" altLang="en-US" b="1" dirty="0" smtClean="0"/>
              <a:t>。</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30" y="764704"/>
            <a:ext cx="3554391" cy="4824536"/>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384" y="5733256"/>
            <a:ext cx="2597536" cy="6302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3667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79857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827584" y="1196752"/>
            <a:ext cx="3240360" cy="3888432"/>
          </a:xfrm>
        </p:spPr>
        <p:txBody>
          <a:bodyPr>
            <a:normAutofit fontScale="92500" lnSpcReduction="10000"/>
          </a:bodyPr>
          <a:lstStyle/>
          <a:p>
            <a:pPr marL="68580" lvl="0" indent="0">
              <a:buNone/>
            </a:pPr>
            <a:r>
              <a:rPr lang="zh-CN" altLang="zh-CN" sz="3900" b="1" dirty="0" smtClean="0"/>
              <a:t>有</a:t>
            </a:r>
            <a:r>
              <a:rPr lang="zh-CN" altLang="zh-CN" sz="3900" b="1" dirty="0"/>
              <a:t>过受助经历</a:t>
            </a:r>
            <a:r>
              <a:rPr lang="zh-CN" altLang="zh-CN" dirty="0"/>
              <a:t>的受访</a:t>
            </a:r>
            <a:r>
              <a:rPr lang="zh-CN" altLang="zh-CN" dirty="0" smtClean="0"/>
              <a:t>者</a:t>
            </a:r>
            <a:r>
              <a:rPr lang="zh-CN" altLang="en-US" dirty="0" smtClean="0"/>
              <a:t>：</a:t>
            </a:r>
            <a:endParaRPr lang="en-US" altLang="zh-CN" dirty="0"/>
          </a:p>
          <a:p>
            <a:r>
              <a:rPr lang="en-US" altLang="zh-CN" b="1" dirty="0" smtClean="0"/>
              <a:t>50%</a:t>
            </a:r>
            <a:r>
              <a:rPr lang="en-US" altLang="zh-CN" dirty="0" smtClean="0"/>
              <a:t>——</a:t>
            </a:r>
            <a:r>
              <a:rPr lang="zh-CN" altLang="zh-CN" dirty="0" smtClean="0"/>
              <a:t>愿意</a:t>
            </a:r>
            <a:r>
              <a:rPr lang="zh-CN" altLang="zh-CN" dirty="0"/>
              <a:t>被周围人知道但</a:t>
            </a:r>
            <a:r>
              <a:rPr lang="zh-CN" altLang="zh-CN" b="1" dirty="0"/>
              <a:t>不愿意被媒体</a:t>
            </a:r>
            <a:r>
              <a:rPr lang="zh-CN" altLang="zh-CN" b="1" dirty="0" smtClean="0"/>
              <a:t>报道</a:t>
            </a:r>
            <a:endParaRPr lang="en-US" altLang="zh-CN" b="1" dirty="0" smtClean="0"/>
          </a:p>
          <a:p>
            <a:r>
              <a:rPr lang="en-US" altLang="zh-CN" b="1" dirty="0" smtClean="0"/>
              <a:t>36.67%</a:t>
            </a:r>
            <a:r>
              <a:rPr lang="en-US" altLang="zh-CN" dirty="0" smtClean="0"/>
              <a:t>——</a:t>
            </a:r>
            <a:r>
              <a:rPr lang="zh-CN" altLang="en-US" b="1" dirty="0" smtClean="0"/>
              <a:t>都</a:t>
            </a:r>
            <a:r>
              <a:rPr lang="zh-CN" altLang="zh-CN" b="1" dirty="0" smtClean="0"/>
              <a:t>不愿意</a:t>
            </a:r>
            <a:endParaRPr lang="en-US" altLang="zh-CN" b="1" dirty="0" smtClean="0"/>
          </a:p>
          <a:p>
            <a:pPr marL="68580" lvl="0" indent="0">
              <a:buNone/>
            </a:pPr>
            <a:endParaRPr lang="en-US" altLang="zh-CN" b="1" dirty="0" smtClean="0"/>
          </a:p>
          <a:p>
            <a:r>
              <a:rPr lang="zh-CN" altLang="zh-CN" b="1" dirty="0" smtClean="0"/>
              <a:t>绝大部分</a:t>
            </a:r>
            <a:r>
              <a:rPr lang="zh-CN" altLang="zh-CN" b="1" dirty="0"/>
              <a:t>人不愿意</a:t>
            </a:r>
            <a:r>
              <a:rPr lang="zh-CN" altLang="zh-CN" dirty="0"/>
              <a:t>媒体对自己接受帮助的事进行</a:t>
            </a:r>
            <a:r>
              <a:rPr lang="zh-CN" altLang="zh-CN" b="1" dirty="0"/>
              <a:t>公开</a:t>
            </a:r>
            <a:r>
              <a:rPr lang="zh-CN" altLang="zh-CN" dirty="0"/>
              <a:t>报道。</a:t>
            </a:r>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819" y="908720"/>
            <a:ext cx="4032448" cy="4552312"/>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79" y="5863843"/>
            <a:ext cx="7819242" cy="5500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7985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1043608" y="692696"/>
            <a:ext cx="6768752" cy="504056"/>
          </a:xfrm>
        </p:spPr>
        <p:txBody>
          <a:bodyPr/>
          <a:lstStyle/>
          <a:p>
            <a:pPr marL="68580" indent="0">
              <a:buNone/>
            </a:pPr>
            <a:r>
              <a:rPr lang="zh-CN" altLang="zh-CN" dirty="0"/>
              <a:t>“是否愿意帮助自己的人高调宣扬他的举动？”</a:t>
            </a:r>
            <a:endParaRPr lang="zh-CN" altLang="en-US" dirty="0"/>
          </a:p>
        </p:txBody>
      </p:sp>
      <p:sp>
        <p:nvSpPr>
          <p:cNvPr id="4" name="矩形 3"/>
          <p:cNvSpPr/>
          <p:nvPr/>
        </p:nvSpPr>
        <p:spPr>
          <a:xfrm>
            <a:off x="755576" y="1916832"/>
            <a:ext cx="3528392" cy="2677656"/>
          </a:xfrm>
          <a:prstGeom prst="rect">
            <a:avLst/>
          </a:prstGeom>
        </p:spPr>
        <p:txBody>
          <a:bodyPr wrap="square">
            <a:spAutoFit/>
          </a:bodyPr>
          <a:lstStyle/>
          <a:p>
            <a:pPr marL="457200" indent="-457200">
              <a:buFont typeface="Arial" panose="020B0604020202020204" pitchFamily="34" charset="0"/>
              <a:buChar char="•"/>
            </a:pPr>
            <a:r>
              <a:rPr lang="en-US" altLang="zh-CN" sz="2800" b="1" dirty="0" smtClean="0"/>
              <a:t>53.33%</a:t>
            </a:r>
          </a:p>
          <a:p>
            <a:r>
              <a:rPr lang="en-US" altLang="zh-CN" sz="2800" b="1" dirty="0" smtClean="0"/>
              <a:t> </a:t>
            </a:r>
            <a:r>
              <a:rPr lang="zh-CN" altLang="zh-CN" sz="2800" b="1" dirty="0" smtClean="0"/>
              <a:t>“不愿意”</a:t>
            </a:r>
            <a:endParaRPr lang="en-US" altLang="zh-CN" sz="2800" b="1" dirty="0" smtClean="0"/>
          </a:p>
          <a:p>
            <a:endParaRPr lang="en-US" altLang="zh-CN" sz="2800" b="1" dirty="0"/>
          </a:p>
          <a:p>
            <a:pPr marL="457200" indent="-457200">
              <a:buFont typeface="Arial" panose="020B0604020202020204" pitchFamily="34" charset="0"/>
              <a:buChar char="•"/>
            </a:pPr>
            <a:r>
              <a:rPr lang="en-US" altLang="zh-CN" sz="2800" b="1" dirty="0" smtClean="0"/>
              <a:t>46.67%</a:t>
            </a:r>
          </a:p>
          <a:p>
            <a:r>
              <a:rPr lang="zh-CN" altLang="zh-CN" sz="2800" b="1" dirty="0" smtClean="0"/>
              <a:t>“</a:t>
            </a:r>
            <a:r>
              <a:rPr lang="zh-CN" altLang="en-US" sz="2800" b="1" dirty="0" smtClean="0"/>
              <a:t>愿意，这没什么，</a:t>
            </a:r>
            <a:r>
              <a:rPr lang="zh-CN" altLang="zh-CN" sz="2800" b="1" dirty="0" smtClean="0"/>
              <a:t>这</a:t>
            </a:r>
            <a:r>
              <a:rPr lang="zh-CN" altLang="zh-CN" sz="2800" b="1" dirty="0"/>
              <a:t>是</a:t>
            </a:r>
            <a:r>
              <a:rPr lang="zh-CN" altLang="zh-CN" sz="2800" b="1" dirty="0" smtClean="0"/>
              <a:t>对方的</a:t>
            </a:r>
            <a:r>
              <a:rPr lang="zh-CN" altLang="zh-CN" sz="2800" b="1" dirty="0"/>
              <a:t>自由</a:t>
            </a:r>
            <a:r>
              <a:rPr lang="zh-CN" altLang="zh-CN" sz="2800" b="1" dirty="0" smtClean="0"/>
              <a:t>”</a:t>
            </a:r>
            <a:endParaRPr lang="zh-CN" altLang="zh-CN"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196752"/>
            <a:ext cx="4104455" cy="460851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7" y="5998146"/>
            <a:ext cx="7915265" cy="3857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336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7985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71400"/>
            <a:ext cx="2304256" cy="792088"/>
          </a:xfrm>
        </p:spPr>
        <p:txBody>
          <a:bodyPr>
            <a:normAutofit/>
          </a:bodyPr>
          <a:lstStyle/>
          <a:p>
            <a:r>
              <a:rPr lang="zh-CN" altLang="en-US" dirty="0" smtClean="0"/>
              <a:t>调查结果</a:t>
            </a:r>
            <a:endParaRPr lang="zh-CN" altLang="en-US" dirty="0"/>
          </a:p>
        </p:txBody>
      </p:sp>
      <p:sp>
        <p:nvSpPr>
          <p:cNvPr id="3" name="内容占位符 2"/>
          <p:cNvSpPr>
            <a:spLocks noGrp="1"/>
          </p:cNvSpPr>
          <p:nvPr>
            <p:ph idx="1"/>
          </p:nvPr>
        </p:nvSpPr>
        <p:spPr>
          <a:xfrm>
            <a:off x="899592" y="832722"/>
            <a:ext cx="7200800" cy="1512168"/>
          </a:xfrm>
        </p:spPr>
        <p:txBody>
          <a:bodyPr>
            <a:normAutofit fontScale="92500"/>
          </a:bodyPr>
          <a:lstStyle/>
          <a:p>
            <a:r>
              <a:rPr lang="en-US" altLang="zh-CN" b="1" dirty="0" smtClean="0"/>
              <a:t>90%</a:t>
            </a:r>
            <a:r>
              <a:rPr lang="en-US" altLang="zh-CN" dirty="0" smtClean="0"/>
              <a:t>——</a:t>
            </a:r>
            <a:r>
              <a:rPr lang="zh-CN" altLang="zh-CN" dirty="0" smtClean="0"/>
              <a:t>如果</a:t>
            </a:r>
            <a:r>
              <a:rPr lang="zh-CN" altLang="zh-CN" dirty="0"/>
              <a:t>对方帮助自己后表现的很</a:t>
            </a:r>
            <a:r>
              <a:rPr lang="zh-CN" altLang="zh-CN" b="1" dirty="0"/>
              <a:t>低调</a:t>
            </a:r>
            <a:r>
              <a:rPr lang="zh-CN" altLang="zh-CN" dirty="0"/>
              <a:t>，会觉得对方是真心帮助自己的</a:t>
            </a:r>
            <a:r>
              <a:rPr lang="zh-CN" altLang="zh-CN" dirty="0" smtClean="0"/>
              <a:t>好人</a:t>
            </a:r>
            <a:endParaRPr lang="en-US" altLang="zh-CN" dirty="0" smtClean="0"/>
          </a:p>
          <a:p>
            <a:r>
              <a:rPr lang="en-US" altLang="zh-CN" b="1" dirty="0" smtClean="0"/>
              <a:t>53.33%</a:t>
            </a:r>
            <a:r>
              <a:rPr lang="en-US" altLang="zh-CN" dirty="0" smtClean="0"/>
              <a:t>——</a:t>
            </a:r>
            <a:r>
              <a:rPr lang="zh-CN" altLang="zh-CN" dirty="0" smtClean="0"/>
              <a:t>如果</a:t>
            </a:r>
            <a:r>
              <a:rPr lang="zh-CN" altLang="zh-CN" dirty="0"/>
              <a:t>对方帮助自己并表现的很</a:t>
            </a:r>
            <a:r>
              <a:rPr lang="zh-CN" altLang="zh-CN" b="1" dirty="0"/>
              <a:t>高调</a:t>
            </a:r>
            <a:r>
              <a:rPr lang="zh-CN" altLang="zh-CN" dirty="0"/>
              <a:t>，会觉得对方并不是真心帮助自己的好人，而是有别的目的</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68" y="2348880"/>
            <a:ext cx="374441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367240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392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奥斯汀">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奥斯汀">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奥斯汀">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288</TotalTime>
  <Words>882</Words>
  <Application>Microsoft Office PowerPoint</Application>
  <PresentationFormat>全屏显示(4:3)</PresentationFormat>
  <Paragraphs>100</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奥斯汀</vt:lpstr>
      <vt:lpstr>高调行善   该不该提倡？</vt:lpstr>
      <vt:lpstr>现状</vt:lpstr>
      <vt:lpstr>调查人群</vt:lpstr>
      <vt:lpstr>调查结果</vt:lpstr>
      <vt:lpstr>调查结果</vt:lpstr>
      <vt:lpstr>调查结果</vt:lpstr>
      <vt:lpstr>调查结果</vt:lpstr>
      <vt:lpstr>调查结果</vt:lpstr>
      <vt:lpstr>调查结果</vt:lpstr>
      <vt:lpstr>调查结果</vt:lpstr>
      <vt:lpstr>调查结果</vt:lpstr>
      <vt:lpstr>调查小结</vt:lpstr>
      <vt:lpstr>调查小结</vt:lpstr>
      <vt:lpstr>采访现场</vt:lpstr>
      <vt:lpstr>理论分析</vt:lpstr>
      <vt:lpstr>理论分析</vt:lpstr>
      <vt:lpstr>理论分析</vt:lpstr>
      <vt:lpstr>结语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27</cp:revision>
  <dcterms:created xsi:type="dcterms:W3CDTF">2014-05-21T03:22:25Z</dcterms:created>
  <dcterms:modified xsi:type="dcterms:W3CDTF">2014-05-26T06:21:40Z</dcterms:modified>
</cp:coreProperties>
</file>