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27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521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9C958-CCEC-4B5C-9900-42A5D1BC89E7}" type="datetimeFigureOut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4629-7CD4-4EF0-BC5B-A6F489E0A2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02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70A5-A1CA-4183-B4E7-3690470BDB7B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B39D-7FC7-4FC4-992A-F6E01C25E767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42AD-5965-48EE-94AB-8AFE992A5796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F35446FB-8A2A-4791-9447-90F7BA0A8977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AF1-3AD7-43C9-AD19-CC54C58D5831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97FE-FC3D-47B1-85F5-9515F2898868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EF17-1993-4BF3-AF57-23A7EA14CB60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49EA-EB9B-4CC5-A09A-C214E6A5115F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B316-B4A8-435F-8C95-FD13B9128C66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FA3-3E57-4098-BA35-D1E8EF2344DD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A0E-BCA2-4F86-8FD1-5ACDB158DC27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7480F9B-E088-4BBB-BA59-1653DC7EA8BA}" type="datetime1">
              <a:rPr lang="zh-CN" altLang="en-US" smtClean="0"/>
              <a:t>2013/6/9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大学计算机信息科技教程</a:t>
            </a:r>
            <a:r>
              <a:rPr lang="en-US" altLang="zh-CN" smtClean="0"/>
              <a:t>(</a:t>
            </a:r>
            <a:r>
              <a:rPr lang="zh-CN" altLang="en-US" smtClean="0"/>
              <a:t>第二版</a:t>
            </a:r>
            <a:r>
              <a:rPr lang="en-US" altLang="zh-CN" smtClean="0"/>
              <a:t>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计算机网络与网页制作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4000" dirty="0" smtClean="0"/>
              <a:t>Chapter 03</a:t>
            </a:r>
            <a:r>
              <a:rPr lang="zh-CN" altLang="en-US" sz="4000" dirty="0" smtClean="0"/>
              <a:t>：</a:t>
            </a:r>
            <a:r>
              <a:rPr lang="zh-CN" altLang="zh-CN" sz="4000" dirty="0"/>
              <a:t>因特网基础知识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复旦大学计算机学院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1835" y="5302949"/>
            <a:ext cx="2140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/>
              <a:t>肖川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cxiao@fudan.edu.cn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4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FTTH</a:t>
            </a:r>
            <a:r>
              <a:rPr lang="zh-CN" altLang="en-US" dirty="0" smtClean="0"/>
              <a:t>接入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zh-CN" dirty="0"/>
              <a:t>将光纤和</a:t>
            </a:r>
            <a:r>
              <a:rPr lang="en-US" altLang="zh-CN" dirty="0"/>
              <a:t>ONU</a:t>
            </a:r>
            <a:r>
              <a:rPr lang="zh-CN" altLang="zh-CN" dirty="0"/>
              <a:t>（</a:t>
            </a:r>
            <a:r>
              <a:rPr lang="en-US" altLang="zh-CN" dirty="0"/>
              <a:t>Optical Network </a:t>
            </a:r>
            <a:r>
              <a:rPr lang="en-US" altLang="zh-CN" dirty="0" err="1"/>
              <a:t>Unit光网络单元</a:t>
            </a:r>
            <a:r>
              <a:rPr lang="zh-CN" altLang="zh-CN" dirty="0"/>
              <a:t>）直接连接到用户</a:t>
            </a:r>
            <a:r>
              <a:rPr lang="zh-CN" altLang="zh-CN" dirty="0" smtClean="0"/>
              <a:t>家里</a:t>
            </a:r>
            <a:endParaRPr lang="en-US" altLang="zh-CN" dirty="0" smtClean="0"/>
          </a:p>
          <a:p>
            <a:r>
              <a:rPr lang="en-US" altLang="zh-CN" dirty="0" smtClean="0"/>
              <a:t>FTTH</a:t>
            </a:r>
            <a:r>
              <a:rPr lang="zh-CN" altLang="zh-CN" dirty="0" smtClean="0"/>
              <a:t>频带</a:t>
            </a:r>
            <a:r>
              <a:rPr lang="zh-CN" altLang="zh-CN" dirty="0"/>
              <a:t>宽、容量大、单位带宽成本</a:t>
            </a:r>
            <a:r>
              <a:rPr lang="zh-CN" altLang="zh-CN" dirty="0" smtClean="0"/>
              <a:t>低</a:t>
            </a:r>
            <a:endParaRPr lang="en-US" altLang="zh-CN" dirty="0" smtClean="0"/>
          </a:p>
          <a:p>
            <a:r>
              <a:rPr lang="zh-CN" altLang="zh-CN" dirty="0"/>
              <a:t>更适合一些已经出现或即将出现的</a:t>
            </a:r>
            <a:r>
              <a:rPr lang="en-US" altLang="zh-CN" dirty="0" err="1"/>
              <a:t>宽带业务</a:t>
            </a:r>
            <a:r>
              <a:rPr lang="zh-CN" altLang="zh-CN" dirty="0"/>
              <a:t>和</a:t>
            </a:r>
            <a:r>
              <a:rPr lang="zh-CN" altLang="zh-CN" dirty="0" smtClean="0"/>
              <a:t>应用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电视电话会议</a:t>
            </a:r>
            <a:endParaRPr lang="en-US" altLang="zh-CN" dirty="0"/>
          </a:p>
          <a:p>
            <a:pPr lvl="1"/>
            <a:r>
              <a:rPr lang="zh-CN" altLang="zh-CN" dirty="0" smtClean="0"/>
              <a:t>可视电话</a:t>
            </a:r>
            <a:endParaRPr lang="en-US" altLang="zh-CN" dirty="0"/>
          </a:p>
          <a:p>
            <a:pPr lvl="1"/>
            <a:r>
              <a:rPr lang="en-US" altLang="zh-CN" dirty="0" err="1" smtClean="0"/>
              <a:t>视频点播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IPTV</a:t>
            </a:r>
            <a:endParaRPr lang="en-US" altLang="zh-CN" dirty="0"/>
          </a:p>
          <a:p>
            <a:pPr lvl="1"/>
            <a:r>
              <a:rPr lang="zh-CN" altLang="zh-CN" dirty="0" smtClean="0"/>
              <a:t>网上游戏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远程教育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远程医疗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0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Wi-Fi</a:t>
            </a:r>
            <a:r>
              <a:rPr lang="zh-CN" altLang="zh-CN" dirty="0"/>
              <a:t>接入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Wi-Fi</a:t>
            </a:r>
            <a:r>
              <a:rPr lang="zh-CN" altLang="zh-CN" dirty="0"/>
              <a:t>接入实际上就是把有线网络信号转换成无线信号，供支持该技术的计算机、智能手机、平板电脑等终端以无线方式互相连接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dirty="0" smtClean="0"/>
              <a:t>以</a:t>
            </a:r>
            <a:r>
              <a:rPr lang="zh-CN" altLang="zh-CN" dirty="0"/>
              <a:t>移动、联通、</a:t>
            </a:r>
            <a:r>
              <a:rPr lang="zh-CN" altLang="zh-CN" dirty="0" smtClean="0"/>
              <a:t>电信</a:t>
            </a:r>
            <a:r>
              <a:rPr lang="zh-CN" altLang="en-US" dirty="0" smtClean="0"/>
              <a:t>等运营商的</a:t>
            </a:r>
            <a:r>
              <a:rPr lang="zh-CN" altLang="zh-CN" dirty="0" smtClean="0"/>
              <a:t>通信</a:t>
            </a:r>
            <a:r>
              <a:rPr lang="zh-CN" altLang="zh-CN" dirty="0"/>
              <a:t>基站为</a:t>
            </a:r>
            <a:r>
              <a:rPr lang="zh-CN" altLang="zh-CN" dirty="0" smtClean="0"/>
              <a:t>基础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/>
              <a:t>公共场所提供的免费</a:t>
            </a:r>
            <a:r>
              <a:rPr lang="en-US" altLang="zh-CN" dirty="0"/>
              <a:t>Wi-Fi</a:t>
            </a:r>
            <a:r>
              <a:rPr lang="zh-CN" altLang="zh-CN" dirty="0"/>
              <a:t>无线</a:t>
            </a:r>
            <a:r>
              <a:rPr lang="zh-CN" altLang="zh-CN" dirty="0" smtClean="0"/>
              <a:t>上网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zh-CN" dirty="0"/>
              <a:t>家庭用户在有线宽带的基础上加装了</a:t>
            </a:r>
            <a:r>
              <a:rPr lang="en-US" altLang="zh-CN" dirty="0" err="1"/>
              <a:t>无线路由器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0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ea"/>
              </a:rPr>
              <a:t>3.3 </a:t>
            </a:r>
            <a:r>
              <a:rPr lang="zh-CN" altLang="zh-CN" dirty="0">
                <a:latin typeface="+mj-ea"/>
              </a:rPr>
              <a:t>网络</a:t>
            </a:r>
            <a:r>
              <a:rPr lang="zh-CN" altLang="zh-CN" dirty="0" smtClean="0">
                <a:latin typeface="+mj-ea"/>
              </a:rPr>
              <a:t>地址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物理地址（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MAC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地址）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IP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地址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IPv6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地址</a:t>
            </a: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5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物理地址（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MAC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地址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MAC</a:t>
            </a:r>
            <a:r>
              <a:rPr lang="zh-CN" altLang="zh-CN" dirty="0"/>
              <a:t>地址是一个</a:t>
            </a:r>
            <a:r>
              <a:rPr lang="en-US" altLang="zh-CN" dirty="0"/>
              <a:t>48</a:t>
            </a:r>
            <a:r>
              <a:rPr lang="zh-CN" altLang="zh-CN" dirty="0"/>
              <a:t>位的全球地址并固化在网卡的</a:t>
            </a:r>
            <a:r>
              <a:rPr lang="en-US" altLang="zh-CN" dirty="0"/>
              <a:t>ROM</a:t>
            </a:r>
            <a:r>
              <a:rPr lang="zh-CN" altLang="zh-CN" dirty="0" smtClean="0"/>
              <a:t>中</a:t>
            </a:r>
            <a:r>
              <a:rPr lang="zh-CN" altLang="en-US" dirty="0" smtClean="0"/>
              <a:t>，</a:t>
            </a:r>
            <a:r>
              <a:rPr lang="zh-CN" altLang="zh-CN" dirty="0"/>
              <a:t>每一个网络设备拥有一个世界上独一无二的</a:t>
            </a:r>
            <a:r>
              <a:rPr lang="en-US" altLang="zh-CN" dirty="0"/>
              <a:t>MAC</a:t>
            </a:r>
            <a:r>
              <a:rPr lang="zh-CN" altLang="zh-CN" dirty="0" smtClean="0"/>
              <a:t>地址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5" name="图片 4" descr="说明: C:\Users\dbu\AppData\Local\Temp\77S0UQMX1ECJDS}OL090~[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7360969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4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ea"/>
              </a:rPr>
              <a:t>IP</a:t>
            </a:r>
            <a:r>
              <a:rPr lang="zh-CN" altLang="zh-CN" dirty="0" smtClean="0">
                <a:latin typeface="+mj-ea"/>
              </a:rPr>
              <a:t>地址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CN" altLang="en-US" dirty="0"/>
              <a:t>连接到</a:t>
            </a:r>
            <a:r>
              <a:rPr lang="en-US" altLang="zh-CN" dirty="0"/>
              <a:t>Internet</a:t>
            </a:r>
            <a:r>
              <a:rPr lang="zh-CN" altLang="en-US" dirty="0"/>
              <a:t>上的每台计算机必须有一个唯一的</a:t>
            </a:r>
            <a:r>
              <a:rPr lang="en-US" altLang="zh-CN" dirty="0"/>
              <a:t>IP</a:t>
            </a:r>
            <a:r>
              <a:rPr lang="zh-CN" altLang="en-US" dirty="0"/>
              <a:t>地址。</a:t>
            </a:r>
          </a:p>
          <a:p>
            <a:r>
              <a:rPr lang="en-US" altLang="zh-CN" dirty="0"/>
              <a:t>IP</a:t>
            </a:r>
            <a:r>
              <a:rPr lang="zh-CN" altLang="en-US" dirty="0"/>
              <a:t>地址固定</a:t>
            </a:r>
            <a:r>
              <a:rPr lang="en-US" altLang="zh-CN" dirty="0"/>
              <a:t>32</a:t>
            </a:r>
            <a:r>
              <a:rPr lang="zh-CN" altLang="en-US" dirty="0"/>
              <a:t>位（</a:t>
            </a:r>
            <a:r>
              <a:rPr lang="en-US" altLang="zh-CN" dirty="0"/>
              <a:t>4</a:t>
            </a:r>
            <a:r>
              <a:rPr lang="zh-CN" altLang="en-US" dirty="0"/>
              <a:t>个字节）组成。书写时分成四段，每段一个字节用十进制表示（取值范围在</a:t>
            </a:r>
            <a:r>
              <a:rPr lang="en-US" altLang="zh-CN" dirty="0"/>
              <a:t>0</a:t>
            </a:r>
            <a:r>
              <a:rPr lang="zh-CN" altLang="en-US" dirty="0"/>
              <a:t>～</a:t>
            </a:r>
            <a:r>
              <a:rPr lang="en-US" altLang="zh-CN" dirty="0"/>
              <a:t>255</a:t>
            </a:r>
            <a:r>
              <a:rPr lang="zh-CN" altLang="en-US" dirty="0"/>
              <a:t>），段与段之间用“</a:t>
            </a:r>
            <a:r>
              <a:rPr lang="en-US" altLang="zh-CN" dirty="0"/>
              <a:t>.”</a:t>
            </a:r>
            <a:r>
              <a:rPr lang="zh-CN" altLang="en-US" dirty="0"/>
              <a:t>隔开。</a:t>
            </a:r>
          </a:p>
          <a:p>
            <a:pPr lvl="1"/>
            <a:r>
              <a:rPr lang="zh-CN" altLang="en-US" dirty="0"/>
              <a:t>例：</a:t>
            </a:r>
            <a:r>
              <a:rPr lang="en-US" altLang="zh-CN" dirty="0"/>
              <a:t>202.120.224.10 </a:t>
            </a:r>
            <a:r>
              <a:rPr lang="zh-CN" altLang="en-US" dirty="0"/>
              <a:t>（复旦邮件服务器</a:t>
            </a:r>
            <a:r>
              <a:rPr lang="en-US" altLang="zh-CN" dirty="0"/>
              <a:t>IP</a:t>
            </a:r>
            <a:r>
              <a:rPr lang="zh-CN" altLang="en-US" dirty="0"/>
              <a:t>地址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10.64.130.4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6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</a:t>
            </a:r>
            <a:r>
              <a:rPr lang="zh-CN" altLang="en-US" dirty="0" smtClean="0"/>
              <a:t>地址分类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IP</a:t>
            </a:r>
            <a:r>
              <a:rPr lang="zh-CN" altLang="en-US" dirty="0"/>
              <a:t>地址分为</a:t>
            </a:r>
            <a:r>
              <a:rPr lang="en-US" altLang="zh-CN" dirty="0"/>
              <a:t>5</a:t>
            </a:r>
            <a:r>
              <a:rPr lang="zh-CN" altLang="en-US" dirty="0"/>
              <a:t>类</a:t>
            </a:r>
            <a:r>
              <a:rPr lang="en-US" altLang="zh-CN" dirty="0"/>
              <a:t>: 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、</a:t>
            </a:r>
            <a:r>
              <a:rPr lang="en-US" altLang="zh-CN" dirty="0"/>
              <a:t>D</a:t>
            </a:r>
            <a:r>
              <a:rPr lang="zh-CN" altLang="en-US" dirty="0"/>
              <a:t>、</a:t>
            </a:r>
            <a:r>
              <a:rPr lang="en-US" altLang="zh-CN" dirty="0"/>
              <a:t>E</a:t>
            </a:r>
          </a:p>
          <a:p>
            <a:pPr algn="just"/>
            <a:r>
              <a:rPr lang="en-US" altLang="zh-CN" dirty="0"/>
              <a:t>IP</a:t>
            </a:r>
            <a:r>
              <a:rPr lang="zh-CN" altLang="en-US" dirty="0"/>
              <a:t>地址第</a:t>
            </a:r>
            <a:r>
              <a:rPr lang="en-US" altLang="zh-CN" dirty="0"/>
              <a:t>1</a:t>
            </a:r>
            <a:r>
              <a:rPr lang="zh-CN" altLang="en-US" dirty="0"/>
              <a:t>字节的前</a:t>
            </a:r>
            <a:r>
              <a:rPr lang="en-US" altLang="zh-CN" dirty="0"/>
              <a:t>5</a:t>
            </a:r>
            <a:r>
              <a:rPr lang="zh-CN" altLang="en-US" dirty="0"/>
              <a:t>位可用来识别地址类型 ：</a:t>
            </a:r>
            <a:r>
              <a:rPr lang="en-US" altLang="zh-CN" dirty="0"/>
              <a:t>A</a:t>
            </a:r>
            <a:r>
              <a:rPr lang="zh-CN" altLang="en-US" dirty="0"/>
              <a:t>（</a:t>
            </a:r>
            <a:r>
              <a:rPr lang="en-US" altLang="zh-CN" dirty="0"/>
              <a:t>0</a:t>
            </a:r>
            <a:r>
              <a:rPr lang="zh-CN" altLang="en-US" dirty="0"/>
              <a:t>）、</a:t>
            </a:r>
            <a:r>
              <a:rPr lang="en-US" altLang="zh-CN" dirty="0"/>
              <a:t>B </a:t>
            </a:r>
            <a:r>
              <a:rPr lang="zh-CN" altLang="en-US" dirty="0"/>
              <a:t>（</a:t>
            </a:r>
            <a:r>
              <a:rPr lang="en-US" altLang="zh-CN" dirty="0"/>
              <a:t>10</a:t>
            </a:r>
            <a:r>
              <a:rPr lang="zh-CN" altLang="en-US" dirty="0"/>
              <a:t>） 、</a:t>
            </a:r>
            <a:r>
              <a:rPr lang="en-US" altLang="zh-CN" dirty="0"/>
              <a:t>C </a:t>
            </a:r>
            <a:r>
              <a:rPr lang="zh-CN" altLang="en-US" dirty="0"/>
              <a:t>（</a:t>
            </a:r>
            <a:r>
              <a:rPr lang="en-US" altLang="zh-CN" dirty="0"/>
              <a:t>110</a:t>
            </a:r>
            <a:r>
              <a:rPr lang="zh-CN" altLang="en-US" dirty="0"/>
              <a:t>） 、</a:t>
            </a:r>
            <a:r>
              <a:rPr lang="en-US" altLang="zh-CN" dirty="0"/>
              <a:t>D </a:t>
            </a:r>
            <a:r>
              <a:rPr lang="zh-CN" altLang="en-US" dirty="0"/>
              <a:t>（</a:t>
            </a:r>
            <a:r>
              <a:rPr lang="en-US" altLang="zh-CN" dirty="0"/>
              <a:t>1110</a:t>
            </a:r>
            <a:r>
              <a:rPr lang="zh-CN" altLang="en-US" dirty="0"/>
              <a:t>） 、</a:t>
            </a:r>
            <a:r>
              <a:rPr lang="en-US" altLang="zh-CN" dirty="0"/>
              <a:t>E </a:t>
            </a:r>
            <a:r>
              <a:rPr lang="zh-CN" altLang="en-US" dirty="0"/>
              <a:t>（</a:t>
            </a:r>
            <a:r>
              <a:rPr lang="en-US" altLang="zh-CN" dirty="0"/>
              <a:t>11110</a:t>
            </a:r>
            <a:r>
              <a:rPr lang="zh-CN" altLang="en-US" dirty="0"/>
              <a:t>）</a:t>
            </a:r>
          </a:p>
          <a:p>
            <a:pPr algn="just"/>
            <a:r>
              <a:rPr lang="zh-CN" altLang="en-US" dirty="0"/>
              <a:t>主要使用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这</a:t>
            </a:r>
            <a:r>
              <a:rPr lang="en-US" altLang="zh-CN" dirty="0"/>
              <a:t>3</a:t>
            </a:r>
            <a:r>
              <a:rPr lang="zh-CN" altLang="en-US" dirty="0"/>
              <a:t>类</a:t>
            </a:r>
            <a:r>
              <a:rPr lang="en-US" altLang="zh-CN" dirty="0"/>
              <a:t>:</a:t>
            </a:r>
            <a:r>
              <a:rPr lang="zh-CN" altLang="en-US" dirty="0"/>
              <a:t>分别以前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个字节表示网络号，后面字节表示网络中的主机号</a:t>
            </a:r>
          </a:p>
          <a:p>
            <a:pPr algn="just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</a:t>
            </a:r>
            <a:r>
              <a:rPr lang="zh-CN" altLang="en-US" dirty="0" smtClean="0"/>
              <a:t>地址分类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24841"/>
              </p:ext>
            </p:extLst>
          </p:nvPr>
        </p:nvGraphicFramePr>
        <p:xfrm>
          <a:off x="1668463" y="2011958"/>
          <a:ext cx="6719887" cy="481012"/>
        </p:xfrm>
        <a:graphic>
          <a:graphicData uri="http://schemas.openxmlformats.org/drawingml/2006/table">
            <a:tbl>
              <a:tblPr/>
              <a:tblGrid>
                <a:gridCol w="384175"/>
                <a:gridCol w="1655762"/>
                <a:gridCol w="4679950"/>
              </a:tblGrid>
              <a:tr h="481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网络标识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主机标识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81526"/>
              </p:ext>
            </p:extLst>
          </p:nvPr>
        </p:nvGraphicFramePr>
        <p:xfrm>
          <a:off x="1620838" y="2997795"/>
          <a:ext cx="6767512" cy="457200"/>
        </p:xfrm>
        <a:graphic>
          <a:graphicData uri="http://schemas.openxmlformats.org/drawingml/2006/table">
            <a:tbl>
              <a:tblPr/>
              <a:tblGrid>
                <a:gridCol w="431800"/>
                <a:gridCol w="360362"/>
                <a:gridCol w="2590800"/>
                <a:gridCol w="338455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网络标识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主机标识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64910"/>
              </p:ext>
            </p:extLst>
          </p:nvPr>
        </p:nvGraphicFramePr>
        <p:xfrm>
          <a:off x="1692275" y="3910608"/>
          <a:ext cx="6696075" cy="457200"/>
        </p:xfrm>
        <a:graphic>
          <a:graphicData uri="http://schemas.openxmlformats.org/drawingml/2006/table">
            <a:tbl>
              <a:tblPr/>
              <a:tblGrid>
                <a:gridCol w="427038"/>
                <a:gridCol w="357187"/>
                <a:gridCol w="354013"/>
                <a:gridCol w="3757612"/>
                <a:gridCol w="18002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网络标识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主机标识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468313" y="1916708"/>
            <a:ext cx="11049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Arial" pitchFamily="34" charset="0"/>
              </a:rPr>
              <a:t>A  </a:t>
            </a:r>
            <a:r>
              <a:rPr lang="zh-CN" altLang="en-US" b="1">
                <a:latin typeface="Arial" pitchFamily="34" charset="0"/>
              </a:rPr>
              <a:t>类</a:t>
            </a:r>
          </a:p>
          <a:p>
            <a:pPr algn="ctr" eaLnBrk="1" hangingPunct="1"/>
            <a:r>
              <a:rPr lang="zh-CN" altLang="en-US" b="1">
                <a:latin typeface="Arial" pitchFamily="34" charset="0"/>
              </a:rPr>
              <a:t>大型网络</a:t>
            </a: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1692275" y="1700808"/>
            <a:ext cx="678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Arial" pitchFamily="34" charset="0"/>
              </a:rPr>
              <a:t>1   2                     8  9                                                                  32</a:t>
            </a: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1736725" y="3574058"/>
            <a:ext cx="666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Arial" pitchFamily="34" charset="0"/>
              </a:rPr>
              <a:t>1    2    3   4                                                   24 25                   32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692275" y="2702520"/>
            <a:ext cx="672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Arial" pitchFamily="34" charset="0"/>
              </a:rPr>
              <a:t>1    2   3                                 16 17                                            32</a:t>
            </a: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468313" y="2867620"/>
            <a:ext cx="11049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Arial" pitchFamily="34" charset="0"/>
              </a:rPr>
              <a:t>B  </a:t>
            </a:r>
            <a:r>
              <a:rPr lang="zh-CN" altLang="en-US" b="1">
                <a:latin typeface="Arial" pitchFamily="34" charset="0"/>
              </a:rPr>
              <a:t>类</a:t>
            </a:r>
          </a:p>
          <a:p>
            <a:pPr algn="ctr" eaLnBrk="1" hangingPunct="1"/>
            <a:r>
              <a:rPr lang="zh-CN" altLang="en-US" b="1">
                <a:latin typeface="Arial" pitchFamily="34" charset="0"/>
              </a:rPr>
              <a:t>中型网络</a:t>
            </a:r>
          </a:p>
        </p:txBody>
      </p: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468313" y="3796308"/>
            <a:ext cx="11049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Arial" pitchFamily="34" charset="0"/>
              </a:rPr>
              <a:t>C  </a:t>
            </a:r>
            <a:r>
              <a:rPr lang="zh-CN" altLang="en-US" b="1">
                <a:latin typeface="Arial" pitchFamily="34" charset="0"/>
              </a:rPr>
              <a:t>类</a:t>
            </a:r>
          </a:p>
          <a:p>
            <a:pPr algn="ctr" eaLnBrk="1" hangingPunct="1"/>
            <a:r>
              <a:rPr lang="zh-CN" altLang="en-US" b="1">
                <a:latin typeface="Arial" pitchFamily="34" charset="0"/>
              </a:rPr>
              <a:t>小型网络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034" y="4892967"/>
            <a:ext cx="8390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类地址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网络号：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1-127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主机号：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0-255 0-255 1-254</a:t>
            </a:r>
          </a:p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类地址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网络号：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128-191 0-255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主机号：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0-255 1-254</a:t>
            </a:r>
          </a:p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C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类地址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网络号：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192-223 0-255 0-255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主机号：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1-254 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5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IP</a:t>
            </a:r>
            <a:r>
              <a:rPr lang="zh-CN" altLang="en-US" dirty="0"/>
              <a:t>地址分类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56580"/>
              </p:ext>
            </p:extLst>
          </p:nvPr>
        </p:nvGraphicFramePr>
        <p:xfrm>
          <a:off x="611560" y="2060848"/>
          <a:ext cx="7992888" cy="308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521"/>
                <a:gridCol w="2202123"/>
                <a:gridCol w="2406022"/>
                <a:gridCol w="1998222"/>
              </a:tblGrid>
              <a:tr h="676819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类别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首字节范围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网络地址长度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用途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126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A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1-126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r>
                        <a:rPr lang="zh-CN" sz="1800" kern="100">
                          <a:effectLst/>
                        </a:rPr>
                        <a:t>个字节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大型网络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19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B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128-191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r>
                        <a:rPr lang="zh-CN" sz="1800" kern="100">
                          <a:effectLst/>
                        </a:rPr>
                        <a:t>个字节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中型网络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19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C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192-223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r>
                        <a:rPr lang="zh-CN" sz="1800" kern="100">
                          <a:effectLst/>
                        </a:rPr>
                        <a:t>个字节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小型网络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19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D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224-239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r>
                        <a:rPr lang="zh-CN" sz="1800" kern="100">
                          <a:effectLst/>
                        </a:rPr>
                        <a:t>个字节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>
                          <a:effectLst/>
                        </a:rPr>
                        <a:t>多播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006"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E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240-255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r>
                        <a:rPr lang="zh-CN" sz="1800" kern="100">
                          <a:effectLst/>
                        </a:rPr>
                        <a:t>个字节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670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1800" kern="100" dirty="0">
                          <a:effectLst/>
                        </a:rPr>
                        <a:t>保留（用于测试等）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5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ea"/>
              </a:rPr>
              <a:t>IPv6</a:t>
            </a:r>
            <a:r>
              <a:rPr lang="zh-CN" altLang="zh-CN" dirty="0" smtClean="0">
                <a:latin typeface="+mj-ea"/>
              </a:rPr>
              <a:t>地址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IPv6</a:t>
            </a:r>
            <a:r>
              <a:rPr lang="zh-CN" altLang="zh-CN" dirty="0"/>
              <a:t>使用</a:t>
            </a:r>
            <a:r>
              <a:rPr lang="en-US" altLang="zh-CN" dirty="0"/>
              <a:t>128</a:t>
            </a:r>
            <a:r>
              <a:rPr lang="zh-CN" altLang="zh-CN" dirty="0"/>
              <a:t>位地址</a:t>
            </a:r>
            <a:r>
              <a:rPr lang="zh-CN" altLang="zh-CN" dirty="0" smtClean="0"/>
              <a:t>编码</a:t>
            </a:r>
            <a:endParaRPr lang="en-US" altLang="zh-CN" dirty="0" smtClean="0"/>
          </a:p>
          <a:p>
            <a:r>
              <a:rPr lang="zh-CN" altLang="zh-CN" dirty="0"/>
              <a:t>报头格式</a:t>
            </a:r>
            <a:r>
              <a:rPr lang="zh-CN" altLang="zh-CN" dirty="0" smtClean="0"/>
              <a:t>灵活性</a:t>
            </a:r>
            <a:endParaRPr lang="en-US" altLang="zh-CN" dirty="0" smtClean="0"/>
          </a:p>
          <a:p>
            <a:r>
              <a:rPr lang="zh-CN" altLang="zh-CN" dirty="0"/>
              <a:t>改进的可扩展性</a:t>
            </a:r>
            <a:r>
              <a:rPr lang="zh-CN" altLang="zh-CN" dirty="0" smtClean="0"/>
              <a:t>支持</a:t>
            </a:r>
            <a:endParaRPr lang="en-US" altLang="zh-CN" dirty="0" smtClean="0"/>
          </a:p>
          <a:p>
            <a:r>
              <a:rPr lang="zh-CN" altLang="zh-CN" dirty="0"/>
              <a:t>支持资源的</a:t>
            </a:r>
            <a:r>
              <a:rPr lang="zh-CN" altLang="zh-CN" dirty="0" smtClean="0"/>
              <a:t>预分配</a:t>
            </a:r>
            <a:endParaRPr lang="en-US" altLang="zh-CN" dirty="0" smtClean="0"/>
          </a:p>
          <a:p>
            <a:r>
              <a:rPr lang="zh-CN" altLang="zh-CN" dirty="0"/>
              <a:t>支持即插即用</a:t>
            </a:r>
            <a:endParaRPr lang="en-US" altLang="zh-CN" dirty="0" smtClean="0"/>
          </a:p>
          <a:p>
            <a:r>
              <a:rPr lang="zh-CN" altLang="zh-CN" dirty="0"/>
              <a:t>身份验证与保密性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6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5" name="图片 4" descr="说明: MCB5XHEJNFIAE]]T~TFCPN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47" y="404664"/>
            <a:ext cx="3600400" cy="4352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 descr="说明: YSE0RR(O{KK)D4OA]}KS]LQ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3744417" cy="3856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图片 6" descr="说明: 5D$MW{J4V_STN%XJ~KU%]BU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57502"/>
            <a:ext cx="4896544" cy="2448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9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zh-CN" altLang="en-US" dirty="0" smtClean="0"/>
              <a:t>目标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因特网的发展</a:t>
            </a:r>
          </a:p>
          <a:p>
            <a:pPr lvl="0"/>
            <a:r>
              <a:rPr lang="zh-CN" altLang="zh-CN" dirty="0"/>
              <a:t>接入因特网的方式</a:t>
            </a:r>
          </a:p>
          <a:p>
            <a:pPr lvl="0"/>
            <a:r>
              <a:rPr lang="zh-CN" altLang="zh-CN" dirty="0"/>
              <a:t>网络地址</a:t>
            </a:r>
          </a:p>
          <a:p>
            <a:pPr lvl="0"/>
            <a:r>
              <a:rPr lang="zh-CN" altLang="zh-CN" dirty="0"/>
              <a:t>因特网技术在企业内部的应用</a:t>
            </a: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0037C-FF9B-4825-B91A-37067ED845A9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1765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3.4 Intranet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sz="2800" dirty="0"/>
              <a:t>Intranet</a:t>
            </a:r>
            <a:r>
              <a:rPr lang="zh-CN" altLang="zh-CN" sz="2800" dirty="0"/>
              <a:t>称为企业</a:t>
            </a:r>
            <a:r>
              <a:rPr lang="en-US" altLang="zh-CN" sz="2800" dirty="0" err="1"/>
              <a:t>内部网</a:t>
            </a:r>
            <a:r>
              <a:rPr lang="zh-CN" altLang="zh-CN" sz="2800" dirty="0"/>
              <a:t>，是</a:t>
            </a:r>
            <a:r>
              <a:rPr lang="en-US" altLang="zh-CN" sz="2800" dirty="0" err="1"/>
              <a:t>Internet技术</a:t>
            </a:r>
            <a:r>
              <a:rPr lang="zh-CN" altLang="zh-CN" sz="2800" dirty="0"/>
              <a:t>在企业内部的应用，使用与因特网相同的技术，建立在企业或组织内部并为其成员提供信息共享和交流等</a:t>
            </a:r>
            <a:r>
              <a:rPr lang="zh-CN" altLang="zh-CN" sz="2800" dirty="0" smtClean="0"/>
              <a:t>服务</a:t>
            </a:r>
            <a:r>
              <a:rPr lang="zh-CN" altLang="en-US" sz="2800" dirty="0"/>
              <a:t>：</a:t>
            </a:r>
            <a:endParaRPr lang="en-US" altLang="zh-CN" sz="2800" dirty="0" smtClean="0"/>
          </a:p>
          <a:p>
            <a:pPr lvl="1" algn="just"/>
            <a:r>
              <a:rPr lang="zh-CN" altLang="zh-CN" sz="2400" dirty="0"/>
              <a:t>万维网（</a:t>
            </a:r>
            <a:r>
              <a:rPr lang="en-US" altLang="zh-CN" sz="2400" dirty="0"/>
              <a:t>WEB</a:t>
            </a:r>
            <a:r>
              <a:rPr lang="zh-CN" altLang="zh-CN" sz="2400" dirty="0" smtClean="0"/>
              <a:t>）</a:t>
            </a:r>
            <a:r>
              <a:rPr lang="en-US" altLang="zh-CN" sz="2400" dirty="0" smtClean="0"/>
              <a:t>	</a:t>
            </a:r>
          </a:p>
          <a:p>
            <a:pPr lvl="1" algn="just"/>
            <a:r>
              <a:rPr lang="zh-CN" altLang="zh-CN" sz="2400" dirty="0" smtClean="0"/>
              <a:t>文件</a:t>
            </a:r>
            <a:r>
              <a:rPr lang="zh-CN" altLang="zh-CN" sz="2400" dirty="0"/>
              <a:t>传输（</a:t>
            </a:r>
            <a:r>
              <a:rPr lang="en-US" altLang="zh-CN" sz="2400" dirty="0"/>
              <a:t>FTP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  <a:p>
            <a:pPr lvl="1" algn="just"/>
            <a:r>
              <a:rPr lang="zh-CN" altLang="zh-CN" sz="2400" dirty="0" smtClean="0"/>
              <a:t>电子邮件</a:t>
            </a:r>
            <a:r>
              <a:rPr lang="zh-CN" altLang="zh-CN" sz="2400" dirty="0"/>
              <a:t>（</a:t>
            </a:r>
            <a:r>
              <a:rPr lang="en-US" altLang="zh-CN" sz="2400" dirty="0"/>
              <a:t>EMAIL</a:t>
            </a:r>
            <a:r>
              <a:rPr lang="zh-CN" altLang="zh-CN" sz="2400" dirty="0"/>
              <a:t>）</a:t>
            </a:r>
            <a:endParaRPr lang="en-US" altLang="zh-CN" sz="2400" dirty="0" smtClean="0"/>
          </a:p>
          <a:p>
            <a:pPr lvl="1" algn="just"/>
            <a:r>
              <a:rPr lang="zh-CN" altLang="en-US" sz="2400" dirty="0" smtClean="0"/>
              <a:t>等等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7" t="28722" r="10307" b="7028"/>
          <a:stretch>
            <a:fillRect/>
          </a:stretch>
        </p:blipFill>
        <p:spPr bwMode="auto">
          <a:xfrm>
            <a:off x="3923928" y="3078998"/>
            <a:ext cx="4608512" cy="3677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2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因特网的发展</a:t>
            </a:r>
          </a:p>
          <a:p>
            <a:pPr lvl="0"/>
            <a:r>
              <a:rPr lang="zh-CN" altLang="zh-CN" dirty="0"/>
              <a:t>接入因特网的方式</a:t>
            </a:r>
          </a:p>
          <a:p>
            <a:pPr lvl="0"/>
            <a:r>
              <a:rPr lang="zh-CN" altLang="zh-CN" dirty="0"/>
              <a:t>网络地址</a:t>
            </a:r>
          </a:p>
          <a:p>
            <a:pPr lvl="0"/>
            <a:r>
              <a:rPr lang="en-US" altLang="zh-CN" dirty="0" smtClean="0"/>
              <a:t>Intranet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9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ea"/>
              </a:rPr>
              <a:t>3.1 </a:t>
            </a:r>
            <a:r>
              <a:rPr lang="zh-CN" altLang="zh-CN" dirty="0" smtClean="0">
                <a:latin typeface="+mj-ea"/>
              </a:rPr>
              <a:t>因特网</a:t>
            </a:r>
            <a:r>
              <a:rPr lang="zh-CN" altLang="en-US" dirty="0">
                <a:latin typeface="+mj-ea"/>
              </a:rPr>
              <a:t>发展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Internet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，俗称因特网，是一个由遍及全世界、利用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TCP/IP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通信协议所建立的各种各样的网络组成的国际互联网络，其最初的来源仅仅是美国国防部的一个军事网络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ARPAnet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3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发展历史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1986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美国国家科学基金会</a:t>
            </a:r>
            <a:r>
              <a:rPr lang="zh-CN" altLang="en-US" dirty="0"/>
              <a:t>把全美</a:t>
            </a:r>
            <a:r>
              <a:rPr lang="en-US" altLang="zh-CN" dirty="0"/>
              <a:t>6</a:t>
            </a:r>
            <a:r>
              <a:rPr lang="zh-CN" altLang="en-US" dirty="0"/>
              <a:t>个超级计算机中心连接组成教育科研网</a:t>
            </a:r>
            <a:r>
              <a:rPr lang="en-US" altLang="zh-CN" dirty="0" err="1"/>
              <a:t>NSFnet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1989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正式</a:t>
            </a:r>
            <a:r>
              <a:rPr lang="zh-CN" altLang="en-US" dirty="0"/>
              <a:t>使用</a:t>
            </a:r>
            <a:r>
              <a:rPr lang="en-US" altLang="zh-CN" dirty="0"/>
              <a:t>Internet</a:t>
            </a:r>
            <a:r>
              <a:rPr lang="zh-CN" altLang="en-US" dirty="0"/>
              <a:t>这个名称。</a:t>
            </a:r>
          </a:p>
          <a:p>
            <a:r>
              <a:rPr lang="en-US" altLang="zh-CN" dirty="0"/>
              <a:t>1992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Internet</a:t>
            </a:r>
            <a:r>
              <a:rPr lang="zh-CN" altLang="en-US" dirty="0"/>
              <a:t>中的几个商用网络向用户提供联网服务：通信、信息发布、数据检索等。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8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ea"/>
              </a:rPr>
              <a:t>3.2 </a:t>
            </a:r>
            <a:r>
              <a:rPr lang="zh-CN" altLang="zh-CN" dirty="0" smtClean="0">
                <a:latin typeface="+mj-ea"/>
              </a:rPr>
              <a:t>接入</a:t>
            </a:r>
            <a:r>
              <a:rPr lang="zh-CN" altLang="en-US" dirty="0" smtClean="0">
                <a:latin typeface="+mj-ea"/>
              </a:rPr>
              <a:t>因特网</a:t>
            </a:r>
            <a:r>
              <a:rPr lang="zh-CN" altLang="zh-CN" dirty="0" smtClean="0">
                <a:latin typeface="+mj-ea"/>
              </a:rPr>
              <a:t>方式</a:t>
            </a:r>
            <a:endParaRPr lang="zh-CN" altLang="en-US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PSTN</a:t>
            </a:r>
            <a:r>
              <a:rPr lang="zh-CN" altLang="zh-CN" dirty="0" smtClean="0"/>
              <a:t>接入</a:t>
            </a:r>
            <a:endParaRPr lang="en-US" altLang="zh-CN" dirty="0" smtClean="0"/>
          </a:p>
          <a:p>
            <a:r>
              <a:rPr lang="en-US" altLang="zh-CN" dirty="0"/>
              <a:t>ISDN</a:t>
            </a:r>
            <a:r>
              <a:rPr lang="zh-CN" altLang="zh-CN" dirty="0" smtClean="0"/>
              <a:t>接入</a:t>
            </a:r>
            <a:endParaRPr lang="en-US" altLang="zh-CN" dirty="0" smtClean="0"/>
          </a:p>
          <a:p>
            <a:r>
              <a:rPr lang="en-US" altLang="zh-CN" dirty="0"/>
              <a:t>ADSL</a:t>
            </a:r>
            <a:r>
              <a:rPr lang="zh-CN" altLang="zh-CN" dirty="0" smtClean="0"/>
              <a:t>接入</a:t>
            </a:r>
            <a:endParaRPr lang="en-US" altLang="zh-CN" dirty="0" smtClean="0"/>
          </a:p>
          <a:p>
            <a:r>
              <a:rPr lang="en-US" altLang="zh-CN" dirty="0"/>
              <a:t>FTTH</a:t>
            </a:r>
            <a:r>
              <a:rPr lang="zh-CN" altLang="zh-CN" dirty="0" smtClean="0"/>
              <a:t>接入</a:t>
            </a:r>
            <a:endParaRPr lang="en-US" altLang="zh-CN" dirty="0" smtClean="0"/>
          </a:p>
          <a:p>
            <a:r>
              <a:rPr lang="en-US" altLang="zh-CN" dirty="0"/>
              <a:t>Wi-Fi</a:t>
            </a:r>
            <a:r>
              <a:rPr lang="zh-CN" altLang="zh-CN" dirty="0"/>
              <a:t>接入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2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PSTN</a:t>
            </a:r>
            <a:r>
              <a:rPr lang="zh-CN" altLang="zh-CN" dirty="0" smtClean="0"/>
              <a:t>接入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最高速率</a:t>
            </a:r>
            <a:r>
              <a:rPr lang="en-US" altLang="zh-CN" dirty="0" smtClean="0"/>
              <a:t>56Kbps</a:t>
            </a:r>
          </a:p>
          <a:p>
            <a:r>
              <a:rPr lang="en-US" altLang="zh-CN" dirty="0" smtClean="0"/>
              <a:t>PSTN</a:t>
            </a:r>
            <a:r>
              <a:rPr lang="zh-CN" altLang="zh-CN" dirty="0" smtClean="0"/>
              <a:t>上网</a:t>
            </a:r>
            <a:r>
              <a:rPr lang="zh-CN" altLang="zh-CN" dirty="0"/>
              <a:t>要支付电</a:t>
            </a:r>
            <a:r>
              <a:rPr lang="zh-CN" altLang="zh-CN" dirty="0" smtClean="0"/>
              <a:t>话费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43220"/>
            <a:ext cx="7800918" cy="2502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2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ISDN</a:t>
            </a:r>
            <a:r>
              <a:rPr lang="zh-CN" altLang="zh-CN" dirty="0"/>
              <a:t>接入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/>
              <a:t>一般为</a:t>
            </a:r>
            <a:r>
              <a:rPr lang="en-US" altLang="zh-CN" dirty="0"/>
              <a:t>128Kbps</a:t>
            </a:r>
            <a:r>
              <a:rPr lang="zh-CN" altLang="en-US" dirty="0"/>
              <a:t>，最高达到</a:t>
            </a:r>
            <a:r>
              <a:rPr lang="en-US" altLang="zh-CN" dirty="0"/>
              <a:t>2Mbps</a:t>
            </a:r>
          </a:p>
          <a:p>
            <a:pPr algn="just"/>
            <a:r>
              <a:rPr lang="zh-CN" altLang="en-US" dirty="0"/>
              <a:t>采用数字传输和数字交换技术，将电话、传真、数据、图像等业务统一在数字网络中进行传输和处理 </a:t>
            </a:r>
          </a:p>
          <a:p>
            <a:pPr algn="just"/>
            <a:r>
              <a:rPr lang="zh-CN" altLang="en-US" dirty="0"/>
              <a:t>利用一条</a:t>
            </a:r>
            <a:r>
              <a:rPr lang="en-US" altLang="zh-CN" dirty="0"/>
              <a:t>ISDN</a:t>
            </a:r>
            <a:r>
              <a:rPr lang="zh-CN" altLang="en-US" dirty="0"/>
              <a:t>用户线路，可以在上网的同时拨打电话、收发传真，就像两条电话线</a:t>
            </a:r>
            <a:r>
              <a:rPr lang="zh-CN" altLang="en-US" dirty="0" smtClean="0"/>
              <a:t>一样</a:t>
            </a:r>
            <a:endParaRPr lang="en-US" altLang="zh-CN" dirty="0" smtClean="0"/>
          </a:p>
          <a:p>
            <a:pPr algn="just"/>
            <a:r>
              <a:rPr lang="en-US" altLang="zh-CN" dirty="0"/>
              <a:t>ISDN</a:t>
            </a:r>
            <a:r>
              <a:rPr lang="zh-CN" altLang="zh-CN" dirty="0" smtClean="0"/>
              <a:t>上网要</a:t>
            </a:r>
            <a:r>
              <a:rPr lang="zh-CN" altLang="zh-CN" dirty="0"/>
              <a:t>支付电话费</a:t>
            </a:r>
            <a:endParaRPr lang="zh-CN" altLang="en-US" dirty="0"/>
          </a:p>
          <a:p>
            <a:pPr algn="just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3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ADSL</a:t>
            </a:r>
            <a:r>
              <a:rPr lang="zh-CN" altLang="zh-CN" dirty="0" smtClean="0"/>
              <a:t>接入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下行</a:t>
            </a:r>
            <a:r>
              <a:rPr lang="en-US" altLang="zh-CN" dirty="0"/>
              <a:t>20 Mbps</a:t>
            </a:r>
            <a:r>
              <a:rPr lang="zh-CN" altLang="zh-CN" dirty="0"/>
              <a:t>和上行</a:t>
            </a:r>
            <a:r>
              <a:rPr lang="en-US" altLang="zh-CN" dirty="0"/>
              <a:t>1 </a:t>
            </a:r>
            <a:r>
              <a:rPr lang="en-US" altLang="zh-CN" dirty="0" smtClean="0"/>
              <a:t>Mbps</a:t>
            </a:r>
          </a:p>
          <a:p>
            <a:r>
              <a:rPr lang="en-US" altLang="zh-CN" dirty="0"/>
              <a:t>ADSL</a:t>
            </a:r>
            <a:r>
              <a:rPr lang="zh-CN" altLang="zh-CN" dirty="0"/>
              <a:t>上网并不产生电话费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图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64610"/>
            <a:ext cx="7905924" cy="3976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8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FTTx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FTTP</a:t>
            </a:r>
            <a:r>
              <a:rPr lang="zh-CN" altLang="zh-CN" dirty="0"/>
              <a:t>（</a:t>
            </a:r>
            <a:r>
              <a:rPr lang="en-US" altLang="zh-CN" dirty="0"/>
              <a:t>Fiber To The  Premise </a:t>
            </a:r>
            <a:r>
              <a:rPr lang="zh-CN" altLang="zh-CN" dirty="0"/>
              <a:t>光纤到</a:t>
            </a:r>
            <a:r>
              <a:rPr lang="zh-CN" altLang="zh-CN" dirty="0" smtClean="0"/>
              <a:t>驻地）</a:t>
            </a:r>
            <a:endParaRPr lang="en-US" altLang="zh-CN" dirty="0" smtClean="0"/>
          </a:p>
          <a:p>
            <a:r>
              <a:rPr lang="en-US" altLang="zh-CN" dirty="0" smtClean="0"/>
              <a:t>FTTB</a:t>
            </a:r>
            <a:r>
              <a:rPr lang="zh-CN" altLang="zh-CN" dirty="0"/>
              <a:t>（</a:t>
            </a:r>
            <a:r>
              <a:rPr lang="en-US" altLang="zh-CN" dirty="0"/>
              <a:t>Fiber To The  Building </a:t>
            </a:r>
            <a:r>
              <a:rPr lang="zh-CN" altLang="zh-CN" dirty="0"/>
              <a:t>光纤到楼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FTTC</a:t>
            </a:r>
            <a:r>
              <a:rPr lang="zh-CN" altLang="zh-CN" dirty="0"/>
              <a:t>（</a:t>
            </a:r>
            <a:r>
              <a:rPr lang="en-US" altLang="zh-CN" dirty="0"/>
              <a:t>Fiber To The  Curb </a:t>
            </a:r>
            <a:r>
              <a:rPr lang="zh-CN" altLang="zh-CN" dirty="0"/>
              <a:t>光纤到路边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FTTN</a:t>
            </a:r>
            <a:r>
              <a:rPr lang="zh-CN" altLang="zh-CN" dirty="0"/>
              <a:t>（</a:t>
            </a:r>
            <a:r>
              <a:rPr lang="en-US" altLang="zh-CN" dirty="0"/>
              <a:t>Fiber To The  Neighborhood </a:t>
            </a:r>
            <a:r>
              <a:rPr lang="zh-CN" altLang="zh-CN" dirty="0"/>
              <a:t>光纤到邻里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FTTZ</a:t>
            </a:r>
            <a:r>
              <a:rPr lang="zh-CN" altLang="zh-CN" dirty="0" smtClean="0"/>
              <a:t>（</a:t>
            </a:r>
            <a:r>
              <a:rPr lang="en-US" altLang="zh-CN" dirty="0" smtClean="0"/>
              <a:t>Fiber </a:t>
            </a:r>
            <a:r>
              <a:rPr lang="en-US" altLang="zh-CN" dirty="0"/>
              <a:t>To The Zone </a:t>
            </a:r>
            <a:r>
              <a:rPr lang="zh-CN" altLang="zh-CN" dirty="0"/>
              <a:t>光纤到</a:t>
            </a:r>
            <a:r>
              <a:rPr lang="zh-CN" altLang="zh-CN" dirty="0" smtClean="0"/>
              <a:t>小区）</a:t>
            </a:r>
            <a:endParaRPr lang="en-US" altLang="zh-CN" dirty="0" smtClean="0"/>
          </a:p>
          <a:p>
            <a:r>
              <a:rPr lang="en-US" altLang="zh-CN" dirty="0" smtClean="0"/>
              <a:t>FTTO</a:t>
            </a:r>
            <a:r>
              <a:rPr lang="zh-CN" altLang="zh-CN" dirty="0"/>
              <a:t>（</a:t>
            </a:r>
            <a:r>
              <a:rPr lang="en-US" altLang="zh-CN" dirty="0"/>
              <a:t>Fiber To The Office </a:t>
            </a:r>
            <a:r>
              <a:rPr lang="zh-CN" altLang="zh-CN" dirty="0"/>
              <a:t>光纤到办公室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FTTH</a:t>
            </a:r>
            <a:r>
              <a:rPr lang="zh-CN" altLang="zh-CN" dirty="0"/>
              <a:t>（</a:t>
            </a:r>
            <a:r>
              <a:rPr lang="en-US" altLang="zh-CN" dirty="0"/>
              <a:t>Fiber To The Home </a:t>
            </a:r>
            <a:r>
              <a:rPr lang="zh-CN" altLang="zh-CN" dirty="0"/>
              <a:t>光纤到户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FTTD</a:t>
            </a:r>
            <a:r>
              <a:rPr lang="zh-CN" altLang="zh-CN" dirty="0"/>
              <a:t>（</a:t>
            </a:r>
            <a:r>
              <a:rPr lang="en-US" altLang="zh-CN" dirty="0"/>
              <a:t>Fiber To The Desk </a:t>
            </a:r>
            <a:r>
              <a:rPr lang="zh-CN" altLang="zh-CN" dirty="0"/>
              <a:t>光纤到桌面）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8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3373</TotalTime>
  <Words>883</Words>
  <Application>Microsoft Office PowerPoint</Application>
  <PresentationFormat>全屏显示(4:3)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暗香扑面</vt:lpstr>
      <vt:lpstr>计算机网络与网页制作 Chapter 03：因特网基础知识</vt:lpstr>
      <vt:lpstr>目标</vt:lpstr>
      <vt:lpstr>3.1 因特网发展</vt:lpstr>
      <vt:lpstr>发展历史</vt:lpstr>
      <vt:lpstr>3.2 接入因特网方式</vt:lpstr>
      <vt:lpstr>PSTN接入</vt:lpstr>
      <vt:lpstr>ISDN接入</vt:lpstr>
      <vt:lpstr>ADSL接入</vt:lpstr>
      <vt:lpstr>FTTx</vt:lpstr>
      <vt:lpstr>FTTH接入</vt:lpstr>
      <vt:lpstr>Wi-Fi接入</vt:lpstr>
      <vt:lpstr>3.3 网络地址</vt:lpstr>
      <vt:lpstr>物理地址（MAC地址）</vt:lpstr>
      <vt:lpstr>IP地址</vt:lpstr>
      <vt:lpstr>IP地址分类</vt:lpstr>
      <vt:lpstr>IP地址分类</vt:lpstr>
      <vt:lpstr>IP地址分类</vt:lpstr>
      <vt:lpstr>IPv6地址</vt:lpstr>
      <vt:lpstr>PowerPoint 演示文稿</vt:lpstr>
      <vt:lpstr>3.4 Intranet</vt:lpstr>
      <vt:lpstr>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 Word 01</dc:title>
  <dc:creator>river</dc:creator>
  <cp:lastModifiedBy>XIAO Chuan</cp:lastModifiedBy>
  <cp:revision>222</cp:revision>
  <dcterms:created xsi:type="dcterms:W3CDTF">2012-07-11T22:38:37Z</dcterms:created>
  <dcterms:modified xsi:type="dcterms:W3CDTF">2013-06-09T03:51:15Z</dcterms:modified>
</cp:coreProperties>
</file>