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279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0521" autoAdjust="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9C958-CCEC-4B5C-9900-42A5D1BC89E7}" type="datetimeFigureOut">
              <a:rPr lang="zh-CN" altLang="en-US" smtClean="0"/>
              <a:t>2013/5/30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24629-7CD4-4EF0-BC5B-A6F489E0A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02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F2BE-3D35-4440-8050-A7C21C60DDCD}" type="datetime1">
              <a:rPr lang="zh-CN" altLang="en-US" smtClean="0"/>
              <a:t>2013/5/30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大学计算机信息科技教程</a:t>
            </a:r>
            <a:r>
              <a:rPr lang="en-US" altLang="zh-CN" smtClean="0"/>
              <a:t>(</a:t>
            </a:r>
            <a:r>
              <a:rPr lang="zh-CN" altLang="en-US" smtClean="0"/>
              <a:t>第二版</a:t>
            </a:r>
            <a:r>
              <a:rPr lang="en-US" altLang="zh-CN" smtClean="0"/>
              <a:t>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78E5-C9AB-4381-8F09-7977A1D15C60}" type="datetime1">
              <a:rPr lang="zh-CN" altLang="en-US" smtClean="0"/>
              <a:t>2013/5/30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大学计算机信息科技教程</a:t>
            </a:r>
            <a:r>
              <a:rPr lang="en-US" altLang="zh-CN" smtClean="0"/>
              <a:t>(</a:t>
            </a:r>
            <a:r>
              <a:rPr lang="zh-CN" altLang="en-US" smtClean="0"/>
              <a:t>第二版</a:t>
            </a:r>
            <a:r>
              <a:rPr lang="en-US" altLang="zh-CN" smtClean="0"/>
              <a:t>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DE9F-84AE-4EE1-B6FE-EB107B7E5E38}" type="datetime1">
              <a:rPr lang="zh-CN" altLang="en-US" smtClean="0"/>
              <a:t>2013/5/30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大学计算机信息科技教程</a:t>
            </a:r>
            <a:r>
              <a:rPr lang="en-US" altLang="zh-CN" smtClean="0"/>
              <a:t>(</a:t>
            </a:r>
            <a:r>
              <a:rPr lang="zh-CN" altLang="en-US" smtClean="0"/>
              <a:t>第二版</a:t>
            </a:r>
            <a:r>
              <a:rPr lang="en-US" altLang="zh-CN" smtClean="0"/>
              <a:t>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F521C8C0-BFA3-4AD1-97F1-46182BC7D1CE}" type="datetime1">
              <a:rPr lang="zh-CN" altLang="en-US" smtClean="0"/>
              <a:t>2013/5/30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r>
              <a:rPr lang="zh-CN" altLang="en-US" smtClean="0"/>
              <a:t>大学计算机信息科技教程</a:t>
            </a:r>
            <a:r>
              <a:rPr lang="en-US" altLang="zh-CN" smtClean="0"/>
              <a:t>(</a:t>
            </a:r>
            <a:r>
              <a:rPr lang="zh-CN" altLang="en-US" smtClean="0"/>
              <a:t>第二版</a:t>
            </a:r>
            <a:r>
              <a:rPr lang="en-US" altLang="zh-CN" smtClean="0"/>
              <a:t>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40E7-A798-420A-A600-5550C971B573}" type="datetime1">
              <a:rPr lang="zh-CN" altLang="en-US" smtClean="0"/>
              <a:t>2013/5/30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大学计算机信息科技教程</a:t>
            </a:r>
            <a:r>
              <a:rPr lang="en-US" altLang="zh-CN" smtClean="0"/>
              <a:t>(</a:t>
            </a:r>
            <a:r>
              <a:rPr lang="zh-CN" altLang="en-US" smtClean="0"/>
              <a:t>第二版</a:t>
            </a:r>
            <a:r>
              <a:rPr lang="en-US" altLang="zh-CN" smtClean="0"/>
              <a:t>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5402-8AD4-46FE-AEC7-A288DF3F683C}" type="datetime1">
              <a:rPr lang="zh-CN" altLang="en-US" smtClean="0"/>
              <a:t>2013/5/30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大学计算机信息科技教程</a:t>
            </a:r>
            <a:r>
              <a:rPr lang="en-US" altLang="zh-CN" smtClean="0"/>
              <a:t>(</a:t>
            </a:r>
            <a:r>
              <a:rPr lang="zh-CN" altLang="en-US" smtClean="0"/>
              <a:t>第二版</a:t>
            </a:r>
            <a:r>
              <a:rPr lang="en-US" altLang="zh-CN" smtClean="0"/>
              <a:t>)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C78F-4DB3-44ED-8E63-1DFA6C7B49E9}" type="datetime1">
              <a:rPr lang="zh-CN" altLang="en-US" smtClean="0"/>
              <a:t>2013/5/30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大学计算机信息科技教程</a:t>
            </a:r>
            <a:r>
              <a:rPr lang="en-US" altLang="zh-CN" smtClean="0"/>
              <a:t>(</a:t>
            </a:r>
            <a:r>
              <a:rPr lang="zh-CN" altLang="en-US" smtClean="0"/>
              <a:t>第二版</a:t>
            </a:r>
            <a:r>
              <a:rPr lang="en-US" altLang="zh-CN" smtClean="0"/>
              <a:t>)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384A-332B-42DE-9A15-E2209922AE99}" type="datetime1">
              <a:rPr lang="zh-CN" altLang="en-US" smtClean="0"/>
              <a:t>2013/5/30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大学计算机信息科技教程</a:t>
            </a:r>
            <a:r>
              <a:rPr lang="en-US" altLang="zh-CN" smtClean="0"/>
              <a:t>(</a:t>
            </a:r>
            <a:r>
              <a:rPr lang="zh-CN" altLang="en-US" smtClean="0"/>
              <a:t>第二版</a:t>
            </a:r>
            <a:r>
              <a:rPr lang="en-US" altLang="zh-CN" smtClean="0"/>
              <a:t>)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110F-CE78-4B79-AFFC-320F20FFED13}" type="datetime1">
              <a:rPr lang="zh-CN" altLang="en-US" smtClean="0"/>
              <a:t>2013/5/30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大学计算机信息科技教程</a:t>
            </a:r>
            <a:r>
              <a:rPr lang="en-US" altLang="zh-CN" smtClean="0"/>
              <a:t>(</a:t>
            </a:r>
            <a:r>
              <a:rPr lang="zh-CN" altLang="en-US" smtClean="0"/>
              <a:t>第二版</a:t>
            </a:r>
            <a:r>
              <a:rPr lang="en-US" altLang="zh-CN" smtClean="0"/>
              <a:t>)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A32-4C81-427F-890D-B30DDADE6443}" type="datetime1">
              <a:rPr lang="zh-CN" altLang="en-US" smtClean="0"/>
              <a:t>2013/5/30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大学计算机信息科技教程</a:t>
            </a:r>
            <a:r>
              <a:rPr lang="en-US" altLang="zh-CN" smtClean="0"/>
              <a:t>(</a:t>
            </a:r>
            <a:r>
              <a:rPr lang="zh-CN" altLang="en-US" smtClean="0"/>
              <a:t>第二版</a:t>
            </a:r>
            <a:r>
              <a:rPr lang="en-US" altLang="zh-CN" smtClean="0"/>
              <a:t>)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A471-9622-483E-AEE5-9DA6499ABA23}" type="datetime1">
              <a:rPr lang="zh-CN" altLang="en-US" smtClean="0"/>
              <a:t>2013/5/30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大学计算机信息科技教程</a:t>
            </a:r>
            <a:r>
              <a:rPr lang="en-US" altLang="zh-CN" smtClean="0"/>
              <a:t>(</a:t>
            </a:r>
            <a:r>
              <a:rPr lang="zh-CN" altLang="en-US" smtClean="0"/>
              <a:t>第二版</a:t>
            </a:r>
            <a:r>
              <a:rPr lang="en-US" altLang="zh-CN" smtClean="0"/>
              <a:t>)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7F904896-73A8-4B5D-8AEE-9E3843E6DDCB}" type="datetime1">
              <a:rPr lang="zh-CN" altLang="en-US" smtClean="0"/>
              <a:t>2013/5/30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大学计算机信息科技教程</a:t>
            </a:r>
            <a:r>
              <a:rPr lang="en-US" altLang="zh-CN" smtClean="0"/>
              <a:t>(</a:t>
            </a:r>
            <a:r>
              <a:rPr lang="zh-CN" altLang="en-US" smtClean="0"/>
              <a:t>第二版</a:t>
            </a:r>
            <a:r>
              <a:rPr lang="en-US" altLang="zh-CN" smtClean="0"/>
              <a:t>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计算机网络</a:t>
            </a:r>
            <a:r>
              <a:rPr lang="zh-CN" altLang="en-US" dirty="0" smtClean="0"/>
              <a:t>与网页制作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4000" dirty="0" smtClean="0"/>
              <a:t>Chapter 14</a:t>
            </a:r>
            <a:r>
              <a:rPr lang="zh-CN" altLang="en-US" sz="4000" dirty="0" smtClean="0"/>
              <a:t>：</a:t>
            </a:r>
            <a:r>
              <a:rPr lang="zh-CN" altLang="zh-CN" sz="4000" dirty="0"/>
              <a:t>添加动画、视频和声音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复旦大学计算机学院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1835" y="5302949"/>
            <a:ext cx="214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肖川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cxiao@fudan.edu.cn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4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65217"/>
            <a:ext cx="6120680" cy="342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 </a:t>
            </a:r>
            <a:r>
              <a:rPr lang="zh-CN" altLang="zh-CN" dirty="0" smtClean="0"/>
              <a:t>插入</a:t>
            </a:r>
            <a:r>
              <a:rPr lang="zh-CN" altLang="zh-CN" dirty="0"/>
              <a:t>影片</a:t>
            </a:r>
            <a:r>
              <a:rPr lang="zh-CN" altLang="zh-CN" dirty="0" smtClean="0"/>
              <a:t>视频</a:t>
            </a:r>
            <a:r>
              <a:rPr lang="en-US" altLang="zh-CN" dirty="0" smtClean="0"/>
              <a:t>(mpg)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CN" altLang="en-US" sz="2800" dirty="0" smtClean="0"/>
              <a:t>用</a:t>
            </a:r>
            <a:r>
              <a:rPr lang="zh-CN" altLang="en-US" sz="2800" dirty="0"/>
              <a:t>影片</a:t>
            </a:r>
            <a:r>
              <a:rPr lang="zh-CN" altLang="en-US" sz="2800" dirty="0" smtClean="0"/>
              <a:t>视频</a:t>
            </a:r>
            <a:r>
              <a:rPr lang="zh-CN" altLang="en-US" sz="2800" dirty="0"/>
              <a:t>代替页面内的手机图片。为了重用图片的文字环绕样式，记住</a:t>
            </a:r>
            <a:r>
              <a:rPr lang="en-US" altLang="zh-CN" sz="2800" dirty="0"/>
              <a:t>ID</a:t>
            </a:r>
            <a:r>
              <a:rPr lang="zh-CN" altLang="en-US" sz="2800" dirty="0"/>
              <a:t>为</a:t>
            </a:r>
            <a:r>
              <a:rPr lang="en-US" altLang="zh-CN" sz="2800" dirty="0"/>
              <a:t>recommend</a:t>
            </a:r>
            <a:r>
              <a:rPr lang="zh-CN" altLang="en-US" sz="2800" dirty="0"/>
              <a:t>。</a:t>
            </a:r>
          </a:p>
          <a:p>
            <a:pPr algn="just"/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5887633" cy="93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椭圆 7"/>
          <p:cNvSpPr/>
          <p:nvPr/>
        </p:nvSpPr>
        <p:spPr>
          <a:xfrm>
            <a:off x="896434" y="6134478"/>
            <a:ext cx="1224136" cy="4896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20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插入影片视频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CN" altLang="en-US" sz="2800" dirty="0" smtClean="0"/>
              <a:t>删除图片，定位光标，</a:t>
            </a:r>
            <a:r>
              <a:rPr lang="zh-CN" altLang="en-US" sz="2800" dirty="0"/>
              <a:t>在面板“资源”内选中要添加</a:t>
            </a:r>
            <a:r>
              <a:rPr lang="zh-CN" altLang="en-US" sz="2800" dirty="0" smtClean="0"/>
              <a:t>的</a:t>
            </a:r>
            <a:r>
              <a:rPr lang="en-US" altLang="zh-CN" sz="2800" dirty="0" smtClean="0"/>
              <a:t>mpg</a:t>
            </a:r>
            <a:r>
              <a:rPr lang="zh-CN" altLang="en-US" sz="2800" dirty="0" smtClean="0"/>
              <a:t>文件</a:t>
            </a:r>
            <a:r>
              <a:rPr lang="zh-CN" altLang="en-US" sz="2800" dirty="0"/>
              <a:t>，再单击“插入”按钮。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1" y="2636912"/>
            <a:ext cx="378123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椭圆 7"/>
          <p:cNvSpPr/>
          <p:nvPr/>
        </p:nvSpPr>
        <p:spPr>
          <a:xfrm>
            <a:off x="541441" y="5706476"/>
            <a:ext cx="864096" cy="458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107504" y="4231144"/>
            <a:ext cx="588006" cy="314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82225"/>
            <a:ext cx="4871942" cy="249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右箭头 6"/>
          <p:cNvSpPr/>
          <p:nvPr/>
        </p:nvSpPr>
        <p:spPr>
          <a:xfrm>
            <a:off x="3806734" y="4797152"/>
            <a:ext cx="539029" cy="494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560277" y="4631246"/>
            <a:ext cx="792088" cy="4773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79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81" y="2564903"/>
            <a:ext cx="6849838" cy="417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5" y="1196752"/>
            <a:ext cx="8012971" cy="131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修改影片视频属性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331640" y="2042760"/>
            <a:ext cx="1584176" cy="450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552165" y="1647720"/>
            <a:ext cx="720080" cy="808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标注 8"/>
          <p:cNvSpPr/>
          <p:nvPr/>
        </p:nvSpPr>
        <p:spPr>
          <a:xfrm>
            <a:off x="5292080" y="476672"/>
            <a:ext cx="1800200" cy="936104"/>
          </a:xfrm>
          <a:prstGeom prst="wedgeRectCallout">
            <a:avLst>
              <a:gd name="adj1" fmla="val -102885"/>
              <a:gd name="adj2" fmla="val 78780"/>
            </a:avLst>
          </a:prstGeom>
          <a:solidFill>
            <a:schemeClr val="bg2">
              <a:lumMod val="75000"/>
            </a:scheme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 smtClean="0">
                <a:solidFill>
                  <a:schemeClr val="tx1"/>
                </a:solidFill>
              </a:rPr>
              <a:t>视频原始大小为</a:t>
            </a:r>
            <a:r>
              <a:rPr lang="en-US" altLang="zh-CN" sz="1400" dirty="0" smtClean="0">
                <a:solidFill>
                  <a:schemeClr val="tx1"/>
                </a:solidFill>
              </a:rPr>
              <a:t>352 ×288</a:t>
            </a:r>
            <a:r>
              <a:rPr lang="zh-CN" altLang="en-US" sz="1400" dirty="0" smtClean="0">
                <a:solidFill>
                  <a:schemeClr val="tx1"/>
                </a:solidFill>
              </a:rPr>
              <a:t>，</a:t>
            </a:r>
            <a:r>
              <a:rPr lang="zh-CN" altLang="zh-CN" sz="1400" dirty="0">
                <a:solidFill>
                  <a:schemeClr val="tx1"/>
                </a:solidFill>
              </a:rPr>
              <a:t>额外添加</a:t>
            </a:r>
            <a:r>
              <a:rPr lang="en-US" altLang="zh-CN" sz="1400" dirty="0">
                <a:solidFill>
                  <a:schemeClr val="tx1"/>
                </a:solidFill>
              </a:rPr>
              <a:t>20</a:t>
            </a:r>
            <a:r>
              <a:rPr lang="zh-CN" altLang="zh-CN" sz="1400" dirty="0">
                <a:solidFill>
                  <a:schemeClr val="tx1"/>
                </a:solidFill>
              </a:rPr>
              <a:t>像素的</a:t>
            </a:r>
            <a:r>
              <a:rPr lang="zh-CN" altLang="zh-CN" sz="1400" dirty="0" smtClean="0">
                <a:solidFill>
                  <a:schemeClr val="tx1"/>
                </a:solidFill>
              </a:rPr>
              <a:t>高度</a:t>
            </a:r>
            <a:r>
              <a:rPr lang="zh-CN" altLang="en-US" sz="1400" dirty="0" smtClean="0">
                <a:solidFill>
                  <a:schemeClr val="tx1"/>
                </a:solidFill>
              </a:rPr>
              <a:t>用于显示播放控制面板。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 </a:t>
            </a:r>
            <a:r>
              <a:rPr lang="zh-CN" altLang="zh-CN" dirty="0" smtClean="0"/>
              <a:t>插入声音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CN" altLang="en-US" sz="2800" dirty="0"/>
              <a:t>定位光标，</a:t>
            </a:r>
            <a:r>
              <a:rPr lang="zh-CN" altLang="zh-CN" sz="2800" dirty="0" smtClean="0"/>
              <a:t>菜单</a:t>
            </a:r>
            <a:r>
              <a:rPr lang="en-US" altLang="zh-CN" sz="2800" dirty="0" smtClean="0"/>
              <a:t> </a:t>
            </a:r>
            <a:r>
              <a:rPr lang="zh-CN" altLang="zh-CN" sz="2800" dirty="0" smtClean="0"/>
              <a:t>插入</a:t>
            </a:r>
            <a:r>
              <a:rPr lang="en-US" altLang="zh-CN" sz="2800" dirty="0"/>
              <a:t>&gt;&gt;</a:t>
            </a:r>
            <a:r>
              <a:rPr lang="zh-CN" altLang="zh-CN" sz="2800" dirty="0"/>
              <a:t>媒体</a:t>
            </a:r>
            <a:r>
              <a:rPr lang="en-US" altLang="zh-CN" sz="2800" dirty="0"/>
              <a:t>&gt;&gt;</a:t>
            </a:r>
            <a:r>
              <a:rPr lang="zh-CN" altLang="zh-CN" sz="2800" dirty="0" smtClean="0"/>
              <a:t>插件</a:t>
            </a:r>
            <a:r>
              <a:rPr lang="zh-CN" altLang="en-US" sz="2800" dirty="0" smtClean="0"/>
              <a:t>，选定音频文件后在页面出现一个插件图标。</a:t>
            </a:r>
            <a:endParaRPr lang="en-US" altLang="zh-CN" sz="2800" dirty="0" smtClean="0"/>
          </a:p>
          <a:p>
            <a:pPr algn="just"/>
            <a:r>
              <a:rPr lang="zh-CN" altLang="en-US" sz="2800" dirty="0" smtClean="0"/>
              <a:t>手工调整插件图标的高度和宽度，使之足够容纳音频播放控制面板。</a:t>
            </a:r>
            <a:endParaRPr lang="zh-CN" altLang="en-US" sz="2800" dirty="0"/>
          </a:p>
          <a:p>
            <a:pPr algn="just"/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32856"/>
            <a:ext cx="323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箭头连接符 5"/>
          <p:cNvCxnSpPr/>
          <p:nvPr/>
        </p:nvCxnSpPr>
        <p:spPr>
          <a:xfrm>
            <a:off x="5796136" y="2294781"/>
            <a:ext cx="648072" cy="0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18" y="3212976"/>
            <a:ext cx="366490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1" y="5661248"/>
            <a:ext cx="821319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标注 9"/>
          <p:cNvSpPr/>
          <p:nvPr/>
        </p:nvSpPr>
        <p:spPr>
          <a:xfrm>
            <a:off x="1331640" y="4149080"/>
            <a:ext cx="1800200" cy="936104"/>
          </a:xfrm>
          <a:prstGeom prst="wedgeRectCallout">
            <a:avLst>
              <a:gd name="adj1" fmla="val -67719"/>
              <a:gd name="adj2" fmla="val 125116"/>
            </a:avLst>
          </a:prstGeom>
          <a:solidFill>
            <a:schemeClr val="bg2">
              <a:lumMod val="75000"/>
            </a:scheme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 smtClean="0">
                <a:solidFill>
                  <a:schemeClr val="tx1"/>
                </a:solidFill>
              </a:rPr>
              <a:t>如有必要，可在“属性”面板设置插件的“</a:t>
            </a:r>
            <a:r>
              <a:rPr lang="en-US" altLang="zh-CN" sz="1400" dirty="0" smtClean="0">
                <a:solidFill>
                  <a:schemeClr val="tx1"/>
                </a:solidFill>
              </a:rPr>
              <a:t>ID</a:t>
            </a:r>
            <a:r>
              <a:rPr lang="zh-CN" altLang="en-US" sz="1400" dirty="0" smtClean="0">
                <a:solidFill>
                  <a:schemeClr val="tx1"/>
                </a:solidFill>
              </a:rPr>
              <a:t>”、“对齐”、“类”等属性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浏览器预览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87" y="1484784"/>
            <a:ext cx="795542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2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修改音频的自动播放属性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单击插件图标，</a:t>
            </a:r>
            <a:r>
              <a:rPr lang="zh-CN" altLang="en-US" dirty="0"/>
              <a:t>面</a:t>
            </a:r>
            <a:r>
              <a:rPr lang="zh-CN" altLang="en-US" dirty="0" smtClean="0"/>
              <a:t>板 属性</a:t>
            </a:r>
            <a:r>
              <a:rPr lang="en-US" altLang="zh-CN" dirty="0" smtClean="0"/>
              <a:t>&gt;&gt;</a:t>
            </a:r>
            <a:r>
              <a:rPr lang="zh-CN" altLang="en-US" dirty="0" smtClean="0"/>
              <a:t>参数</a:t>
            </a:r>
            <a:r>
              <a:rPr lang="en-US" altLang="zh-CN" dirty="0" smtClean="0"/>
              <a:t>…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6950"/>
            <a:ext cx="56673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01" y="3861048"/>
            <a:ext cx="4492410" cy="199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箭头连接符 5"/>
          <p:cNvCxnSpPr/>
          <p:nvPr/>
        </p:nvCxnSpPr>
        <p:spPr>
          <a:xfrm>
            <a:off x="5039217" y="3284984"/>
            <a:ext cx="0" cy="576064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标注 9"/>
          <p:cNvSpPr/>
          <p:nvPr/>
        </p:nvSpPr>
        <p:spPr>
          <a:xfrm>
            <a:off x="1907704" y="5301208"/>
            <a:ext cx="2232248" cy="852500"/>
          </a:xfrm>
          <a:prstGeom prst="wedgeRectCallout">
            <a:avLst>
              <a:gd name="adj1" fmla="val -4651"/>
              <a:gd name="adj2" fmla="val -88290"/>
            </a:avLst>
          </a:prstGeom>
          <a:solidFill>
            <a:schemeClr val="bg2">
              <a:lumMod val="75000"/>
            </a:scheme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 smtClean="0">
                <a:solidFill>
                  <a:schemeClr val="tx1"/>
                </a:solidFill>
              </a:rPr>
              <a:t>手工添加参数 </a:t>
            </a:r>
            <a:r>
              <a:rPr lang="en-US" altLang="zh-CN" sz="1400" dirty="0" err="1" smtClean="0">
                <a:solidFill>
                  <a:schemeClr val="tx1"/>
                </a:solidFill>
              </a:rPr>
              <a:t>autoplay</a:t>
            </a:r>
            <a:r>
              <a:rPr lang="en-US" altLang="zh-CN" sz="1400" dirty="0" smtClean="0">
                <a:solidFill>
                  <a:schemeClr val="tx1"/>
                </a:solidFill>
              </a:rPr>
              <a:t> 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en-US" altLang="zh-CN" sz="1400" dirty="0" smtClean="0">
              <a:solidFill>
                <a:schemeClr val="tx1"/>
              </a:solidFill>
            </a:endParaRPr>
          </a:p>
          <a:p>
            <a:r>
              <a:rPr lang="zh-CN" altLang="en-US" sz="1400" dirty="0" smtClean="0">
                <a:solidFill>
                  <a:schemeClr val="tx1"/>
                </a:solidFill>
              </a:rPr>
              <a:t>若</a:t>
            </a:r>
            <a:r>
              <a:rPr lang="zh-CN" altLang="en-US" sz="1400" dirty="0">
                <a:solidFill>
                  <a:schemeClr val="tx1"/>
                </a:solidFill>
              </a:rPr>
              <a:t>值</a:t>
            </a:r>
            <a:r>
              <a:rPr lang="zh-CN" altLang="en-US" sz="1400" dirty="0" smtClean="0">
                <a:solidFill>
                  <a:schemeClr val="tx1"/>
                </a:solidFill>
              </a:rPr>
              <a:t>设为“</a:t>
            </a:r>
            <a:r>
              <a:rPr lang="en-US" altLang="zh-CN" sz="1400" dirty="0" smtClean="0">
                <a:solidFill>
                  <a:schemeClr val="tx1"/>
                </a:solidFill>
              </a:rPr>
              <a:t>true</a:t>
            </a:r>
            <a:r>
              <a:rPr lang="zh-CN" altLang="en-US" sz="1400" dirty="0" smtClean="0">
                <a:solidFill>
                  <a:schemeClr val="tx1"/>
                </a:solidFill>
              </a:rPr>
              <a:t>”，则页面打开时自动播放此音频。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771800" y="4725144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4788024" y="3105799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4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添加</a:t>
            </a:r>
            <a:r>
              <a:rPr lang="en-US" altLang="zh-CN" dirty="0" smtClean="0"/>
              <a:t>Flash</a:t>
            </a:r>
            <a:r>
              <a:rPr lang="zh-CN" altLang="en-US" dirty="0" smtClean="0"/>
              <a:t>动画</a:t>
            </a:r>
            <a:endParaRPr lang="en-US" altLang="zh-CN" dirty="0" smtClean="0"/>
          </a:p>
          <a:p>
            <a:r>
              <a:rPr lang="zh-CN" altLang="en-US" dirty="0" smtClean="0"/>
              <a:t>添加</a:t>
            </a:r>
            <a:r>
              <a:rPr lang="en-US" altLang="zh-CN" dirty="0" smtClean="0"/>
              <a:t>Flash</a:t>
            </a:r>
            <a:r>
              <a:rPr lang="zh-CN" altLang="en-US" dirty="0" smtClean="0"/>
              <a:t>视频</a:t>
            </a:r>
            <a:endParaRPr lang="en-US" altLang="zh-CN" dirty="0" smtClean="0"/>
          </a:p>
          <a:p>
            <a:r>
              <a:rPr lang="zh-CN" altLang="en-US" dirty="0" smtClean="0"/>
              <a:t>添加影片视频</a:t>
            </a:r>
            <a:endParaRPr lang="en-US" altLang="zh-CN" dirty="0" smtClean="0"/>
          </a:p>
          <a:p>
            <a:r>
              <a:rPr lang="zh-CN" altLang="en-US" dirty="0" smtClean="0"/>
              <a:t>添加声音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9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zh-CN" altLang="en-US" dirty="0" smtClean="0"/>
              <a:t>目标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zh-CN" dirty="0"/>
              <a:t>插入动画内容</a:t>
            </a:r>
          </a:p>
          <a:p>
            <a:pPr lvl="0"/>
            <a:r>
              <a:rPr lang="zh-CN" altLang="zh-CN" dirty="0"/>
              <a:t>使用“资源”面板</a:t>
            </a:r>
          </a:p>
          <a:p>
            <a:pPr lvl="0"/>
            <a:r>
              <a:rPr lang="zh-CN" altLang="zh-CN" dirty="0"/>
              <a:t>理解插件</a:t>
            </a:r>
          </a:p>
          <a:p>
            <a:pPr lvl="0"/>
            <a:r>
              <a:rPr lang="zh-CN" altLang="zh-CN" dirty="0"/>
              <a:t>为网页添加视频和</a:t>
            </a:r>
            <a:r>
              <a:rPr lang="zh-CN" altLang="zh-CN" dirty="0" smtClean="0"/>
              <a:t>声音</a:t>
            </a:r>
            <a:endParaRPr lang="zh-CN" altLang="zh-CN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0037C-FF9B-4825-B91A-37067ED845A9}" type="slidenum">
              <a:rPr lang="en-US" altLang="zh-CN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51765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准备工作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dirty="0" smtClean="0"/>
              <a:t>将多媒体文件</a:t>
            </a:r>
            <a:r>
              <a:rPr lang="en-US" altLang="zh-CN" dirty="0" smtClean="0"/>
              <a:t>(</a:t>
            </a:r>
            <a:r>
              <a:rPr lang="zh-CN" altLang="en-US" dirty="0" smtClean="0"/>
              <a:t>视频、音频、动画</a:t>
            </a:r>
            <a:r>
              <a:rPr lang="en-US" altLang="zh-CN" dirty="0" smtClean="0"/>
              <a:t>)</a:t>
            </a:r>
            <a:r>
              <a:rPr lang="zh-CN" altLang="en-US" dirty="0" smtClean="0"/>
              <a:t>放到站点文件夹的子文件夹</a:t>
            </a:r>
            <a:r>
              <a:rPr lang="zh-CN" altLang="en-US" dirty="0"/>
              <a:t>“</a:t>
            </a:r>
            <a:r>
              <a:rPr lang="en-US" altLang="zh-CN" dirty="0" smtClean="0"/>
              <a:t>assets</a:t>
            </a:r>
            <a:r>
              <a:rPr lang="zh-CN" altLang="en-US" dirty="0" smtClean="0"/>
              <a:t>”内。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58" y="2804962"/>
            <a:ext cx="6156684" cy="37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椭圆 5"/>
          <p:cNvSpPr/>
          <p:nvPr/>
        </p:nvSpPr>
        <p:spPr>
          <a:xfrm>
            <a:off x="2123728" y="2924944"/>
            <a:ext cx="2232248" cy="386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2771800" y="6237312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4283968" y="5589240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0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zh-CN" dirty="0" smtClean="0"/>
              <a:t>插入</a:t>
            </a:r>
            <a:r>
              <a:rPr lang="en-US" altLang="zh-CN" dirty="0"/>
              <a:t>Flash</a:t>
            </a:r>
            <a:r>
              <a:rPr lang="zh-CN" altLang="zh-CN" dirty="0" smtClean="0"/>
              <a:t>动画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swf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CN" altLang="en-US" sz="2400" dirty="0" smtClean="0"/>
              <a:t>定位光标，在面板“资源”内选中要添加的</a:t>
            </a:r>
            <a:r>
              <a:rPr lang="en-US" altLang="zh-CN" sz="2400" dirty="0" err="1" smtClean="0"/>
              <a:t>swf</a:t>
            </a:r>
            <a:r>
              <a:rPr lang="zh-CN" altLang="en-US" sz="2400" dirty="0" smtClean="0"/>
              <a:t>文件，再单击“插入”按钮。</a:t>
            </a:r>
            <a:endParaRPr lang="en-US" altLang="zh-CN" sz="2400" dirty="0" smtClean="0"/>
          </a:p>
          <a:p>
            <a:pPr algn="just"/>
            <a:r>
              <a:rPr lang="zh-CN" altLang="en-US" sz="2400" dirty="0" smtClean="0"/>
              <a:t>手工调整动画的宽和高。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2956426"/>
            <a:ext cx="5471630" cy="371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修改动画的属性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421378" y="1343987"/>
            <a:ext cx="8301245" cy="11489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2695574"/>
            <a:ext cx="7272808" cy="411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1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保存页面时“确认”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12" y="1995488"/>
            <a:ext cx="6048976" cy="352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9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 </a:t>
            </a:r>
            <a:r>
              <a:rPr lang="zh-CN" altLang="zh-CN" dirty="0" smtClean="0"/>
              <a:t>添加</a:t>
            </a:r>
            <a:r>
              <a:rPr lang="en-US" altLang="zh-CN" dirty="0"/>
              <a:t>Flash</a:t>
            </a:r>
            <a:r>
              <a:rPr lang="zh-CN" altLang="zh-CN" dirty="0" smtClean="0"/>
              <a:t>视频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flv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用</a:t>
            </a:r>
            <a:r>
              <a:rPr lang="en-US" altLang="zh-CN" sz="2800" dirty="0" smtClean="0"/>
              <a:t>Flash</a:t>
            </a:r>
            <a:r>
              <a:rPr lang="zh-CN" altLang="en-US" sz="2800" dirty="0" smtClean="0"/>
              <a:t>视频代替页面内的手机图片。为了重用图片的文字环绕样式，记住</a:t>
            </a:r>
            <a:r>
              <a:rPr lang="en-US" altLang="zh-CN" sz="2800" dirty="0" smtClean="0"/>
              <a:t>ID</a:t>
            </a:r>
            <a:r>
              <a:rPr lang="zh-CN" altLang="en-US" sz="2800" dirty="0" smtClean="0"/>
              <a:t>为</a:t>
            </a:r>
            <a:r>
              <a:rPr lang="en-US" altLang="zh-CN" sz="2800" dirty="0" smtClean="0"/>
              <a:t>recommend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65217"/>
            <a:ext cx="6120680" cy="342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5887633" cy="93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896434" y="6134478"/>
            <a:ext cx="1224136" cy="4896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96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插入</a:t>
            </a:r>
            <a:r>
              <a:rPr lang="en-US" altLang="zh-CN" dirty="0"/>
              <a:t>F</a:t>
            </a:r>
            <a:r>
              <a:rPr lang="en-US" altLang="zh-CN" dirty="0" smtClean="0"/>
              <a:t>lash</a:t>
            </a:r>
            <a:r>
              <a:rPr lang="zh-CN" altLang="en-US" dirty="0" smtClean="0"/>
              <a:t>视频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CN" altLang="en-US" sz="2800" dirty="0" smtClean="0"/>
              <a:t>删除图片，定位光标，</a:t>
            </a:r>
            <a:r>
              <a:rPr lang="zh-CN" altLang="zh-CN" sz="2800" dirty="0"/>
              <a:t>菜单 插入</a:t>
            </a:r>
            <a:r>
              <a:rPr lang="en-US" altLang="zh-CN" sz="2800" dirty="0"/>
              <a:t>&gt;&gt;</a:t>
            </a:r>
            <a:r>
              <a:rPr lang="zh-CN" altLang="zh-CN" sz="2800" dirty="0"/>
              <a:t>媒体</a:t>
            </a:r>
            <a:r>
              <a:rPr lang="en-US" altLang="zh-CN" sz="2800" dirty="0"/>
              <a:t>&gt;&gt;</a:t>
            </a:r>
            <a:r>
              <a:rPr lang="en-US" altLang="zh-CN" sz="2800" dirty="0" smtClean="0"/>
              <a:t>FLV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93213" y="2204864"/>
            <a:ext cx="4557574" cy="4491122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116506" y="4149080"/>
            <a:ext cx="720080" cy="3456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75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修改</a:t>
            </a:r>
            <a:r>
              <a:rPr lang="en-US" altLang="zh-CN" dirty="0" smtClean="0"/>
              <a:t>flash</a:t>
            </a:r>
            <a:r>
              <a:rPr lang="zh-CN" altLang="en-US" dirty="0" smtClean="0"/>
              <a:t>视频属性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65515" y="1340768"/>
            <a:ext cx="8012971" cy="1512168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055331" y="1891716"/>
            <a:ext cx="1080120" cy="3456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2177516" y="1551088"/>
            <a:ext cx="676527" cy="3456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31" y="2564905"/>
            <a:ext cx="7074940" cy="41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椭圆 9"/>
          <p:cNvSpPr/>
          <p:nvPr/>
        </p:nvSpPr>
        <p:spPr>
          <a:xfrm>
            <a:off x="1595391" y="5229200"/>
            <a:ext cx="744361" cy="3456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16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3294</TotalTime>
  <Words>356</Words>
  <Application>Microsoft Office PowerPoint</Application>
  <PresentationFormat>全屏显示(4:3)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暗香扑面</vt:lpstr>
      <vt:lpstr>计算机网络与网页制作 Chapter 14：添加动画、视频和声音</vt:lpstr>
      <vt:lpstr>目标</vt:lpstr>
      <vt:lpstr>准备工作</vt:lpstr>
      <vt:lpstr>1. 插入Flash动画(swf)</vt:lpstr>
      <vt:lpstr>修改动画的属性</vt:lpstr>
      <vt:lpstr>保存页面时“确认”</vt:lpstr>
      <vt:lpstr>2. 添加Flash视频(flv)</vt:lpstr>
      <vt:lpstr>插入Flash视频</vt:lpstr>
      <vt:lpstr>修改flash视频属性</vt:lpstr>
      <vt:lpstr>3. 插入影片视频(mpg)</vt:lpstr>
      <vt:lpstr>插入影片视频</vt:lpstr>
      <vt:lpstr>修改影片视频属性</vt:lpstr>
      <vt:lpstr>4. 插入声音</vt:lpstr>
      <vt:lpstr>浏览器预览</vt:lpstr>
      <vt:lpstr>修改音频的自动播放属性</vt:lpstr>
      <vt:lpstr>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办公自动化 Word 01</dc:title>
  <dc:creator>river</dc:creator>
  <cp:lastModifiedBy>XIAO Chuan</cp:lastModifiedBy>
  <cp:revision>230</cp:revision>
  <dcterms:created xsi:type="dcterms:W3CDTF">2012-07-11T22:38:37Z</dcterms:created>
  <dcterms:modified xsi:type="dcterms:W3CDTF">2013-05-30T04:28:24Z</dcterms:modified>
</cp:coreProperties>
</file>