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62" r:id="rId5"/>
    <p:sldId id="261" r:id="rId6"/>
    <p:sldId id="260" r:id="rId7"/>
    <p:sldId id="263" r:id="rId8"/>
    <p:sldId id="264" r:id="rId9"/>
    <p:sldId id="265" r:id="rId10"/>
    <p:sldId id="266" r:id="rId11"/>
    <p:sldId id="268"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56"/>
    <p:restoredTop sz="94281"/>
  </p:normalViewPr>
  <p:slideViewPr>
    <p:cSldViewPr snapToGrid="0" snapToObjects="1">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FD6C9-12D5-9F45-86CE-5C7ABAA6DA93}" type="datetimeFigureOut">
              <a:rPr kumimoji="1" lang="zh-CN" altLang="en-US" smtClean="0"/>
              <a:t>2017/11/30</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A6065-1836-8C4D-924C-BCDE8F2EA01D}" type="slidenum">
              <a:rPr kumimoji="1" lang="zh-CN" altLang="en-US" smtClean="0"/>
              <a:t>‹#›</a:t>
            </a:fld>
            <a:endParaRPr kumimoji="1" lang="zh-CN" altLang="en-US"/>
          </a:p>
        </p:txBody>
      </p:sp>
    </p:spTree>
    <p:extLst>
      <p:ext uri="{BB962C8B-B14F-4D97-AF65-F5344CB8AC3E}">
        <p14:creationId xmlns:p14="http://schemas.microsoft.com/office/powerpoint/2010/main" val="9591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11/30/17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标题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B80C674-7DFC-42FE-B9CD-82963CDB1557}"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题注">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2076456F-F47D-4F25-8053-2A695DA0CA7D}"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标题的引述">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zh-CN" altLang="en-US" smtClean="0"/>
              <a:t>单击此处编辑母版标题样式</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D6C7379-69CC-4837-9905-BEBA22830C8A}"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9EB8B7E-8AEE-4F10-BFEE-C999AD004D36}"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三栏">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zh-CN" altLang="en-US" smtClean="0"/>
              <a:t>单击此处编辑母版标题样式</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zh-CN" altLang="en-US" smtClean="0"/>
              <a:t>单击此处编辑母版文本样式</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zh-CN" altLang="en-US" smtClean="0"/>
              <a:t>单击此处编辑母版文本样式</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3" name="Date Placeholder 2"/>
          <p:cNvSpPr>
            <a:spLocks noGrp="1"/>
          </p:cNvSpPr>
          <p:nvPr>
            <p:ph type="dt" sz="half" idx="10"/>
          </p:nvPr>
        </p:nvSpPr>
        <p:spPr/>
        <p:txBody>
          <a:bodyPr/>
          <a:lstStyle/>
          <a:p>
            <a:fld id="{8668F3F9-58BC-440B-B37B-805B9055EF92}" type="datetimeFigureOut">
              <a:rPr lang="en-US" dirty="0"/>
              <a:t>11/30/17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三栏图片">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zh-CN" altLang="en-US" smtClean="0"/>
              <a:t>单击此处编辑母版标题样式</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将图片拖动到占位符，或单击添加图标</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3" name="Date Placeholder 2"/>
          <p:cNvSpPr>
            <a:spLocks noGrp="1"/>
          </p:cNvSpPr>
          <p:nvPr>
            <p:ph type="dt" sz="half" idx="10"/>
          </p:nvPr>
        </p:nvSpPr>
        <p:spPr/>
        <p:txBody>
          <a:bodyPr/>
          <a:lstStyle/>
          <a:p>
            <a:fld id="{0D5A53AF-48EA-489D-8260-9DCAB666386A}" type="datetimeFigureOut">
              <a:rPr lang="en-US" dirty="0"/>
              <a:t>11/30/17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zh-CN" altLang="en-US" smtClean="0"/>
              <a:t>单击此处编辑母版标题样式</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11/30/17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20000" y="2505075"/>
            <a:ext cx="5025216"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zh-CN" altLang="en-US" smtClean="0"/>
              <a:t>单击此处编辑母版文本样式</a:t>
            </a:r>
          </a:p>
        </p:txBody>
      </p:sp>
      <p:sp>
        <p:nvSpPr>
          <p:cNvPr id="6" name="Content Placeholder 5"/>
          <p:cNvSpPr>
            <a:spLocks noGrp="1"/>
          </p:cNvSpPr>
          <p:nvPr>
            <p:ph sz="quarter" idx="4"/>
          </p:nvPr>
        </p:nvSpPr>
        <p:spPr>
          <a:xfrm>
            <a:off x="6319840" y="2505075"/>
            <a:ext cx="5035548" cy="3684588"/>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11/30/17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11/30/17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11/30/17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F7D1BD23-6E54-4D9D-AD88-A2813C73CC25}"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471A834-4F3C-4AF9-9C74-05EC35A0F292}" type="datetimeFigureOut">
              <a:rPr lang="en-US" dirty="0"/>
              <a:t>11/30/17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11/30/17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188464" y="2690092"/>
            <a:ext cx="9144000" cy="1641490"/>
          </a:xfrm>
        </p:spPr>
        <p:txBody>
          <a:bodyPr/>
          <a:lstStyle/>
          <a:p>
            <a:r>
              <a:rPr kumimoji="1" lang="en-US" altLang="zh-CN" dirty="0" smtClean="0"/>
              <a:t>FHA</a:t>
            </a:r>
            <a:endParaRPr kumimoji="1" lang="zh-CN" altLang="en-US" dirty="0"/>
          </a:p>
        </p:txBody>
      </p:sp>
      <p:sp>
        <p:nvSpPr>
          <p:cNvPr id="3" name="副标题 2"/>
          <p:cNvSpPr>
            <a:spLocks noGrp="1"/>
          </p:cNvSpPr>
          <p:nvPr>
            <p:ph type="subTitle" idx="1"/>
          </p:nvPr>
        </p:nvSpPr>
        <p:spPr>
          <a:xfrm>
            <a:off x="2209800" y="5504887"/>
            <a:ext cx="9144000" cy="754025"/>
          </a:xfrm>
        </p:spPr>
        <p:txBody>
          <a:bodyPr/>
          <a:lstStyle/>
          <a:p>
            <a:r>
              <a:rPr kumimoji="1" lang="zh-CN" altLang="en-US" dirty="0" smtClean="0"/>
              <a:t>刘昂轩、陈卓楠、吕承哲、赵炙阳</a:t>
            </a:r>
            <a:endParaRPr kumimoji="1" lang="zh-CN" altLang="en-US" dirty="0"/>
          </a:p>
        </p:txBody>
      </p:sp>
    </p:spTree>
    <p:extLst>
      <p:ext uri="{BB962C8B-B14F-4D97-AF65-F5344CB8AC3E}">
        <p14:creationId xmlns:p14="http://schemas.microsoft.com/office/powerpoint/2010/main" val="779166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的存在意义</a:t>
            </a:r>
            <a:endParaRPr kumimoji="1" lang="zh-CN" altLang="en-US" dirty="0"/>
          </a:p>
        </p:txBody>
      </p:sp>
      <p:sp>
        <p:nvSpPr>
          <p:cNvPr id="5" name="矩形 4"/>
          <p:cNvSpPr/>
          <p:nvPr/>
        </p:nvSpPr>
        <p:spPr>
          <a:xfrm>
            <a:off x="475488" y="1280160"/>
            <a:ext cx="11375136" cy="4901342"/>
          </a:xfrm>
          <a:prstGeom prst="rect">
            <a:avLst/>
          </a:prstGeom>
        </p:spPr>
        <p:txBody>
          <a:bodyPr wrap="square">
            <a:spAutoFit/>
          </a:bodyPr>
          <a:lstStyle/>
          <a:p>
            <a:pPr marL="266700">
              <a:lnSpc>
                <a:spcPts val="2460"/>
              </a:lnSpc>
            </a:pPr>
            <a:endParaRPr lang="en-US" altLang="zh-CN" kern="0" dirty="0" smtClean="0">
              <a:latin typeface="Songti SC" charset="-122"/>
              <a:ea typeface="Songti SC" charset="-122"/>
              <a:cs typeface="Songti SC" charset="-122"/>
            </a:endParaRPr>
          </a:p>
          <a:p>
            <a:pPr marL="266700">
              <a:lnSpc>
                <a:spcPts val="2460"/>
              </a:lnSpc>
            </a:pPr>
            <a:r>
              <a:rPr lang="en-US" altLang="zh-CN" kern="0" dirty="0" smtClean="0">
                <a:latin typeface="Songti SC" charset="-122"/>
                <a:ea typeface="Songti SC" charset="-122"/>
                <a:cs typeface="Songti SC" charset="-122"/>
              </a:rPr>
              <a:t>FHA </a:t>
            </a:r>
            <a:r>
              <a:rPr lang="en-US" altLang="zh-CN" kern="0" dirty="0">
                <a:latin typeface="Songti SC" charset="-122"/>
                <a:ea typeface="Songti SC" charset="-122"/>
                <a:cs typeface="Songti SC" charset="-122"/>
              </a:rPr>
              <a:t>provides mortgage insurance for Single Family, Multifamily, and Healthcare loans made by FHA approved lenders throughout the United States and its territories, backed by the full faith and credit of the U.S. government. As a result, lenders assume less risk, and are protected against losses from property owners defaulting on their mortgage loans. This guarantee of payment enables lenders to provide market rate loans to all eligible purchasers</a:t>
            </a:r>
            <a:r>
              <a:rPr lang="en-US" altLang="zh-CN" kern="0" dirty="0" smtClean="0">
                <a:latin typeface="Songti SC" charset="-122"/>
                <a:ea typeface="Songti SC" charset="-122"/>
                <a:cs typeface="Songti SC" charset="-122"/>
              </a:rPr>
              <a:t>.</a:t>
            </a:r>
            <a:endParaRPr lang="en-US" altLang="zh-CN" kern="0" dirty="0">
              <a:latin typeface="Songti SC" charset="-122"/>
              <a:ea typeface="Songti SC" charset="-122"/>
              <a:cs typeface="Songti SC" charset="-122"/>
            </a:endParaRPr>
          </a:p>
          <a:p>
            <a:pPr marL="266700">
              <a:lnSpc>
                <a:spcPts val="2460"/>
              </a:lnSpc>
            </a:pPr>
            <a:endParaRPr lang="zh-CN" altLang="zh-CN" sz="1600" kern="100" dirty="0">
              <a:latin typeface="Songti SC" charset="-122"/>
              <a:ea typeface="Songti SC" charset="-122"/>
              <a:cs typeface="Songti SC" charset="-122"/>
            </a:endParaRPr>
          </a:p>
          <a:p>
            <a:pPr marL="266700" indent="266700" algn="r" latinLnBrk="1">
              <a:lnSpc>
                <a:spcPts val="2460"/>
              </a:lnSpc>
              <a:spcAft>
                <a:spcPts val="0"/>
              </a:spcAft>
            </a:pPr>
            <a:r>
              <a:rPr lang="zh-CN" altLang="zh-CN" kern="0" dirty="0">
                <a:latin typeface="Songti SC" charset="-122"/>
                <a:ea typeface="Songti SC" charset="-122"/>
                <a:cs typeface="Songti SC" charset="-122"/>
              </a:rPr>
              <a:t>——</a:t>
            </a:r>
            <a:r>
              <a:rPr lang="en-US" altLang="zh-CN" kern="0" dirty="0">
                <a:latin typeface="Songti SC" charset="-122"/>
                <a:ea typeface="Songti SC" charset="-122"/>
                <a:cs typeface="Songti SC" charset="-122"/>
              </a:rPr>
              <a:t>2016 ANNUAL REPORT</a:t>
            </a:r>
            <a:endParaRPr lang="zh-CN" altLang="zh-CN" sz="1600" kern="100" dirty="0">
              <a:latin typeface="Songti SC" charset="-122"/>
              <a:ea typeface="Songti SC" charset="-122"/>
              <a:cs typeface="Songti SC" charset="-122"/>
            </a:endParaRPr>
          </a:p>
          <a:p>
            <a:pPr marL="266700">
              <a:lnSpc>
                <a:spcPts val="2460"/>
              </a:lnSpc>
            </a:pPr>
            <a:endParaRPr lang="en-US" altLang="zh-CN" kern="0" dirty="0">
              <a:latin typeface="Songti SC" charset="-122"/>
              <a:ea typeface="Songti SC" charset="-122"/>
              <a:cs typeface="Songti SC" charset="-122"/>
            </a:endParaRPr>
          </a:p>
          <a:p>
            <a:pPr marL="266700">
              <a:lnSpc>
                <a:spcPts val="2460"/>
              </a:lnSpc>
            </a:pPr>
            <a:endParaRPr lang="en-US" altLang="zh-CN" kern="0" dirty="0" smtClean="0">
              <a:latin typeface="Songti SC" charset="-122"/>
              <a:ea typeface="Songti SC" charset="-122"/>
              <a:cs typeface="Songti SC" charset="-122"/>
            </a:endParaRPr>
          </a:p>
          <a:p>
            <a:pPr marL="266700">
              <a:lnSpc>
                <a:spcPts val="2460"/>
              </a:lnSpc>
            </a:pPr>
            <a:r>
              <a:rPr lang="zh-CN" altLang="zh-CN" kern="0" dirty="0" smtClean="0">
                <a:latin typeface="Songti SC" charset="-122"/>
                <a:ea typeface="Songti SC" charset="-122"/>
                <a:cs typeface="Songti SC" charset="-122"/>
              </a:rPr>
              <a:t>联邦</a:t>
            </a:r>
            <a:r>
              <a:rPr lang="zh-CN" altLang="zh-CN" kern="0" dirty="0">
                <a:latin typeface="Songti SC" charset="-122"/>
                <a:ea typeface="Songti SC" charset="-122"/>
                <a:cs typeface="Songti SC" charset="-122"/>
              </a:rPr>
              <a:t>住房管理局为美国及其领土</a:t>
            </a:r>
            <a:r>
              <a:rPr lang="zh-CN" altLang="zh-CN" kern="0" dirty="0" smtClean="0">
                <a:latin typeface="Songti SC" charset="-122"/>
                <a:ea typeface="Songti SC" charset="-122"/>
                <a:cs typeface="Songti SC" charset="-122"/>
              </a:rPr>
              <a:t>上</a:t>
            </a:r>
            <a:r>
              <a:rPr lang="en-US" altLang="zh-CN" kern="0" dirty="0" smtClean="0">
                <a:latin typeface="Songti SC" charset="-122"/>
                <a:ea typeface="Songti SC" charset="-122"/>
                <a:cs typeface="Songti SC" charset="-122"/>
              </a:rPr>
              <a:t>FHA</a:t>
            </a:r>
            <a:r>
              <a:rPr lang="zh-CN" altLang="zh-CN" kern="0" dirty="0">
                <a:latin typeface="Songti SC" charset="-122"/>
                <a:ea typeface="Songti SC" charset="-122"/>
                <a:cs typeface="Songti SC" charset="-122"/>
              </a:rPr>
              <a:t>批准的贷款人提供单一家庭，多户住房和医疗保健贷款的抵押贷款保险，并得到美国政府的充分支持和信用扶持。 </a:t>
            </a:r>
            <a:r>
              <a:rPr lang="zh-CN" altLang="zh-CN" b="1" kern="0" dirty="0">
                <a:latin typeface="Songti SC" charset="-122"/>
                <a:ea typeface="Songti SC" charset="-122"/>
                <a:cs typeface="Songti SC" charset="-122"/>
              </a:rPr>
              <a:t>因此，</a:t>
            </a:r>
            <a:r>
              <a:rPr lang="en-US" altLang="zh-CN" b="1" kern="0" dirty="0">
                <a:latin typeface="Songti SC" charset="-122"/>
                <a:ea typeface="Songti SC" charset="-122"/>
                <a:cs typeface="Songti SC" charset="-122"/>
              </a:rPr>
              <a:t>FHA</a:t>
            </a:r>
            <a:r>
              <a:rPr lang="zh-CN" altLang="zh-CN" b="1" kern="0" dirty="0">
                <a:latin typeface="Songti SC" charset="-122"/>
                <a:ea typeface="Songti SC" charset="-122"/>
                <a:cs typeface="Songti SC" charset="-122"/>
              </a:rPr>
              <a:t>贷款的贷款人承担的风险较小</a:t>
            </a:r>
            <a:r>
              <a:rPr lang="zh-CN" altLang="zh-CN" b="1" kern="0" dirty="0" smtClean="0">
                <a:latin typeface="Songti SC" charset="-122"/>
                <a:ea typeface="Songti SC" charset="-122"/>
                <a:cs typeface="Songti SC" charset="-122"/>
              </a:rPr>
              <a:t>，</a:t>
            </a:r>
            <a:r>
              <a:rPr lang="zh-TW" altLang="en-US" b="1" kern="0" dirty="0" smtClean="0">
                <a:latin typeface="Songti SC" charset="-122"/>
                <a:ea typeface="Songti SC" charset="-122"/>
                <a:cs typeface="Songti SC" charset="-122"/>
              </a:rPr>
              <a:t>且</a:t>
            </a:r>
            <a:r>
              <a:rPr lang="zh-CN" altLang="zh-CN" b="1" kern="0" dirty="0" smtClean="0">
                <a:latin typeface="Songti SC" charset="-122"/>
                <a:ea typeface="Songti SC" charset="-122"/>
                <a:cs typeface="Songti SC" charset="-122"/>
              </a:rPr>
              <a:t>受到</a:t>
            </a:r>
            <a:r>
              <a:rPr lang="zh-TW" altLang="en-US" b="1" kern="0" dirty="0" smtClean="0">
                <a:latin typeface="Songti SC" charset="-122"/>
                <a:ea typeface="Songti SC" charset="-122"/>
                <a:cs typeface="Songti SC" charset="-122"/>
              </a:rPr>
              <a:t>因</a:t>
            </a:r>
            <a:r>
              <a:rPr lang="zh-CN" altLang="zh-CN" b="1" kern="0" dirty="0" smtClean="0">
                <a:latin typeface="Songti SC" charset="-122"/>
                <a:ea typeface="Songti SC" charset="-122"/>
                <a:cs typeface="Songti SC" charset="-122"/>
              </a:rPr>
              <a:t>抵押</a:t>
            </a:r>
            <a:r>
              <a:rPr lang="zh-CN" altLang="zh-CN" b="1" kern="0" dirty="0">
                <a:latin typeface="Songti SC" charset="-122"/>
                <a:ea typeface="Songti SC" charset="-122"/>
                <a:cs typeface="Songti SC" charset="-122"/>
              </a:rPr>
              <a:t>贷款</a:t>
            </a:r>
            <a:r>
              <a:rPr lang="zh-CN" altLang="zh-CN" b="1" kern="0" dirty="0" smtClean="0">
                <a:latin typeface="Songti SC" charset="-122"/>
                <a:ea typeface="Songti SC" charset="-122"/>
                <a:cs typeface="Songti SC" charset="-122"/>
              </a:rPr>
              <a:t>拖欠</a:t>
            </a:r>
            <a:r>
              <a:rPr lang="zh-TW" altLang="en-US" b="1" kern="0" dirty="0" smtClean="0">
                <a:latin typeface="Songti SC" charset="-122"/>
                <a:ea typeface="Songti SC" charset="-122"/>
                <a:cs typeface="Songti SC" charset="-122"/>
              </a:rPr>
              <a:t>而</a:t>
            </a:r>
            <a:r>
              <a:rPr lang="zh-CN" altLang="zh-CN" b="1" kern="0" dirty="0" smtClean="0">
                <a:latin typeface="Songti SC" charset="-122"/>
                <a:ea typeface="Songti SC" charset="-122"/>
                <a:cs typeface="Songti SC" charset="-122"/>
              </a:rPr>
              <a:t>导致损失</a:t>
            </a:r>
            <a:r>
              <a:rPr lang="zh-CN" altLang="zh-CN" b="1" kern="0" dirty="0">
                <a:latin typeface="Songti SC" charset="-122"/>
                <a:ea typeface="Songti SC" charset="-122"/>
                <a:cs typeface="Songti SC" charset="-122"/>
              </a:rPr>
              <a:t>的保护。 这种偿还的保证使贷款人能够向所有合格的购房者提供市场利率的贷款。</a:t>
            </a:r>
            <a:endParaRPr lang="zh-CN" altLang="zh-CN" sz="1600" kern="100" dirty="0">
              <a:latin typeface="Songti SC" charset="-122"/>
              <a:ea typeface="Songti SC" charset="-122"/>
              <a:cs typeface="Songti SC" charset="-122"/>
            </a:endParaRPr>
          </a:p>
          <a:p>
            <a:pPr marL="266700">
              <a:lnSpc>
                <a:spcPts val="2460"/>
              </a:lnSpc>
            </a:pPr>
            <a:endParaRPr lang="en-US" altLang="zh-CN" kern="0" dirty="0">
              <a:latin typeface="Songti SC" charset="-122"/>
              <a:ea typeface="Songti SC" charset="-122"/>
              <a:cs typeface="Songti SC" charset="-122"/>
            </a:endParaRPr>
          </a:p>
          <a:p>
            <a:pPr marL="266700">
              <a:lnSpc>
                <a:spcPts val="2460"/>
              </a:lnSpc>
            </a:pPr>
            <a:r>
              <a:rPr lang="en-US" altLang="zh-CN" kern="0" dirty="0" smtClean="0">
                <a:latin typeface="Songti SC" charset="-122"/>
                <a:ea typeface="Songti SC" charset="-122"/>
                <a:cs typeface="Songti SC" charset="-122"/>
              </a:rPr>
              <a:t>P.S</a:t>
            </a:r>
            <a:r>
              <a:rPr lang="en-US" altLang="zh-CN" kern="0" dirty="0" smtClean="0">
                <a:latin typeface="Songti SC" charset="-122"/>
                <a:ea typeface="Songti SC" charset="-122"/>
                <a:cs typeface="Songti SC" charset="-122"/>
              </a:rPr>
              <a:t>.</a:t>
            </a:r>
            <a:r>
              <a:rPr lang="zh-TW" altLang="en-US" kern="0" dirty="0" smtClean="0">
                <a:latin typeface="Songti SC" charset="-122"/>
                <a:ea typeface="Songti SC" charset="-122"/>
                <a:cs typeface="Songti SC" charset="-122"/>
              </a:rPr>
              <a:t> </a:t>
            </a:r>
            <a:r>
              <a:rPr lang="en-US" altLang="zh-CN" kern="0" dirty="0" smtClean="0">
                <a:latin typeface="Songti SC" charset="-122"/>
                <a:ea typeface="Songti SC" charset="-122"/>
                <a:cs typeface="Songti SC" charset="-122"/>
              </a:rPr>
              <a:t>FHA</a:t>
            </a:r>
            <a:r>
              <a:rPr lang="zh-CN" altLang="zh-CN" kern="0" dirty="0">
                <a:latin typeface="Songti SC" charset="-122"/>
                <a:ea typeface="Songti SC" charset="-122"/>
                <a:cs typeface="Songti SC" charset="-122"/>
              </a:rPr>
              <a:t>的贷款首付</a:t>
            </a:r>
            <a:r>
              <a:rPr lang="en-US" altLang="zh-CN" kern="0" dirty="0">
                <a:latin typeface="Songti SC" charset="-122"/>
                <a:ea typeface="Songti SC" charset="-122"/>
                <a:cs typeface="Songti SC" charset="-122"/>
              </a:rPr>
              <a:t>3.5%</a:t>
            </a:r>
            <a:r>
              <a:rPr lang="zh-CN" altLang="zh-CN" kern="0" dirty="0">
                <a:latin typeface="Songti SC" charset="-122"/>
                <a:ea typeface="Songti SC" charset="-122"/>
                <a:cs typeface="Songti SC" charset="-122"/>
              </a:rPr>
              <a:t>，有</a:t>
            </a:r>
            <a:r>
              <a:rPr lang="en-US" altLang="zh-CN" kern="0" dirty="0">
                <a:latin typeface="Songti SC" charset="-122"/>
                <a:ea typeface="Songti SC" charset="-122"/>
                <a:cs typeface="Songti SC" charset="-122"/>
              </a:rPr>
              <a:t>15</a:t>
            </a:r>
            <a:r>
              <a:rPr lang="zh-CN" altLang="zh-CN" kern="0" dirty="0">
                <a:latin typeface="Songti SC" charset="-122"/>
                <a:ea typeface="Songti SC" charset="-122"/>
                <a:cs typeface="Songti SC" charset="-122"/>
              </a:rPr>
              <a:t>年期和</a:t>
            </a:r>
            <a:r>
              <a:rPr lang="en-US" altLang="zh-CN" kern="0" dirty="0">
                <a:latin typeface="Songti SC" charset="-122"/>
                <a:ea typeface="Songti SC" charset="-122"/>
                <a:cs typeface="Songti SC" charset="-122"/>
              </a:rPr>
              <a:t>30</a:t>
            </a:r>
            <a:r>
              <a:rPr lang="zh-CN" altLang="zh-CN" kern="0" dirty="0">
                <a:latin typeface="Songti SC" charset="-122"/>
                <a:ea typeface="Songti SC" charset="-122"/>
                <a:cs typeface="Songti SC" charset="-122"/>
              </a:rPr>
              <a:t>年期，是固定利率，</a:t>
            </a:r>
            <a:r>
              <a:rPr lang="en-US" altLang="zh-CN" kern="0" dirty="0">
                <a:latin typeface="Songti SC" charset="-122"/>
                <a:ea typeface="Songti SC" charset="-122"/>
                <a:cs typeface="Songti SC" charset="-122"/>
              </a:rPr>
              <a:t>3</a:t>
            </a:r>
            <a:r>
              <a:rPr lang="zh-CN" altLang="zh-CN" kern="0" dirty="0">
                <a:latin typeface="Songti SC" charset="-122"/>
                <a:ea typeface="Songti SC" charset="-122"/>
                <a:cs typeface="Songti SC" charset="-122"/>
              </a:rPr>
              <a:t>％－</a:t>
            </a:r>
            <a:r>
              <a:rPr lang="en-US" altLang="zh-CN" kern="0" dirty="0">
                <a:latin typeface="Songti SC" charset="-122"/>
                <a:ea typeface="Songti SC" charset="-122"/>
                <a:cs typeface="Songti SC" charset="-122"/>
              </a:rPr>
              <a:t>3.875%</a:t>
            </a:r>
            <a:r>
              <a:rPr lang="zh-CN" altLang="zh-CN" kern="0" dirty="0">
                <a:latin typeface="Songti SC" charset="-122"/>
                <a:ea typeface="Songti SC" charset="-122"/>
                <a:cs typeface="Songti SC" charset="-122"/>
              </a:rPr>
              <a:t>左右。每个月需要交纳较高的保险。</a:t>
            </a:r>
            <a:endParaRPr lang="zh-CN" altLang="zh-CN" sz="1600" kern="100" dirty="0">
              <a:latin typeface="Songti SC" charset="-122"/>
              <a:ea typeface="Songti SC" charset="-122"/>
              <a:cs typeface="Songti SC" charset="-122"/>
            </a:endParaRPr>
          </a:p>
          <a:p>
            <a:pPr>
              <a:lnSpc>
                <a:spcPts val="2460"/>
              </a:lnSpc>
            </a:pPr>
            <a:r>
              <a:rPr lang="en-US" altLang="zh-CN" b="1" kern="0" dirty="0">
                <a:latin typeface="Songti SC" charset="-122"/>
                <a:ea typeface="Songti SC" charset="-122"/>
                <a:cs typeface="Songti SC" charset="-122"/>
              </a:rPr>
              <a:t> </a:t>
            </a:r>
            <a:endParaRPr lang="zh-CN" altLang="zh-CN" sz="1600" kern="100" dirty="0">
              <a:effectLst/>
              <a:latin typeface="Songti SC" charset="-122"/>
              <a:ea typeface="Songti SC" charset="-122"/>
              <a:cs typeface="Songti SC" charset="-122"/>
            </a:endParaRPr>
          </a:p>
        </p:txBody>
      </p:sp>
    </p:spTree>
    <p:extLst>
      <p:ext uri="{BB962C8B-B14F-4D97-AF65-F5344CB8AC3E}">
        <p14:creationId xmlns:p14="http://schemas.microsoft.com/office/powerpoint/2010/main" val="1640483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的存在意义</a:t>
            </a:r>
            <a:endParaRPr kumimoji="1" lang="zh-CN" altLang="en-US" dirty="0"/>
          </a:p>
        </p:txBody>
      </p:sp>
      <p:sp>
        <p:nvSpPr>
          <p:cNvPr id="5" name="矩形 4"/>
          <p:cNvSpPr/>
          <p:nvPr/>
        </p:nvSpPr>
        <p:spPr>
          <a:xfrm>
            <a:off x="725424" y="1438656"/>
            <a:ext cx="10759440" cy="4247317"/>
          </a:xfrm>
          <a:prstGeom prst="rect">
            <a:avLst/>
          </a:prstGeom>
        </p:spPr>
        <p:txBody>
          <a:bodyPr wrap="square">
            <a:spAutoFit/>
          </a:bodyPr>
          <a:lstStyle/>
          <a:p>
            <a:pPr marL="266700">
              <a:lnSpc>
                <a:spcPct val="150000"/>
              </a:lnSpc>
            </a:pPr>
            <a:r>
              <a:rPr lang="en-US" altLang="zh-CN" kern="0" dirty="0">
                <a:latin typeface="Songti SC" charset="-122"/>
                <a:ea typeface="Songti SC" charset="-122"/>
                <a:cs typeface="Songti SC" charset="-122"/>
              </a:rPr>
              <a:t>Over the course of its history, FHA has provided essential benefits to the U.S. housing market including: countercyclical stabilization, disaster relief, housing counseling, and mission driven product innovation and standardization. It shaped the modern housing finance system. More recently, FHA has implemented valuable foreclosure prevention programs designed to prevent qualified homeowners from defaulting on their loans and refinance programs that provide access to affordable interest rates mortgages.</a:t>
            </a:r>
            <a:endParaRPr lang="zh-CN" altLang="zh-CN" kern="0" dirty="0">
              <a:latin typeface="Songti SC" charset="-122"/>
              <a:ea typeface="Songti SC" charset="-122"/>
              <a:cs typeface="Songti SC" charset="-122"/>
            </a:endParaRPr>
          </a:p>
          <a:p>
            <a:pPr marL="266700" algn="r">
              <a:lnSpc>
                <a:spcPct val="150000"/>
              </a:lnSpc>
            </a:pPr>
            <a:r>
              <a:rPr lang="zh-CN" altLang="zh-CN" kern="0" dirty="0">
                <a:latin typeface="Songti SC" charset="-122"/>
                <a:ea typeface="Songti SC" charset="-122"/>
                <a:cs typeface="Songti SC" charset="-122"/>
              </a:rPr>
              <a:t>——</a:t>
            </a:r>
            <a:r>
              <a:rPr lang="en-US" altLang="zh-CN" kern="0" dirty="0">
                <a:latin typeface="Songti SC" charset="-122"/>
                <a:ea typeface="Songti SC" charset="-122"/>
                <a:cs typeface="Songti SC" charset="-122"/>
              </a:rPr>
              <a:t>2016 ANNUAL </a:t>
            </a:r>
            <a:r>
              <a:rPr lang="en-US" altLang="zh-CN" kern="0" dirty="0" smtClean="0">
                <a:latin typeface="Songti SC" charset="-122"/>
                <a:ea typeface="Songti SC" charset="-122"/>
                <a:cs typeface="Songti SC" charset="-122"/>
              </a:rPr>
              <a:t>REPORT</a:t>
            </a:r>
          </a:p>
          <a:p>
            <a:pPr marL="266700">
              <a:lnSpc>
                <a:spcPct val="150000"/>
              </a:lnSpc>
            </a:pPr>
            <a:endParaRPr lang="zh-CN" altLang="zh-CN" kern="0" dirty="0">
              <a:latin typeface="Songti SC" charset="-122"/>
              <a:ea typeface="Songti SC" charset="-122"/>
              <a:cs typeface="Songti SC" charset="-122"/>
            </a:endParaRPr>
          </a:p>
          <a:p>
            <a:pPr marL="266700">
              <a:lnSpc>
                <a:spcPct val="150000"/>
              </a:lnSpc>
            </a:pPr>
            <a:r>
              <a:rPr lang="zh-CN" altLang="zh-CN" kern="0" dirty="0">
                <a:latin typeface="Songti SC" charset="-122"/>
                <a:ea typeface="Songti SC" charset="-122"/>
                <a:cs typeface="Songti SC" charset="-122"/>
              </a:rPr>
              <a:t>在历史进程中，联邦住房管理局对美国住房市场产生了关键的作用，包括：反周期的市场稳定，灾难援助，住房咨询以及使命驱动下的产品创新和标准化。 它塑造了现代住房金融体系。近年来，</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实施了重要的止赎预防方案，旨在防止合格的房主违约贷款和再融资计划，提供负担得起的利率抵押贷款。</a:t>
            </a:r>
          </a:p>
        </p:txBody>
      </p:sp>
    </p:spTree>
    <p:extLst>
      <p:ext uri="{BB962C8B-B14F-4D97-AF65-F5344CB8AC3E}">
        <p14:creationId xmlns:p14="http://schemas.microsoft.com/office/powerpoint/2010/main" val="155706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zh-CN" altLang="en-US" dirty="0" smtClean="0"/>
              <a:t>具体案例</a:t>
            </a:r>
            <a:endParaRPr kumimoji="1" lang="zh-CN" altLang="en-US" dirty="0"/>
          </a:p>
        </p:txBody>
      </p:sp>
      <p:sp>
        <p:nvSpPr>
          <p:cNvPr id="5" name="矩形 4"/>
          <p:cNvSpPr/>
          <p:nvPr/>
        </p:nvSpPr>
        <p:spPr>
          <a:xfrm>
            <a:off x="1039368" y="1511808"/>
            <a:ext cx="10113264" cy="4154984"/>
          </a:xfrm>
          <a:prstGeom prst="rect">
            <a:avLst/>
          </a:prstGeom>
        </p:spPr>
        <p:txBody>
          <a:bodyPr wrap="square">
            <a:spAutoFit/>
          </a:bodyPr>
          <a:lstStyle/>
          <a:p>
            <a:pPr marL="457200" indent="-457200">
              <a:buAutoNum type="arabicPeriod"/>
            </a:pPr>
            <a:r>
              <a:rPr lang="en-US" altLang="zh-CN" sz="2400" dirty="0" smtClean="0">
                <a:latin typeface="Songti SC" charset="-122"/>
                <a:ea typeface="Songti SC" charset="-122"/>
                <a:cs typeface="Songti SC" charset="-122"/>
              </a:rPr>
              <a:t>Expanded </a:t>
            </a:r>
            <a:r>
              <a:rPr lang="en-US" altLang="zh-CN" sz="2400" dirty="0">
                <a:latin typeface="Songti SC" charset="-122"/>
                <a:ea typeface="Songti SC" charset="-122"/>
                <a:cs typeface="Songti SC" charset="-122"/>
              </a:rPr>
              <a:t>credit for responsible borrowers and those impacted by the great recession by insuring more loans with an average size of $190,000 and an average credit score of 680</a:t>
            </a:r>
            <a:r>
              <a:rPr lang="en-US" altLang="zh-CN" sz="2400" dirty="0" smtClean="0">
                <a:latin typeface="Songti SC" charset="-122"/>
                <a:ea typeface="Songti SC" charset="-122"/>
                <a:cs typeface="Songti SC" charset="-122"/>
              </a:rPr>
              <a:t>.</a:t>
            </a:r>
          </a:p>
          <a:p>
            <a:pPr marL="457200" indent="-457200">
              <a:buAutoNum type="arabicPeriod"/>
            </a:pPr>
            <a:endParaRPr lang="zh-CN" altLang="zh-CN" sz="2400" dirty="0">
              <a:latin typeface="Songti SC" charset="-122"/>
              <a:ea typeface="Songti SC" charset="-122"/>
              <a:cs typeface="Songti SC" charset="-122"/>
            </a:endParaRPr>
          </a:p>
          <a:p>
            <a:r>
              <a:rPr lang="zh-CN" altLang="zh-CN" sz="2400" dirty="0" smtClean="0">
                <a:latin typeface="Songti SC" charset="-122"/>
                <a:ea typeface="Songti SC" charset="-122"/>
                <a:cs typeface="Songti SC" charset="-122"/>
              </a:rPr>
              <a:t>为</a:t>
            </a:r>
            <a:r>
              <a:rPr lang="zh-CN" altLang="zh-CN" sz="2400" dirty="0">
                <a:latin typeface="Songti SC" charset="-122"/>
                <a:ea typeface="Songti SC" charset="-122"/>
                <a:cs typeface="Songti SC" charset="-122"/>
              </a:rPr>
              <a:t>负责任的借款人和那些受到大衰退影响的人们提供了更多的贷款担保</a:t>
            </a:r>
            <a:r>
              <a:rPr lang="zh-CN" altLang="zh-CN" sz="2400" dirty="0" smtClean="0">
                <a:latin typeface="Songti SC" charset="-122"/>
                <a:ea typeface="Songti SC" charset="-122"/>
                <a:cs typeface="Songti SC" charset="-122"/>
              </a:rPr>
              <a:t>，抵押</a:t>
            </a:r>
            <a:r>
              <a:rPr lang="zh-CN" altLang="zh-CN" sz="2400" dirty="0">
                <a:latin typeface="Songti SC" charset="-122"/>
                <a:ea typeface="Songti SC" charset="-122"/>
                <a:cs typeface="Songti SC" charset="-122"/>
              </a:rPr>
              <a:t>贷款的平均规模为</a:t>
            </a:r>
            <a:r>
              <a:rPr lang="en-US" altLang="zh-CN" sz="2400" dirty="0">
                <a:latin typeface="Songti SC" charset="-122"/>
                <a:ea typeface="Songti SC" charset="-122"/>
                <a:cs typeface="Songti SC" charset="-122"/>
              </a:rPr>
              <a:t>19</a:t>
            </a:r>
            <a:r>
              <a:rPr lang="zh-CN" altLang="zh-CN" sz="2400" dirty="0">
                <a:latin typeface="Songti SC" charset="-122"/>
                <a:ea typeface="Songti SC" charset="-122"/>
                <a:cs typeface="Songti SC" charset="-122"/>
              </a:rPr>
              <a:t>万美元，借款人的平均信用评分为</a:t>
            </a:r>
            <a:r>
              <a:rPr lang="en-US" altLang="zh-CN" sz="2400" dirty="0">
                <a:latin typeface="Songti SC" charset="-122"/>
                <a:ea typeface="Songti SC" charset="-122"/>
                <a:cs typeface="Songti SC" charset="-122"/>
              </a:rPr>
              <a:t>680</a:t>
            </a:r>
            <a:r>
              <a:rPr lang="zh-CN" altLang="zh-CN" sz="2400" dirty="0">
                <a:latin typeface="Songti SC" charset="-122"/>
                <a:ea typeface="Songti SC" charset="-122"/>
                <a:cs typeface="Songti SC" charset="-122"/>
              </a:rPr>
              <a:t>分</a:t>
            </a:r>
            <a:r>
              <a:rPr lang="zh-CN" altLang="zh-CN" sz="2400" dirty="0" smtClean="0">
                <a:latin typeface="Songti SC" charset="-122"/>
                <a:ea typeface="Songti SC" charset="-122"/>
                <a:cs typeface="Songti SC" charset="-122"/>
              </a:rPr>
              <a:t>。</a:t>
            </a:r>
            <a:endParaRPr lang="en-US" altLang="zh-CN" sz="2400" dirty="0" smtClean="0">
              <a:latin typeface="Songti SC" charset="-122"/>
              <a:ea typeface="Songti SC" charset="-122"/>
              <a:cs typeface="Songti SC" charset="-122"/>
            </a:endParaRPr>
          </a:p>
          <a:p>
            <a:endParaRPr lang="zh-CN" altLang="zh-CN" sz="2400" dirty="0">
              <a:latin typeface="Songti SC" charset="-122"/>
              <a:ea typeface="Songti SC" charset="-122"/>
              <a:cs typeface="Songti SC" charset="-122"/>
            </a:endParaRPr>
          </a:p>
          <a:p>
            <a:r>
              <a:rPr lang="en-US" altLang="zh-CN" sz="2400" dirty="0">
                <a:latin typeface="Songti SC" charset="-122"/>
                <a:ea typeface="Songti SC" charset="-122"/>
                <a:cs typeface="Songti SC" charset="-122"/>
              </a:rPr>
              <a:t>2</a:t>
            </a:r>
            <a:r>
              <a:rPr lang="en-US" altLang="zh-CN" sz="2400" dirty="0" smtClean="0">
                <a:latin typeface="Songti SC" charset="-122"/>
                <a:ea typeface="Songti SC" charset="-122"/>
                <a:cs typeface="Songti SC" charset="-122"/>
              </a:rPr>
              <a:t>.</a:t>
            </a:r>
            <a:r>
              <a:rPr lang="zh-TW" altLang="en-US" sz="2400" dirty="0" smtClean="0">
                <a:latin typeface="Songti SC" charset="-122"/>
                <a:ea typeface="Songti SC" charset="-122"/>
                <a:cs typeface="Songti SC" charset="-122"/>
              </a:rPr>
              <a:t> </a:t>
            </a:r>
            <a:r>
              <a:rPr lang="en-US" altLang="zh-CN" sz="2400" dirty="0" smtClean="0">
                <a:latin typeface="Songti SC" charset="-122"/>
                <a:ea typeface="Songti SC" charset="-122"/>
                <a:cs typeface="Songti SC" charset="-122"/>
              </a:rPr>
              <a:t>Issued </a:t>
            </a:r>
            <a:r>
              <a:rPr lang="en-US" altLang="zh-CN" sz="2400" dirty="0">
                <a:latin typeface="Songti SC" charset="-122"/>
                <a:ea typeface="Songti SC" charset="-122"/>
                <a:cs typeface="Songti SC" charset="-122"/>
              </a:rPr>
              <a:t>$4.1 billion in mortgage insurance commitments for hospitals and residential care facilities in FY 2016</a:t>
            </a:r>
            <a:r>
              <a:rPr lang="en-US" altLang="zh-CN" sz="2400" dirty="0" smtClean="0">
                <a:latin typeface="Songti SC" charset="-122"/>
                <a:ea typeface="Songti SC" charset="-122"/>
                <a:cs typeface="Songti SC" charset="-122"/>
              </a:rPr>
              <a:t>.</a:t>
            </a:r>
          </a:p>
          <a:p>
            <a:endParaRPr lang="zh-CN" altLang="zh-CN" sz="2400" dirty="0">
              <a:latin typeface="Songti SC" charset="-122"/>
              <a:ea typeface="Songti SC" charset="-122"/>
              <a:cs typeface="Songti SC" charset="-122"/>
            </a:endParaRPr>
          </a:p>
          <a:p>
            <a:r>
              <a:rPr lang="zh-CN" altLang="zh-CN" sz="2400" dirty="0">
                <a:latin typeface="Songti SC" charset="-122"/>
                <a:ea typeface="Songti SC" charset="-122"/>
                <a:cs typeface="Songti SC" charset="-122"/>
              </a:rPr>
              <a:t>在</a:t>
            </a:r>
            <a:r>
              <a:rPr lang="en-US" altLang="zh-CN" sz="2400" dirty="0">
                <a:latin typeface="Songti SC" charset="-122"/>
                <a:ea typeface="Songti SC" charset="-122"/>
                <a:cs typeface="Songti SC" charset="-122"/>
              </a:rPr>
              <a:t>2016</a:t>
            </a:r>
            <a:r>
              <a:rPr lang="zh-CN" altLang="zh-CN" sz="2400" dirty="0">
                <a:latin typeface="Songti SC" charset="-122"/>
                <a:ea typeface="Songti SC" charset="-122"/>
                <a:cs typeface="Songti SC" charset="-122"/>
              </a:rPr>
              <a:t>财年签署</a:t>
            </a:r>
            <a:r>
              <a:rPr lang="en-US" altLang="zh-CN" sz="2400" dirty="0">
                <a:latin typeface="Songti SC" charset="-122"/>
                <a:ea typeface="Songti SC" charset="-122"/>
                <a:cs typeface="Songti SC" charset="-122"/>
              </a:rPr>
              <a:t>41</a:t>
            </a:r>
            <a:r>
              <a:rPr lang="zh-CN" altLang="zh-CN" sz="2400" dirty="0">
                <a:latin typeface="Songti SC" charset="-122"/>
                <a:ea typeface="Songti SC" charset="-122"/>
                <a:cs typeface="Songti SC" charset="-122"/>
              </a:rPr>
              <a:t>亿美元元医院和住宿护理机构的按揭保险承诺。</a:t>
            </a:r>
          </a:p>
        </p:txBody>
      </p:sp>
    </p:spTree>
    <p:extLst>
      <p:ext uri="{BB962C8B-B14F-4D97-AF65-F5344CB8AC3E}">
        <p14:creationId xmlns:p14="http://schemas.microsoft.com/office/powerpoint/2010/main" val="680758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303008" y="749490"/>
            <a:ext cx="4498848" cy="5455920"/>
          </a:xfrm>
        </p:spPr>
        <p:txBody>
          <a:bodyPr>
            <a:normAutofit lnSpcReduction="10000"/>
          </a:bodyPr>
          <a:lstStyle/>
          <a:p>
            <a:pPr marL="0" indent="0">
              <a:lnSpc>
                <a:spcPct val="120000"/>
              </a:lnSpc>
              <a:buNone/>
            </a:pPr>
            <a:r>
              <a:rPr lang="zh-CN" altLang="zh-CN" sz="2200" b="1" dirty="0" smtClean="0">
                <a:latin typeface="Songti SC" charset="-122"/>
                <a:ea typeface="Songti SC" charset="-122"/>
                <a:cs typeface="Songti SC" charset="-122"/>
              </a:rPr>
              <a:t>联邦</a:t>
            </a:r>
            <a:r>
              <a:rPr lang="zh-CN" altLang="zh-CN" sz="2200" b="1" dirty="0">
                <a:latin typeface="Songti SC" charset="-122"/>
                <a:ea typeface="Songti SC" charset="-122"/>
                <a:cs typeface="Songti SC" charset="-122"/>
              </a:rPr>
              <a:t>住房管理局（</a:t>
            </a:r>
            <a:r>
              <a:rPr lang="en-US" altLang="zh-CN" sz="2200" b="1" dirty="0">
                <a:latin typeface="Songti SC" charset="-122"/>
                <a:ea typeface="Songti SC" charset="-122"/>
                <a:cs typeface="Songti SC" charset="-122"/>
              </a:rPr>
              <a:t>FHA</a:t>
            </a:r>
            <a:r>
              <a:rPr lang="zh-CN" altLang="zh-CN" sz="2200" b="1" dirty="0">
                <a:latin typeface="Songti SC" charset="-122"/>
                <a:ea typeface="Songti SC" charset="-122"/>
                <a:cs typeface="Songti SC" charset="-122"/>
              </a:rPr>
              <a:t>）是美国政府机构，部分由</a:t>
            </a:r>
            <a:r>
              <a:rPr lang="en-US" altLang="zh-CN" sz="2200" b="1" dirty="0">
                <a:latin typeface="Songti SC" charset="-122"/>
                <a:ea typeface="Songti SC" charset="-122"/>
                <a:cs typeface="Songti SC" charset="-122"/>
              </a:rPr>
              <a:t>1934</a:t>
            </a:r>
            <a:r>
              <a:rPr lang="zh-CN" altLang="zh-CN" sz="2200" b="1" dirty="0">
                <a:latin typeface="Songti SC" charset="-122"/>
                <a:ea typeface="Songti SC" charset="-122"/>
                <a:cs typeface="Songti SC" charset="-122"/>
              </a:rPr>
              <a:t>年的</a:t>
            </a:r>
            <a:r>
              <a:rPr lang="en-US" altLang="zh-CN" sz="2200" b="1" dirty="0">
                <a:latin typeface="Songti SC" charset="-122"/>
                <a:ea typeface="Songti SC" charset="-122"/>
                <a:cs typeface="Songti SC" charset="-122"/>
              </a:rPr>
              <a:t>“</a:t>
            </a:r>
            <a:r>
              <a:rPr lang="zh-CN" altLang="zh-CN" sz="2200" b="1" dirty="0">
                <a:latin typeface="Songti SC" charset="-122"/>
                <a:ea typeface="Songti SC" charset="-122"/>
                <a:cs typeface="Songti SC" charset="-122"/>
              </a:rPr>
              <a:t>国家住房法案</a:t>
            </a:r>
            <a:r>
              <a:rPr lang="en-US" altLang="zh-CN" sz="2200" b="1" dirty="0">
                <a:latin typeface="Songti SC" charset="-122"/>
                <a:ea typeface="Songti SC" charset="-122"/>
                <a:cs typeface="Songti SC" charset="-122"/>
              </a:rPr>
              <a:t>”</a:t>
            </a:r>
            <a:r>
              <a:rPr lang="zh-CN" altLang="zh-CN" sz="2200" b="1" dirty="0">
                <a:latin typeface="Songti SC" charset="-122"/>
                <a:ea typeface="Songti SC" charset="-122"/>
                <a:cs typeface="Songti SC" charset="-122"/>
              </a:rPr>
              <a:t>（</a:t>
            </a:r>
            <a:r>
              <a:rPr lang="en-US" altLang="zh-CN" sz="2200" b="1" dirty="0">
                <a:latin typeface="Songti SC" charset="-122"/>
                <a:ea typeface="Songti SC" charset="-122"/>
                <a:cs typeface="Songti SC" charset="-122"/>
              </a:rPr>
              <a:t>National Housing Act of 1934</a:t>
            </a:r>
            <a:r>
              <a:rPr lang="zh-CN" altLang="zh-CN" sz="2200" b="1" dirty="0">
                <a:latin typeface="Songti SC" charset="-122"/>
                <a:ea typeface="Songti SC" charset="-122"/>
                <a:cs typeface="Songti SC" charset="-122"/>
              </a:rPr>
              <a:t>）建立。联邦住房管理局（</a:t>
            </a:r>
            <a:r>
              <a:rPr lang="en-US" altLang="zh-CN" sz="2200" b="1" dirty="0">
                <a:latin typeface="Songti SC" charset="-122"/>
                <a:ea typeface="Songti SC" charset="-122"/>
                <a:cs typeface="Songti SC" charset="-122"/>
              </a:rPr>
              <a:t>FHA</a:t>
            </a:r>
            <a:r>
              <a:rPr lang="zh-CN" altLang="zh-CN" sz="2200" b="1" dirty="0">
                <a:latin typeface="Songti SC" charset="-122"/>
                <a:ea typeface="Songti SC" charset="-122"/>
                <a:cs typeface="Songti SC" charset="-122"/>
              </a:rPr>
              <a:t>）制定建筑和承保标准，并为银行和其他私人贷款人提供住房建设贷款。 该组织的目标是改善住房标准和条件，通过抵押贷款保险提供充足的住房融资制度，稳定抵押贷款市场。</a:t>
            </a:r>
            <a:r>
              <a:rPr lang="en-US" altLang="zh-CN" sz="2200" b="1" dirty="0">
                <a:latin typeface="Songti SC" charset="-122"/>
                <a:ea typeface="Songti SC" charset="-122"/>
                <a:cs typeface="Songti SC" charset="-122"/>
              </a:rPr>
              <a:t> FHA</a:t>
            </a:r>
            <a:r>
              <a:rPr lang="zh-CN" altLang="zh-CN" sz="2200" b="1" dirty="0">
                <a:latin typeface="Songti SC" charset="-122"/>
                <a:ea typeface="Songti SC" charset="-122"/>
                <a:cs typeface="Songti SC" charset="-122"/>
              </a:rPr>
              <a:t>代理专员是</a:t>
            </a:r>
            <a:r>
              <a:rPr lang="en-US" altLang="zh-CN" sz="2200" b="1" dirty="0" err="1">
                <a:latin typeface="Songti SC" charset="-122"/>
                <a:ea typeface="Songti SC" charset="-122"/>
                <a:cs typeface="Songti SC" charset="-122"/>
              </a:rPr>
              <a:t>Biniam</a:t>
            </a:r>
            <a:r>
              <a:rPr lang="en-US" altLang="zh-CN" sz="2200" b="1" dirty="0">
                <a:latin typeface="Songti SC" charset="-122"/>
                <a:ea typeface="Songti SC" charset="-122"/>
                <a:cs typeface="Songti SC" charset="-122"/>
              </a:rPr>
              <a:t> </a:t>
            </a:r>
            <a:r>
              <a:rPr lang="en-US" altLang="zh-CN" sz="2200" b="1" dirty="0" err="1">
                <a:latin typeface="Songti SC" charset="-122"/>
                <a:ea typeface="Songti SC" charset="-122"/>
                <a:cs typeface="Songti SC" charset="-122"/>
              </a:rPr>
              <a:t>Gebre</a:t>
            </a:r>
            <a:r>
              <a:rPr lang="zh-CN" altLang="zh-CN" sz="2200" b="1" dirty="0" smtClean="0">
                <a:latin typeface="Songti SC" charset="-122"/>
                <a:ea typeface="Songti SC" charset="-122"/>
                <a:cs typeface="Songti SC" charset="-122"/>
              </a:rPr>
              <a:t>。</a:t>
            </a:r>
            <a:endParaRPr lang="en-US" altLang="zh-CN" sz="2200" b="1" dirty="0" smtClean="0">
              <a:latin typeface="Songti SC" charset="-122"/>
              <a:ea typeface="Songti SC" charset="-122"/>
              <a:cs typeface="Songti SC" charset="-122"/>
            </a:endParaRPr>
          </a:p>
          <a:p>
            <a:pPr marL="0" indent="0">
              <a:lnSpc>
                <a:spcPct val="120000"/>
              </a:lnSpc>
              <a:buNone/>
            </a:pPr>
            <a:r>
              <a:rPr lang="en-US" altLang="zh-CN" sz="2200" b="1" dirty="0" smtClean="0">
                <a:latin typeface="Songti SC" charset="-122"/>
                <a:ea typeface="Songti SC" charset="-122"/>
                <a:cs typeface="Songti SC" charset="-122"/>
              </a:rPr>
              <a:t>FHA</a:t>
            </a:r>
            <a:r>
              <a:rPr lang="zh-CN" altLang="zh-CN" sz="2200" b="1" dirty="0" smtClean="0">
                <a:latin typeface="Songti SC" charset="-122"/>
                <a:ea typeface="Songti SC" charset="-122"/>
                <a:cs typeface="Songti SC" charset="-122"/>
              </a:rPr>
              <a:t>与</a:t>
            </a:r>
            <a:r>
              <a:rPr lang="zh-CN" altLang="zh-CN" sz="2200" b="1" dirty="0">
                <a:latin typeface="Songti SC" charset="-122"/>
                <a:ea typeface="Songti SC" charset="-122"/>
                <a:cs typeface="Songti SC" charset="-122"/>
              </a:rPr>
              <a:t>联邦住房金融机构（</a:t>
            </a:r>
            <a:r>
              <a:rPr lang="en-US" altLang="zh-CN" sz="2200" b="1" dirty="0">
                <a:latin typeface="Songti SC" charset="-122"/>
                <a:ea typeface="Songti SC" charset="-122"/>
                <a:cs typeface="Songti SC" charset="-122"/>
              </a:rPr>
              <a:t>FHFA</a:t>
            </a:r>
            <a:r>
              <a:rPr lang="zh-CN" altLang="zh-CN" sz="2200" b="1" dirty="0">
                <a:latin typeface="Songti SC" charset="-122"/>
                <a:ea typeface="Songti SC" charset="-122"/>
                <a:cs typeface="Songti SC" charset="-122"/>
              </a:rPr>
              <a:t>）有所</a:t>
            </a:r>
            <a:r>
              <a:rPr lang="zh-CN" altLang="zh-CN" sz="2200" b="1" dirty="0" smtClean="0">
                <a:latin typeface="Songti SC" charset="-122"/>
                <a:ea typeface="Songti SC" charset="-122"/>
                <a:cs typeface="Songti SC" charset="-122"/>
              </a:rPr>
              <a:t>不同，后者负责监督</a:t>
            </a:r>
            <a:r>
              <a:rPr lang="zh-CN" altLang="zh-CN" sz="2200" b="1" dirty="0">
                <a:latin typeface="Songti SC" charset="-122"/>
                <a:ea typeface="Songti SC" charset="-122"/>
                <a:cs typeface="Songti SC" charset="-122"/>
              </a:rPr>
              <a:t>政府资助的企业</a:t>
            </a:r>
            <a:r>
              <a:rPr lang="zh-CN" altLang="zh-CN" sz="2200" b="1" dirty="0" smtClean="0">
                <a:latin typeface="Songti SC" charset="-122"/>
                <a:ea typeface="Songti SC" charset="-122"/>
                <a:cs typeface="Songti SC" charset="-122"/>
              </a:rPr>
              <a:t>。</a:t>
            </a:r>
            <a:r>
              <a:rPr lang="en-US" altLang="zh-CN" sz="2200" b="1" dirty="0">
                <a:latin typeface="Songti SC" charset="-122"/>
                <a:ea typeface="Songti SC" charset="-122"/>
                <a:cs typeface="Songti SC" charset="-122"/>
              </a:rPr>
              <a:t> </a:t>
            </a:r>
            <a:endParaRPr lang="zh-CN" altLang="zh-CN" sz="2200" b="1" dirty="0">
              <a:latin typeface="Songti SC" charset="-122"/>
              <a:ea typeface="Songti SC" charset="-122"/>
              <a:cs typeface="Songti SC" charset="-122"/>
            </a:endParaRPr>
          </a:p>
          <a:p>
            <a:pPr marL="0" indent="0">
              <a:lnSpc>
                <a:spcPct val="120000"/>
              </a:lnSpc>
              <a:buNone/>
            </a:pPr>
            <a:endParaRPr kumimoji="1" lang="zh-CN" altLang="en-US" sz="2200" dirty="0">
              <a:latin typeface="Songti SC" charset="-122"/>
              <a:ea typeface="Songti SC" charset="-122"/>
              <a:cs typeface="Songti SC" charset="-122"/>
            </a:endParaRPr>
          </a:p>
        </p:txBody>
      </p:sp>
      <p:sp>
        <p:nvSpPr>
          <p:cNvPr id="4" name="标题 1"/>
          <p:cNvSpPr txBox="1">
            <a:spLocks/>
          </p:cNvSpPr>
          <p:nvPr/>
        </p:nvSpPr>
        <p:spPr>
          <a:xfrm>
            <a:off x="637032" y="218821"/>
            <a:ext cx="10515600" cy="10613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的概况</a:t>
            </a:r>
            <a:endParaRPr kumimoji="1" lang="zh-CN" altLang="en-US" dirty="0"/>
          </a:p>
        </p:txBody>
      </p:sp>
      <p:sp>
        <p:nvSpPr>
          <p:cNvPr id="2" name="矩形 1"/>
          <p:cNvSpPr/>
          <p:nvPr/>
        </p:nvSpPr>
        <p:spPr>
          <a:xfrm>
            <a:off x="637032" y="1528649"/>
            <a:ext cx="6096000" cy="4081117"/>
          </a:xfrm>
          <a:prstGeom prst="rect">
            <a:avLst/>
          </a:prstGeom>
        </p:spPr>
        <p:txBody>
          <a:bodyPr>
            <a:spAutoFit/>
          </a:bodyPr>
          <a:lstStyle/>
          <a:p>
            <a:pPr>
              <a:lnSpc>
                <a:spcPct val="120000"/>
              </a:lnSpc>
            </a:pPr>
            <a:r>
              <a:rPr lang="en-US" altLang="zh-CN" dirty="0">
                <a:latin typeface="Damascus" charset="-78"/>
                <a:ea typeface="Damascus" charset="-78"/>
                <a:cs typeface="Damascus" charset="-78"/>
              </a:rPr>
              <a:t>The Federal Housing Administration (FHA) is a United States government agency created in part by the National Housing Act of 1934. The FHA sets standards for construction and underwriting and insures loans made by banks and other private lenders for home building. The goals of this organization are to improve housing standards and conditions, provide an adequate home financing system through insurance of mortgage loans, and to stabilize the mortgage market. The Acting Commissioner of the FHA is </a:t>
            </a:r>
            <a:r>
              <a:rPr lang="en-US" altLang="zh-CN" dirty="0" err="1">
                <a:latin typeface="Damascus" charset="-78"/>
                <a:ea typeface="Damascus" charset="-78"/>
                <a:cs typeface="Damascus" charset="-78"/>
              </a:rPr>
              <a:t>Biniam</a:t>
            </a:r>
            <a:r>
              <a:rPr lang="en-US" altLang="zh-CN" dirty="0">
                <a:latin typeface="Damascus" charset="-78"/>
                <a:ea typeface="Damascus" charset="-78"/>
                <a:cs typeface="Damascus" charset="-78"/>
              </a:rPr>
              <a:t> </a:t>
            </a:r>
            <a:r>
              <a:rPr lang="en-US" altLang="zh-CN" dirty="0" err="1">
                <a:latin typeface="Damascus" charset="-78"/>
                <a:ea typeface="Damascus" charset="-78"/>
                <a:cs typeface="Damascus" charset="-78"/>
              </a:rPr>
              <a:t>Gebre</a:t>
            </a:r>
            <a:r>
              <a:rPr lang="en-US" altLang="zh-CN" dirty="0">
                <a:latin typeface="Damascus" charset="-78"/>
                <a:ea typeface="Damascus" charset="-78"/>
                <a:cs typeface="Damascus" charset="-78"/>
              </a:rPr>
              <a:t>.</a:t>
            </a:r>
            <a:endParaRPr lang="zh-CN" altLang="zh-CN" dirty="0">
              <a:latin typeface="Damascus" charset="-78"/>
              <a:ea typeface="Damascus" charset="-78"/>
              <a:cs typeface="Damascus" charset="-78"/>
            </a:endParaRPr>
          </a:p>
          <a:p>
            <a:pPr>
              <a:lnSpc>
                <a:spcPct val="120000"/>
              </a:lnSpc>
            </a:pPr>
            <a:r>
              <a:rPr lang="en-US" altLang="zh-CN" dirty="0">
                <a:latin typeface="Damascus" charset="-78"/>
                <a:ea typeface="Damascus" charset="-78"/>
                <a:cs typeface="Damascus" charset="-78"/>
              </a:rPr>
              <a:t>It is different from the Federal Housing Finance Agency (FHFA), which supervises government-sponsored enterprises.</a:t>
            </a:r>
            <a:endParaRPr lang="zh-CN" altLang="zh-CN" dirty="0">
              <a:latin typeface="Damascus" charset="-78"/>
              <a:ea typeface="Damascus" charset="-78"/>
              <a:cs typeface="Damascus" charset="-78"/>
            </a:endParaRPr>
          </a:p>
          <a:p>
            <a:pPr>
              <a:lnSpc>
                <a:spcPct val="120000"/>
              </a:lnSpc>
            </a:pPr>
            <a:r>
              <a:rPr lang="zh-CN" altLang="zh-CN" dirty="0">
                <a:latin typeface="Damascus" charset="-78"/>
                <a:ea typeface="Damascus" charset="-78"/>
                <a:cs typeface="Damascus" charset="-78"/>
              </a:rPr>
              <a:t>——</a:t>
            </a:r>
            <a:r>
              <a:rPr lang="en-US" altLang="zh-CN" dirty="0">
                <a:latin typeface="Damascus" charset="-78"/>
                <a:ea typeface="Damascus" charset="-78"/>
                <a:cs typeface="Damascus" charset="-78"/>
              </a:rPr>
              <a:t>Wikipedia</a:t>
            </a:r>
          </a:p>
        </p:txBody>
      </p:sp>
    </p:spTree>
    <p:extLst>
      <p:ext uri="{BB962C8B-B14F-4D97-AF65-F5344CB8AC3E}">
        <p14:creationId xmlns:p14="http://schemas.microsoft.com/office/powerpoint/2010/main" val="174622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1480" y="5532437"/>
            <a:ext cx="10515600" cy="1325563"/>
          </a:xfrm>
        </p:spPr>
        <p:txBody>
          <a:bodyPr>
            <a:normAutofit/>
          </a:bodyPr>
          <a:lstStyle/>
          <a:p>
            <a:r>
              <a:rPr kumimoji="1" lang="zh-CN" altLang="en-US" sz="3200" dirty="0" smtClean="0">
                <a:latin typeface="SimHei" charset="-122"/>
                <a:ea typeface="SimHei" charset="-122"/>
                <a:cs typeface="SimHei" charset="-122"/>
              </a:rPr>
              <a:t>      组织架构</a:t>
            </a:r>
            <a:endParaRPr kumimoji="1" lang="zh-CN" altLang="en-US" sz="3200" dirty="0">
              <a:latin typeface="SimHei" charset="-122"/>
              <a:ea typeface="SimHei" charset="-122"/>
              <a:cs typeface="SimHei" charset="-122"/>
            </a:endParaRPr>
          </a:p>
        </p:txBody>
      </p:sp>
      <p:pic>
        <p:nvPicPr>
          <p:cNvPr id="4" name="图片 3"/>
          <p:cNvPicPr/>
          <p:nvPr/>
        </p:nvPicPr>
        <p:blipFill>
          <a:blip r:embed="rId2">
            <a:extLst>
              <a:ext uri="{28A0092B-C50C-407E-A947-70E740481C1C}">
                <a14:useLocalDpi xmlns:a14="http://schemas.microsoft.com/office/drawing/2010/main" val="0"/>
              </a:ext>
            </a:extLst>
          </a:blip>
          <a:srcRect/>
          <a:stretch>
            <a:fillRect/>
          </a:stretch>
        </p:blipFill>
        <p:spPr bwMode="auto">
          <a:xfrm>
            <a:off x="637032" y="1301127"/>
            <a:ext cx="4142232" cy="4508309"/>
          </a:xfrm>
          <a:prstGeom prst="rect">
            <a:avLst/>
          </a:prstGeom>
          <a:noFill/>
          <a:ln>
            <a:noFill/>
          </a:ln>
        </p:spPr>
      </p:pic>
      <p:sp>
        <p:nvSpPr>
          <p:cNvPr id="5" name="矩形 4"/>
          <p:cNvSpPr/>
          <p:nvPr/>
        </p:nvSpPr>
        <p:spPr>
          <a:xfrm>
            <a:off x="5303520" y="4039905"/>
            <a:ext cx="6522720" cy="646331"/>
          </a:xfrm>
          <a:prstGeom prst="rect">
            <a:avLst/>
          </a:prstGeom>
        </p:spPr>
        <p:txBody>
          <a:bodyPr wrap="square">
            <a:spAutoFit/>
          </a:bodyPr>
          <a:lstStyle/>
          <a:p>
            <a:r>
              <a:rPr lang="zh-CN" altLang="zh-CN" kern="0" dirty="0">
                <a:latin typeface="Songti SC" charset="-122"/>
                <a:ea typeface="Songti SC" charset="-122"/>
                <a:cs typeface="Songti SC" charset="-122"/>
              </a:rPr>
              <a:t>“</a:t>
            </a:r>
            <a:r>
              <a:rPr lang="en-US" altLang="zh-CN" kern="0" dirty="0">
                <a:latin typeface="Songti SC" charset="-122"/>
                <a:ea typeface="Songti SC" charset="-122"/>
                <a:cs typeface="Songti SC" charset="-122"/>
              </a:rPr>
              <a:t>The FHA is the largest issuer of mortgage insurance in the world.</a:t>
            </a:r>
            <a:r>
              <a:rPr lang="zh-CN" altLang="zh-CN" kern="0" dirty="0" smtClean="0">
                <a:latin typeface="Songti SC" charset="-122"/>
                <a:ea typeface="Songti SC" charset="-122"/>
                <a:cs typeface="Songti SC" charset="-122"/>
              </a:rPr>
              <a:t>”</a:t>
            </a:r>
            <a:endParaRPr lang="en-US" altLang="zh-CN" kern="0" dirty="0" smtClean="0">
              <a:latin typeface="Songti SC" charset="-122"/>
              <a:ea typeface="Songti SC" charset="-122"/>
              <a:cs typeface="Songti SC" charset="-122"/>
            </a:endParaRPr>
          </a:p>
          <a:p>
            <a:r>
              <a:rPr lang="zh-CN" altLang="zh-CN" kern="0" dirty="0" smtClean="0">
                <a:latin typeface="Songti SC" charset="-122"/>
                <a:ea typeface="Songti SC" charset="-122"/>
                <a:cs typeface="Songti SC" charset="-122"/>
              </a:rPr>
              <a:t>—</a:t>
            </a:r>
            <a:r>
              <a:rPr lang="zh-CN" altLang="zh-CN" kern="0" dirty="0">
                <a:latin typeface="Songti SC" charset="-122"/>
                <a:ea typeface="Songti SC" charset="-122"/>
                <a:cs typeface="Songti SC" charset="-122"/>
              </a:rPr>
              <a:t>—</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是全球最大的贷款担保提供方</a:t>
            </a:r>
            <a:endParaRPr lang="zh-CN" altLang="zh-CN" sz="1600" kern="100" dirty="0">
              <a:effectLst/>
              <a:latin typeface="Songti SC" charset="-122"/>
              <a:ea typeface="Songti SC" charset="-122"/>
              <a:cs typeface="Songti SC" charset="-122"/>
            </a:endParaRPr>
          </a:p>
        </p:txBody>
      </p:sp>
      <p:sp>
        <p:nvSpPr>
          <p:cNvPr id="6" name="矩形 5"/>
          <p:cNvSpPr/>
          <p:nvPr/>
        </p:nvSpPr>
        <p:spPr>
          <a:xfrm>
            <a:off x="5218176" y="1902902"/>
            <a:ext cx="6608064" cy="757130"/>
          </a:xfrm>
          <a:prstGeom prst="rect">
            <a:avLst/>
          </a:prstGeom>
        </p:spPr>
        <p:txBody>
          <a:bodyPr wrap="square">
            <a:spAutoFit/>
          </a:bodyPr>
          <a:lstStyle/>
          <a:p>
            <a:pPr>
              <a:lnSpc>
                <a:spcPct val="120000"/>
              </a:lnSpc>
            </a:pPr>
            <a:r>
              <a:rPr lang="zh-CN" altLang="zh-CN" kern="0" dirty="0">
                <a:latin typeface="Songti SC" charset="-122"/>
                <a:ea typeface="Songti SC" charset="-122"/>
                <a:cs typeface="Songti SC" charset="-122"/>
              </a:rPr>
              <a:t>总部在华盛顿，全国都有办公室，</a:t>
            </a:r>
            <a:r>
              <a:rPr lang="en-US" altLang="zh-CN" kern="0" dirty="0">
                <a:latin typeface="Songti SC" charset="-122"/>
                <a:ea typeface="Songti SC" charset="-122"/>
                <a:cs typeface="Songti SC" charset="-122"/>
              </a:rPr>
              <a:t>1965</a:t>
            </a:r>
            <a:r>
              <a:rPr lang="zh-CN" altLang="zh-CN" kern="0" dirty="0">
                <a:latin typeface="Songti SC" charset="-122"/>
                <a:ea typeface="Songti SC" charset="-122"/>
                <a:cs typeface="Songti SC" charset="-122"/>
              </a:rPr>
              <a:t>年成为美国住宅与都市发展部（</a:t>
            </a:r>
            <a:r>
              <a:rPr lang="en-US" altLang="zh-CN" kern="0" dirty="0">
                <a:latin typeface="Songti SC" charset="-122"/>
                <a:ea typeface="Songti SC" charset="-122"/>
                <a:cs typeface="Songti SC" charset="-122"/>
              </a:rPr>
              <a:t>HUD</a:t>
            </a:r>
            <a:r>
              <a:rPr lang="zh-CN" altLang="zh-CN" kern="0" dirty="0">
                <a:latin typeface="Songti SC" charset="-122"/>
                <a:ea typeface="Songti SC" charset="-122"/>
                <a:cs typeface="Songti SC" charset="-122"/>
              </a:rPr>
              <a:t>）下属部门</a:t>
            </a:r>
            <a:r>
              <a:rPr lang="zh-CN" altLang="zh-CN" b="1" dirty="0">
                <a:latin typeface="Songti SC" charset="-122"/>
                <a:ea typeface="Songti SC" charset="-122"/>
                <a:cs typeface="Songti SC" charset="-122"/>
              </a:rPr>
              <a:t>。 </a:t>
            </a:r>
          </a:p>
        </p:txBody>
      </p:sp>
      <p:sp>
        <p:nvSpPr>
          <p:cNvPr id="7" name="标题 1"/>
          <p:cNvSpPr txBox="1">
            <a:spLocks/>
          </p:cNvSpPr>
          <p:nvPr/>
        </p:nvSpPr>
        <p:spPr>
          <a:xfrm>
            <a:off x="637032" y="218821"/>
            <a:ext cx="10515600" cy="10613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的概况</a:t>
            </a:r>
            <a:endParaRPr kumimoji="1" lang="zh-CN" altLang="en-US" dirty="0"/>
          </a:p>
        </p:txBody>
      </p:sp>
    </p:spTree>
    <p:extLst>
      <p:ext uri="{BB962C8B-B14F-4D97-AF65-F5344CB8AC3E}">
        <p14:creationId xmlns:p14="http://schemas.microsoft.com/office/powerpoint/2010/main" val="1654789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7032" y="218821"/>
            <a:ext cx="10515600" cy="1061339"/>
          </a:xfrm>
        </p:spPr>
        <p:txBody>
          <a:bodyPr/>
          <a:lstStyle/>
          <a:p>
            <a:r>
              <a:rPr kumimoji="1" lang="en-US" altLang="zh-CN" dirty="0" smtClean="0"/>
              <a:t>FHA</a:t>
            </a:r>
            <a:r>
              <a:rPr kumimoji="1" lang="zh-CN" altLang="en-US" dirty="0" smtClean="0"/>
              <a:t>的概况</a:t>
            </a:r>
            <a:endParaRPr kumimoji="1" lang="zh-CN" altLang="en-US" dirty="0"/>
          </a:p>
        </p:txBody>
      </p:sp>
      <p:sp>
        <p:nvSpPr>
          <p:cNvPr id="3" name="内容占位符 2"/>
          <p:cNvSpPr>
            <a:spLocks noGrp="1"/>
          </p:cNvSpPr>
          <p:nvPr>
            <p:ph idx="1"/>
          </p:nvPr>
        </p:nvSpPr>
        <p:spPr>
          <a:xfrm>
            <a:off x="7766304" y="1540003"/>
            <a:ext cx="3785616" cy="4351338"/>
          </a:xfrm>
        </p:spPr>
        <p:txBody>
          <a:bodyPr>
            <a:normAutofit/>
          </a:bodyPr>
          <a:lstStyle/>
          <a:p>
            <a:pPr marL="0" indent="0">
              <a:buNone/>
            </a:pPr>
            <a:r>
              <a:rPr lang="zh-CN" altLang="zh-CN" sz="3900" b="1" dirty="0" smtClean="0"/>
              <a:t>通过</a:t>
            </a:r>
            <a:r>
              <a:rPr lang="zh-CN" altLang="en-US" sz="3900" b="1" dirty="0" smtClean="0"/>
              <a:t>：</a:t>
            </a:r>
            <a:endParaRPr lang="en-US" altLang="zh-CN" sz="3900" b="1" dirty="0" smtClean="0"/>
          </a:p>
          <a:p>
            <a:pPr marL="0" indent="0">
              <a:buNone/>
            </a:pPr>
            <a:r>
              <a:rPr lang="en-US" altLang="zh-CN" sz="2600" dirty="0" smtClean="0"/>
              <a:t>1</a:t>
            </a:r>
            <a:r>
              <a:rPr lang="en-US" altLang="zh-CN" sz="2600" dirty="0"/>
              <a:t>.</a:t>
            </a:r>
            <a:r>
              <a:rPr lang="zh-CN" altLang="zh-CN" sz="2600" dirty="0"/>
              <a:t>促进家庭，出租住房和医疗机构的</a:t>
            </a:r>
            <a:r>
              <a:rPr lang="zh-CN" altLang="zh-CN" sz="2600" dirty="0" smtClean="0"/>
              <a:t>融资</a:t>
            </a:r>
            <a:r>
              <a:rPr lang="zh-CN" altLang="en-US" sz="2600" dirty="0" smtClean="0"/>
              <a:t>；</a:t>
            </a:r>
            <a:endParaRPr lang="en-US" altLang="zh-CN" sz="2600" dirty="0" smtClean="0"/>
          </a:p>
          <a:p>
            <a:pPr marL="0" indent="0">
              <a:buNone/>
            </a:pPr>
            <a:r>
              <a:rPr lang="en-US" altLang="zh-CN" sz="2600" dirty="0" smtClean="0"/>
              <a:t>2</a:t>
            </a:r>
            <a:r>
              <a:rPr lang="en-US" altLang="zh-CN" sz="2600" dirty="0"/>
              <a:t>.</a:t>
            </a:r>
            <a:r>
              <a:rPr lang="zh-CN" altLang="zh-CN" sz="2600" dirty="0"/>
              <a:t>并提供优质的经济适用住房</a:t>
            </a:r>
            <a:r>
              <a:rPr lang="zh-CN" altLang="zh-CN" sz="2600" dirty="0" smtClean="0"/>
              <a:t>选择</a:t>
            </a:r>
            <a:r>
              <a:rPr lang="zh-CN" altLang="en-US" sz="2600" dirty="0"/>
              <a:t>；</a:t>
            </a:r>
            <a:endParaRPr lang="en-US" altLang="zh-CN" sz="2600" dirty="0" smtClean="0"/>
          </a:p>
          <a:p>
            <a:pPr marL="0" indent="0">
              <a:buNone/>
            </a:pPr>
            <a:r>
              <a:rPr lang="en-US" altLang="zh-CN" sz="2600" dirty="0" smtClean="0"/>
              <a:t>3</a:t>
            </a:r>
            <a:r>
              <a:rPr lang="en-US" altLang="zh-CN" sz="2600" dirty="0"/>
              <a:t>.</a:t>
            </a:r>
            <a:r>
              <a:rPr lang="zh-CN" altLang="zh-CN" sz="2600" dirty="0"/>
              <a:t>减轻纳税人风险，保护</a:t>
            </a:r>
            <a:r>
              <a:rPr lang="zh-CN" altLang="zh-CN" sz="2600" dirty="0" smtClean="0"/>
              <a:t>消费者</a:t>
            </a:r>
            <a:r>
              <a:rPr lang="zh-CN" altLang="en-US" sz="2600" dirty="0" smtClean="0"/>
              <a:t>。</a:t>
            </a:r>
            <a:endParaRPr lang="en-US" altLang="zh-CN" sz="2600" dirty="0" smtClean="0"/>
          </a:p>
          <a:p>
            <a:pPr marL="0" indent="0">
              <a:buNone/>
            </a:pPr>
            <a:endParaRPr lang="en-US" altLang="zh-CN" sz="2600" dirty="0" smtClean="0"/>
          </a:p>
          <a:p>
            <a:pPr marL="0" indent="0">
              <a:buNone/>
            </a:pPr>
            <a:r>
              <a:rPr lang="zh-CN" altLang="zh-CN" b="1" dirty="0" smtClean="0"/>
              <a:t>为</a:t>
            </a:r>
            <a:r>
              <a:rPr lang="zh-CN" altLang="zh-CN" b="1" dirty="0"/>
              <a:t>可</a:t>
            </a:r>
            <a:r>
              <a:rPr lang="zh-CN" altLang="zh-CN" b="1" dirty="0" smtClean="0"/>
              <a:t>持续社区做出</a:t>
            </a:r>
            <a:r>
              <a:rPr lang="zh-CN" altLang="zh-CN" b="1" dirty="0"/>
              <a:t>贡献。</a:t>
            </a:r>
            <a:endParaRPr lang="zh-CN" altLang="zh-CN" dirty="0"/>
          </a:p>
          <a:p>
            <a:pPr marL="0" indent="0">
              <a:buNone/>
            </a:pPr>
            <a:endParaRPr lang="zh-CN" altLang="zh-CN" dirty="0"/>
          </a:p>
          <a:p>
            <a:pPr marL="0" marR="0" lvl="0" indent="0" defTabSz="914400" eaLnBrk="1" fontAlgn="auto" latinLnBrk="0" hangingPunct="1">
              <a:lnSpc>
                <a:spcPct val="100000"/>
              </a:lnSpc>
              <a:spcBef>
                <a:spcPts val="0"/>
              </a:spcBef>
              <a:spcAft>
                <a:spcPts val="0"/>
              </a:spcAft>
              <a:buClrTx/>
              <a:buSzTx/>
              <a:buFontTx/>
              <a:buNone/>
              <a:tabLst/>
              <a:defRPr/>
            </a:pPr>
            <a:endParaRPr kumimoji="1" lang="zh-CN" altLang="en-US" dirty="0"/>
          </a:p>
        </p:txBody>
      </p:sp>
      <p:pic>
        <p:nvPicPr>
          <p:cNvPr id="4" name="图片 3"/>
          <p:cNvPicPr/>
          <p:nvPr/>
        </p:nvPicPr>
        <p:blipFill>
          <a:blip r:embed="rId2"/>
          <a:stretch>
            <a:fillRect/>
          </a:stretch>
        </p:blipFill>
        <p:spPr>
          <a:xfrm>
            <a:off x="637033" y="1540003"/>
            <a:ext cx="6842760" cy="4636960"/>
          </a:xfrm>
          <a:prstGeom prst="rect">
            <a:avLst/>
          </a:prstGeom>
        </p:spPr>
      </p:pic>
    </p:spTree>
    <p:extLst>
      <p:ext uri="{BB962C8B-B14F-4D97-AF65-F5344CB8AC3E}">
        <p14:creationId xmlns:p14="http://schemas.microsoft.com/office/powerpoint/2010/main" val="1293716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的职责</a:t>
            </a:r>
            <a:endParaRPr kumimoji="1" lang="zh-CN" altLang="en-US" dirty="0"/>
          </a:p>
        </p:txBody>
      </p:sp>
      <p:sp>
        <p:nvSpPr>
          <p:cNvPr id="2" name="矩形 1"/>
          <p:cNvSpPr/>
          <p:nvPr/>
        </p:nvSpPr>
        <p:spPr>
          <a:xfrm>
            <a:off x="637032" y="1280160"/>
            <a:ext cx="11009376" cy="5078313"/>
          </a:xfrm>
          <a:prstGeom prst="rect">
            <a:avLst/>
          </a:prstGeom>
        </p:spPr>
        <p:txBody>
          <a:bodyPr wrap="square">
            <a:spAutoFit/>
          </a:bodyPr>
          <a:lstStyle/>
          <a:p>
            <a:r>
              <a:rPr lang="en-US" altLang="zh-CN" kern="0" dirty="0" smtClean="0">
                <a:latin typeface="Songti SC" charset="-122"/>
                <a:ea typeface="Songti SC" charset="-122"/>
                <a:cs typeface="Songti SC" charset="-122"/>
              </a:rPr>
              <a:t>In </a:t>
            </a:r>
            <a:r>
              <a:rPr lang="en-US" altLang="zh-CN" kern="0" dirty="0">
                <a:latin typeface="Songti SC" charset="-122"/>
                <a:ea typeface="Songti SC" charset="-122"/>
                <a:cs typeface="Songti SC" charset="-122"/>
              </a:rPr>
              <a:t>its 82-year history FHA has helped more than 46 million families purchase a home, produced and preserved hundreds of thousands of units of affordable rental housing, and created access to critical healthcare facilities. This work helps give millions of Americans access to appropriate housing of their choice and build a strong financial future</a:t>
            </a:r>
            <a:r>
              <a:rPr lang="en-US" altLang="zh-CN" kern="0" dirty="0" smtClean="0">
                <a:latin typeface="Songti SC" charset="-122"/>
                <a:ea typeface="Songti SC" charset="-122"/>
                <a:cs typeface="Songti SC" charset="-122"/>
              </a:rPr>
              <a:t>.</a:t>
            </a:r>
            <a:endParaRPr lang="en-US" altLang="zh-CN" kern="100" dirty="0" smtClean="0">
              <a:latin typeface="Songti SC" charset="-122"/>
              <a:ea typeface="Songti SC" charset="-122"/>
              <a:cs typeface="Songti SC" charset="-122"/>
            </a:endParaRPr>
          </a:p>
          <a:p>
            <a:endParaRPr lang="en-US" altLang="zh-CN" kern="100" dirty="0">
              <a:latin typeface="Songti SC" charset="-122"/>
              <a:ea typeface="Songti SC" charset="-122"/>
              <a:cs typeface="Songti SC" charset="-122"/>
            </a:endParaRPr>
          </a:p>
          <a:p>
            <a:r>
              <a:rPr lang="zh-CN" altLang="zh-CN" kern="0" dirty="0" smtClean="0">
                <a:latin typeface="Songti SC" charset="-122"/>
                <a:ea typeface="Songti SC" charset="-122"/>
                <a:cs typeface="Songti SC" charset="-122"/>
              </a:rPr>
              <a:t>在</a:t>
            </a:r>
            <a:r>
              <a:rPr lang="en-US" altLang="zh-CN" kern="0" dirty="0">
                <a:latin typeface="Songti SC" charset="-122"/>
                <a:ea typeface="Songti SC" charset="-122"/>
                <a:cs typeface="Songti SC" charset="-122"/>
              </a:rPr>
              <a:t>82</a:t>
            </a:r>
            <a:r>
              <a:rPr lang="zh-CN" altLang="zh-CN" kern="0" dirty="0">
                <a:latin typeface="Songti SC" charset="-122"/>
                <a:ea typeface="Songti SC" charset="-122"/>
                <a:cs typeface="Songti SC" charset="-122"/>
              </a:rPr>
              <a:t>年的历史中，</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帮助超过</a:t>
            </a:r>
            <a:r>
              <a:rPr lang="en-US" altLang="zh-CN" kern="0" dirty="0">
                <a:latin typeface="Songti SC" charset="-122"/>
                <a:ea typeface="Songti SC" charset="-122"/>
                <a:cs typeface="Songti SC" charset="-122"/>
              </a:rPr>
              <a:t>4600</a:t>
            </a:r>
            <a:r>
              <a:rPr lang="zh-CN" altLang="zh-CN" kern="0" dirty="0">
                <a:latin typeface="Songti SC" charset="-122"/>
                <a:ea typeface="Songti SC" charset="-122"/>
                <a:cs typeface="Songti SC" charset="-122"/>
              </a:rPr>
              <a:t>万个家庭购买了住房，</a:t>
            </a:r>
            <a:r>
              <a:rPr lang="zh-TW" altLang="en-US" kern="0" dirty="0">
                <a:latin typeface="Songti SC" charset="-122"/>
                <a:ea typeface="Songti SC" charset="-122"/>
                <a:cs typeface="Songti SC" charset="-122"/>
              </a:rPr>
              <a:t>建立</a:t>
            </a:r>
            <a:r>
              <a:rPr lang="zh-CN" altLang="zh-CN" kern="0" dirty="0">
                <a:latin typeface="Songti SC" charset="-122"/>
                <a:ea typeface="Songti SC" charset="-122"/>
                <a:cs typeface="Songti SC" charset="-122"/>
              </a:rPr>
              <a:t>和维护了数十万套经济适用性出租房屋，并</a:t>
            </a:r>
            <a:r>
              <a:rPr lang="zh-TW" altLang="en-US" kern="0" dirty="0">
                <a:latin typeface="Songti SC" charset="-122"/>
                <a:ea typeface="Songti SC" charset="-122"/>
                <a:cs typeface="Songti SC" charset="-122"/>
              </a:rPr>
              <a:t>建造</a:t>
            </a:r>
            <a:r>
              <a:rPr lang="zh-CN" altLang="zh-CN" kern="0" dirty="0">
                <a:latin typeface="Songti SC" charset="-122"/>
                <a:ea typeface="Songti SC" charset="-122"/>
                <a:cs typeface="Songti SC" charset="-122"/>
              </a:rPr>
              <a:t>了重要的医疗设施。这项工作</a:t>
            </a:r>
            <a:r>
              <a:rPr lang="zh-TW" altLang="en-US" kern="0" dirty="0">
                <a:latin typeface="Songti SC" charset="-122"/>
                <a:ea typeface="Songti SC" charset="-122"/>
                <a:cs typeface="Songti SC" charset="-122"/>
              </a:rPr>
              <a:t>使</a:t>
            </a:r>
            <a:r>
              <a:rPr lang="zh-CN" altLang="zh-CN" kern="0" dirty="0">
                <a:latin typeface="Songti SC" charset="-122"/>
                <a:ea typeface="Songti SC" charset="-122"/>
                <a:cs typeface="Songti SC" charset="-122"/>
              </a:rPr>
              <a:t>数百万美国人获得他们选择的适当住房，并建立一个强大的经济未来</a:t>
            </a:r>
            <a:r>
              <a:rPr lang="zh-TW" altLang="en-US" kern="0" dirty="0">
                <a:latin typeface="Songti SC" charset="-122"/>
                <a:ea typeface="Songti SC" charset="-122"/>
                <a:cs typeface="Songti SC" charset="-122"/>
              </a:rPr>
              <a:t>。</a:t>
            </a:r>
            <a:endParaRPr lang="en-US" altLang="zh-TW" kern="0" dirty="0">
              <a:latin typeface="Songti SC" charset="-122"/>
              <a:ea typeface="Songti SC" charset="-122"/>
              <a:cs typeface="Songti SC" charset="-122"/>
            </a:endParaRPr>
          </a:p>
          <a:p>
            <a:pPr indent="457200"/>
            <a:endParaRPr lang="zh-CN" altLang="zh-CN" kern="100" dirty="0">
              <a:latin typeface="Songti SC" charset="-122"/>
              <a:ea typeface="Songti SC" charset="-122"/>
              <a:cs typeface="Songti SC" charset="-122"/>
            </a:endParaRPr>
          </a:p>
          <a:p>
            <a:pPr algn="r">
              <a:spcAft>
                <a:spcPts val="0"/>
              </a:spcAft>
            </a:pPr>
            <a:r>
              <a:rPr lang="zh-CN" altLang="zh-CN" kern="0" dirty="0">
                <a:latin typeface="Songti SC" charset="-122"/>
                <a:ea typeface="Songti SC" charset="-122"/>
                <a:cs typeface="Songti SC" charset="-122"/>
              </a:rPr>
              <a:t>——负责人的</a:t>
            </a:r>
            <a:r>
              <a:rPr lang="zh-CN" altLang="zh-CN" kern="0" dirty="0" smtClean="0">
                <a:latin typeface="Songti SC" charset="-122"/>
                <a:ea typeface="Songti SC" charset="-122"/>
                <a:cs typeface="Songti SC" charset="-122"/>
              </a:rPr>
              <a:t>信</a:t>
            </a:r>
            <a:endParaRPr lang="en-US" altLang="zh-CN" kern="100" dirty="0" smtClean="0">
              <a:latin typeface="Songti SC" charset="-122"/>
              <a:ea typeface="Songti SC" charset="-122"/>
              <a:cs typeface="Songti SC" charset="-122"/>
            </a:endParaRPr>
          </a:p>
          <a:p>
            <a:pPr algn="r">
              <a:spcAft>
                <a:spcPts val="0"/>
              </a:spcAft>
            </a:pPr>
            <a:endParaRPr lang="en-US" altLang="zh-CN" kern="100" dirty="0">
              <a:latin typeface="Songti SC" charset="-122"/>
              <a:ea typeface="Songti SC" charset="-122"/>
              <a:cs typeface="Songti SC" charset="-122"/>
            </a:endParaRPr>
          </a:p>
          <a:p>
            <a:pPr algn="r">
              <a:spcAft>
                <a:spcPts val="0"/>
              </a:spcAft>
            </a:pPr>
            <a:r>
              <a:rPr lang="zh-CN" altLang="zh-CN" kern="0" dirty="0" smtClean="0">
                <a:latin typeface="Songti SC" charset="-122"/>
                <a:ea typeface="Songti SC" charset="-122"/>
                <a:cs typeface="Songti SC" charset="-122"/>
              </a:rPr>
              <a:t>联邦</a:t>
            </a:r>
            <a:r>
              <a:rPr lang="zh-CN" altLang="zh-CN" kern="0" dirty="0">
                <a:latin typeface="Songti SC" charset="-122"/>
                <a:ea typeface="Songti SC" charset="-122"/>
                <a:cs typeface="Songti SC" charset="-122"/>
              </a:rPr>
              <a:t>住房管理局（</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）为中低收入家庭提供购房贷款信用保险，凡</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保险的抵押贷款，由</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承担因借款人无力偿还或房屋贬值造成损失的全部责任。因此对抵押权人来说，</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保险的抵押贷款基本上是没有坏账风险的。</a:t>
            </a:r>
            <a:endParaRPr lang="zh-CN" altLang="zh-CN" kern="100" dirty="0">
              <a:latin typeface="Songti SC" charset="-122"/>
              <a:ea typeface="Songti SC" charset="-122"/>
              <a:cs typeface="Songti SC" charset="-122"/>
            </a:endParaRPr>
          </a:p>
          <a:p>
            <a:pPr indent="266700"/>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收取保险金，保险金一般比私人保险机构的保险费高，理由是它担保的抵押信用标准较宽，因此承担的风险较大，保险费标准定期公布并在联邦政府登记（下表给出了单户型住宅的保险费标准）。由于</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抵押保险额有严格限制，它所保险的贷款额度只够购买中低档的房屋，因此它所服务的对象主要是中低收入家庭。</a:t>
            </a:r>
            <a:endParaRPr lang="zh-CN" altLang="zh-CN" kern="100" dirty="0">
              <a:latin typeface="Songti SC" charset="-122"/>
              <a:ea typeface="Songti SC" charset="-122"/>
              <a:cs typeface="Songti SC" charset="-122"/>
            </a:endParaRPr>
          </a:p>
          <a:p>
            <a:pPr indent="266700" algn="r">
              <a:spcAft>
                <a:spcPts val="0"/>
              </a:spcAft>
            </a:pPr>
            <a:r>
              <a:rPr lang="zh-CN" altLang="zh-CN" kern="0" dirty="0">
                <a:latin typeface="Songti SC" charset="-122"/>
                <a:ea typeface="Songti SC" charset="-122"/>
                <a:cs typeface="Songti SC" charset="-122"/>
              </a:rPr>
              <a:t>——百度</a:t>
            </a:r>
            <a:r>
              <a:rPr lang="zh-CN" altLang="zh-CN" kern="0" dirty="0" smtClean="0">
                <a:latin typeface="Songti SC" charset="-122"/>
                <a:ea typeface="Songti SC" charset="-122"/>
                <a:cs typeface="Songti SC" charset="-122"/>
              </a:rPr>
              <a:t>百科</a:t>
            </a:r>
            <a:r>
              <a:rPr lang="en-US" altLang="zh-CN" kern="0" dirty="0">
                <a:latin typeface="Songti SC" charset="-122"/>
                <a:ea typeface="Songti SC" charset="-122"/>
                <a:cs typeface="Songti SC" charset="-122"/>
              </a:rPr>
              <a:t> </a:t>
            </a:r>
            <a:endParaRPr lang="zh-CN" altLang="zh-CN" kern="100" dirty="0">
              <a:latin typeface="Songti SC" charset="-122"/>
              <a:ea typeface="Songti SC" charset="-122"/>
              <a:cs typeface="Songti SC" charset="-122"/>
            </a:endParaRPr>
          </a:p>
        </p:txBody>
      </p:sp>
    </p:spTree>
    <p:extLst>
      <p:ext uri="{BB962C8B-B14F-4D97-AF65-F5344CB8AC3E}">
        <p14:creationId xmlns:p14="http://schemas.microsoft.com/office/powerpoint/2010/main" val="1097392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7032" y="1280160"/>
            <a:ext cx="10933176" cy="5386090"/>
          </a:xfrm>
          <a:prstGeom prst="rect">
            <a:avLst/>
          </a:prstGeom>
        </p:spPr>
        <p:txBody>
          <a:bodyPr wrap="square">
            <a:spAutoFit/>
          </a:bodyPr>
          <a:lstStyle/>
          <a:p>
            <a:r>
              <a:rPr lang="en-US" altLang="zh-CN" sz="2000" b="1" kern="100" dirty="0">
                <a:latin typeface="Songti SC" charset="-122"/>
                <a:ea typeface="Songti SC" charset="-122"/>
                <a:cs typeface="Songti SC" charset="-122"/>
              </a:rPr>
              <a:t>1934</a:t>
            </a:r>
            <a:r>
              <a:rPr lang="zh-CN" altLang="zh-CN" sz="2000" b="1" kern="100" dirty="0">
                <a:latin typeface="Songti SC" charset="-122"/>
                <a:ea typeface="Songti SC" charset="-122"/>
                <a:cs typeface="Songti SC" charset="-122"/>
              </a:rPr>
              <a:t>年的</a:t>
            </a:r>
            <a:r>
              <a:rPr lang="en-US" altLang="zh-CN" sz="2000" b="1" kern="100" dirty="0">
                <a:latin typeface="Songti SC" charset="-122"/>
                <a:ea typeface="Songti SC" charset="-122"/>
                <a:cs typeface="Songti SC" charset="-122"/>
              </a:rPr>
              <a:t>National Housing </a:t>
            </a:r>
            <a:r>
              <a:rPr lang="en-US" altLang="zh-CN" sz="2000" b="1" kern="100" dirty="0" smtClean="0">
                <a:latin typeface="Songti SC" charset="-122"/>
                <a:ea typeface="Songti SC" charset="-122"/>
                <a:cs typeface="Songti SC" charset="-122"/>
              </a:rPr>
              <a:t>Act</a:t>
            </a:r>
            <a:endParaRPr lang="zh-CN" altLang="zh-CN" sz="2000" b="1" kern="100" dirty="0">
              <a:latin typeface="Songti SC" charset="-122"/>
              <a:ea typeface="Songti SC" charset="-122"/>
              <a:cs typeface="Songti SC" charset="-122"/>
            </a:endParaRPr>
          </a:p>
          <a:p>
            <a:r>
              <a:rPr lang="en-US" altLang="zh-CN" b="1" kern="100" dirty="0">
                <a:latin typeface="Songti SC" charset="-122"/>
                <a:ea typeface="Songti SC" charset="-122"/>
                <a:cs typeface="Songti SC" charset="-122"/>
              </a:rPr>
              <a:t>The National Housing Act of 1934, H.R. 9620, </a:t>
            </a:r>
            <a:r>
              <a:rPr lang="en-US" altLang="zh-CN" b="1" kern="100" dirty="0" err="1">
                <a:latin typeface="Songti SC" charset="-122"/>
                <a:ea typeface="Songti SC" charset="-122"/>
                <a:cs typeface="Songti SC" charset="-122"/>
              </a:rPr>
              <a:t>Pub.L</a:t>
            </a:r>
            <a:r>
              <a:rPr lang="en-US" altLang="zh-CN" b="1" kern="100" dirty="0">
                <a:latin typeface="Songti SC" charset="-122"/>
                <a:ea typeface="Songti SC" charset="-122"/>
                <a:cs typeface="Songti SC" charset="-122"/>
              </a:rPr>
              <a:t>. 73–479, 48 Stat. 1246, enacted June 27, 1934, also called the </a:t>
            </a:r>
            <a:r>
              <a:rPr lang="en-US" altLang="zh-CN" b="1" kern="100" dirty="0" err="1">
                <a:latin typeface="Songti SC" charset="-122"/>
                <a:ea typeface="Songti SC" charset="-122"/>
                <a:cs typeface="Songti SC" charset="-122"/>
              </a:rPr>
              <a:t>Capehart</a:t>
            </a:r>
            <a:r>
              <a:rPr lang="en-US" altLang="zh-CN" b="1" kern="100" dirty="0">
                <a:latin typeface="Songti SC" charset="-122"/>
                <a:ea typeface="Songti SC" charset="-122"/>
                <a:cs typeface="Songti SC" charset="-122"/>
              </a:rPr>
              <a:t> Act, was part of the New Deal passed during the Great Depression in order to make housing and home mortgages more </a:t>
            </a:r>
            <a:r>
              <a:rPr lang="en-US" altLang="zh-CN" b="1" kern="100" dirty="0" smtClean="0">
                <a:latin typeface="Songti SC" charset="-122"/>
                <a:ea typeface="Songti SC" charset="-122"/>
                <a:cs typeface="Songti SC" charset="-122"/>
              </a:rPr>
              <a:t>affordable. </a:t>
            </a:r>
            <a:r>
              <a:rPr lang="en-US" altLang="zh-CN" b="1" kern="100" dirty="0">
                <a:latin typeface="Songti SC" charset="-122"/>
                <a:ea typeface="Songti SC" charset="-122"/>
                <a:cs typeface="Songti SC" charset="-122"/>
              </a:rPr>
              <a:t>It created the Federal Housing Administration (FHA</a:t>
            </a:r>
            <a:r>
              <a:rPr lang="en-US" altLang="zh-CN" b="1" kern="100" dirty="0" smtClean="0">
                <a:latin typeface="Songti SC" charset="-122"/>
                <a:ea typeface="Songti SC" charset="-122"/>
                <a:cs typeface="Songti SC" charset="-122"/>
              </a:rPr>
              <a:t>) </a:t>
            </a:r>
            <a:r>
              <a:rPr lang="en-US" altLang="zh-CN" b="1" kern="100" dirty="0">
                <a:latin typeface="Songti SC" charset="-122"/>
                <a:ea typeface="Songti SC" charset="-122"/>
                <a:cs typeface="Songti SC" charset="-122"/>
              </a:rPr>
              <a:t>and the Federal Savings and Loan Insurance Corporation (FSLIC</a:t>
            </a:r>
            <a:r>
              <a:rPr lang="en-US" altLang="zh-CN" b="1" kern="100" dirty="0" smtClean="0">
                <a:latin typeface="Songti SC" charset="-122"/>
                <a:ea typeface="Songti SC" charset="-122"/>
                <a:cs typeface="Songti SC" charset="-122"/>
              </a:rPr>
              <a:t>). The </a:t>
            </a:r>
            <a:r>
              <a:rPr lang="en-US" altLang="zh-CN" b="1" kern="100" dirty="0">
                <a:latin typeface="Songti SC" charset="-122"/>
                <a:ea typeface="Songti SC" charset="-122"/>
                <a:cs typeface="Songti SC" charset="-122"/>
              </a:rPr>
              <a:t>Act was designed to stop the tide of bank foreclosures on family homes during the Great Depression. Both the FHA and the FSLIC worked to create the backbone of the mortgage and home building industries, until the 1980s</a:t>
            </a:r>
            <a:r>
              <a:rPr lang="en-US" altLang="zh-CN" b="1" kern="100" dirty="0" smtClean="0">
                <a:latin typeface="Songti SC" charset="-122"/>
                <a:ea typeface="Songti SC" charset="-122"/>
                <a:cs typeface="Songti SC" charset="-122"/>
              </a:rPr>
              <a:t>. (</a:t>
            </a:r>
            <a:r>
              <a:rPr lang="en-US" altLang="zh-CN" b="1" kern="100" dirty="0">
                <a:latin typeface="Songti SC" charset="-122"/>
                <a:ea typeface="Songti SC" charset="-122"/>
                <a:cs typeface="Songti SC" charset="-122"/>
              </a:rPr>
              <a:t>See Savings and loan crisis and Financial Institutions Reform, Recovery, and Enforcement Act of 1989 that ended the FSLIC, whose activities were moved to the FDIC.)</a:t>
            </a:r>
            <a:endParaRPr lang="zh-CN" altLang="zh-CN" b="1" kern="100" dirty="0">
              <a:latin typeface="Songti SC" charset="-122"/>
              <a:ea typeface="Songti SC" charset="-122"/>
              <a:cs typeface="Songti SC" charset="-122"/>
            </a:endParaRPr>
          </a:p>
          <a:p>
            <a:r>
              <a:rPr lang="en-US" altLang="zh-CN" b="1" kern="100" dirty="0">
                <a:latin typeface="Songti SC" charset="-122"/>
                <a:ea typeface="Songti SC" charset="-122"/>
                <a:cs typeface="Songti SC" charset="-122"/>
              </a:rPr>
              <a:t>The Housing Act of 1937 built on this legislation.</a:t>
            </a:r>
            <a:endParaRPr lang="zh-CN" altLang="zh-CN" b="1" kern="100" dirty="0">
              <a:latin typeface="Songti SC" charset="-122"/>
              <a:ea typeface="Songti SC" charset="-122"/>
              <a:cs typeface="Songti SC" charset="-122"/>
            </a:endParaRPr>
          </a:p>
          <a:p>
            <a:pPr algn="r">
              <a:spcAft>
                <a:spcPts val="0"/>
              </a:spcAft>
            </a:pPr>
            <a:r>
              <a:rPr lang="zh-CN" altLang="zh-CN" b="1" kern="100" dirty="0">
                <a:latin typeface="Songti SC" charset="-122"/>
                <a:ea typeface="Songti SC" charset="-122"/>
                <a:cs typeface="Songti SC" charset="-122"/>
              </a:rPr>
              <a:t>——</a:t>
            </a:r>
            <a:r>
              <a:rPr lang="en-US" altLang="zh-CN" b="1" kern="100" dirty="0" smtClean="0">
                <a:latin typeface="Songti SC" charset="-122"/>
                <a:ea typeface="Songti SC" charset="-122"/>
                <a:cs typeface="Songti SC" charset="-122"/>
              </a:rPr>
              <a:t>Wikipedia</a:t>
            </a:r>
          </a:p>
          <a:p>
            <a:pPr algn="r">
              <a:spcAft>
                <a:spcPts val="0"/>
              </a:spcAft>
            </a:pPr>
            <a:endParaRPr lang="zh-CN" altLang="zh-CN" b="1" kern="100" dirty="0">
              <a:latin typeface="Songti SC" charset="-122"/>
              <a:ea typeface="Songti SC" charset="-122"/>
              <a:cs typeface="Songti SC" charset="-122"/>
            </a:endParaRPr>
          </a:p>
          <a:p>
            <a:r>
              <a:rPr lang="zh-CN" altLang="zh-CN" b="1" kern="100" dirty="0" smtClean="0">
                <a:latin typeface="Songti SC" charset="-122"/>
                <a:ea typeface="Songti SC" charset="-122"/>
                <a:cs typeface="Songti SC" charset="-122"/>
              </a:rPr>
              <a:t>全国</a:t>
            </a:r>
            <a:r>
              <a:rPr lang="zh-CN" altLang="zh-CN" b="1" kern="100" dirty="0">
                <a:latin typeface="Songti SC" charset="-122"/>
                <a:ea typeface="Songti SC" charset="-122"/>
                <a:cs typeface="Songti SC" charset="-122"/>
              </a:rPr>
              <a:t>住房法</a:t>
            </a:r>
            <a:r>
              <a:rPr lang="zh-CN" altLang="zh-CN" b="1" kern="100" dirty="0" smtClean="0">
                <a:latin typeface="Songti SC" charset="-122"/>
                <a:ea typeface="Songti SC" charset="-122"/>
                <a:cs typeface="Songti SC" charset="-122"/>
              </a:rPr>
              <a:t>，</a:t>
            </a:r>
            <a:r>
              <a:rPr lang="zh-TW" altLang="en-US" b="1" kern="100" dirty="0" smtClean="0">
                <a:latin typeface="Songti SC" charset="-122"/>
                <a:ea typeface="Songti SC" charset="-122"/>
                <a:cs typeface="Songti SC" charset="-122"/>
              </a:rPr>
              <a:t>亦</a:t>
            </a:r>
            <a:r>
              <a:rPr lang="zh-CN" altLang="zh-CN" b="1" kern="100" dirty="0" smtClean="0">
                <a:latin typeface="Songti SC" charset="-122"/>
                <a:ea typeface="Songti SC" charset="-122"/>
                <a:cs typeface="Songti SC" charset="-122"/>
              </a:rPr>
              <a:t>被</a:t>
            </a:r>
            <a:r>
              <a:rPr lang="zh-CN" altLang="zh-CN" b="1" kern="100" dirty="0">
                <a:latin typeface="Songti SC" charset="-122"/>
                <a:ea typeface="Songti SC" charset="-122"/>
                <a:cs typeface="Songti SC" charset="-122"/>
              </a:rPr>
              <a:t>称为</a:t>
            </a:r>
            <a:r>
              <a:rPr lang="en-US" altLang="zh-CN" b="1" kern="100" dirty="0">
                <a:latin typeface="Songti SC" charset="-122"/>
                <a:ea typeface="Songti SC" charset="-122"/>
                <a:cs typeface="Songti SC" charset="-122"/>
              </a:rPr>
              <a:t>“</a:t>
            </a:r>
            <a:r>
              <a:rPr lang="zh-CN" altLang="zh-CN" b="1" kern="100" dirty="0">
                <a:latin typeface="Songti SC" charset="-122"/>
                <a:ea typeface="Songti SC" charset="-122"/>
                <a:cs typeface="Songti SC" charset="-122"/>
              </a:rPr>
              <a:t>卡普哈特法案</a:t>
            </a:r>
            <a:r>
              <a:rPr lang="en-US" altLang="zh-CN" b="1" kern="100" dirty="0">
                <a:latin typeface="Songti SC" charset="-122"/>
                <a:ea typeface="Songti SC" charset="-122"/>
                <a:cs typeface="Songti SC" charset="-122"/>
              </a:rPr>
              <a:t>”</a:t>
            </a:r>
            <a:r>
              <a:rPr lang="zh-CN" altLang="zh-CN" b="1" kern="100" dirty="0" smtClean="0">
                <a:latin typeface="Songti SC" charset="-122"/>
                <a:ea typeface="Songti SC" charset="-122"/>
                <a:cs typeface="Songti SC" charset="-122"/>
              </a:rPr>
              <a:t>，</a:t>
            </a:r>
            <a:r>
              <a:rPr lang="zh-TW" altLang="en-US" b="1" kern="100" dirty="0" smtClean="0">
                <a:latin typeface="Songti SC" charset="-122"/>
                <a:ea typeface="Songti SC" charset="-122"/>
                <a:cs typeface="Songti SC" charset="-122"/>
              </a:rPr>
              <a:t>於</a:t>
            </a:r>
            <a:r>
              <a:rPr lang="en-US" altLang="zh-CN" b="1" kern="100" dirty="0" smtClean="0">
                <a:latin typeface="Songti SC" charset="-122"/>
                <a:ea typeface="Songti SC" charset="-122"/>
                <a:cs typeface="Songti SC" charset="-122"/>
              </a:rPr>
              <a:t>1934</a:t>
            </a:r>
            <a:r>
              <a:rPr lang="zh-CN" altLang="zh-CN" b="1" kern="100" dirty="0">
                <a:latin typeface="Songti SC" charset="-122"/>
                <a:ea typeface="Songti SC" charset="-122"/>
                <a:cs typeface="Songti SC" charset="-122"/>
              </a:rPr>
              <a:t>年</a:t>
            </a:r>
            <a:r>
              <a:rPr lang="en-US" altLang="zh-CN" b="1" kern="100" dirty="0">
                <a:latin typeface="Songti SC" charset="-122"/>
                <a:ea typeface="Songti SC" charset="-122"/>
                <a:cs typeface="Songti SC" charset="-122"/>
              </a:rPr>
              <a:t>6</a:t>
            </a:r>
            <a:r>
              <a:rPr lang="zh-CN" altLang="zh-CN" b="1" kern="100" dirty="0">
                <a:latin typeface="Songti SC" charset="-122"/>
                <a:ea typeface="Songti SC" charset="-122"/>
                <a:cs typeface="Songti SC" charset="-122"/>
              </a:rPr>
              <a:t>月</a:t>
            </a:r>
            <a:r>
              <a:rPr lang="en-US" altLang="zh-CN" b="1" kern="100" dirty="0">
                <a:latin typeface="Songti SC" charset="-122"/>
                <a:ea typeface="Songti SC" charset="-122"/>
                <a:cs typeface="Songti SC" charset="-122"/>
              </a:rPr>
              <a:t>27</a:t>
            </a:r>
            <a:r>
              <a:rPr lang="zh-CN" altLang="zh-CN" b="1" kern="100" dirty="0" smtClean="0">
                <a:latin typeface="Songti SC" charset="-122"/>
                <a:ea typeface="Songti SC" charset="-122"/>
                <a:cs typeface="Songti SC" charset="-122"/>
              </a:rPr>
              <a:t>日</a:t>
            </a:r>
            <a:r>
              <a:rPr lang="zh-TW" altLang="en-US" b="1" kern="100" dirty="0" smtClean="0">
                <a:latin typeface="Songti SC" charset="-122"/>
                <a:ea typeface="Songti SC" charset="-122"/>
                <a:cs typeface="Songti SC" charset="-122"/>
              </a:rPr>
              <a:t>制定</a:t>
            </a:r>
            <a:r>
              <a:rPr lang="zh-CN" altLang="zh-CN" b="1" kern="100" dirty="0" smtClean="0">
                <a:latin typeface="Songti SC" charset="-122"/>
                <a:ea typeface="Songti SC" charset="-122"/>
                <a:cs typeface="Songti SC" charset="-122"/>
              </a:rPr>
              <a:t>，是</a:t>
            </a:r>
            <a:r>
              <a:rPr lang="zh-CN" altLang="zh-CN" b="1" kern="100" dirty="0">
                <a:latin typeface="Songti SC" charset="-122"/>
                <a:ea typeface="Songti SC" charset="-122"/>
                <a:cs typeface="Songti SC" charset="-122"/>
              </a:rPr>
              <a:t>大萧条时期通过的新政的一部分</a:t>
            </a:r>
            <a:r>
              <a:rPr lang="zh-CN" altLang="zh-CN" b="1" kern="100" dirty="0" smtClean="0">
                <a:latin typeface="Songti SC" charset="-122"/>
                <a:ea typeface="Songti SC" charset="-122"/>
                <a:cs typeface="Songti SC" charset="-122"/>
              </a:rPr>
              <a:t>，</a:t>
            </a:r>
            <a:r>
              <a:rPr lang="zh-TW" altLang="en-US" b="1" kern="100" dirty="0" smtClean="0">
                <a:latin typeface="Songti SC" charset="-122"/>
                <a:ea typeface="Songti SC" charset="-122"/>
                <a:cs typeface="Songti SC" charset="-122"/>
              </a:rPr>
              <a:t>其</a:t>
            </a:r>
            <a:r>
              <a:rPr lang="zh-CN" altLang="zh-CN" b="1" kern="100" dirty="0" smtClean="0">
                <a:latin typeface="Songti SC" charset="-122"/>
                <a:ea typeface="Songti SC" charset="-122"/>
                <a:cs typeface="Songti SC" charset="-122"/>
              </a:rPr>
              <a:t>目的</a:t>
            </a:r>
            <a:r>
              <a:rPr lang="zh-CN" altLang="zh-CN" b="1" kern="100" dirty="0">
                <a:latin typeface="Songti SC" charset="-122"/>
                <a:ea typeface="Songti SC" charset="-122"/>
                <a:cs typeface="Songti SC" charset="-122"/>
              </a:rPr>
              <a:t>是使住房和住房抵押贷款</a:t>
            </a:r>
            <a:r>
              <a:rPr lang="zh-CN" altLang="zh-CN" b="1" kern="100" dirty="0" smtClean="0">
                <a:latin typeface="Songti SC" charset="-122"/>
                <a:ea typeface="Songti SC" charset="-122"/>
                <a:cs typeface="Songti SC" charset="-122"/>
              </a:rPr>
              <a:t>更</a:t>
            </a:r>
            <a:r>
              <a:rPr lang="zh-TW" altLang="en-US" b="1" kern="100" dirty="0" smtClean="0">
                <a:latin typeface="Songti SC" charset="-122"/>
                <a:ea typeface="Songti SC" charset="-122"/>
                <a:cs typeface="Songti SC" charset="-122"/>
              </a:rPr>
              <a:t>支付</a:t>
            </a:r>
            <a:r>
              <a:rPr lang="zh-CN" altLang="zh-CN" b="1" kern="100" dirty="0" smtClean="0">
                <a:latin typeface="Songti SC" charset="-122"/>
                <a:ea typeface="Songti SC" charset="-122"/>
                <a:cs typeface="Songti SC" charset="-122"/>
              </a:rPr>
              <a:t>得</a:t>
            </a:r>
            <a:r>
              <a:rPr lang="zh-CN" altLang="zh-CN" b="1" kern="100" dirty="0">
                <a:latin typeface="Songti SC" charset="-122"/>
                <a:ea typeface="Songti SC" charset="-122"/>
                <a:cs typeface="Songti SC" charset="-122"/>
              </a:rPr>
              <a:t>起。 它创建了联邦住房管理局（</a:t>
            </a:r>
            <a:r>
              <a:rPr lang="en-US" altLang="zh-CN" b="1" kern="100" dirty="0" smtClean="0">
                <a:latin typeface="Songti SC" charset="-122"/>
                <a:ea typeface="Songti SC" charset="-122"/>
                <a:cs typeface="Songti SC" charset="-122"/>
              </a:rPr>
              <a:t>FHA</a:t>
            </a:r>
            <a:r>
              <a:rPr lang="zh-CN" altLang="zh-CN" b="1" kern="100" dirty="0" smtClean="0">
                <a:latin typeface="Songti SC" charset="-122"/>
                <a:ea typeface="Songti SC" charset="-122"/>
                <a:cs typeface="Songti SC" charset="-122"/>
              </a:rPr>
              <a:t>）和</a:t>
            </a:r>
            <a:r>
              <a:rPr lang="zh-CN" altLang="zh-CN" b="1" kern="100" dirty="0">
                <a:latin typeface="Songti SC" charset="-122"/>
                <a:ea typeface="Songti SC" charset="-122"/>
                <a:cs typeface="Songti SC" charset="-122"/>
              </a:rPr>
              <a:t>联邦储蓄和贷款保险公司（</a:t>
            </a:r>
            <a:r>
              <a:rPr lang="en-US" altLang="zh-CN" b="1" kern="100" dirty="0" smtClean="0">
                <a:latin typeface="Songti SC" charset="-122"/>
                <a:ea typeface="Songti SC" charset="-122"/>
                <a:cs typeface="Songti SC" charset="-122"/>
              </a:rPr>
              <a:t>FSLIC</a:t>
            </a:r>
            <a:r>
              <a:rPr lang="zh-CN" altLang="zh-CN" b="1" kern="100" dirty="0" smtClean="0">
                <a:latin typeface="Songti SC" charset="-122"/>
                <a:ea typeface="Songti SC" charset="-122"/>
                <a:cs typeface="Songti SC" charset="-122"/>
              </a:rPr>
              <a:t>）。</a:t>
            </a:r>
            <a:endParaRPr lang="zh-CN" altLang="zh-CN" b="1" kern="100" dirty="0">
              <a:latin typeface="Songti SC" charset="-122"/>
              <a:ea typeface="Songti SC" charset="-122"/>
              <a:cs typeface="Songti SC" charset="-122"/>
            </a:endParaRPr>
          </a:p>
          <a:p>
            <a:r>
              <a:rPr lang="zh-CN" altLang="zh-CN" b="1" kern="100" dirty="0">
                <a:latin typeface="Songti SC" charset="-122"/>
                <a:ea typeface="Songti SC" charset="-122"/>
                <a:cs typeface="Songti SC" charset="-122"/>
              </a:rPr>
              <a:t>该法旨在阻止大萧条时期家庭住房的银行止赎潮。 直到</a:t>
            </a:r>
            <a:r>
              <a:rPr lang="en-US" altLang="zh-CN" b="1" kern="100" dirty="0">
                <a:latin typeface="Songti SC" charset="-122"/>
                <a:ea typeface="Songti SC" charset="-122"/>
                <a:cs typeface="Songti SC" charset="-122"/>
              </a:rPr>
              <a:t>20</a:t>
            </a:r>
            <a:r>
              <a:rPr lang="zh-CN" altLang="zh-CN" b="1" kern="100" dirty="0">
                <a:latin typeface="Songti SC" charset="-122"/>
                <a:ea typeface="Songti SC" charset="-122"/>
                <a:cs typeface="Songti SC" charset="-122"/>
              </a:rPr>
              <a:t>世纪</a:t>
            </a:r>
            <a:r>
              <a:rPr lang="en-US" altLang="zh-CN" b="1" kern="100" dirty="0">
                <a:latin typeface="Songti SC" charset="-122"/>
                <a:ea typeface="Songti SC" charset="-122"/>
                <a:cs typeface="Songti SC" charset="-122"/>
              </a:rPr>
              <a:t>80</a:t>
            </a:r>
            <a:r>
              <a:rPr lang="zh-CN" altLang="zh-CN" b="1" kern="100" dirty="0">
                <a:latin typeface="Songti SC" charset="-122"/>
                <a:ea typeface="Songti SC" charset="-122"/>
                <a:cs typeface="Songti SC" charset="-122"/>
              </a:rPr>
              <a:t>年代，</a:t>
            </a:r>
            <a:r>
              <a:rPr lang="en-US" altLang="zh-CN" b="1" kern="100" dirty="0">
                <a:latin typeface="Songti SC" charset="-122"/>
                <a:ea typeface="Songti SC" charset="-122"/>
                <a:cs typeface="Songti SC" charset="-122"/>
              </a:rPr>
              <a:t>FHA</a:t>
            </a:r>
            <a:r>
              <a:rPr lang="zh-CN" altLang="zh-CN" b="1" kern="100" dirty="0">
                <a:latin typeface="Songti SC" charset="-122"/>
                <a:ea typeface="Songti SC" charset="-122"/>
                <a:cs typeface="Songti SC" charset="-122"/>
              </a:rPr>
              <a:t>和</a:t>
            </a:r>
            <a:r>
              <a:rPr lang="en-US" altLang="zh-CN" b="1" kern="100" dirty="0">
                <a:latin typeface="Songti SC" charset="-122"/>
                <a:ea typeface="Songti SC" charset="-122"/>
                <a:cs typeface="Songti SC" charset="-122"/>
              </a:rPr>
              <a:t>FSLIC</a:t>
            </a:r>
            <a:r>
              <a:rPr lang="zh-CN" altLang="zh-CN" b="1" kern="100" dirty="0">
                <a:latin typeface="Songti SC" charset="-122"/>
                <a:ea typeface="Songti SC" charset="-122"/>
                <a:cs typeface="Songti SC" charset="-122"/>
              </a:rPr>
              <a:t>都致力于打造抵押贷款和住宅建筑行业的骨干。 （参见</a:t>
            </a:r>
            <a:r>
              <a:rPr lang="en-US" altLang="zh-CN" b="1" kern="100" dirty="0">
                <a:latin typeface="Songti SC" charset="-122"/>
                <a:ea typeface="Songti SC" charset="-122"/>
                <a:cs typeface="Songti SC" charset="-122"/>
              </a:rPr>
              <a:t>1989</a:t>
            </a:r>
            <a:r>
              <a:rPr lang="zh-CN" altLang="zh-CN" b="1" kern="100" dirty="0">
                <a:latin typeface="Songti SC" charset="-122"/>
                <a:ea typeface="Songti SC" charset="-122"/>
                <a:cs typeface="Songti SC" charset="-122"/>
              </a:rPr>
              <a:t>年的</a:t>
            </a:r>
            <a:r>
              <a:rPr lang="en-US" altLang="zh-CN" b="1" kern="100" dirty="0">
                <a:latin typeface="Songti SC" charset="-122"/>
                <a:ea typeface="Songti SC" charset="-122"/>
                <a:cs typeface="Songti SC" charset="-122"/>
              </a:rPr>
              <a:t>“</a:t>
            </a:r>
            <a:r>
              <a:rPr lang="zh-CN" altLang="zh-CN" b="1" kern="100" dirty="0">
                <a:latin typeface="Songti SC" charset="-122"/>
                <a:ea typeface="Songti SC" charset="-122"/>
                <a:cs typeface="Songti SC" charset="-122"/>
              </a:rPr>
              <a:t>储蓄和贷款危机以及金融机构改革，恢复和执行法案</a:t>
            </a:r>
            <a:r>
              <a:rPr lang="en-US" altLang="zh-CN" b="1" kern="100" dirty="0">
                <a:latin typeface="Songti SC" charset="-122"/>
                <a:ea typeface="Songti SC" charset="-122"/>
                <a:cs typeface="Songti SC" charset="-122"/>
              </a:rPr>
              <a:t>”</a:t>
            </a:r>
            <a:r>
              <a:rPr lang="zh-CN" altLang="zh-CN" b="1" kern="100" dirty="0">
                <a:latin typeface="Songti SC" charset="-122"/>
                <a:ea typeface="Songti SC" charset="-122"/>
                <a:cs typeface="Songti SC" charset="-122"/>
              </a:rPr>
              <a:t>，结束了</a:t>
            </a:r>
            <a:r>
              <a:rPr lang="en-US" altLang="zh-CN" b="1" kern="100" dirty="0">
                <a:latin typeface="Songti SC" charset="-122"/>
                <a:ea typeface="Songti SC" charset="-122"/>
                <a:cs typeface="Songti SC" charset="-122"/>
              </a:rPr>
              <a:t>FSLIC</a:t>
            </a:r>
            <a:r>
              <a:rPr lang="zh-CN" altLang="zh-CN" b="1" kern="100" dirty="0">
                <a:latin typeface="Songti SC" charset="-122"/>
                <a:ea typeface="Songti SC" charset="-122"/>
                <a:cs typeface="Songti SC" charset="-122"/>
              </a:rPr>
              <a:t>，其活动已移交给</a:t>
            </a:r>
            <a:r>
              <a:rPr lang="en-US" altLang="zh-CN" b="1" kern="100" dirty="0">
                <a:latin typeface="Songti SC" charset="-122"/>
                <a:ea typeface="Songti SC" charset="-122"/>
                <a:cs typeface="Songti SC" charset="-122"/>
              </a:rPr>
              <a:t>FDIC</a:t>
            </a:r>
            <a:r>
              <a:rPr lang="zh-CN" altLang="zh-CN" b="1" kern="100" dirty="0">
                <a:latin typeface="Songti SC" charset="-122"/>
                <a:ea typeface="Songti SC" charset="-122"/>
                <a:cs typeface="Songti SC" charset="-122"/>
              </a:rPr>
              <a:t>（联邦存款保险公司）。）</a:t>
            </a:r>
          </a:p>
          <a:p>
            <a:r>
              <a:rPr lang="en-US" altLang="zh-CN" b="1" kern="100" dirty="0">
                <a:latin typeface="Songti SC" charset="-122"/>
                <a:ea typeface="Songti SC" charset="-122"/>
                <a:cs typeface="Songti SC" charset="-122"/>
              </a:rPr>
              <a:t>1937</a:t>
            </a:r>
            <a:r>
              <a:rPr lang="zh-CN" altLang="zh-CN" b="1" kern="100" dirty="0">
                <a:latin typeface="Songti SC" charset="-122"/>
                <a:ea typeface="Songti SC" charset="-122"/>
                <a:cs typeface="Songti SC" charset="-122"/>
              </a:rPr>
              <a:t>年的</a:t>
            </a:r>
            <a:r>
              <a:rPr lang="en-US" altLang="zh-CN" b="1" kern="100" dirty="0">
                <a:latin typeface="Songti SC" charset="-122"/>
                <a:ea typeface="Songti SC" charset="-122"/>
                <a:cs typeface="Songti SC" charset="-122"/>
              </a:rPr>
              <a:t>“</a:t>
            </a:r>
            <a:r>
              <a:rPr lang="zh-CN" altLang="zh-CN" b="1" kern="100" dirty="0">
                <a:latin typeface="Songti SC" charset="-122"/>
                <a:ea typeface="Songti SC" charset="-122"/>
                <a:cs typeface="Songti SC" charset="-122"/>
              </a:rPr>
              <a:t>住房法</a:t>
            </a:r>
            <a:r>
              <a:rPr lang="en-US" altLang="zh-CN" b="1" kern="100" dirty="0" smtClean="0">
                <a:latin typeface="Songti SC" charset="-122"/>
                <a:ea typeface="Songti SC" charset="-122"/>
                <a:cs typeface="Songti SC" charset="-122"/>
              </a:rPr>
              <a:t>”</a:t>
            </a:r>
            <a:r>
              <a:rPr lang="zh-TW" altLang="en-US" b="1" kern="100" dirty="0" smtClean="0">
                <a:latin typeface="Songti SC" charset="-122"/>
                <a:ea typeface="Songti SC" charset="-122"/>
                <a:cs typeface="Songti SC" charset="-122"/>
              </a:rPr>
              <a:t>即</a:t>
            </a:r>
            <a:r>
              <a:rPr lang="zh-CN" altLang="zh-CN" b="1" kern="100" dirty="0" smtClean="0">
                <a:latin typeface="Songti SC" charset="-122"/>
                <a:ea typeface="Songti SC" charset="-122"/>
                <a:cs typeface="Songti SC" charset="-122"/>
              </a:rPr>
              <a:t>建立</a:t>
            </a:r>
            <a:r>
              <a:rPr lang="zh-CN" altLang="zh-CN" b="1" kern="100" dirty="0">
                <a:latin typeface="Songti SC" charset="-122"/>
                <a:ea typeface="Songti SC" charset="-122"/>
                <a:cs typeface="Songti SC" charset="-122"/>
              </a:rPr>
              <a:t>在这</a:t>
            </a:r>
            <a:r>
              <a:rPr lang="zh-CN" altLang="zh-CN" b="1" kern="100" dirty="0" smtClean="0">
                <a:latin typeface="Songti SC" charset="-122"/>
                <a:ea typeface="Songti SC" charset="-122"/>
                <a:cs typeface="Songti SC" charset="-122"/>
              </a:rPr>
              <a:t>一</a:t>
            </a:r>
            <a:r>
              <a:rPr lang="zh-TW" altLang="en-US" b="1" kern="100" dirty="0" smtClean="0">
                <a:latin typeface="Songti SC" charset="-122"/>
                <a:ea typeface="Songti SC" charset="-122"/>
                <a:cs typeface="Songti SC" charset="-122"/>
              </a:rPr>
              <a:t>法規</a:t>
            </a:r>
            <a:r>
              <a:rPr lang="zh-CN" altLang="zh-CN" b="1" kern="100" dirty="0" smtClean="0">
                <a:latin typeface="Songti SC" charset="-122"/>
                <a:ea typeface="Songti SC" charset="-122"/>
                <a:cs typeface="Songti SC" charset="-122"/>
              </a:rPr>
              <a:t>之上</a:t>
            </a:r>
            <a:r>
              <a:rPr lang="zh-CN" altLang="zh-CN" b="1" kern="100" dirty="0">
                <a:latin typeface="Songti SC" charset="-122"/>
                <a:ea typeface="Songti SC" charset="-122"/>
                <a:cs typeface="Songti SC" charset="-122"/>
              </a:rPr>
              <a:t>。</a:t>
            </a:r>
          </a:p>
          <a:p>
            <a:r>
              <a:rPr lang="en-US" altLang="zh-CN" b="1" kern="100" dirty="0">
                <a:latin typeface="Songti SC" charset="-122"/>
                <a:ea typeface="Songti SC" charset="-122"/>
                <a:cs typeface="Songti SC" charset="-122"/>
              </a:rPr>
              <a:t> </a:t>
            </a:r>
            <a:endParaRPr lang="zh-CN" altLang="zh-CN" b="1" kern="100" dirty="0">
              <a:effectLst/>
              <a:latin typeface="Songti SC" charset="-122"/>
              <a:ea typeface="Songti SC" charset="-122"/>
              <a:cs typeface="Songti SC" charset="-122"/>
            </a:endParaRPr>
          </a:p>
        </p:txBody>
      </p:sp>
      <p:sp>
        <p:nvSpPr>
          <p:cNvPr id="5"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的成因</a:t>
            </a:r>
            <a:endParaRPr kumimoji="1" lang="zh-CN" altLang="en-US" dirty="0"/>
          </a:p>
        </p:txBody>
      </p:sp>
    </p:spTree>
    <p:extLst>
      <p:ext uri="{BB962C8B-B14F-4D97-AF65-F5344CB8AC3E}">
        <p14:creationId xmlns:p14="http://schemas.microsoft.com/office/powerpoint/2010/main" val="60527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37032" y="1280160"/>
            <a:ext cx="10771632" cy="5293757"/>
          </a:xfrm>
          <a:prstGeom prst="rect">
            <a:avLst/>
          </a:prstGeom>
        </p:spPr>
        <p:txBody>
          <a:bodyPr wrap="square">
            <a:spAutoFit/>
          </a:bodyPr>
          <a:lstStyle/>
          <a:p>
            <a:r>
              <a:rPr lang="en-US" altLang="zh-CN" kern="0" dirty="0">
                <a:latin typeface="Times New Roman" charset="0"/>
                <a:ea typeface="等线" charset="-122"/>
                <a:cs typeface="Times New Roman" charset="0"/>
              </a:rPr>
              <a:t>1.</a:t>
            </a:r>
            <a:r>
              <a:rPr lang="zh-CN" altLang="zh-CN" kern="0" dirty="0">
                <a:latin typeface="Times New Roman" charset="0"/>
                <a:ea typeface="等线" charset="-122"/>
                <a:cs typeface="Times New Roman" charset="0"/>
              </a:rPr>
              <a:t>对单个家庭的</a:t>
            </a:r>
            <a:r>
              <a:rPr lang="en-US" altLang="zh-CN" kern="0" dirty="0">
                <a:latin typeface="Times New Roman" charset="0"/>
                <a:ea typeface="等线" charset="-122"/>
                <a:cs typeface="Times New Roman" charset="0"/>
              </a:rPr>
              <a:t>MMI</a:t>
            </a:r>
            <a:r>
              <a:rPr lang="zh-CN" altLang="zh-CN" kern="0" dirty="0">
                <a:latin typeface="Times New Roman" charset="0"/>
                <a:ea typeface="等线" charset="-122"/>
                <a:cs typeface="Times New Roman" charset="0"/>
              </a:rPr>
              <a:t>（</a:t>
            </a:r>
            <a:r>
              <a:rPr lang="en-US" altLang="zh-CN" kern="0" dirty="0">
                <a:latin typeface="Times New Roman" charset="0"/>
                <a:ea typeface="等线" charset="-122"/>
                <a:cs typeface="Times New Roman" charset="0"/>
              </a:rPr>
              <a:t>The Mutual Mortgage Insurance Fund</a:t>
            </a:r>
            <a:r>
              <a:rPr lang="zh-CN" altLang="zh-CN" kern="0" dirty="0">
                <a:latin typeface="Times New Roman" charset="0"/>
                <a:ea typeface="等线" charset="-122"/>
                <a:cs typeface="Times New Roman" charset="0"/>
              </a:rPr>
              <a:t>）</a:t>
            </a:r>
            <a:r>
              <a:rPr lang="zh-CN" altLang="zh-CN" kern="0" dirty="0" smtClean="0">
                <a:latin typeface="Times New Roman" charset="0"/>
                <a:ea typeface="等线" charset="-122"/>
                <a:cs typeface="Times New Roman" charset="0"/>
              </a:rPr>
              <a:t>基金</a:t>
            </a:r>
            <a:endParaRPr lang="en-US" altLang="zh-CN" kern="0" dirty="0" smtClean="0">
              <a:latin typeface="Times New Roman" charset="0"/>
              <a:ea typeface="等线" charset="-122"/>
              <a:cs typeface="Times New Roman" charset="0"/>
            </a:endParaRPr>
          </a:p>
          <a:p>
            <a:endParaRPr lang="zh-CN" altLang="zh-CN" sz="1600" kern="100" dirty="0">
              <a:latin typeface="等线" charset="-122"/>
              <a:ea typeface="等线" charset="-122"/>
              <a:cs typeface="Times New Roman" charset="0"/>
            </a:endParaRPr>
          </a:p>
          <a:p>
            <a:pPr marL="266700"/>
            <a:r>
              <a:rPr lang="zh-CN" altLang="zh-CN" kern="0" dirty="0">
                <a:latin typeface="Times New Roman" charset="0"/>
                <a:ea typeface="等线" charset="-122"/>
                <a:cs typeface="Times New Roman" charset="0"/>
              </a:rPr>
              <a:t>互助保险基金（</a:t>
            </a:r>
            <a:r>
              <a:rPr lang="en-US" altLang="zh-CN" kern="0" dirty="0">
                <a:latin typeface="Times New Roman" charset="0"/>
                <a:ea typeface="等线" charset="-122"/>
                <a:cs typeface="Times New Roman" charset="0"/>
              </a:rPr>
              <a:t>MMIF</a:t>
            </a:r>
            <a:r>
              <a:rPr lang="zh-CN" altLang="zh-CN" kern="0" dirty="0">
                <a:latin typeface="Times New Roman" charset="0"/>
                <a:ea typeface="等线" charset="-122"/>
                <a:cs typeface="Times New Roman" charset="0"/>
              </a:rPr>
              <a:t>）是政府资助的抵押贷款保险基金之一。联邦住房管理局（</a:t>
            </a:r>
            <a:r>
              <a:rPr lang="en-US" altLang="zh-CN" kern="0" dirty="0">
                <a:latin typeface="Times New Roman" charset="0"/>
                <a:ea typeface="等线" charset="-122"/>
                <a:cs typeface="Times New Roman" charset="0"/>
              </a:rPr>
              <a:t>FHA</a:t>
            </a:r>
            <a:r>
              <a:rPr lang="zh-CN" altLang="zh-CN" kern="0" dirty="0">
                <a:latin typeface="Times New Roman" charset="0"/>
                <a:ea typeface="等线" charset="-122"/>
                <a:cs typeface="Times New Roman" charset="0"/>
              </a:rPr>
              <a:t>）为</a:t>
            </a:r>
            <a:r>
              <a:rPr lang="en-US" altLang="zh-CN" kern="0" dirty="0">
                <a:latin typeface="Times New Roman" charset="0"/>
                <a:ea typeface="等线" charset="-122"/>
                <a:cs typeface="Times New Roman" charset="0"/>
              </a:rPr>
              <a:t>1</a:t>
            </a:r>
            <a:r>
              <a:rPr lang="zh-CN" altLang="zh-CN" kern="0" dirty="0">
                <a:latin typeface="Times New Roman" charset="0"/>
                <a:ea typeface="等线" charset="-122"/>
                <a:cs typeface="Times New Roman" charset="0"/>
              </a:rPr>
              <a:t>至</a:t>
            </a:r>
            <a:r>
              <a:rPr lang="en-US" altLang="zh-CN" kern="0" dirty="0">
                <a:latin typeface="Times New Roman" charset="0"/>
                <a:ea typeface="等线" charset="-122"/>
                <a:cs typeface="Times New Roman" charset="0"/>
              </a:rPr>
              <a:t>4</a:t>
            </a:r>
            <a:r>
              <a:rPr lang="zh-CN" altLang="zh-CN" kern="0" dirty="0">
                <a:latin typeface="Times New Roman" charset="0"/>
                <a:ea typeface="等线" charset="-122"/>
                <a:cs typeface="Times New Roman" charset="0"/>
              </a:rPr>
              <a:t>人的家庭住房贷款提供保险，并从借出</a:t>
            </a:r>
            <a:r>
              <a:rPr lang="en-US" altLang="zh-CN" kern="0" dirty="0">
                <a:latin typeface="Times New Roman" charset="0"/>
                <a:ea typeface="等线" charset="-122"/>
                <a:cs typeface="Times New Roman" charset="0"/>
              </a:rPr>
              <a:t>FHA</a:t>
            </a:r>
            <a:r>
              <a:rPr lang="zh-CN" altLang="zh-CN" kern="0" dirty="0">
                <a:latin typeface="Times New Roman" charset="0"/>
                <a:ea typeface="等线" charset="-122"/>
                <a:cs typeface="Times New Roman" charset="0"/>
              </a:rPr>
              <a:t>保险贷款的借款人（由</a:t>
            </a:r>
            <a:r>
              <a:rPr lang="en-US" altLang="zh-CN" kern="0" dirty="0">
                <a:latin typeface="Times New Roman" charset="0"/>
                <a:ea typeface="等线" charset="-122"/>
                <a:cs typeface="Times New Roman" charset="0"/>
              </a:rPr>
              <a:t>FHA</a:t>
            </a:r>
            <a:r>
              <a:rPr lang="zh-CN" altLang="zh-CN" kern="0" dirty="0">
                <a:latin typeface="Times New Roman" charset="0"/>
                <a:ea typeface="等线" charset="-122"/>
                <a:cs typeface="Times New Roman" charset="0"/>
              </a:rPr>
              <a:t>认证）处收取抵押保险费（</a:t>
            </a:r>
            <a:r>
              <a:rPr lang="en-US" altLang="zh-CN" kern="0" dirty="0">
                <a:latin typeface="Times New Roman" charset="0"/>
                <a:ea typeface="等线" charset="-122"/>
                <a:cs typeface="Times New Roman" charset="0"/>
              </a:rPr>
              <a:t>MIP</a:t>
            </a:r>
            <a:r>
              <a:rPr lang="zh-CN" altLang="zh-CN" kern="0" dirty="0" smtClean="0">
                <a:latin typeface="Times New Roman" charset="0"/>
                <a:ea typeface="等线" charset="-122"/>
                <a:cs typeface="Times New Roman" charset="0"/>
              </a:rPr>
              <a:t>）</a:t>
            </a:r>
            <a:r>
              <a:rPr lang="en-US" altLang="zh-CN" kern="0" dirty="0">
                <a:latin typeface="Times New Roman" charset="0"/>
                <a:ea typeface="等线" charset="-122"/>
                <a:cs typeface="Times New Roman" charset="0"/>
              </a:rPr>
              <a:t>		</a:t>
            </a:r>
            <a:endParaRPr lang="zh-CN" altLang="zh-CN" sz="1600" kern="100" dirty="0">
              <a:latin typeface="等线" charset="-122"/>
              <a:ea typeface="等线" charset="-122"/>
              <a:cs typeface="Times New Roman" charset="0"/>
            </a:endParaRPr>
          </a:p>
          <a:p>
            <a:pPr marL="266700" algn="r">
              <a:spcAft>
                <a:spcPts val="0"/>
              </a:spcAft>
            </a:pPr>
            <a:r>
              <a:rPr lang="zh-CN" altLang="zh-CN" kern="0" dirty="0">
                <a:latin typeface="Times New Roman" charset="0"/>
                <a:ea typeface="等线" charset="-122"/>
                <a:cs typeface="Times New Roman" charset="0"/>
              </a:rPr>
              <a:t>——</a:t>
            </a:r>
            <a:r>
              <a:rPr lang="en-US" altLang="zh-CN" kern="0" dirty="0">
                <a:latin typeface="Times New Roman" charset="0"/>
                <a:ea typeface="等线" charset="-122"/>
                <a:cs typeface="Times New Roman" charset="0"/>
              </a:rPr>
              <a:t>http://</a:t>
            </a:r>
            <a:r>
              <a:rPr lang="en-US" altLang="zh-CN" kern="0" dirty="0" err="1">
                <a:latin typeface="Times New Roman" charset="0"/>
                <a:ea typeface="等线" charset="-122"/>
                <a:cs typeface="Times New Roman" charset="0"/>
              </a:rPr>
              <a:t>www.mortgageqna.com</a:t>
            </a:r>
            <a:r>
              <a:rPr lang="en-US" altLang="zh-CN" kern="0" dirty="0">
                <a:latin typeface="Times New Roman" charset="0"/>
                <a:ea typeface="等线" charset="-122"/>
                <a:cs typeface="Times New Roman" charset="0"/>
              </a:rPr>
              <a:t>/</a:t>
            </a:r>
            <a:endParaRPr lang="zh-CN" altLang="zh-CN" sz="1600" kern="100" dirty="0">
              <a:latin typeface="等线" charset="-122"/>
              <a:ea typeface="等线" charset="-122"/>
              <a:cs typeface="Times New Roman" charset="0"/>
            </a:endParaRPr>
          </a:p>
          <a:p>
            <a:pPr marL="266700"/>
            <a:r>
              <a:rPr lang="en-US" altLang="zh-CN" kern="0" dirty="0" smtClean="0">
                <a:latin typeface="Times New Roman" charset="0"/>
                <a:ea typeface="等线" charset="-122"/>
                <a:cs typeface="Times New Roman" charset="0"/>
              </a:rPr>
              <a:t>MMIF</a:t>
            </a:r>
            <a:r>
              <a:rPr lang="zh-CN" altLang="zh-CN" kern="0" dirty="0">
                <a:latin typeface="Times New Roman" charset="0"/>
                <a:ea typeface="等线" charset="-122"/>
                <a:cs typeface="Times New Roman" charset="0"/>
              </a:rPr>
              <a:t>是</a:t>
            </a:r>
            <a:r>
              <a:rPr lang="en-US" altLang="zh-CN" kern="0" dirty="0">
                <a:latin typeface="Times New Roman" charset="0"/>
                <a:ea typeface="等线" charset="-122"/>
                <a:cs typeface="Times New Roman" charset="0"/>
              </a:rPr>
              <a:t>FHA / HUD</a:t>
            </a:r>
            <a:r>
              <a:rPr lang="zh-CN" altLang="zh-CN" kern="0" dirty="0">
                <a:latin typeface="Times New Roman" charset="0"/>
                <a:ea typeface="等线" charset="-122"/>
                <a:cs typeface="Times New Roman" charset="0"/>
              </a:rPr>
              <a:t>经营的按揭保险基金中最大的一家。其他的有：普通保险基金（</a:t>
            </a:r>
            <a:r>
              <a:rPr lang="en-US" altLang="zh-CN" kern="0" dirty="0">
                <a:latin typeface="Times New Roman" charset="0"/>
                <a:ea typeface="等线" charset="-122"/>
                <a:cs typeface="Times New Roman" charset="0"/>
              </a:rPr>
              <a:t>GIF</a:t>
            </a:r>
            <a:r>
              <a:rPr lang="zh-CN" altLang="zh-CN" kern="0" dirty="0">
                <a:latin typeface="Times New Roman" charset="0"/>
                <a:ea typeface="等线" charset="-122"/>
                <a:cs typeface="Times New Roman" charset="0"/>
              </a:rPr>
              <a:t>），特殊风险保险基金（</a:t>
            </a:r>
            <a:r>
              <a:rPr lang="en-US" altLang="zh-CN" kern="0" dirty="0">
                <a:latin typeface="Times New Roman" charset="0"/>
                <a:ea typeface="等线" charset="-122"/>
                <a:cs typeface="Times New Roman" charset="0"/>
              </a:rPr>
              <a:t>SRIF</a:t>
            </a:r>
            <a:r>
              <a:rPr lang="zh-CN" altLang="zh-CN" kern="0" dirty="0">
                <a:latin typeface="Times New Roman" charset="0"/>
                <a:ea typeface="等线" charset="-122"/>
                <a:cs typeface="Times New Roman" charset="0"/>
              </a:rPr>
              <a:t>）和合作管理住房保险基金（</a:t>
            </a:r>
            <a:r>
              <a:rPr lang="en-US" altLang="zh-CN" kern="0" dirty="0">
                <a:latin typeface="Times New Roman" charset="0"/>
                <a:ea typeface="等线" charset="-122"/>
                <a:cs typeface="Times New Roman" charset="0"/>
              </a:rPr>
              <a:t>CMHIF</a:t>
            </a:r>
            <a:r>
              <a:rPr lang="zh-CN" altLang="zh-CN" kern="0" dirty="0">
                <a:latin typeface="Times New Roman" charset="0"/>
                <a:ea typeface="等线" charset="-122"/>
                <a:cs typeface="Times New Roman" charset="0"/>
              </a:rPr>
              <a:t>）。</a:t>
            </a:r>
            <a:endParaRPr lang="zh-CN" altLang="zh-CN" sz="1600" kern="100" dirty="0">
              <a:latin typeface="等线" charset="-122"/>
              <a:ea typeface="等线" charset="-122"/>
              <a:cs typeface="Times New Roman" charset="0"/>
            </a:endParaRPr>
          </a:p>
          <a:p>
            <a:pPr marL="266700"/>
            <a:r>
              <a:rPr lang="zh-CN" altLang="zh-CN" kern="0" dirty="0" smtClean="0">
                <a:latin typeface="Times New Roman" charset="0"/>
                <a:ea typeface="等线" charset="-122"/>
                <a:cs typeface="Times New Roman" charset="0"/>
              </a:rPr>
              <a:t>通过</a:t>
            </a:r>
            <a:r>
              <a:rPr lang="zh-CN" altLang="zh-CN" kern="0" dirty="0">
                <a:latin typeface="Times New Roman" charset="0"/>
                <a:ea typeface="等线" charset="-122"/>
                <a:cs typeface="Times New Roman" charset="0"/>
              </a:rPr>
              <a:t>这些保险基金，</a:t>
            </a:r>
            <a:r>
              <a:rPr lang="en-US" altLang="zh-CN" kern="0" dirty="0">
                <a:latin typeface="Times New Roman" charset="0"/>
                <a:ea typeface="等线" charset="-122"/>
                <a:cs typeface="Times New Roman" charset="0"/>
              </a:rPr>
              <a:t>HUD</a:t>
            </a:r>
            <a:r>
              <a:rPr lang="zh-CN" altLang="zh-CN" kern="0" dirty="0">
                <a:latin typeface="Times New Roman" charset="0"/>
                <a:ea typeface="等线" charset="-122"/>
                <a:cs typeface="Times New Roman" charset="0"/>
              </a:rPr>
              <a:t>为单身和多户住房单位，制造房屋和某些医疗保健机构提供抵押贷款。</a:t>
            </a:r>
            <a:endParaRPr lang="zh-CN" altLang="zh-CN" sz="1600" kern="100" dirty="0">
              <a:latin typeface="等线" charset="-122"/>
              <a:ea typeface="等线" charset="-122"/>
              <a:cs typeface="Times New Roman" charset="0"/>
            </a:endParaRPr>
          </a:p>
          <a:p>
            <a:endParaRPr lang="en-US" altLang="zh-CN" kern="0" dirty="0" smtClean="0">
              <a:latin typeface="Times New Roman" charset="0"/>
              <a:ea typeface="等线" charset="-122"/>
              <a:cs typeface="Times New Roman" charset="0"/>
            </a:endParaRPr>
          </a:p>
          <a:p>
            <a:r>
              <a:rPr lang="en-US" altLang="zh-CN" kern="0" dirty="0" smtClean="0">
                <a:latin typeface="Times New Roman" charset="0"/>
                <a:ea typeface="等线" charset="-122"/>
                <a:cs typeface="Times New Roman" charset="0"/>
              </a:rPr>
              <a:t>2</a:t>
            </a:r>
            <a:r>
              <a:rPr lang="en-US" altLang="zh-CN" kern="0" dirty="0">
                <a:latin typeface="Times New Roman" charset="0"/>
                <a:ea typeface="等线" charset="-122"/>
                <a:cs typeface="Times New Roman" charset="0"/>
              </a:rPr>
              <a:t>.</a:t>
            </a:r>
            <a:r>
              <a:rPr lang="zh-CN" altLang="zh-CN" kern="0" dirty="0">
                <a:latin typeface="Times New Roman" charset="0"/>
                <a:ea typeface="等线" charset="-122"/>
                <a:cs typeface="Times New Roman" charset="0"/>
              </a:rPr>
              <a:t>对多户住房的项目</a:t>
            </a:r>
            <a:r>
              <a:rPr lang="zh-CN" altLang="zh-CN" kern="0" dirty="0" smtClean="0">
                <a:latin typeface="Times New Roman" charset="0"/>
                <a:ea typeface="等线" charset="-122"/>
                <a:cs typeface="Times New Roman" charset="0"/>
              </a:rPr>
              <a:t>：</a:t>
            </a:r>
            <a:endParaRPr lang="en-US" altLang="zh-CN" kern="0" dirty="0" smtClean="0">
              <a:latin typeface="Times New Roman" charset="0"/>
              <a:ea typeface="等线" charset="-122"/>
              <a:cs typeface="Times New Roman" charset="0"/>
            </a:endParaRPr>
          </a:p>
          <a:p>
            <a:endParaRPr lang="zh-CN" altLang="zh-CN" sz="1600" kern="100" dirty="0">
              <a:latin typeface="等线" charset="-122"/>
              <a:ea typeface="等线" charset="-122"/>
              <a:cs typeface="Times New Roman" charset="0"/>
            </a:endParaRPr>
          </a:p>
          <a:p>
            <a:pPr marL="266700"/>
            <a:r>
              <a:rPr lang="zh-CN" altLang="zh-CN" kern="0" dirty="0">
                <a:latin typeface="Times New Roman" charset="0"/>
                <a:ea typeface="等线" charset="-122"/>
                <a:cs typeface="Times New Roman" charset="0"/>
              </a:rPr>
              <a:t>多家族加速处理（</a:t>
            </a:r>
            <a:r>
              <a:rPr lang="en-US" altLang="zh-CN" kern="0" dirty="0">
                <a:latin typeface="Times New Roman" charset="0"/>
                <a:ea typeface="等线" charset="-122"/>
                <a:cs typeface="Times New Roman" charset="0"/>
              </a:rPr>
              <a:t>MAP</a:t>
            </a:r>
            <a:r>
              <a:rPr lang="zh-CN" altLang="zh-CN" kern="0" dirty="0">
                <a:latin typeface="Times New Roman" charset="0"/>
                <a:ea typeface="等线" charset="-122"/>
                <a:cs typeface="Times New Roman" charset="0"/>
              </a:rPr>
              <a:t>）指导方针允许经批准的贷款人执行大部分的承保活动，并向</a:t>
            </a:r>
            <a:r>
              <a:rPr lang="en-US" altLang="zh-CN" kern="0" dirty="0">
                <a:latin typeface="Times New Roman" charset="0"/>
                <a:ea typeface="等线" charset="-122"/>
                <a:cs typeface="Times New Roman" charset="0"/>
              </a:rPr>
              <a:t>HUD</a:t>
            </a:r>
            <a:r>
              <a:rPr lang="zh-CN" altLang="zh-CN" kern="0" dirty="0">
                <a:latin typeface="Times New Roman" charset="0"/>
                <a:ea typeface="等线" charset="-122"/>
                <a:cs typeface="Times New Roman" charset="0"/>
              </a:rPr>
              <a:t>提交包销摘要和建议，以</a:t>
            </a:r>
            <a:r>
              <a:rPr lang="zh-CN" altLang="zh-CN" kern="0" dirty="0" smtClean="0">
                <a:latin typeface="Times New Roman" charset="0"/>
                <a:ea typeface="等线" charset="-122"/>
                <a:cs typeface="Times New Roman" charset="0"/>
              </a:rPr>
              <a:t>加快和更</a:t>
            </a:r>
            <a:r>
              <a:rPr lang="zh-CN" altLang="zh-CN" kern="0" dirty="0">
                <a:latin typeface="Times New Roman" charset="0"/>
                <a:ea typeface="等线" charset="-122"/>
                <a:cs typeface="Times New Roman" charset="0"/>
              </a:rPr>
              <a:t>好地管理开发过程。今年，多户住房项目办公室发布了修订后的</a:t>
            </a:r>
            <a:r>
              <a:rPr lang="en-US" altLang="zh-CN" kern="0" dirty="0">
                <a:latin typeface="Times New Roman" charset="0"/>
                <a:ea typeface="等线" charset="-122"/>
                <a:cs typeface="Times New Roman" charset="0"/>
              </a:rPr>
              <a:t>“</a:t>
            </a:r>
            <a:r>
              <a:rPr lang="zh-CN" altLang="zh-CN" kern="0" dirty="0">
                <a:latin typeface="Times New Roman" charset="0"/>
                <a:ea typeface="等线" charset="-122"/>
                <a:cs typeface="Times New Roman" charset="0"/>
              </a:rPr>
              <a:t>地图指南</a:t>
            </a:r>
            <a:r>
              <a:rPr lang="en-US" altLang="zh-CN" kern="0" dirty="0">
                <a:latin typeface="Times New Roman" charset="0"/>
                <a:ea typeface="等线" charset="-122"/>
                <a:cs typeface="Times New Roman" charset="0"/>
              </a:rPr>
              <a:t>”</a:t>
            </a:r>
            <a:r>
              <a:rPr lang="zh-CN" altLang="zh-CN" kern="0" dirty="0">
                <a:latin typeface="Times New Roman" charset="0"/>
                <a:ea typeface="等线" charset="-122"/>
                <a:cs typeface="Times New Roman" charset="0"/>
              </a:rPr>
              <a:t>，实施了各种承保变更和更新将加快处理，并确保所有办事处的计划要求和信用标准的一致应用。</a:t>
            </a:r>
            <a:endParaRPr lang="zh-CN" altLang="zh-CN" sz="1600" kern="100" dirty="0">
              <a:latin typeface="等线" charset="-122"/>
              <a:ea typeface="等线" charset="-122"/>
              <a:cs typeface="Times New Roman" charset="0"/>
            </a:endParaRPr>
          </a:p>
          <a:p>
            <a:pPr marL="266700"/>
            <a:r>
              <a:rPr lang="zh-CN" altLang="zh-CN" kern="0" dirty="0">
                <a:latin typeface="Times New Roman" charset="0"/>
                <a:ea typeface="等线" charset="-122"/>
                <a:cs typeface="Times New Roman" charset="0"/>
              </a:rPr>
              <a:t>联邦住房管理局还宣布了针对任务重点房产的多家庭按揭保险费（</a:t>
            </a:r>
            <a:r>
              <a:rPr lang="en-US" altLang="zh-CN" kern="0" dirty="0">
                <a:latin typeface="Times New Roman" charset="0"/>
                <a:ea typeface="等线" charset="-122"/>
                <a:cs typeface="Times New Roman" charset="0"/>
              </a:rPr>
              <a:t>MIP</a:t>
            </a:r>
            <a:r>
              <a:rPr lang="zh-CN" altLang="zh-CN" kern="0" dirty="0">
                <a:latin typeface="Times New Roman" charset="0"/>
                <a:ea typeface="等线" charset="-122"/>
                <a:cs typeface="Times New Roman" charset="0"/>
              </a:rPr>
              <a:t>）削减计划，这些计划大致可负担得起，或致力于可持续发展和能源效率标准。联邦住房管理局估计，这将鼓励未来三年每年增加</a:t>
            </a:r>
            <a:r>
              <a:rPr lang="en-US" altLang="zh-CN" kern="0" dirty="0">
                <a:latin typeface="Times New Roman" charset="0"/>
                <a:ea typeface="等线" charset="-122"/>
                <a:cs typeface="Times New Roman" charset="0"/>
              </a:rPr>
              <a:t>12,000</a:t>
            </a:r>
            <a:r>
              <a:rPr lang="zh-CN" altLang="zh-CN" kern="0" dirty="0">
                <a:latin typeface="Times New Roman" charset="0"/>
                <a:ea typeface="等线" charset="-122"/>
                <a:cs typeface="Times New Roman" charset="0"/>
              </a:rPr>
              <a:t>个单位的</a:t>
            </a:r>
            <a:r>
              <a:rPr lang="zh-CN" altLang="zh-CN" kern="0" dirty="0" smtClean="0">
                <a:latin typeface="Times New Roman" charset="0"/>
                <a:ea typeface="等线" charset="-122"/>
                <a:cs typeface="Times New Roman" charset="0"/>
              </a:rPr>
              <a:t>资本融资</a:t>
            </a:r>
            <a:r>
              <a:rPr lang="en-US" altLang="zh-CN" kern="0" dirty="0" smtClean="0">
                <a:latin typeface="Times New Roman" charset="0"/>
                <a:ea typeface="等线" charset="-122"/>
                <a:cs typeface="Times New Roman" charset="0"/>
              </a:rPr>
              <a:t> </a:t>
            </a:r>
            <a:r>
              <a:rPr lang="en-US" altLang="zh-CN" kern="0" dirty="0">
                <a:latin typeface="Times New Roman" charset="0"/>
                <a:ea typeface="等线" charset="-122"/>
                <a:cs typeface="Times New Roman" charset="0"/>
              </a:rPr>
              <a:t>- </a:t>
            </a:r>
            <a:r>
              <a:rPr lang="zh-CN" altLang="zh-CN" kern="0" dirty="0">
                <a:latin typeface="Times New Roman" charset="0"/>
                <a:ea typeface="等线" charset="-122"/>
                <a:cs typeface="Times New Roman" charset="0"/>
              </a:rPr>
              <a:t>直接应对该国许多地区的租金负担能力危机。预计这些变化将为融资经济适用房住房</a:t>
            </a:r>
            <a:r>
              <a:rPr lang="en-US" altLang="zh-CN" kern="0" dirty="0">
                <a:latin typeface="Times New Roman" charset="0"/>
                <a:ea typeface="等线" charset="-122"/>
                <a:cs typeface="Times New Roman" charset="0"/>
              </a:rPr>
              <a:t>/</a:t>
            </a:r>
            <a:r>
              <a:rPr lang="zh-CN" altLang="zh-CN" kern="0" dirty="0">
                <a:latin typeface="Times New Roman" charset="0"/>
                <a:ea typeface="等线" charset="-122"/>
                <a:cs typeface="Times New Roman" charset="0"/>
              </a:rPr>
              <a:t>节能开发提供超过</a:t>
            </a:r>
            <a:r>
              <a:rPr lang="en-US" altLang="zh-CN" kern="0" dirty="0">
                <a:latin typeface="Times New Roman" charset="0"/>
                <a:ea typeface="等线" charset="-122"/>
                <a:cs typeface="Times New Roman" charset="0"/>
              </a:rPr>
              <a:t>4</a:t>
            </a:r>
            <a:r>
              <a:rPr lang="zh-CN" altLang="zh-CN" kern="0" dirty="0">
                <a:latin typeface="Times New Roman" charset="0"/>
                <a:ea typeface="等线" charset="-122"/>
                <a:cs typeface="Times New Roman" charset="0"/>
              </a:rPr>
              <a:t>亿美元的新的抵押贷款融资，同时不会显着降低总体收入，而且可以通过</a:t>
            </a:r>
            <a:r>
              <a:rPr lang="en-US" altLang="zh-CN" kern="0" dirty="0">
                <a:latin typeface="Times New Roman" charset="0"/>
                <a:ea typeface="等线" charset="-122"/>
                <a:cs typeface="Times New Roman" charset="0"/>
              </a:rPr>
              <a:t>Multifamily</a:t>
            </a:r>
            <a:r>
              <a:rPr lang="zh-CN" altLang="zh-CN" kern="0" dirty="0">
                <a:latin typeface="Times New Roman" charset="0"/>
                <a:ea typeface="等线" charset="-122"/>
                <a:cs typeface="Times New Roman" charset="0"/>
              </a:rPr>
              <a:t>业务持续强劲的健康发展来实现。</a:t>
            </a:r>
            <a:endParaRPr lang="zh-CN" altLang="zh-CN" sz="1600" kern="100" dirty="0">
              <a:effectLst/>
              <a:latin typeface="等线" charset="-122"/>
              <a:ea typeface="等线" charset="-122"/>
              <a:cs typeface="Times New Roman" charset="0"/>
            </a:endParaRPr>
          </a:p>
        </p:txBody>
      </p:sp>
      <p:sp>
        <p:nvSpPr>
          <p:cNvPr id="5"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的具体工作</a:t>
            </a:r>
            <a:endParaRPr kumimoji="1" lang="zh-CN" altLang="en-US" dirty="0"/>
          </a:p>
        </p:txBody>
      </p:sp>
    </p:spTree>
    <p:extLst>
      <p:ext uri="{BB962C8B-B14F-4D97-AF65-F5344CB8AC3E}">
        <p14:creationId xmlns:p14="http://schemas.microsoft.com/office/powerpoint/2010/main" val="1571783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32232" y="1194816"/>
            <a:ext cx="11567160" cy="5493812"/>
          </a:xfrm>
          <a:prstGeom prst="rect">
            <a:avLst/>
          </a:prstGeom>
        </p:spPr>
        <p:txBody>
          <a:bodyPr wrap="square">
            <a:spAutoFit/>
          </a:bodyPr>
          <a:lstStyle/>
          <a:p>
            <a:pPr marL="266700">
              <a:lnSpc>
                <a:spcPct val="150000"/>
              </a:lnSpc>
            </a:pPr>
            <a:r>
              <a:rPr lang="en-US" altLang="zh-CN" kern="0" dirty="0">
                <a:latin typeface="Songti SC" charset="-122"/>
                <a:ea typeface="Songti SC" charset="-122"/>
                <a:cs typeface="Songti SC" charset="-122"/>
              </a:rPr>
              <a:t>3.</a:t>
            </a:r>
            <a:r>
              <a:rPr lang="zh-CN" altLang="zh-CN" kern="0" dirty="0">
                <a:latin typeface="Songti SC" charset="-122"/>
                <a:ea typeface="Songti SC" charset="-122"/>
                <a:cs typeface="Songti SC" charset="-122"/>
              </a:rPr>
              <a:t>对医院设施的支持：</a:t>
            </a:r>
          </a:p>
          <a:p>
            <a:pPr marL="266700">
              <a:lnSpc>
                <a:spcPct val="150000"/>
              </a:lnSpc>
            </a:pPr>
            <a:r>
              <a:rPr lang="zh-CN" altLang="zh-CN" kern="0" dirty="0">
                <a:latin typeface="Songti SC" charset="-122"/>
                <a:ea typeface="Songti SC" charset="-122"/>
                <a:cs typeface="Songti SC" charset="-122"/>
              </a:rPr>
              <a:t>风险管理和持续改进仍然是医疗保健项目办公室（</a:t>
            </a:r>
            <a:r>
              <a:rPr lang="en-US" altLang="zh-CN" kern="0" dirty="0">
                <a:latin typeface="Songti SC" charset="-122"/>
                <a:ea typeface="Songti SC" charset="-122"/>
                <a:cs typeface="Songti SC" charset="-122"/>
              </a:rPr>
              <a:t>OHP</a:t>
            </a:r>
            <a:r>
              <a:rPr lang="zh-CN" altLang="zh-CN" kern="0" dirty="0">
                <a:latin typeface="Songti SC" charset="-122"/>
                <a:ea typeface="Songti SC" charset="-122"/>
                <a:cs typeface="Songti SC" charset="-122"/>
              </a:rPr>
              <a:t>）工作的重中之重。 通过为其医院组合实施两种新的行业标准风险管理工具，</a:t>
            </a:r>
            <a:r>
              <a:rPr lang="en-US" altLang="zh-CN" kern="0" dirty="0">
                <a:latin typeface="Songti SC" charset="-122"/>
                <a:ea typeface="Songti SC" charset="-122"/>
                <a:cs typeface="Songti SC" charset="-122"/>
              </a:rPr>
              <a:t>OHP</a:t>
            </a:r>
            <a:r>
              <a:rPr lang="zh-CN" altLang="zh-CN" kern="0" dirty="0">
                <a:latin typeface="Songti SC" charset="-122"/>
                <a:ea typeface="Songti SC" charset="-122"/>
                <a:cs typeface="Songti SC" charset="-122"/>
              </a:rPr>
              <a:t>现在可以更好地评估初始风险并监控其保险设施的持续风险。</a:t>
            </a:r>
            <a:r>
              <a:rPr lang="en-US" altLang="zh-CN" kern="0" dirty="0">
                <a:latin typeface="Songti SC" charset="-122"/>
                <a:ea typeface="Songti SC" charset="-122"/>
                <a:cs typeface="Songti SC" charset="-122"/>
              </a:rPr>
              <a:t> </a:t>
            </a:r>
            <a:r>
              <a:rPr lang="en-US" altLang="zh-CN" kern="0" dirty="0" smtClean="0">
                <a:latin typeface="Songti SC" charset="-122"/>
                <a:ea typeface="Songti SC" charset="-122"/>
                <a:cs typeface="Songti SC" charset="-122"/>
              </a:rPr>
              <a:t>OHP</a:t>
            </a:r>
            <a:r>
              <a:rPr lang="zh-TW" altLang="en-US" kern="0" dirty="0" smtClean="0">
                <a:latin typeface="Songti SC" charset="-122"/>
                <a:ea typeface="Songti SC" charset="-122"/>
                <a:cs typeface="Songti SC" charset="-122"/>
              </a:rPr>
              <a:t>仍在</a:t>
            </a:r>
            <a:r>
              <a:rPr lang="zh-CN" altLang="zh-CN" kern="0" dirty="0" smtClean="0">
                <a:latin typeface="Songti SC" charset="-122"/>
                <a:ea typeface="Songti SC" charset="-122"/>
                <a:cs typeface="Songti SC" charset="-122"/>
              </a:rPr>
              <a:t>继续</a:t>
            </a:r>
            <a:r>
              <a:rPr lang="zh-CN" altLang="zh-CN" kern="0" dirty="0">
                <a:latin typeface="Songti SC" charset="-122"/>
                <a:ea typeface="Songti SC" charset="-122"/>
                <a:cs typeface="Songti SC" charset="-122"/>
              </a:rPr>
              <a:t>精简，更新和改革所有计划的文件。</a:t>
            </a:r>
            <a:r>
              <a:rPr lang="en-US" altLang="zh-CN" kern="0" dirty="0">
                <a:latin typeface="Songti SC" charset="-122"/>
                <a:ea typeface="Songti SC" charset="-122"/>
                <a:cs typeface="Songti SC" charset="-122"/>
              </a:rPr>
              <a:t> OHP</a:t>
            </a:r>
            <a:r>
              <a:rPr lang="zh-CN" altLang="zh-CN" kern="0" dirty="0">
                <a:latin typeface="Songti SC" charset="-122"/>
                <a:ea typeface="Songti SC" charset="-122"/>
                <a:cs typeface="Songti SC" charset="-122"/>
              </a:rPr>
              <a:t>与总法律顾问办公室一起，完成了第</a:t>
            </a:r>
            <a:r>
              <a:rPr lang="en-US" altLang="zh-CN" kern="0" dirty="0">
                <a:latin typeface="Songti SC" charset="-122"/>
                <a:ea typeface="Songti SC" charset="-122"/>
                <a:cs typeface="Songti SC" charset="-122"/>
              </a:rPr>
              <a:t>242</a:t>
            </a:r>
            <a:r>
              <a:rPr lang="zh-CN" altLang="zh-CN" kern="0" dirty="0">
                <a:latin typeface="Songti SC" charset="-122"/>
                <a:ea typeface="Songti SC" charset="-122"/>
                <a:cs typeface="Songti SC" charset="-122"/>
              </a:rPr>
              <a:t>条医院抵押保险计划所需文件的修订和处理工作。</a:t>
            </a:r>
            <a:r>
              <a:rPr lang="en-US" altLang="zh-CN" kern="0" dirty="0">
                <a:latin typeface="Songti SC" charset="-122"/>
                <a:ea typeface="Songti SC" charset="-122"/>
                <a:cs typeface="Songti SC" charset="-122"/>
              </a:rPr>
              <a:t> “232</a:t>
            </a:r>
            <a:r>
              <a:rPr lang="zh-CN" altLang="zh-CN" kern="0" dirty="0">
                <a:latin typeface="Songti SC" charset="-122"/>
                <a:ea typeface="Songti SC" charset="-122"/>
                <a:cs typeface="Songti SC" charset="-122"/>
              </a:rPr>
              <a:t>计划手册</a:t>
            </a:r>
            <a:r>
              <a:rPr lang="en-US" altLang="zh-CN" kern="0" dirty="0">
                <a:latin typeface="Songti SC" charset="-122"/>
                <a:ea typeface="Songti SC" charset="-122"/>
                <a:cs typeface="Songti SC" charset="-122"/>
              </a:rPr>
              <a:t>”</a:t>
            </a:r>
            <a:r>
              <a:rPr lang="zh-CN" altLang="zh-CN" kern="0" dirty="0">
                <a:latin typeface="Songti SC" charset="-122"/>
                <a:ea typeface="Songti SC" charset="-122"/>
                <a:cs typeface="Songti SC" charset="-122"/>
              </a:rPr>
              <a:t>也正在更新，这有助于确保整个计划的</a:t>
            </a:r>
            <a:r>
              <a:rPr lang="zh-CN" altLang="zh-CN" kern="0" dirty="0" smtClean="0">
                <a:latin typeface="Songti SC" charset="-122"/>
                <a:ea typeface="Songti SC" charset="-122"/>
                <a:cs typeface="Songti SC" charset="-122"/>
              </a:rPr>
              <a:t>一致性。</a:t>
            </a:r>
            <a:endParaRPr lang="en-US" altLang="zh-CN" kern="0" dirty="0" smtClean="0">
              <a:latin typeface="Songti SC" charset="-122"/>
              <a:ea typeface="Songti SC" charset="-122"/>
              <a:cs typeface="Songti SC" charset="-122"/>
            </a:endParaRPr>
          </a:p>
          <a:p>
            <a:pPr marL="266700">
              <a:lnSpc>
                <a:spcPct val="150000"/>
              </a:lnSpc>
            </a:pPr>
            <a:endParaRPr lang="zh-CN" altLang="zh-CN" kern="0" dirty="0">
              <a:latin typeface="Songti SC" charset="-122"/>
              <a:ea typeface="Songti SC" charset="-122"/>
              <a:cs typeface="Songti SC" charset="-122"/>
            </a:endParaRPr>
          </a:p>
          <a:p>
            <a:pPr marL="266700">
              <a:lnSpc>
                <a:spcPct val="150000"/>
              </a:lnSpc>
            </a:pPr>
            <a:r>
              <a:rPr lang="en-US" altLang="zh-CN" kern="0" dirty="0">
                <a:latin typeface="Songti SC" charset="-122"/>
                <a:ea typeface="Songti SC" charset="-122"/>
                <a:cs typeface="Songti SC" charset="-122"/>
              </a:rPr>
              <a:t>4.</a:t>
            </a:r>
            <a:r>
              <a:rPr lang="zh-CN" altLang="zh-CN" kern="0" dirty="0">
                <a:latin typeface="Songti SC" charset="-122"/>
                <a:ea typeface="Songti SC" charset="-122"/>
                <a:cs typeface="Songti SC" charset="-122"/>
              </a:rPr>
              <a:t>住房咨询（非</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提供）</a:t>
            </a:r>
          </a:p>
          <a:p>
            <a:pPr marL="266700">
              <a:lnSpc>
                <a:spcPct val="150000"/>
              </a:lnSpc>
            </a:pPr>
            <a:r>
              <a:rPr lang="zh-CN" altLang="zh-CN" kern="0" dirty="0">
                <a:latin typeface="Songti SC" charset="-122"/>
                <a:ea typeface="Songti SC" charset="-122"/>
                <a:cs typeface="Songti SC" charset="-122"/>
              </a:rPr>
              <a:t>虽然不是</a:t>
            </a:r>
            <a:r>
              <a:rPr lang="en-US" altLang="zh-CN" kern="0" dirty="0">
                <a:latin typeface="Songti SC" charset="-122"/>
                <a:ea typeface="Songti SC" charset="-122"/>
                <a:cs typeface="Songti SC" charset="-122"/>
              </a:rPr>
              <a:t>FHA</a:t>
            </a:r>
            <a:r>
              <a:rPr lang="zh-CN" altLang="zh-CN" kern="0" dirty="0">
                <a:latin typeface="Songti SC" charset="-122"/>
                <a:ea typeface="Songti SC" charset="-122"/>
                <a:cs typeface="Songti SC" charset="-122"/>
              </a:rPr>
              <a:t>的一部分，但住房咨询办公室（</a:t>
            </a:r>
            <a:r>
              <a:rPr lang="en-US" altLang="zh-CN" kern="0" dirty="0">
                <a:latin typeface="Songti SC" charset="-122"/>
                <a:ea typeface="Songti SC" charset="-122"/>
                <a:cs typeface="Songti SC" charset="-122"/>
              </a:rPr>
              <a:t>OHC</a:t>
            </a:r>
            <a:r>
              <a:rPr lang="zh-CN" altLang="zh-CN" kern="0" dirty="0">
                <a:latin typeface="Songti SC" charset="-122"/>
                <a:ea typeface="Songti SC" charset="-122"/>
                <a:cs typeface="Songti SC" charset="-122"/>
              </a:rPr>
              <a:t>）通过保护和教育美国人民并确保在全国范围内提供合格的住房咨询服务来为住房市场提供关键支持。</a:t>
            </a:r>
            <a:r>
              <a:rPr lang="en-US" altLang="zh-CN" kern="0" dirty="0">
                <a:latin typeface="Songti SC" charset="-122"/>
                <a:ea typeface="Songti SC" charset="-122"/>
                <a:cs typeface="Songti SC" charset="-122"/>
              </a:rPr>
              <a:t> OHC</a:t>
            </a:r>
            <a:r>
              <a:rPr lang="zh-CN" altLang="zh-CN" kern="0" dirty="0">
                <a:latin typeface="Songti SC" charset="-122"/>
                <a:ea typeface="Songti SC" charset="-122"/>
                <a:cs typeface="Songti SC" charset="-122"/>
              </a:rPr>
              <a:t>在</a:t>
            </a:r>
            <a:r>
              <a:rPr lang="en-US" altLang="zh-CN" kern="0" dirty="0">
                <a:latin typeface="Songti SC" charset="-122"/>
                <a:ea typeface="Songti SC" charset="-122"/>
                <a:cs typeface="Songti SC" charset="-122"/>
              </a:rPr>
              <a:t>2016</a:t>
            </a:r>
            <a:r>
              <a:rPr lang="zh-CN" altLang="zh-CN" kern="0" dirty="0">
                <a:latin typeface="Songti SC" charset="-122"/>
                <a:ea typeface="Songti SC" charset="-122"/>
                <a:cs typeface="Songti SC" charset="-122"/>
              </a:rPr>
              <a:t>财政年度拨款</a:t>
            </a:r>
            <a:r>
              <a:rPr lang="en-US" altLang="zh-CN" kern="0" dirty="0">
                <a:latin typeface="Songti SC" charset="-122"/>
                <a:ea typeface="Songti SC" charset="-122"/>
                <a:cs typeface="Songti SC" charset="-122"/>
              </a:rPr>
              <a:t>4200</a:t>
            </a:r>
            <a:r>
              <a:rPr lang="zh-CN" altLang="zh-CN" kern="0" dirty="0">
                <a:latin typeface="Songti SC" charset="-122"/>
                <a:ea typeface="Songti SC" charset="-122"/>
                <a:cs typeface="Songti SC" charset="-122"/>
              </a:rPr>
              <a:t>万美元用于支持全方位的住房咨询服务，包括无家可归，租赁，预购，购买后，逆向抵押和止赎预防咨询。</a:t>
            </a:r>
          </a:p>
          <a:p>
            <a:pPr marL="266700">
              <a:lnSpc>
                <a:spcPct val="150000"/>
              </a:lnSpc>
            </a:pPr>
            <a:r>
              <a:rPr lang="en-US" altLang="zh-CN" kern="0" dirty="0">
                <a:latin typeface="Songti SC" charset="-122"/>
                <a:ea typeface="Songti SC" charset="-122"/>
                <a:cs typeface="Songti SC" charset="-122"/>
              </a:rPr>
              <a:t>OHC</a:t>
            </a:r>
            <a:r>
              <a:rPr lang="zh-CN" altLang="zh-CN" kern="0" dirty="0">
                <a:latin typeface="Songti SC" charset="-122"/>
                <a:ea typeface="Songti SC" charset="-122"/>
                <a:cs typeface="Songti SC" charset="-122"/>
              </a:rPr>
              <a:t>继续专注于履行多德</a:t>
            </a:r>
            <a:r>
              <a:rPr lang="en-US" altLang="zh-CN" kern="0" dirty="0">
                <a:latin typeface="Songti SC" charset="-122"/>
                <a:ea typeface="Songti SC" charset="-122"/>
                <a:cs typeface="Songti SC" charset="-122"/>
              </a:rPr>
              <a:t> - </a:t>
            </a:r>
            <a:r>
              <a:rPr lang="zh-CN" altLang="zh-CN" kern="0" dirty="0">
                <a:latin typeface="Songti SC" charset="-122"/>
                <a:ea typeface="Songti SC" charset="-122"/>
                <a:cs typeface="Songti SC" charset="-122"/>
              </a:rPr>
              <a:t>弗兰克法案的法定要求，要求为个别顾问建立认证程序。</a:t>
            </a:r>
            <a:r>
              <a:rPr lang="en-US" altLang="zh-CN" kern="0" dirty="0">
                <a:latin typeface="Songti SC" charset="-122"/>
                <a:ea typeface="Songti SC" charset="-122"/>
                <a:cs typeface="Songti SC" charset="-122"/>
              </a:rPr>
              <a:t> OHC</a:t>
            </a:r>
            <a:r>
              <a:rPr lang="zh-CN" altLang="zh-CN" kern="0" dirty="0">
                <a:latin typeface="Songti SC" charset="-122"/>
                <a:ea typeface="Songti SC" charset="-122"/>
                <a:cs typeface="Songti SC" charset="-122"/>
              </a:rPr>
              <a:t>还宣布成立了房屋咨询联邦咨询委员会并召开了第一届行政</a:t>
            </a:r>
            <a:r>
              <a:rPr lang="zh-CN" altLang="zh-CN" kern="0" dirty="0" smtClean="0">
                <a:latin typeface="Songti SC" charset="-122"/>
                <a:ea typeface="Songti SC" charset="-122"/>
                <a:cs typeface="Songti SC" charset="-122"/>
              </a:rPr>
              <a:t>委员会会议</a:t>
            </a:r>
            <a:r>
              <a:rPr lang="zh-CN" altLang="zh-CN" kern="0" dirty="0">
                <a:latin typeface="Songti SC" charset="-122"/>
                <a:ea typeface="Songti SC" charset="-122"/>
                <a:cs typeface="Songti SC" charset="-122"/>
              </a:rPr>
              <a:t>。</a:t>
            </a:r>
          </a:p>
          <a:p>
            <a:pPr marL="266700">
              <a:lnSpc>
                <a:spcPct val="150000"/>
              </a:lnSpc>
            </a:pPr>
            <a:r>
              <a:rPr lang="en-US" altLang="zh-CN" kern="0" dirty="0">
                <a:latin typeface="Songti SC" charset="-122"/>
                <a:ea typeface="Songti SC" charset="-122"/>
                <a:cs typeface="Songti SC" charset="-122"/>
              </a:rPr>
              <a:t> </a:t>
            </a:r>
            <a:endParaRPr lang="zh-CN" altLang="zh-CN" kern="0" dirty="0">
              <a:latin typeface="Songti SC" charset="-122"/>
              <a:ea typeface="Songti SC" charset="-122"/>
              <a:cs typeface="Songti SC" charset="-122"/>
            </a:endParaRPr>
          </a:p>
        </p:txBody>
      </p:sp>
      <p:sp>
        <p:nvSpPr>
          <p:cNvPr id="5"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的具体工作</a:t>
            </a:r>
            <a:endParaRPr kumimoji="1" lang="zh-CN" altLang="en-US" dirty="0"/>
          </a:p>
        </p:txBody>
      </p:sp>
    </p:spTree>
    <p:extLst>
      <p:ext uri="{BB962C8B-B14F-4D97-AF65-F5344CB8AC3E}">
        <p14:creationId xmlns:p14="http://schemas.microsoft.com/office/powerpoint/2010/main" val="671532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637032" y="218821"/>
            <a:ext cx="10515600" cy="1061339"/>
          </a:xfrm>
          <a:prstGeom prst="rect">
            <a:avLst/>
          </a:prstGeom>
        </p:spPr>
        <p:txBody>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kumimoji="1" lang="en-US" altLang="zh-CN" dirty="0" smtClean="0"/>
              <a:t>FHA</a:t>
            </a:r>
            <a:r>
              <a:rPr kumimoji="1" lang="zh-CN" altLang="en-US" dirty="0" smtClean="0"/>
              <a:t>如何履行职能</a:t>
            </a:r>
            <a:endParaRPr kumimoji="1" lang="zh-CN" altLang="en-US" dirty="0"/>
          </a:p>
        </p:txBody>
      </p:sp>
      <p:sp>
        <p:nvSpPr>
          <p:cNvPr id="3" name="矩形 2"/>
          <p:cNvSpPr/>
          <p:nvPr/>
        </p:nvSpPr>
        <p:spPr>
          <a:xfrm>
            <a:off x="637032" y="3873931"/>
            <a:ext cx="4611624" cy="2308324"/>
          </a:xfrm>
          <a:prstGeom prst="rect">
            <a:avLst/>
          </a:prstGeom>
        </p:spPr>
        <p:txBody>
          <a:bodyPr wrap="square">
            <a:spAutoFit/>
          </a:bodyPr>
          <a:lstStyle/>
          <a:p>
            <a:pPr marL="476250" indent="-342900">
              <a:lnSpc>
                <a:spcPct val="150000"/>
              </a:lnSpc>
              <a:buFont typeface="+mj-lt"/>
              <a:buAutoNum type="arabicPeriod"/>
            </a:pPr>
            <a:r>
              <a:rPr lang="zh-CN" altLang="zh-CN" sz="3200" kern="0" dirty="0">
                <a:latin typeface="Times New Roman" charset="0"/>
                <a:ea typeface="等线" charset="-122"/>
                <a:cs typeface="Times New Roman" charset="0"/>
              </a:rPr>
              <a:t>贷款</a:t>
            </a:r>
            <a:r>
              <a:rPr lang="zh-CN" altLang="zh-CN" sz="3200" kern="0" dirty="0" smtClean="0">
                <a:latin typeface="Times New Roman" charset="0"/>
                <a:ea typeface="等线" charset="-122"/>
                <a:cs typeface="Times New Roman" charset="0"/>
              </a:rPr>
              <a:t>保险</a:t>
            </a:r>
            <a:endParaRPr lang="en-US" altLang="zh-CN" sz="3200" kern="0" dirty="0" smtClean="0">
              <a:latin typeface="Times New Roman" charset="0"/>
              <a:ea typeface="等线" charset="-122"/>
              <a:cs typeface="Times New Roman" charset="0"/>
            </a:endParaRPr>
          </a:p>
          <a:p>
            <a:pPr marL="476250" indent="-342900">
              <a:lnSpc>
                <a:spcPct val="150000"/>
              </a:lnSpc>
              <a:buFont typeface="+mj-lt"/>
              <a:buAutoNum type="arabicPeriod"/>
            </a:pPr>
            <a:r>
              <a:rPr lang="zh-CN" altLang="zh-CN" sz="3200" kern="0" dirty="0" smtClean="0">
                <a:latin typeface="Times New Roman" charset="0"/>
                <a:ea typeface="等线" charset="-122"/>
                <a:cs typeface="Times New Roman" charset="0"/>
              </a:rPr>
              <a:t>消费者</a:t>
            </a:r>
            <a:r>
              <a:rPr lang="zh-CN" altLang="zh-CN" sz="3200" kern="0" dirty="0" smtClean="0">
                <a:latin typeface="Times New Roman" charset="0"/>
                <a:ea typeface="等线" charset="-122"/>
                <a:cs typeface="Times New Roman" charset="0"/>
              </a:rPr>
              <a:t>教育</a:t>
            </a:r>
            <a:endParaRPr lang="en-US" altLang="zh-CN" sz="3200" kern="0" dirty="0" smtClean="0">
              <a:latin typeface="Times New Roman" charset="0"/>
              <a:ea typeface="等线" charset="-122"/>
              <a:cs typeface="Times New Roman" charset="0"/>
            </a:endParaRPr>
          </a:p>
          <a:p>
            <a:pPr marL="476250" indent="-342900">
              <a:lnSpc>
                <a:spcPct val="150000"/>
              </a:lnSpc>
              <a:buFont typeface="+mj-lt"/>
              <a:buAutoNum type="arabicPeriod"/>
            </a:pPr>
            <a:r>
              <a:rPr lang="zh-CN" altLang="zh-CN" sz="3200" kern="0" dirty="0" smtClean="0">
                <a:latin typeface="Times New Roman" charset="0"/>
                <a:ea typeface="等线" charset="-122"/>
                <a:cs typeface="Times New Roman" charset="0"/>
              </a:rPr>
              <a:t>立法</a:t>
            </a:r>
            <a:r>
              <a:rPr lang="zh-CN" altLang="zh-CN" sz="3200" kern="0" dirty="0">
                <a:latin typeface="Times New Roman" charset="0"/>
                <a:ea typeface="等线" charset="-122"/>
                <a:cs typeface="Times New Roman" charset="0"/>
              </a:rPr>
              <a:t>行动和</a:t>
            </a:r>
            <a:r>
              <a:rPr lang="zh-CN" altLang="zh-CN" sz="3200" kern="0" dirty="0" smtClean="0">
                <a:latin typeface="Times New Roman" charset="0"/>
                <a:ea typeface="等线" charset="-122"/>
                <a:cs typeface="Times New Roman" charset="0"/>
              </a:rPr>
              <a:t>立法</a:t>
            </a:r>
            <a:endParaRPr lang="zh-CN" altLang="zh-CN" sz="3200" kern="100" dirty="0">
              <a:latin typeface="等线" charset="-122"/>
              <a:ea typeface="等线" charset="-122"/>
              <a:cs typeface="Times New Roman" charset="0"/>
            </a:endParaRPr>
          </a:p>
        </p:txBody>
      </p:sp>
      <p:sp>
        <p:nvSpPr>
          <p:cNvPr id="4" name="矩形 3"/>
          <p:cNvSpPr/>
          <p:nvPr/>
        </p:nvSpPr>
        <p:spPr>
          <a:xfrm>
            <a:off x="637032" y="1280160"/>
            <a:ext cx="11274552" cy="2308324"/>
          </a:xfrm>
          <a:prstGeom prst="rect">
            <a:avLst/>
          </a:prstGeom>
        </p:spPr>
        <p:txBody>
          <a:bodyPr wrap="square">
            <a:spAutoFit/>
          </a:bodyPr>
          <a:lstStyle/>
          <a:p>
            <a:pPr marL="133350">
              <a:lnSpc>
                <a:spcPct val="150000"/>
              </a:lnSpc>
            </a:pPr>
            <a:r>
              <a:rPr lang="en-US" altLang="zh-CN" sz="3200" kern="0" dirty="0">
                <a:latin typeface="Times New Roman" charset="0"/>
                <a:ea typeface="等线" charset="-122"/>
                <a:cs typeface="Times New Roman" charset="0"/>
              </a:rPr>
              <a:t>FHA achieves its mission through a variety of paths, including insuring loans, consumer education, legislative action, and administrative rulemaking.</a:t>
            </a:r>
            <a:endParaRPr lang="zh-CN" altLang="zh-CN" sz="3200" kern="100" dirty="0">
              <a:effectLst/>
              <a:latin typeface="等线" charset="-122"/>
              <a:ea typeface="等线" charset="-122"/>
              <a:cs typeface="Times New Roman" charset="0"/>
            </a:endParaRPr>
          </a:p>
        </p:txBody>
      </p:sp>
    </p:spTree>
    <p:extLst>
      <p:ext uri="{BB962C8B-B14F-4D97-AF65-F5344CB8AC3E}">
        <p14:creationId xmlns:p14="http://schemas.microsoft.com/office/powerpoint/2010/main" val="1728877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深度">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92</TotalTime>
  <Words>1775</Words>
  <Application>Microsoft Macintosh PowerPoint</Application>
  <PresentationFormat>寬螢幕</PresentationFormat>
  <Paragraphs>89</Paragraphs>
  <Slides>12</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12</vt:i4>
      </vt:variant>
    </vt:vector>
  </HeadingPairs>
  <TitlesOfParts>
    <vt:vector size="22" baseType="lpstr">
      <vt:lpstr>Corbel</vt:lpstr>
      <vt:lpstr>Damascus</vt:lpstr>
      <vt:lpstr>DengXian</vt:lpstr>
      <vt:lpstr>SimHei</vt:lpstr>
      <vt:lpstr>Songti SC</vt:lpstr>
      <vt:lpstr>Times New Roman</vt:lpstr>
      <vt:lpstr>华文楷体</vt:lpstr>
      <vt:lpstr>等线</vt:lpstr>
      <vt:lpstr>Arial</vt:lpstr>
      <vt:lpstr>深度</vt:lpstr>
      <vt:lpstr>FHA</vt:lpstr>
      <vt:lpstr>PowerPoint 簡報</vt:lpstr>
      <vt:lpstr>      组织架构</vt:lpstr>
      <vt:lpstr>FHA的概况</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FHA</dc:title>
  <dc:creator>Microsoft Office</dc:creator>
  <cp:lastModifiedBy>sam870301@icloud.com</cp:lastModifiedBy>
  <cp:revision>19</cp:revision>
  <dcterms:created xsi:type="dcterms:W3CDTF">2017-11-28T09:46:46Z</dcterms:created>
  <dcterms:modified xsi:type="dcterms:W3CDTF">2017-11-30T15:23:59Z</dcterms:modified>
</cp:coreProperties>
</file>