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84" r:id="rId2"/>
    <p:sldId id="305" r:id="rId3"/>
    <p:sldId id="306" r:id="rId4"/>
    <p:sldId id="307" r:id="rId5"/>
    <p:sldId id="334" r:id="rId6"/>
    <p:sldId id="309" r:id="rId7"/>
    <p:sldId id="335" r:id="rId8"/>
    <p:sldId id="318" r:id="rId9"/>
    <p:sldId id="338" r:id="rId10"/>
    <p:sldId id="32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C1"/>
    <a:srgbClr val="FF4343"/>
    <a:srgbClr val="EF6253"/>
    <a:srgbClr val="FF2929"/>
    <a:srgbClr val="FF4747"/>
    <a:srgbClr val="FF5D5D"/>
    <a:srgbClr val="FF3B3B"/>
    <a:srgbClr val="FF2525"/>
    <a:srgbClr val="FF5BB1"/>
    <a:srgbClr val="FF3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9" autoAdjust="0"/>
    <p:restoredTop sz="97053" autoAdjust="0"/>
  </p:normalViewPr>
  <p:slideViewPr>
    <p:cSldViewPr snapToObjects="1">
      <p:cViewPr>
        <p:scale>
          <a:sx n="75" d="100"/>
          <a:sy n="75" d="100"/>
        </p:scale>
        <p:origin x="-14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dirty="0" smtClean="0"/>
              <a:t>实验结果</a:t>
            </a:r>
            <a:endParaRPr lang="zh-CN" alt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Lbls>
            <c:dLbl>
              <c:idx val="0"/>
              <c:layout>
                <c:manualLayout>
                  <c:x val="-0.2358890386335068"/>
                  <c:y val="-6.479553568955821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68612883156271"/>
                  <c:y val="9.71050692701916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电击到最高电压</c:v>
                </c:pt>
                <c:pt idx="1">
                  <c:v>未电击到最高电压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178D0-BAD8-4658-BA20-CBACDD405FBE}" type="doc">
      <dgm:prSet loTypeId="urn:microsoft.com/office/officeart/2005/8/layout/hProcess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34C4831A-2E11-49B0-A81B-3DEF2EB98385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英国制定或修订了伦理声明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562660-1BE8-478E-AECD-BC98D76D9971}">
      <dgm:prSet phldrT="[文本]" custT="1"/>
      <dgm:spPr/>
      <dgm:t>
        <a:bodyPr/>
        <a:lstStyle/>
        <a:p>
          <a:r>
            <a:rPr lang="en-US" sz="1700" dirty="0" smtClean="0"/>
            <a:t>80</a:t>
          </a:r>
          <a:r>
            <a:rPr lang="zh-CN" sz="1700" dirty="0" smtClean="0"/>
            <a:t>年代末</a:t>
          </a:r>
          <a:r>
            <a:rPr lang="en-US" sz="1700" dirty="0" smtClean="0"/>
            <a:t>90</a:t>
          </a:r>
          <a:r>
            <a:rPr lang="zh-CN" sz="1700" dirty="0" smtClean="0"/>
            <a:t>年代初</a:t>
          </a:r>
          <a:endParaRPr lang="zh-CN" altLang="en-US" sz="1700" dirty="0"/>
        </a:p>
      </dgm:t>
    </dgm:pt>
    <dgm:pt modelId="{48A42E6D-6A21-4FD5-9F3E-E9F5D535B736}" type="sibTrans" cxnId="{A1ABE007-069F-4D77-BF7E-57B34AA3C3FF}">
      <dgm:prSet/>
      <dgm:spPr/>
      <dgm:t>
        <a:bodyPr/>
        <a:lstStyle/>
        <a:p>
          <a:endParaRPr lang="zh-CN" altLang="en-US"/>
        </a:p>
      </dgm:t>
    </dgm:pt>
    <dgm:pt modelId="{8DD6F07B-7632-43EB-A16A-391C67F4E280}" type="parTrans" cxnId="{A1ABE007-069F-4D77-BF7E-57B34AA3C3FF}">
      <dgm:prSet/>
      <dgm:spPr/>
      <dgm:t>
        <a:bodyPr/>
        <a:lstStyle/>
        <a:p>
          <a:endParaRPr lang="zh-CN" altLang="en-US"/>
        </a:p>
      </dgm:t>
    </dgm:pt>
    <dgm:pt modelId="{B1003B17-E678-43D1-BA73-1EB3FE74A4EC}" type="sibTrans" cxnId="{1C0D96F1-DDB1-4FA5-98E5-875F19BDE05C}">
      <dgm:prSet/>
      <dgm:spPr/>
      <dgm:t>
        <a:bodyPr/>
        <a:lstStyle/>
        <a:p>
          <a:endParaRPr lang="zh-CN" altLang="en-US"/>
        </a:p>
      </dgm:t>
    </dgm:pt>
    <dgm:pt modelId="{9252D557-4CCE-4338-A3AA-395AF6DA54FE}" type="parTrans" cxnId="{1C0D96F1-DDB1-4FA5-98E5-875F19BDE05C}">
      <dgm:prSet/>
      <dgm:spPr/>
      <dgm:t>
        <a:bodyPr/>
        <a:lstStyle/>
        <a:p>
          <a:endParaRPr lang="zh-CN" altLang="en-US"/>
        </a:p>
      </dgm:t>
    </dgm:pt>
    <dgm:pt modelId="{246D5676-51CB-4B33-9045-770DCCF89CDF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引起</a:t>
          </a:r>
          <a:endParaRPr lang="en-US" altLang="zh-CN" sz="18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关注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58B605-632F-4203-9644-1D4ACACCEAA1}">
      <dgm:prSet phldrT="[文本]" custT="1"/>
      <dgm:spPr/>
      <dgm:t>
        <a:bodyPr/>
        <a:lstStyle/>
        <a:p>
          <a:r>
            <a:rPr lang="en-US" altLang="zh-CN" sz="1700" dirty="0" smtClean="0"/>
            <a:t>19</a:t>
          </a:r>
          <a:r>
            <a:rPr lang="zh-CN" altLang="en-US" sz="1700" dirty="0" smtClean="0"/>
            <a:t>世纪中期</a:t>
          </a:r>
          <a:endParaRPr lang="zh-CN" altLang="en-US" sz="1700" dirty="0"/>
        </a:p>
      </dgm:t>
    </dgm:pt>
    <dgm:pt modelId="{E0DA94F2-7C7C-44B2-A364-A0C0241EF3CA}" type="sibTrans" cxnId="{71DF81C1-8272-4F8F-9C63-4C78C28861A6}">
      <dgm:prSet/>
      <dgm:spPr/>
      <dgm:t>
        <a:bodyPr/>
        <a:lstStyle/>
        <a:p>
          <a:endParaRPr lang="zh-CN" altLang="en-US"/>
        </a:p>
      </dgm:t>
    </dgm:pt>
    <dgm:pt modelId="{03EC7F06-93B9-49B1-8E9E-3C060DDD476A}" type="parTrans" cxnId="{71DF81C1-8272-4F8F-9C63-4C78C28861A6}">
      <dgm:prSet/>
      <dgm:spPr/>
      <dgm:t>
        <a:bodyPr/>
        <a:lstStyle/>
        <a:p>
          <a:endParaRPr lang="zh-CN" altLang="en-US"/>
        </a:p>
      </dgm:t>
    </dgm:pt>
    <dgm:pt modelId="{FAE0D216-22C9-41C8-B5E9-3BDB8F256512}" type="sibTrans" cxnId="{FA4C6EA4-2F63-4A11-B6B4-3D5332A6CE28}">
      <dgm:prSet/>
      <dgm:spPr/>
      <dgm:t>
        <a:bodyPr/>
        <a:lstStyle/>
        <a:p>
          <a:endParaRPr lang="zh-CN" altLang="en-US"/>
        </a:p>
      </dgm:t>
    </dgm:pt>
    <dgm:pt modelId="{A52C19DE-AB1D-48FC-9A07-D1E2BF2D64B6}" type="parTrans" cxnId="{FA4C6EA4-2F63-4A11-B6B4-3D5332A6CE28}">
      <dgm:prSet/>
      <dgm:spPr/>
      <dgm:t>
        <a:bodyPr/>
        <a:lstStyle/>
        <a:p>
          <a:endParaRPr lang="zh-CN" altLang="en-US"/>
        </a:p>
      </dgm:t>
    </dgm:pt>
    <dgm:pt modelId="{05266FD2-CFD1-43DA-957E-28818B958E40}">
      <dgm:prSet phldrT="[文本]" custT="1"/>
      <dgm:spPr/>
      <dgm:t>
        <a:bodyPr/>
        <a:lstStyle/>
        <a:p>
          <a:r>
            <a:rPr lang="zh-CN" sz="1700" dirty="0" smtClean="0"/>
            <a:t>二战中</a:t>
          </a:r>
          <a:r>
            <a:rPr lang="en-US" altLang="zh-CN" sz="1700" dirty="0" smtClean="0"/>
            <a:t> </a:t>
          </a:r>
          <a:endParaRPr lang="zh-CN" altLang="en-US" sz="1700" dirty="0"/>
        </a:p>
      </dgm:t>
    </dgm:pt>
    <dgm:pt modelId="{D31C0EDF-E4B8-46EE-AEC6-FF8EF5ABD991}" type="parTrans" cxnId="{D3C1F1A2-7AB1-4B0A-B5CE-9CCD6B56260B}">
      <dgm:prSet/>
      <dgm:spPr/>
      <dgm:t>
        <a:bodyPr/>
        <a:lstStyle/>
        <a:p>
          <a:endParaRPr lang="zh-CN" altLang="en-US"/>
        </a:p>
      </dgm:t>
    </dgm:pt>
    <dgm:pt modelId="{A77FAA5C-BC11-4647-B0FA-6EF3B9F4017C}" type="sibTrans" cxnId="{D3C1F1A2-7AB1-4B0A-B5CE-9CCD6B56260B}">
      <dgm:prSet/>
      <dgm:spPr/>
      <dgm:t>
        <a:bodyPr/>
        <a:lstStyle/>
        <a:p>
          <a:endParaRPr lang="zh-CN" altLang="en-US"/>
        </a:p>
      </dgm:t>
    </dgm:pt>
    <dgm:pt modelId="{7D9023B8-9E3A-4DD9-9E33-889C79F9B79F}">
      <dgm:prSet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不人道的实验和研究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3FA4543-EB00-4972-89EC-7ABB946DE712}" type="parTrans" cxnId="{820325E9-2254-4D4B-BC3D-070BD4ADAB85}">
      <dgm:prSet/>
      <dgm:spPr/>
      <dgm:t>
        <a:bodyPr/>
        <a:lstStyle/>
        <a:p>
          <a:endParaRPr lang="zh-CN" altLang="en-US"/>
        </a:p>
      </dgm:t>
    </dgm:pt>
    <dgm:pt modelId="{6972B9B5-0F54-4AC9-B1B4-2072DF8E8366}" type="sibTrans" cxnId="{820325E9-2254-4D4B-BC3D-070BD4ADAB85}">
      <dgm:prSet/>
      <dgm:spPr/>
      <dgm:t>
        <a:bodyPr/>
        <a:lstStyle/>
        <a:p>
          <a:endParaRPr lang="zh-CN" altLang="en-US"/>
        </a:p>
      </dgm:t>
    </dgm:pt>
    <dgm:pt modelId="{5E64A0A2-BB74-4C4F-8FFB-208F7F1A2828}" type="pres">
      <dgm:prSet presAssocID="{6BD178D0-BAD8-4658-BA20-CBACDD405FB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43932A8-1928-42AF-8B4E-A0F8280D355F}" type="pres">
      <dgm:prSet presAssocID="{2558B605-632F-4203-9644-1D4ACACCEAA1}" presName="compNode" presStyleCnt="0"/>
      <dgm:spPr/>
    </dgm:pt>
    <dgm:pt modelId="{CC06A646-730C-41BF-80B8-4ECEC09E2380}" type="pres">
      <dgm:prSet presAssocID="{2558B605-632F-4203-9644-1D4ACACCEAA1}" presName="noGeometry" presStyleCnt="0"/>
      <dgm:spPr/>
    </dgm:pt>
    <dgm:pt modelId="{990DF8AE-199B-4BB6-B76E-4EE5BA779FC7}" type="pres">
      <dgm:prSet presAssocID="{2558B605-632F-4203-9644-1D4ACACCEAA1}" presName="childTextVisible" presStyleLbl="bgAccFollowNode1" presStyleIdx="0" presStyleCnt="3" custScaleY="12373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93769A-535B-435B-A83F-D0B08ADFAF31}" type="pres">
      <dgm:prSet presAssocID="{2558B605-632F-4203-9644-1D4ACACCEAA1}" presName="childTextHidden" presStyleLbl="bgAccFollowNode1" presStyleIdx="0" presStyleCnt="3"/>
      <dgm:spPr/>
      <dgm:t>
        <a:bodyPr/>
        <a:lstStyle/>
        <a:p>
          <a:endParaRPr lang="zh-CN" altLang="en-US"/>
        </a:p>
      </dgm:t>
    </dgm:pt>
    <dgm:pt modelId="{0AD4C073-19E4-4624-BF6F-CB0FD9BC3D07}" type="pres">
      <dgm:prSet presAssocID="{2558B605-632F-4203-9644-1D4ACACCEAA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180A2C-280C-42BA-BBC7-6C7C25069965}" type="pres">
      <dgm:prSet presAssocID="{2558B605-632F-4203-9644-1D4ACACCEAA1}" presName="aSpace" presStyleCnt="0"/>
      <dgm:spPr/>
    </dgm:pt>
    <dgm:pt modelId="{5B804D6F-C45B-4161-A952-F47BE781395F}" type="pres">
      <dgm:prSet presAssocID="{05266FD2-CFD1-43DA-957E-28818B958E40}" presName="compNode" presStyleCnt="0"/>
      <dgm:spPr/>
    </dgm:pt>
    <dgm:pt modelId="{CB176154-B8AB-4FF6-BBA0-2AFB893BB60D}" type="pres">
      <dgm:prSet presAssocID="{05266FD2-CFD1-43DA-957E-28818B958E40}" presName="noGeometry" presStyleCnt="0"/>
      <dgm:spPr/>
    </dgm:pt>
    <dgm:pt modelId="{CAB6283F-782B-41BA-912A-3475FCE29386}" type="pres">
      <dgm:prSet presAssocID="{05266FD2-CFD1-43DA-957E-28818B958E40}" presName="childTextVisible" presStyleLbl="bgAccFollowNode1" presStyleIdx="1" presStyleCnt="3" custScaleY="12373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CFB825-9490-4F65-9BEB-6822DBCD646A}" type="pres">
      <dgm:prSet presAssocID="{05266FD2-CFD1-43DA-957E-28818B958E40}" presName="childTextHidden" presStyleLbl="bgAccFollowNode1" presStyleIdx="1" presStyleCnt="3"/>
      <dgm:spPr/>
      <dgm:t>
        <a:bodyPr/>
        <a:lstStyle/>
        <a:p>
          <a:endParaRPr lang="zh-CN" altLang="en-US"/>
        </a:p>
      </dgm:t>
    </dgm:pt>
    <dgm:pt modelId="{501B6905-A438-4C3B-9D66-CD5380530368}" type="pres">
      <dgm:prSet presAssocID="{05266FD2-CFD1-43DA-957E-28818B958E4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15AA6F1-FD3A-4973-9B8A-0B1ECDD1AB17}" type="pres">
      <dgm:prSet presAssocID="{05266FD2-CFD1-43DA-957E-28818B958E40}" presName="aSpace" presStyleCnt="0"/>
      <dgm:spPr/>
    </dgm:pt>
    <dgm:pt modelId="{8105F749-4C33-4196-8CAE-DE57CABB3D28}" type="pres">
      <dgm:prSet presAssocID="{BD562660-1BE8-478E-AECD-BC98D76D9971}" presName="compNode" presStyleCnt="0"/>
      <dgm:spPr/>
    </dgm:pt>
    <dgm:pt modelId="{FC3F4A1B-F79A-457C-B72A-9EC2344EBB95}" type="pres">
      <dgm:prSet presAssocID="{BD562660-1BE8-478E-AECD-BC98D76D9971}" presName="noGeometry" presStyleCnt="0"/>
      <dgm:spPr/>
    </dgm:pt>
    <dgm:pt modelId="{6EC706E6-21B6-4A2A-8DF8-11D6FCC7F333}" type="pres">
      <dgm:prSet presAssocID="{BD562660-1BE8-478E-AECD-BC98D76D9971}" presName="childTextVisible" presStyleLbl="bgAccFollowNode1" presStyleIdx="2" presStyleCnt="3" custScaleY="12373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B7607A4-9C58-4085-879B-63EA9B7EA3C2}" type="pres">
      <dgm:prSet presAssocID="{BD562660-1BE8-478E-AECD-BC98D76D9971}" presName="childTextHidden" presStyleLbl="bgAccFollowNode1" presStyleIdx="2" presStyleCnt="3"/>
      <dgm:spPr/>
      <dgm:t>
        <a:bodyPr/>
        <a:lstStyle/>
        <a:p>
          <a:endParaRPr lang="zh-CN" altLang="en-US"/>
        </a:p>
      </dgm:t>
    </dgm:pt>
    <dgm:pt modelId="{4A8BE922-EEE4-4DBD-8BA6-EB23A4022FD0}" type="pres">
      <dgm:prSet presAssocID="{BD562660-1BE8-478E-AECD-BC98D76D997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08C4FE6-2A40-4BC4-99D5-287990147DF3}" type="presOf" srcId="{7D9023B8-9E3A-4DD9-9E33-889C79F9B79F}" destId="{CAB6283F-782B-41BA-912A-3475FCE29386}" srcOrd="0" destOrd="0" presId="urn:microsoft.com/office/officeart/2005/8/layout/hProcess6"/>
    <dgm:cxn modelId="{E1ED97FC-1E1D-4B01-BABB-81BB9531CDC5}" type="presOf" srcId="{2558B605-632F-4203-9644-1D4ACACCEAA1}" destId="{0AD4C073-19E4-4624-BF6F-CB0FD9BC3D07}" srcOrd="0" destOrd="0" presId="urn:microsoft.com/office/officeart/2005/8/layout/hProcess6"/>
    <dgm:cxn modelId="{58BE9F86-4582-4704-9F06-3187947B4ADC}" type="presOf" srcId="{05266FD2-CFD1-43DA-957E-28818B958E40}" destId="{501B6905-A438-4C3B-9D66-CD5380530368}" srcOrd="0" destOrd="0" presId="urn:microsoft.com/office/officeart/2005/8/layout/hProcess6"/>
    <dgm:cxn modelId="{DEA6982E-EED1-4468-BF75-0F3F65A519E9}" type="presOf" srcId="{7D9023B8-9E3A-4DD9-9E33-889C79F9B79F}" destId="{74CFB825-9490-4F65-9BEB-6822DBCD646A}" srcOrd="1" destOrd="0" presId="urn:microsoft.com/office/officeart/2005/8/layout/hProcess6"/>
    <dgm:cxn modelId="{71DF81C1-8272-4F8F-9C63-4C78C28861A6}" srcId="{6BD178D0-BAD8-4658-BA20-CBACDD405FBE}" destId="{2558B605-632F-4203-9644-1D4ACACCEAA1}" srcOrd="0" destOrd="0" parTransId="{03EC7F06-93B9-49B1-8E9E-3C060DDD476A}" sibTransId="{E0DA94F2-7C7C-44B2-A364-A0C0241EF3CA}"/>
    <dgm:cxn modelId="{FA4C6EA4-2F63-4A11-B6B4-3D5332A6CE28}" srcId="{2558B605-632F-4203-9644-1D4ACACCEAA1}" destId="{246D5676-51CB-4B33-9045-770DCCF89CDF}" srcOrd="0" destOrd="0" parTransId="{A52C19DE-AB1D-48FC-9A07-D1E2BF2D64B6}" sibTransId="{FAE0D216-22C9-41C8-B5E9-3BDB8F256512}"/>
    <dgm:cxn modelId="{D3C1F1A2-7AB1-4B0A-B5CE-9CCD6B56260B}" srcId="{6BD178D0-BAD8-4658-BA20-CBACDD405FBE}" destId="{05266FD2-CFD1-43DA-957E-28818B958E40}" srcOrd="1" destOrd="0" parTransId="{D31C0EDF-E4B8-46EE-AEC6-FF8EF5ABD991}" sibTransId="{A77FAA5C-BC11-4647-B0FA-6EF3B9F4017C}"/>
    <dgm:cxn modelId="{C5E8627F-9302-4B28-9E91-57984AD9C407}" type="presOf" srcId="{246D5676-51CB-4B33-9045-770DCCF89CDF}" destId="{990DF8AE-199B-4BB6-B76E-4EE5BA779FC7}" srcOrd="0" destOrd="0" presId="urn:microsoft.com/office/officeart/2005/8/layout/hProcess6"/>
    <dgm:cxn modelId="{25D2793A-6B48-423A-99A4-C055DF8E081D}" type="presOf" srcId="{34C4831A-2E11-49B0-A81B-3DEF2EB98385}" destId="{AB7607A4-9C58-4085-879B-63EA9B7EA3C2}" srcOrd="1" destOrd="0" presId="urn:microsoft.com/office/officeart/2005/8/layout/hProcess6"/>
    <dgm:cxn modelId="{1494F175-10C6-4159-8949-38934238018C}" type="presOf" srcId="{246D5676-51CB-4B33-9045-770DCCF89CDF}" destId="{9493769A-535B-435B-A83F-D0B08ADFAF31}" srcOrd="1" destOrd="0" presId="urn:microsoft.com/office/officeart/2005/8/layout/hProcess6"/>
    <dgm:cxn modelId="{1C0D96F1-DDB1-4FA5-98E5-875F19BDE05C}" srcId="{BD562660-1BE8-478E-AECD-BC98D76D9971}" destId="{34C4831A-2E11-49B0-A81B-3DEF2EB98385}" srcOrd="0" destOrd="0" parTransId="{9252D557-4CCE-4338-A3AA-395AF6DA54FE}" sibTransId="{B1003B17-E678-43D1-BA73-1EB3FE74A4EC}"/>
    <dgm:cxn modelId="{5F26FF1D-B218-4AA6-A0ED-4FEE7CAB7151}" type="presOf" srcId="{BD562660-1BE8-478E-AECD-BC98D76D9971}" destId="{4A8BE922-EEE4-4DBD-8BA6-EB23A4022FD0}" srcOrd="0" destOrd="0" presId="urn:microsoft.com/office/officeart/2005/8/layout/hProcess6"/>
    <dgm:cxn modelId="{A1ABE007-069F-4D77-BF7E-57B34AA3C3FF}" srcId="{6BD178D0-BAD8-4658-BA20-CBACDD405FBE}" destId="{BD562660-1BE8-478E-AECD-BC98D76D9971}" srcOrd="2" destOrd="0" parTransId="{8DD6F07B-7632-43EB-A16A-391C67F4E280}" sibTransId="{48A42E6D-6A21-4FD5-9F3E-E9F5D535B736}"/>
    <dgm:cxn modelId="{0EA7B8BA-3E2E-4765-8B60-E892288B3458}" type="presOf" srcId="{34C4831A-2E11-49B0-A81B-3DEF2EB98385}" destId="{6EC706E6-21B6-4A2A-8DF8-11D6FCC7F333}" srcOrd="0" destOrd="0" presId="urn:microsoft.com/office/officeart/2005/8/layout/hProcess6"/>
    <dgm:cxn modelId="{820325E9-2254-4D4B-BC3D-070BD4ADAB85}" srcId="{05266FD2-CFD1-43DA-957E-28818B958E40}" destId="{7D9023B8-9E3A-4DD9-9E33-889C79F9B79F}" srcOrd="0" destOrd="0" parTransId="{03FA4543-EB00-4972-89EC-7ABB946DE712}" sibTransId="{6972B9B5-0F54-4AC9-B1B4-2072DF8E8366}"/>
    <dgm:cxn modelId="{2FAEDC72-FB29-4B9E-BA0C-C668BAAEFF6A}" type="presOf" srcId="{6BD178D0-BAD8-4658-BA20-CBACDD405FBE}" destId="{5E64A0A2-BB74-4C4F-8FFB-208F7F1A2828}" srcOrd="0" destOrd="0" presId="urn:microsoft.com/office/officeart/2005/8/layout/hProcess6"/>
    <dgm:cxn modelId="{1B6FC680-887B-4BC8-ABFA-5D74F64F34B3}" type="presParOf" srcId="{5E64A0A2-BB74-4C4F-8FFB-208F7F1A2828}" destId="{F43932A8-1928-42AF-8B4E-A0F8280D355F}" srcOrd="0" destOrd="0" presId="urn:microsoft.com/office/officeart/2005/8/layout/hProcess6"/>
    <dgm:cxn modelId="{C10F85C1-A9BA-41A1-A496-AC6BCE1CBBD5}" type="presParOf" srcId="{F43932A8-1928-42AF-8B4E-A0F8280D355F}" destId="{CC06A646-730C-41BF-80B8-4ECEC09E2380}" srcOrd="0" destOrd="0" presId="urn:microsoft.com/office/officeart/2005/8/layout/hProcess6"/>
    <dgm:cxn modelId="{424E434E-09FB-4622-8033-773F26101167}" type="presParOf" srcId="{F43932A8-1928-42AF-8B4E-A0F8280D355F}" destId="{990DF8AE-199B-4BB6-B76E-4EE5BA779FC7}" srcOrd="1" destOrd="0" presId="urn:microsoft.com/office/officeart/2005/8/layout/hProcess6"/>
    <dgm:cxn modelId="{7F28DD15-B125-42BF-80F2-3CFD0924D008}" type="presParOf" srcId="{F43932A8-1928-42AF-8B4E-A0F8280D355F}" destId="{9493769A-535B-435B-A83F-D0B08ADFAF31}" srcOrd="2" destOrd="0" presId="urn:microsoft.com/office/officeart/2005/8/layout/hProcess6"/>
    <dgm:cxn modelId="{AFDC67C0-1DF2-43C1-8CCD-B1250B4F2898}" type="presParOf" srcId="{F43932A8-1928-42AF-8B4E-A0F8280D355F}" destId="{0AD4C073-19E4-4624-BF6F-CB0FD9BC3D07}" srcOrd="3" destOrd="0" presId="urn:microsoft.com/office/officeart/2005/8/layout/hProcess6"/>
    <dgm:cxn modelId="{E735128B-BB6C-444F-9C15-A15880AFE2C8}" type="presParOf" srcId="{5E64A0A2-BB74-4C4F-8FFB-208F7F1A2828}" destId="{F8180A2C-280C-42BA-BBC7-6C7C25069965}" srcOrd="1" destOrd="0" presId="urn:microsoft.com/office/officeart/2005/8/layout/hProcess6"/>
    <dgm:cxn modelId="{1F53CBA2-1F3D-4523-B617-A2DCA218B8E0}" type="presParOf" srcId="{5E64A0A2-BB74-4C4F-8FFB-208F7F1A2828}" destId="{5B804D6F-C45B-4161-A952-F47BE781395F}" srcOrd="2" destOrd="0" presId="urn:microsoft.com/office/officeart/2005/8/layout/hProcess6"/>
    <dgm:cxn modelId="{D63538F4-D452-41ED-B992-A830829B594B}" type="presParOf" srcId="{5B804D6F-C45B-4161-A952-F47BE781395F}" destId="{CB176154-B8AB-4FF6-BBA0-2AFB893BB60D}" srcOrd="0" destOrd="0" presId="urn:microsoft.com/office/officeart/2005/8/layout/hProcess6"/>
    <dgm:cxn modelId="{65BBDCEC-EF25-4EC4-981E-03F123D6AA6B}" type="presParOf" srcId="{5B804D6F-C45B-4161-A952-F47BE781395F}" destId="{CAB6283F-782B-41BA-912A-3475FCE29386}" srcOrd="1" destOrd="0" presId="urn:microsoft.com/office/officeart/2005/8/layout/hProcess6"/>
    <dgm:cxn modelId="{901C4AF9-85A4-4736-887C-487CD34FFEB8}" type="presParOf" srcId="{5B804D6F-C45B-4161-A952-F47BE781395F}" destId="{74CFB825-9490-4F65-9BEB-6822DBCD646A}" srcOrd="2" destOrd="0" presId="urn:microsoft.com/office/officeart/2005/8/layout/hProcess6"/>
    <dgm:cxn modelId="{A6A374F1-6C0A-4662-8533-041A812B6450}" type="presParOf" srcId="{5B804D6F-C45B-4161-A952-F47BE781395F}" destId="{501B6905-A438-4C3B-9D66-CD5380530368}" srcOrd="3" destOrd="0" presId="urn:microsoft.com/office/officeart/2005/8/layout/hProcess6"/>
    <dgm:cxn modelId="{C192D745-9E39-40FC-B61C-F31E74DBCA39}" type="presParOf" srcId="{5E64A0A2-BB74-4C4F-8FFB-208F7F1A2828}" destId="{915AA6F1-FD3A-4973-9B8A-0B1ECDD1AB17}" srcOrd="3" destOrd="0" presId="urn:microsoft.com/office/officeart/2005/8/layout/hProcess6"/>
    <dgm:cxn modelId="{C5C04654-3107-4A6A-A82F-B6219A05B141}" type="presParOf" srcId="{5E64A0A2-BB74-4C4F-8FFB-208F7F1A2828}" destId="{8105F749-4C33-4196-8CAE-DE57CABB3D28}" srcOrd="4" destOrd="0" presId="urn:microsoft.com/office/officeart/2005/8/layout/hProcess6"/>
    <dgm:cxn modelId="{9990D82F-F70B-43AA-864B-C24C2B4F7C9C}" type="presParOf" srcId="{8105F749-4C33-4196-8CAE-DE57CABB3D28}" destId="{FC3F4A1B-F79A-457C-B72A-9EC2344EBB95}" srcOrd="0" destOrd="0" presId="urn:microsoft.com/office/officeart/2005/8/layout/hProcess6"/>
    <dgm:cxn modelId="{12D639BF-6503-490F-8074-04D1DE577421}" type="presParOf" srcId="{8105F749-4C33-4196-8CAE-DE57CABB3D28}" destId="{6EC706E6-21B6-4A2A-8DF8-11D6FCC7F333}" srcOrd="1" destOrd="0" presId="urn:microsoft.com/office/officeart/2005/8/layout/hProcess6"/>
    <dgm:cxn modelId="{125D4AD6-66CA-4AA7-8B9C-91478CB1DF80}" type="presParOf" srcId="{8105F749-4C33-4196-8CAE-DE57CABB3D28}" destId="{AB7607A4-9C58-4085-879B-63EA9B7EA3C2}" srcOrd="2" destOrd="0" presId="urn:microsoft.com/office/officeart/2005/8/layout/hProcess6"/>
    <dgm:cxn modelId="{A1D03820-22F7-4FFF-A133-4F15380F444D}" type="presParOf" srcId="{8105F749-4C33-4196-8CAE-DE57CABB3D28}" destId="{4A8BE922-EEE4-4DBD-8BA6-EB23A4022FD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DF8AE-199B-4BB6-B76E-4EE5BA779FC7}">
      <dsp:nvSpPr>
        <dsp:cNvPr id="0" name=""/>
        <dsp:cNvSpPr/>
      </dsp:nvSpPr>
      <dsp:spPr>
        <a:xfrm>
          <a:off x="495687" y="1060043"/>
          <a:ext cx="1967843" cy="21283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引起</a:t>
          </a:r>
          <a:endParaRPr lang="en-US" altLang="zh-CN" sz="1800" kern="1200" dirty="0" smtClean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关注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987648" y="1379301"/>
        <a:ext cx="959323" cy="1489868"/>
      </dsp:txXfrm>
    </dsp:sp>
    <dsp:sp modelId="{0AD4C073-19E4-4624-BF6F-CB0FD9BC3D07}">
      <dsp:nvSpPr>
        <dsp:cNvPr id="0" name=""/>
        <dsp:cNvSpPr/>
      </dsp:nvSpPr>
      <dsp:spPr>
        <a:xfrm>
          <a:off x="3726" y="1632275"/>
          <a:ext cx="983921" cy="983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700" kern="1200" dirty="0" smtClean="0"/>
            <a:t>19</a:t>
          </a:r>
          <a:r>
            <a:rPr lang="zh-CN" altLang="en-US" sz="1700" kern="1200" dirty="0" smtClean="0"/>
            <a:t>世纪中期</a:t>
          </a:r>
          <a:endParaRPr lang="zh-CN" altLang="en-US" sz="1700" kern="1200" dirty="0"/>
        </a:p>
      </dsp:txBody>
      <dsp:txXfrm>
        <a:off x="147818" y="1776367"/>
        <a:ext cx="695737" cy="695737"/>
      </dsp:txXfrm>
    </dsp:sp>
    <dsp:sp modelId="{CAB6283F-782B-41BA-912A-3475FCE29386}">
      <dsp:nvSpPr>
        <dsp:cNvPr id="0" name=""/>
        <dsp:cNvSpPr/>
      </dsp:nvSpPr>
      <dsp:spPr>
        <a:xfrm>
          <a:off x="3078482" y="1060043"/>
          <a:ext cx="1967843" cy="21283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不人道的实验和研究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570443" y="1379301"/>
        <a:ext cx="959323" cy="1489868"/>
      </dsp:txXfrm>
    </dsp:sp>
    <dsp:sp modelId="{501B6905-A438-4C3B-9D66-CD5380530368}">
      <dsp:nvSpPr>
        <dsp:cNvPr id="0" name=""/>
        <dsp:cNvSpPr/>
      </dsp:nvSpPr>
      <dsp:spPr>
        <a:xfrm>
          <a:off x="2586521" y="1632275"/>
          <a:ext cx="983921" cy="983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700" kern="1200" dirty="0" smtClean="0"/>
            <a:t>二战中</a:t>
          </a:r>
          <a:r>
            <a:rPr lang="en-US" altLang="zh-CN" sz="1700" kern="1200" dirty="0" smtClean="0"/>
            <a:t> </a:t>
          </a:r>
          <a:endParaRPr lang="zh-CN" altLang="en-US" sz="1700" kern="1200" dirty="0"/>
        </a:p>
      </dsp:txBody>
      <dsp:txXfrm>
        <a:off x="2730613" y="1776367"/>
        <a:ext cx="695737" cy="695737"/>
      </dsp:txXfrm>
    </dsp:sp>
    <dsp:sp modelId="{6EC706E6-21B6-4A2A-8DF8-11D6FCC7F333}">
      <dsp:nvSpPr>
        <dsp:cNvPr id="0" name=""/>
        <dsp:cNvSpPr/>
      </dsp:nvSpPr>
      <dsp:spPr>
        <a:xfrm>
          <a:off x="5661277" y="1060043"/>
          <a:ext cx="1967843" cy="21283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英国制定或修订了伦理声明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6153238" y="1379301"/>
        <a:ext cx="959323" cy="1489868"/>
      </dsp:txXfrm>
    </dsp:sp>
    <dsp:sp modelId="{4A8BE922-EEE4-4DBD-8BA6-EB23A4022FD0}">
      <dsp:nvSpPr>
        <dsp:cNvPr id="0" name=""/>
        <dsp:cNvSpPr/>
      </dsp:nvSpPr>
      <dsp:spPr>
        <a:xfrm>
          <a:off x="5169316" y="1632275"/>
          <a:ext cx="983921" cy="9839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80</a:t>
          </a:r>
          <a:r>
            <a:rPr lang="zh-CN" sz="1700" kern="1200" dirty="0" smtClean="0"/>
            <a:t>年代末</a:t>
          </a:r>
          <a:r>
            <a:rPr lang="en-US" sz="1700" kern="1200" dirty="0" smtClean="0"/>
            <a:t>90</a:t>
          </a:r>
          <a:r>
            <a:rPr lang="zh-CN" sz="1700" kern="1200" dirty="0" smtClean="0"/>
            <a:t>年代初</a:t>
          </a:r>
          <a:endParaRPr lang="zh-CN" altLang="en-US" sz="1700" kern="1200" dirty="0"/>
        </a:p>
      </dsp:txBody>
      <dsp:txXfrm>
        <a:off x="5313408" y="1776367"/>
        <a:ext cx="695737" cy="695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C8D6E-24A7-498E-923A-0126101569F4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35E13-F426-41B6-8CE7-8221492B44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4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07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10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0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67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58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70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1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079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86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78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92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9FE69-2622-44EC-951A-0425AECD51B9}" type="datetimeFigureOut">
              <a:rPr lang="zh-CN" altLang="en-US" smtClean="0"/>
              <a:t>2014/5/30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AC88-DA6C-42C2-A4E7-5FF285B2A2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944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4365104"/>
            <a:ext cx="9144000" cy="1944216"/>
          </a:xfrm>
          <a:prstGeom prst="rect">
            <a:avLst/>
          </a:prstGeom>
          <a:solidFill>
            <a:srgbClr val="F8B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35596" y="1212404"/>
            <a:ext cx="7272808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7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社会研究</a:t>
            </a:r>
            <a:r>
              <a:rPr lang="zh-CN" alt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中的</a:t>
            </a:r>
            <a:endParaRPr lang="en-US" altLang="zh-CN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7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伦理</a:t>
            </a:r>
            <a:r>
              <a:rPr lang="zh-CN" alt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endParaRPr lang="zh-CN" alt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4581128"/>
            <a:ext cx="9144000" cy="1440160"/>
          </a:xfrm>
          <a:prstGeom prst="rect">
            <a:avLst/>
          </a:prstGeom>
          <a:solidFill>
            <a:srgbClr val="DB29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Presentation: 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陆雪芹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6" name="Picture 2" descr="D:\Dropbox\陆雪芹文档\FD\大一下\应用伦理学\large_rgPU_773b000005a3118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639" y1="48194" x2="62639" y2="48194"/>
                        <a14:foregroundMark x1="60833" y1="13889" x2="60833" y2="13889"/>
                        <a14:foregroundMark x1="56806" y1="13472" x2="56806" y2="13472"/>
                        <a14:foregroundMark x1="61111" y1="11806" x2="61111" y2="11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8224" y="1088740"/>
            <a:ext cx="1404156" cy="140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16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E:\PPT\0。图片\PNG\2、win7风格\灰色超全扁平化图标\42.png"/>
          <p:cNvPicPr>
            <a:picLocks noChangeAspect="1" noChangeArrowheads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11" y="5025371"/>
            <a:ext cx="362698" cy="483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2411760" y="2192034"/>
            <a:ext cx="439248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800" b="1" dirty="0" smtClean="0">
                <a:solidFill>
                  <a:srgbClr val="DB2914"/>
                </a:solidFill>
              </a:rPr>
              <a:t>Fin</a:t>
            </a:r>
            <a:endParaRPr lang="zh-CN" altLang="en-US" sz="13800" b="1" dirty="0">
              <a:solidFill>
                <a:srgbClr val="DB29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0" y="0"/>
            <a:ext cx="27614560" cy="6858000"/>
            <a:chOff x="0" y="0"/>
            <a:chExt cx="27614560" cy="68580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27614560" cy="6858000"/>
              <a:chOff x="0" y="0"/>
              <a:chExt cx="27614560" cy="6858000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0" y="4365104"/>
                <a:ext cx="9144000" cy="1944216"/>
              </a:xfrm>
              <a:prstGeom prst="rect">
                <a:avLst/>
              </a:prstGeom>
              <a:solidFill>
                <a:srgbClr val="F8B9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36000" y="1213200"/>
                <a:ext cx="7219850" cy="2520280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r>
                  <a:rPr lang="zh-CN" altLang="en-US" sz="70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社会研究</a:t>
                </a:r>
                <a:r>
                  <a:rPr lang="zh-CN" altLang="en-US" sz="60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中的</a:t>
                </a:r>
                <a:endParaRPr lang="en-US" altLang="zh-CN" sz="6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7200" b="1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zh-CN" altLang="en-US" sz="70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伦理</a:t>
                </a:r>
                <a:r>
                  <a:rPr lang="zh-CN" altLang="en-US" sz="60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问题</a:t>
                </a:r>
                <a:endParaRPr lang="zh-CN" altLang="en-US" sz="60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zh-CN" altLang="en-US" sz="72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0" y="4581128"/>
                <a:ext cx="9144000" cy="1440160"/>
              </a:xfrm>
              <a:prstGeom prst="rect">
                <a:avLst/>
              </a:prstGeom>
              <a:solidFill>
                <a:srgbClr val="DB291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Presentation: </a:t>
                </a:r>
                <a:r>
                  <a:rPr lang="zh-CN" altLang="en-US" sz="3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陆雪芹</a:t>
                </a:r>
                <a:endParaRPr lang="zh-CN" alt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grpSp>
            <p:nvGrpSpPr>
              <p:cNvPr id="27" name="组合 26"/>
              <p:cNvGrpSpPr/>
              <p:nvPr/>
            </p:nvGrpSpPr>
            <p:grpSpPr>
              <a:xfrm>
                <a:off x="9144000" y="0"/>
                <a:ext cx="18470560" cy="6858000"/>
                <a:chOff x="9144000" y="0"/>
                <a:chExt cx="18470560" cy="6858000"/>
              </a:xfrm>
            </p:grpSpPr>
            <p:grpSp>
              <p:nvGrpSpPr>
                <p:cNvPr id="23" name="组合 22"/>
                <p:cNvGrpSpPr/>
                <p:nvPr/>
              </p:nvGrpSpPr>
              <p:grpSpPr>
                <a:xfrm>
                  <a:off x="10936633" y="2132856"/>
                  <a:ext cx="16677927" cy="2592288"/>
                  <a:chOff x="10936633" y="2132856"/>
                  <a:chExt cx="16677927" cy="2592288"/>
                </a:xfrm>
              </p:grpSpPr>
              <p:sp>
                <p:nvSpPr>
                  <p:cNvPr id="22" name="矩形 21"/>
                  <p:cNvSpPr/>
                  <p:nvPr/>
                </p:nvSpPr>
                <p:spPr>
                  <a:xfrm>
                    <a:off x="14581112" y="2132856"/>
                    <a:ext cx="13033448" cy="2448272"/>
                  </a:xfrm>
                  <a:prstGeom prst="rect">
                    <a:avLst/>
                  </a:prstGeom>
                  <a:solidFill>
                    <a:srgbClr val="EF625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21" name="直角三角形 20"/>
                  <p:cNvSpPr/>
                  <p:nvPr/>
                </p:nvSpPr>
                <p:spPr>
                  <a:xfrm flipH="1">
                    <a:off x="10936633" y="2132856"/>
                    <a:ext cx="3716487" cy="2592288"/>
                  </a:xfrm>
                  <a:prstGeom prst="rtTriangle">
                    <a:avLst/>
                  </a:prstGeom>
                  <a:solidFill>
                    <a:srgbClr val="EF625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19" name="组合 18"/>
                <p:cNvGrpSpPr/>
                <p:nvPr/>
              </p:nvGrpSpPr>
              <p:grpSpPr>
                <a:xfrm>
                  <a:off x="9144000" y="4365104"/>
                  <a:ext cx="18470560" cy="2492896"/>
                  <a:chOff x="9144000" y="4365104"/>
                  <a:chExt cx="18470560" cy="2492896"/>
                </a:xfrm>
              </p:grpSpPr>
              <p:sp>
                <p:nvSpPr>
                  <p:cNvPr id="4" name="斜纹 3"/>
                  <p:cNvSpPr/>
                  <p:nvPr/>
                </p:nvSpPr>
                <p:spPr>
                  <a:xfrm flipV="1">
                    <a:off x="9144000" y="4365104"/>
                    <a:ext cx="8601814" cy="2492896"/>
                  </a:xfrm>
                  <a:prstGeom prst="diagStripe">
                    <a:avLst>
                      <a:gd name="adj" fmla="val 22490"/>
                    </a:avLst>
                  </a:prstGeom>
                  <a:solidFill>
                    <a:srgbClr val="F8B9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12348863" y="4509120"/>
                    <a:ext cx="15265697" cy="2348880"/>
                  </a:xfrm>
                  <a:prstGeom prst="rect">
                    <a:avLst/>
                  </a:prstGeom>
                  <a:solidFill>
                    <a:srgbClr val="F8B9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18" name="矩形 17"/>
                  <p:cNvSpPr/>
                  <p:nvPr/>
                </p:nvSpPr>
                <p:spPr>
                  <a:xfrm>
                    <a:off x="9396536" y="4509120"/>
                    <a:ext cx="5407296" cy="1608584"/>
                  </a:xfrm>
                  <a:prstGeom prst="rect">
                    <a:avLst/>
                  </a:prstGeom>
                  <a:solidFill>
                    <a:srgbClr val="F8B9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grpSp>
              <p:nvGrpSpPr>
                <p:cNvPr id="24" name="组合 23"/>
                <p:cNvGrpSpPr/>
                <p:nvPr/>
              </p:nvGrpSpPr>
              <p:grpSpPr>
                <a:xfrm>
                  <a:off x="9144000" y="0"/>
                  <a:ext cx="18470560" cy="6021288"/>
                  <a:chOff x="9144000" y="0"/>
                  <a:chExt cx="18470560" cy="6021288"/>
                </a:xfrm>
              </p:grpSpPr>
              <p:sp>
                <p:nvSpPr>
                  <p:cNvPr id="2" name="斜纹 1"/>
                  <p:cNvSpPr/>
                  <p:nvPr/>
                </p:nvSpPr>
                <p:spPr>
                  <a:xfrm>
                    <a:off x="9144000" y="0"/>
                    <a:ext cx="8601814" cy="6021288"/>
                  </a:xfrm>
                  <a:prstGeom prst="diagStripe">
                    <a:avLst>
                      <a:gd name="adj" fmla="val 76259"/>
                    </a:avLst>
                  </a:prstGeom>
                  <a:solidFill>
                    <a:srgbClr val="DB29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5805248" y="0"/>
                    <a:ext cx="11809312" cy="2132856"/>
                  </a:xfrm>
                  <a:prstGeom prst="rect">
                    <a:avLst/>
                  </a:prstGeom>
                  <a:solidFill>
                    <a:srgbClr val="DB29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2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14293080" y="1281808"/>
                    <a:ext cx="1950912" cy="851048"/>
                  </a:xfrm>
                  <a:prstGeom prst="rect">
                    <a:avLst/>
                  </a:prstGeom>
                  <a:solidFill>
                    <a:srgbClr val="DB291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28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endParaRPr>
                  </a:p>
                </p:txBody>
              </p:sp>
            </p:grpSp>
          </p:grpSp>
        </p:grpSp>
        <p:pic>
          <p:nvPicPr>
            <p:cNvPr id="20" name="Picture 2" descr="D:\Dropbox\陆雪芹文档\FD\大一下\应用伦理学\large_rgPU_773b000005a3118d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62639" y1="48194" x2="62639" y2="48194"/>
                          <a14:foregroundMark x1="60833" y1="13889" x2="60833" y2="13889"/>
                          <a14:foregroundMark x1="56806" y1="13472" x2="56806" y2="13472"/>
                          <a14:foregroundMark x1="61111" y1="11806" x2="61111" y2="1180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588224" y="1088740"/>
              <a:ext cx="1404156" cy="1404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321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-828600" y="0"/>
            <a:ext cx="10369151" cy="6858000"/>
            <a:chOff x="-11557792" y="0"/>
            <a:chExt cx="11809312" cy="6858000"/>
          </a:xfrm>
        </p:grpSpPr>
        <p:sp>
          <p:nvSpPr>
            <p:cNvPr id="22" name="矩形 21"/>
            <p:cNvSpPr/>
            <p:nvPr/>
          </p:nvSpPr>
          <p:spPr>
            <a:xfrm>
              <a:off x="-11557792" y="2132856"/>
              <a:ext cx="11809312" cy="2448272"/>
            </a:xfrm>
            <a:prstGeom prst="rect">
              <a:avLst/>
            </a:prstGeom>
            <a:solidFill>
              <a:srgbClr val="EF62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-11557792" y="4509120"/>
              <a:ext cx="11809312" cy="2348880"/>
            </a:xfrm>
            <a:prstGeom prst="rect">
              <a:avLst/>
            </a:prstGeom>
            <a:solidFill>
              <a:srgbClr val="F8B9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-11557792" y="0"/>
              <a:ext cx="11809312" cy="2132856"/>
            </a:xfrm>
            <a:prstGeom prst="rect">
              <a:avLst/>
            </a:prstGeom>
            <a:solidFill>
              <a:srgbClr val="DB29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648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0 L -1.00017 0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1520" y="633462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目录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1700808"/>
            <a:ext cx="5976664" cy="3646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历史缘起</a:t>
            </a:r>
            <a:endParaRPr lang="en-US" altLang="zh-CN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典型研究</a:t>
            </a:r>
            <a:endParaRPr lang="en-US" altLang="zh-CN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社会研究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中的伦理原则</a:t>
            </a:r>
            <a:endParaRPr lang="en-US" altLang="zh-CN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zh-CN" altLang="en-US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社会研究中的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伦理困境及抉择</a:t>
            </a:r>
            <a:endParaRPr lang="en-US" altLang="zh-CN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83543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60635" y="1495"/>
            <a:ext cx="20527" cy="2059353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20768" y="1196752"/>
            <a:ext cx="3215128" cy="0"/>
          </a:xfrm>
          <a:prstGeom prst="line">
            <a:avLst/>
          </a:prstGeom>
          <a:ln w="127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95536" y="-7620"/>
            <a:ext cx="0" cy="6865620"/>
          </a:xfrm>
          <a:prstGeom prst="line">
            <a:avLst/>
          </a:prstGeom>
          <a:ln w="1905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108669" y="341351"/>
            <a:ext cx="538609" cy="16093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300" b="1" spc="600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历史</a:t>
            </a:r>
            <a:r>
              <a:rPr lang="zh-CN" altLang="en-US" sz="2300" b="1" spc="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缘起</a:t>
            </a:r>
            <a:endParaRPr lang="zh-CN" altLang="en-US" sz="2300" b="1" spc="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12" name="图示 11"/>
          <p:cNvGraphicFramePr/>
          <p:nvPr>
            <p:extLst>
              <p:ext uri="{D42A27DB-BD31-4B8C-83A1-F6EECF244321}">
                <p14:modId xmlns:p14="http://schemas.microsoft.com/office/powerpoint/2010/main" val="2804734791"/>
              </p:ext>
            </p:extLst>
          </p:nvPr>
        </p:nvGraphicFramePr>
        <p:xfrm>
          <a:off x="1115616" y="1412776"/>
          <a:ext cx="763284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260648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历史缘起</a:t>
            </a:r>
          </a:p>
        </p:txBody>
      </p:sp>
    </p:spTree>
    <p:extLst>
      <p:ext uri="{BB962C8B-B14F-4D97-AF65-F5344CB8AC3E}">
        <p14:creationId xmlns:p14="http://schemas.microsoft.com/office/powerpoint/2010/main" val="883431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AD4C073-19E4-4624-BF6F-CB0FD9BC3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>
                                            <p:graphicEl>
                                              <a:dgm id="{0AD4C073-19E4-4624-BF6F-CB0FD9BC3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990DF8AE-199B-4BB6-B76E-4EE5BA779F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graphicEl>
                                              <a:dgm id="{990DF8AE-199B-4BB6-B76E-4EE5BA779F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01B6905-A438-4C3B-9D66-CD53805303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>
                                            <p:graphicEl>
                                              <a:dgm id="{501B6905-A438-4C3B-9D66-CD53805303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CAB6283F-782B-41BA-912A-3475FCE29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>
                                            <p:graphicEl>
                                              <a:dgm id="{CAB6283F-782B-41BA-912A-3475FCE29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A8BE922-EEE4-4DBD-8BA6-EB23A4022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4A8BE922-EEE4-4DBD-8BA6-EB23A4022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EC706E6-21B6-4A2A-8DF8-11D6FCC7F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>
                                            <p:graphicEl>
                                              <a:dgm id="{6EC706E6-21B6-4A2A-8DF8-11D6FCC7F3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12" grpId="0" uiExpand="1">
        <p:bldSub>
          <a:bldDgm bld="one"/>
        </p:bldSub>
      </p:bldGraphic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47832" y="1556792"/>
            <a:ext cx="20527" cy="2059353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118045" y="1833985"/>
            <a:ext cx="538609" cy="1581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300" b="1" spc="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典型研究</a:t>
            </a:r>
            <a:endParaRPr lang="zh-CN" altLang="en-US" sz="2300" b="1" spc="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77234" y="1196752"/>
            <a:ext cx="5318902" cy="0"/>
          </a:xfrm>
          <a:prstGeom prst="line">
            <a:avLst/>
          </a:prstGeom>
          <a:ln w="127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5536" y="-7620"/>
            <a:ext cx="0" cy="6865620"/>
          </a:xfrm>
          <a:prstGeom prst="line">
            <a:avLst/>
          </a:prstGeom>
          <a:ln w="1905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5536" y="260648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米尔格拉姆实验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Dropbox\陆雪芹文档\FD\大一下\应用伦理学\472px-Milgram_Experiment_v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50438"/>
            <a:ext cx="3400028" cy="431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16016" y="2026583"/>
            <a:ext cx="41331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000" b="1" dirty="0">
                <a:solidFill>
                  <a:srgbClr val="FF5D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请继续。</a:t>
            </a:r>
          </a:p>
          <a:p>
            <a:pPr>
              <a:lnSpc>
                <a:spcPct val="200000"/>
              </a:lnSpc>
            </a:pPr>
            <a:r>
              <a:rPr lang="zh-CN" altLang="zh-CN" sz="2000" b="1" dirty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这个实验需要你继续进行，请继续。</a:t>
            </a:r>
          </a:p>
          <a:p>
            <a:pPr>
              <a:lnSpc>
                <a:spcPct val="200000"/>
              </a:lnSpc>
            </a:pPr>
            <a:r>
              <a:rPr lang="zh-CN" altLang="zh-CN" sz="2000" b="1" dirty="0">
                <a:solidFill>
                  <a:srgbClr val="FF292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你继续进行是必要的。</a:t>
            </a:r>
          </a:p>
          <a:p>
            <a:pPr>
              <a:lnSpc>
                <a:spcPct val="200000"/>
              </a:lnSpc>
            </a:pPr>
            <a:r>
              <a:rPr lang="zh-CN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你没有选择，你必须继续</a:t>
            </a:r>
            <a:r>
              <a:rPr lang="zh-CN" altLang="zh-CN" sz="20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0" name="图表 19"/>
          <p:cNvGraphicFramePr/>
          <p:nvPr>
            <p:extLst>
              <p:ext uri="{D42A27DB-BD31-4B8C-83A1-F6EECF244321}">
                <p14:modId xmlns:p14="http://schemas.microsoft.com/office/powerpoint/2010/main" val="1727864596"/>
              </p:ext>
            </p:extLst>
          </p:nvPr>
        </p:nvGraphicFramePr>
        <p:xfrm>
          <a:off x="4438663" y="1628800"/>
          <a:ext cx="4410472" cy="4369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4" name="肘形连接符 23"/>
          <p:cNvCxnSpPr/>
          <p:nvPr/>
        </p:nvCxnSpPr>
        <p:spPr>
          <a:xfrm>
            <a:off x="1018389" y="1556792"/>
            <a:ext cx="7082003" cy="4608512"/>
          </a:xfrm>
          <a:prstGeom prst="bentConnector3">
            <a:avLst>
              <a:gd name="adj1" fmla="val 50000"/>
            </a:avLst>
          </a:prstGeom>
          <a:ln w="41275">
            <a:solidFill>
              <a:schemeClr val="accent1">
                <a:shade val="95000"/>
                <a:satMod val="10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400850"/>
      </p:ext>
    </p:extLst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8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21" grpId="0" uiExpand="1" build="allAtOnce"/>
      <p:bldGraphic spid="2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147832" y="1556792"/>
            <a:ext cx="20527" cy="2059353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118045" y="1833985"/>
            <a:ext cx="538609" cy="1581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300" b="1" spc="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典型研究</a:t>
            </a:r>
            <a:endParaRPr lang="zh-CN" altLang="en-US" sz="2300" b="1" spc="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77234" y="1196752"/>
            <a:ext cx="3243370" cy="0"/>
          </a:xfrm>
          <a:prstGeom prst="line">
            <a:avLst/>
          </a:prstGeom>
          <a:ln w="127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5536" y="-7620"/>
            <a:ext cx="0" cy="6865620"/>
          </a:xfrm>
          <a:prstGeom prst="line">
            <a:avLst/>
          </a:prstGeom>
          <a:ln w="1905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6228" y="26064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茶室交易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4904"/>
            <a:ext cx="2175576" cy="153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2624" y="3657369"/>
            <a:ext cx="18669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D:\Dropbox\陆雪芹文档\FD\大一下\应用伦理学\10014-1109141630232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66"/>
          <a:stretch/>
        </p:blipFill>
        <p:spPr bwMode="auto">
          <a:xfrm>
            <a:off x="1370162" y="1512834"/>
            <a:ext cx="920572" cy="189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右箭头 1"/>
          <p:cNvSpPr/>
          <p:nvPr/>
        </p:nvSpPr>
        <p:spPr>
          <a:xfrm rot="2243667">
            <a:off x="2576795" y="2459663"/>
            <a:ext cx="796933" cy="576064"/>
          </a:xfrm>
          <a:prstGeom prst="rightArrow">
            <a:avLst/>
          </a:prstGeom>
          <a:solidFill>
            <a:srgbClr val="EF625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6281" l="16000" r="7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301" r="21977" b="4064"/>
          <a:stretch/>
        </p:blipFill>
        <p:spPr bwMode="auto">
          <a:xfrm>
            <a:off x="755576" y="2008851"/>
            <a:ext cx="389659" cy="1231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2575" b="92216" l="3488" r="860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761" r="12285" b="7601"/>
          <a:stretch/>
        </p:blipFill>
        <p:spPr bwMode="auto">
          <a:xfrm>
            <a:off x="6412799" y="4454911"/>
            <a:ext cx="575281" cy="120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1055825" y="3717032"/>
            <a:ext cx="1296144" cy="732030"/>
            <a:chOff x="1055825" y="3755861"/>
            <a:chExt cx="1296144" cy="732030"/>
          </a:xfrm>
        </p:grpSpPr>
        <p:sp>
          <p:nvSpPr>
            <p:cNvPr id="9" name="圆角矩形 8"/>
            <p:cNvSpPr/>
            <p:nvPr/>
          </p:nvSpPr>
          <p:spPr>
            <a:xfrm>
              <a:off x="1055825" y="3755861"/>
              <a:ext cx="1296144" cy="732030"/>
            </a:xfrm>
            <a:prstGeom prst="roundRect">
              <a:avLst/>
            </a:prstGeom>
            <a:noFill/>
            <a:ln w="38100">
              <a:solidFill>
                <a:srgbClr val="EF62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59632" y="3891044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spc="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观察</a:t>
              </a:r>
            </a:p>
          </p:txBody>
        </p:sp>
      </p:grpSp>
      <p:sp>
        <p:nvSpPr>
          <p:cNvPr id="31" name="右箭头 30"/>
          <p:cNvSpPr/>
          <p:nvPr/>
        </p:nvSpPr>
        <p:spPr>
          <a:xfrm rot="2219672">
            <a:off x="5770193" y="3751266"/>
            <a:ext cx="796933" cy="576064"/>
          </a:xfrm>
          <a:prstGeom prst="rightArrow">
            <a:avLst/>
          </a:prstGeom>
          <a:solidFill>
            <a:srgbClr val="EF625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6876256" y="5805264"/>
            <a:ext cx="1805273" cy="732030"/>
            <a:chOff x="7014250" y="5857847"/>
            <a:chExt cx="1805273" cy="732030"/>
          </a:xfrm>
        </p:grpSpPr>
        <p:sp>
          <p:nvSpPr>
            <p:cNvPr id="32" name="圆角矩形 31"/>
            <p:cNvSpPr/>
            <p:nvPr/>
          </p:nvSpPr>
          <p:spPr>
            <a:xfrm>
              <a:off x="7014250" y="5857847"/>
              <a:ext cx="1805273" cy="732030"/>
            </a:xfrm>
            <a:prstGeom prst="roundRect">
              <a:avLst/>
            </a:prstGeom>
            <a:noFill/>
            <a:ln w="38100">
              <a:solidFill>
                <a:srgbClr val="EF62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18057" y="5993030"/>
              <a:ext cx="14041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登门访问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504460" y="4293096"/>
            <a:ext cx="2075652" cy="1447278"/>
            <a:chOff x="3466754" y="4352709"/>
            <a:chExt cx="2075652" cy="1447278"/>
          </a:xfrm>
        </p:grpSpPr>
        <p:sp>
          <p:nvSpPr>
            <p:cNvPr id="34" name="圆角矩形 33"/>
            <p:cNvSpPr/>
            <p:nvPr/>
          </p:nvSpPr>
          <p:spPr>
            <a:xfrm>
              <a:off x="3466754" y="4352709"/>
              <a:ext cx="2075652" cy="1447278"/>
            </a:xfrm>
            <a:prstGeom prst="roundRect">
              <a:avLst/>
            </a:prstGeom>
            <a:noFill/>
            <a:ln w="38100">
              <a:solidFill>
                <a:srgbClr val="EF62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83217" y="4476184"/>
              <a:ext cx="1924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记录车牌号并查出姓名住址</a:t>
              </a: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2040197"/>
      </p:ext>
    </p:extLst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flipH="1">
            <a:off x="477234" y="1196752"/>
            <a:ext cx="3086654" cy="0"/>
          </a:xfrm>
          <a:prstGeom prst="line">
            <a:avLst/>
          </a:prstGeom>
          <a:ln w="127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5536" y="-7620"/>
            <a:ext cx="0" cy="6865620"/>
          </a:xfrm>
          <a:prstGeom prst="line">
            <a:avLst/>
          </a:prstGeom>
          <a:ln w="1905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79512" y="3242377"/>
            <a:ext cx="5054" cy="20592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91197" y="3575730"/>
            <a:ext cx="538609" cy="1581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300" b="1" spc="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伦理原则</a:t>
            </a:r>
            <a:endParaRPr lang="zh-CN" altLang="en-US" sz="2300" b="1" spc="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122" y="260648"/>
            <a:ext cx="3094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伦理原则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1700808"/>
            <a:ext cx="55446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自愿</a:t>
            </a:r>
            <a:r>
              <a:rPr lang="zh-CN" altLang="en-US" sz="3200" dirty="0" smtClean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原则</a:t>
            </a:r>
            <a:endParaRPr lang="en-US" altLang="zh-CN" sz="3200" dirty="0" smtClean="0">
              <a:solidFill>
                <a:srgbClr val="FF43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</a:t>
            </a:r>
            <a:r>
              <a:rPr lang="zh-CN" altLang="en-US" sz="3200" dirty="0" smtClean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同意</a:t>
            </a:r>
            <a:endParaRPr lang="en-US" altLang="zh-CN" sz="3200" dirty="0" smtClean="0">
              <a:solidFill>
                <a:srgbClr val="FF43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 smtClean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对参与者无害</a:t>
            </a:r>
            <a:endParaRPr lang="en-US" altLang="zh-CN" sz="3200" dirty="0" smtClean="0">
              <a:solidFill>
                <a:srgbClr val="FF43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3200" dirty="0" smtClean="0">
                <a:solidFill>
                  <a:srgbClr val="FF434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匿名与保密</a:t>
            </a:r>
            <a:endParaRPr lang="zh-CN" altLang="en-US" sz="3200" dirty="0">
              <a:solidFill>
                <a:srgbClr val="FF434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733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flipH="1">
            <a:off x="477234" y="1183978"/>
            <a:ext cx="3086654" cy="12774"/>
          </a:xfrm>
          <a:prstGeom prst="line">
            <a:avLst/>
          </a:prstGeom>
          <a:ln w="127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95536" y="-7620"/>
            <a:ext cx="0" cy="6865620"/>
          </a:xfrm>
          <a:prstGeom prst="line">
            <a:avLst/>
          </a:prstGeom>
          <a:ln w="1905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181161" y="1495"/>
            <a:ext cx="0" cy="1713600"/>
          </a:xfrm>
          <a:prstGeom prst="line">
            <a:avLst/>
          </a:prstGeom>
          <a:ln w="381000">
            <a:solidFill>
              <a:srgbClr val="DB29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78108" y="1715400"/>
            <a:ext cx="0" cy="1713600"/>
          </a:xfrm>
          <a:prstGeom prst="line">
            <a:avLst/>
          </a:prstGeom>
          <a:ln w="381000">
            <a:solidFill>
              <a:srgbClr val="EF6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178108" y="3429000"/>
            <a:ext cx="0" cy="1713600"/>
          </a:xfrm>
          <a:prstGeom prst="line">
            <a:avLst/>
          </a:prstGeom>
          <a:ln w="381000">
            <a:solidFill>
              <a:srgbClr val="F8B9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78108" y="5141051"/>
            <a:ext cx="0" cy="17136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181161" y="4795451"/>
            <a:ext cx="5054" cy="2059200"/>
          </a:xfrm>
          <a:prstGeom prst="line">
            <a:avLst/>
          </a:prstGeom>
          <a:ln w="381000">
            <a:solidFill>
              <a:srgbClr val="FF7D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71065" y="5114890"/>
            <a:ext cx="538609" cy="15811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300" b="1" spc="6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</a:rPr>
              <a:t>伦理困境</a:t>
            </a:r>
            <a:endParaRPr lang="zh-CN" altLang="en-US" sz="2300" b="1" spc="600" dirty="0">
              <a:ln>
                <a:solidFill>
                  <a:schemeClr val="bg1">
                    <a:lumMod val="50000"/>
                  </a:schemeClr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122" y="260648"/>
            <a:ext cx="3094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伦理困境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131840" y="1261464"/>
            <a:ext cx="18774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3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</a:t>
            </a:r>
            <a:r>
              <a:rPr lang="zh-CN" altLang="zh-CN" sz="3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endParaRPr lang="en-US" altLang="zh-CN" sz="30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zh-CN" sz="3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研究效果</a:t>
            </a:r>
            <a:endParaRPr lang="zh-CN" altLang="en-US" sz="3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90616" y="1261464"/>
            <a:ext cx="18774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3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r>
              <a:rPr lang="zh-CN" altLang="zh-CN" sz="3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endParaRPr lang="en-US" altLang="zh-CN" sz="3000" spc="3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zh-CN" sz="3000" spc="3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伦理</a:t>
            </a:r>
            <a:r>
              <a:rPr lang="zh-CN" altLang="zh-CN" sz="3000" spc="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道德</a:t>
            </a:r>
            <a:endParaRPr lang="zh-CN" altLang="en-US" sz="3000" spc="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等腰三角形 7"/>
          <p:cNvSpPr/>
          <p:nvPr/>
        </p:nvSpPr>
        <p:spPr>
          <a:xfrm>
            <a:off x="4409284" y="3925760"/>
            <a:ext cx="755646" cy="1015408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/>
          <p:nvPr/>
        </p:nvCxnSpPr>
        <p:spPr>
          <a:xfrm>
            <a:off x="1063111" y="3899640"/>
            <a:ext cx="744799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116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1" presetClass="path" presetSubtype="0" accel="29000" decel="29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 -0.008 -0.018 -0.016 -0.023 -0.016 c -0.031 0 -0.063 0.125 -0.063 0.25 c 0 -0.063 -0.016 -0.125 -0.031 -0.125 c -0.016 0 -0.031 0.063 -0.031 0.125 c 0 -0.031 -0.008 -0.063 -0.016 -0.063 c -0.008 0 -0.016 0.031 -0.016 0.063 c 0 -0.016 -0.004 -0.031 -0.008 -0.031 c -0.004 0 -0.008 0.016 -0.008 0.031 c 0 -0.008 -0.002 -0.016 -0.004 -0.016 c -0.001 0 -0.004 0.008 -0.004 0.016 c 0 -0.004 -0.001 -0.008 -0.002 -0.008 c 0 -0.001 -0.002 0.004 -0.002 0.008 c 0 -0.002 0 -0.004 -0.001 -0.004 c 0 0.001 -0.001 0.002 -0.001 0.004 c 0 -0.001 0 -0.002 0 -0.003 c -0.001 0 -0.001 0.001 -0.001 0.002 c -0.001 0 -0.001 -0.001 -0.001 -0.002 c -0.001 0 -0.001 0.001 -0.001 0.002 E" pathEditMode="relative" ptsTypes="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4" presetClass="path" presetSubtype="0" accel="13000" decel="1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08 0.018 -0.016 0.023 -0.016 c 0.031 0 0.063 0.125 0.063 0.25 c 0 -0.063 0.016 -0.125 0.031 -0.125 c 0.016 0 0.031 0.063 0.031 0.125 c 0 -0.031 0.008 -0.063 0.016 -0.063 c 0.008 0 0.016 0.031 0.016 0.063 c 0 -0.016 0.004 -0.031 0.008 -0.031 c 0.004 0 0.008 0.016 0.008 0.031 c 0 -0.008 0.002 -0.016 0.004 -0.016 c 0.001 0 0.004 0.008 0.004 0.016 c 0 -0.004 0.001 -0.008 0.002 -0.008 c 0 0.001 0.002 0.004 0.002 0.008 c 0 -0.002 0 -0.004 0.001 -0.004 c 0 0.001 0.001 0.002 0.001 0.004 c 0 -0.001 0 -0.002 0 -0.003 c 0.001 0 0.001 0.001 0.001 0.002 c 0.001 0 0.001 -0.001 0.001 -0.002 c 0.001 0 0.001 0.001 0.001 0.002 E" pathEditMode="relative" ptsTypes="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3" grpId="1"/>
      <p:bldP spid="15" grpId="0"/>
      <p:bldP spid="15" grpId="1"/>
      <p:bldP spid="8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148</Words>
  <Application>Microsoft Office PowerPoint</Application>
  <PresentationFormat>全屏显示(4:3)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Yining Xi</dc:creator>
  <cp:lastModifiedBy>samsung</cp:lastModifiedBy>
  <cp:revision>133</cp:revision>
  <dcterms:created xsi:type="dcterms:W3CDTF">2014-05-01T05:11:05Z</dcterms:created>
  <dcterms:modified xsi:type="dcterms:W3CDTF">2014-05-30T16:40:04Z</dcterms:modified>
</cp:coreProperties>
</file>