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5" r:id="rId5"/>
    <p:sldId id="297" r:id="rId6"/>
    <p:sldId id="266" r:id="rId7"/>
    <p:sldId id="298" r:id="rId8"/>
    <p:sldId id="299" r:id="rId9"/>
    <p:sldId id="300" r:id="rId10"/>
    <p:sldId id="301" r:id="rId11"/>
    <p:sldId id="267" r:id="rId12"/>
    <p:sldId id="268" r:id="rId13"/>
    <p:sldId id="302" r:id="rId14"/>
    <p:sldId id="303" r:id="rId15"/>
    <p:sldId id="304" r:id="rId16"/>
    <p:sldId id="305" r:id="rId17"/>
    <p:sldId id="260" r:id="rId18"/>
    <p:sldId id="270" r:id="rId19"/>
    <p:sldId id="271" r:id="rId20"/>
    <p:sldId id="306" r:id="rId21"/>
    <p:sldId id="307" r:id="rId22"/>
    <p:sldId id="308" r:id="rId23"/>
    <p:sldId id="309" r:id="rId24"/>
    <p:sldId id="261" r:id="rId25"/>
    <p:sldId id="272" r:id="rId26"/>
    <p:sldId id="273" r:id="rId27"/>
    <p:sldId id="274" r:id="rId28"/>
    <p:sldId id="275" r:id="rId29"/>
    <p:sldId id="310" r:id="rId30"/>
    <p:sldId id="276" r:id="rId31"/>
    <p:sldId id="277" r:id="rId32"/>
    <p:sldId id="262" r:id="rId33"/>
    <p:sldId id="278" r:id="rId34"/>
    <p:sldId id="279" r:id="rId35"/>
    <p:sldId id="280" r:id="rId36"/>
    <p:sldId id="259" r:id="rId37"/>
    <p:sldId id="281" r:id="rId38"/>
    <p:sldId id="282" r:id="rId39"/>
    <p:sldId id="284" r:id="rId40"/>
    <p:sldId id="283" r:id="rId41"/>
    <p:sldId id="285" r:id="rId42"/>
    <p:sldId id="263" r:id="rId43"/>
    <p:sldId id="286" r:id="rId44"/>
    <p:sldId id="287" r:id="rId45"/>
    <p:sldId id="288" r:id="rId46"/>
    <p:sldId id="264" r:id="rId47"/>
    <p:sldId id="289" r:id="rId48"/>
    <p:sldId id="290" r:id="rId49"/>
    <p:sldId id="291" r:id="rId50"/>
    <p:sldId id="292" r:id="rId51"/>
    <p:sldId id="293" r:id="rId52"/>
    <p:sldId id="294" r:id="rId53"/>
    <p:sldId id="295" r:id="rId54"/>
    <p:sldId id="296" r:id="rId55"/>
    <p:sldId id="312" r:id="rId56"/>
    <p:sldId id="313" r:id="rId57"/>
    <p:sldId id="311" r:id="rId58"/>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8" d="100"/>
          <a:sy n="48" d="100"/>
        </p:scale>
        <p:origin x="-1315"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E21DB75-E353-4ACD-A327-C380FF2086D9}" type="datetimeFigureOut">
              <a:rPr lang="zh-CN" altLang="en-US" smtClean="0"/>
              <a:pPr/>
              <a:t>2018/11/15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7587D40-E567-43A3-ABEA-0B0BE9516408}" type="slidenum">
              <a:rPr lang="zh-CN" altLang="en-US" smtClean="0"/>
              <a:pPr/>
              <a:t>‹#›</a:t>
            </a:fld>
            <a:endParaRPr lang="zh-CN" altLang="en-US"/>
          </a:p>
        </p:txBody>
      </p:sp>
    </p:spTree>
  </p:cSld>
  <p:clrMapOvr>
    <a:masterClrMapping/>
  </p:clrMapOvr>
  <p:transition spd="med">
    <p:wipe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E21DB75-E353-4ACD-A327-C380FF2086D9}" type="datetimeFigureOut">
              <a:rPr lang="zh-CN" altLang="en-US" smtClean="0"/>
              <a:pPr/>
              <a:t>2018/11/15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7587D40-E567-43A3-ABEA-0B0BE9516408}" type="slidenum">
              <a:rPr lang="zh-CN" altLang="en-US" smtClean="0"/>
              <a:pPr/>
              <a:t>‹#›</a:t>
            </a:fld>
            <a:endParaRPr lang="zh-CN" altLang="en-US"/>
          </a:p>
        </p:txBody>
      </p:sp>
    </p:spTree>
  </p:cSld>
  <p:clrMapOvr>
    <a:masterClrMapping/>
  </p:clrMapOvr>
  <p:transition spd="med">
    <p:wipe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E21DB75-E353-4ACD-A327-C380FF2086D9}" type="datetimeFigureOut">
              <a:rPr lang="zh-CN" altLang="en-US" smtClean="0"/>
              <a:pPr/>
              <a:t>2018/11/15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7587D40-E567-43A3-ABEA-0B0BE9516408}" type="slidenum">
              <a:rPr lang="zh-CN" altLang="en-US" smtClean="0"/>
              <a:pPr/>
              <a:t>‹#›</a:t>
            </a:fld>
            <a:endParaRPr lang="zh-CN" altLang="en-US"/>
          </a:p>
        </p:txBody>
      </p:sp>
    </p:spTree>
  </p:cSld>
  <p:clrMapOvr>
    <a:masterClrMapping/>
  </p:clrMapOvr>
  <p:transition spd="med">
    <p:wipe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E21DB75-E353-4ACD-A327-C380FF2086D9}" type="datetimeFigureOut">
              <a:rPr lang="zh-CN" altLang="en-US" smtClean="0"/>
              <a:pPr/>
              <a:t>2018/11/15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7587D40-E567-43A3-ABEA-0B0BE9516408}" type="slidenum">
              <a:rPr lang="zh-CN" altLang="en-US" smtClean="0"/>
              <a:pPr/>
              <a:t>‹#›</a:t>
            </a:fld>
            <a:endParaRPr lang="zh-CN" altLang="en-US"/>
          </a:p>
        </p:txBody>
      </p:sp>
    </p:spTree>
  </p:cSld>
  <p:clrMapOvr>
    <a:masterClrMapping/>
  </p:clrMapOvr>
  <p:transition spd="med">
    <p:wipe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E21DB75-E353-4ACD-A327-C380FF2086D9}" type="datetimeFigureOut">
              <a:rPr lang="zh-CN" altLang="en-US" smtClean="0"/>
              <a:pPr/>
              <a:t>2018/11/15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7587D40-E567-43A3-ABEA-0B0BE9516408}" type="slidenum">
              <a:rPr lang="zh-CN" altLang="en-US" smtClean="0"/>
              <a:pPr/>
              <a:t>‹#›</a:t>
            </a:fld>
            <a:endParaRPr lang="zh-CN" altLang="en-US"/>
          </a:p>
        </p:txBody>
      </p:sp>
    </p:spTree>
  </p:cSld>
  <p:clrMapOvr>
    <a:masterClrMapping/>
  </p:clrMapOvr>
  <p:transition spd="med">
    <p:wipe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E21DB75-E353-4ACD-A327-C380FF2086D9}" type="datetimeFigureOut">
              <a:rPr lang="zh-CN" altLang="en-US" smtClean="0"/>
              <a:pPr/>
              <a:t>2018/11/15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7587D40-E567-43A3-ABEA-0B0BE9516408}" type="slidenum">
              <a:rPr lang="zh-CN" altLang="en-US" smtClean="0"/>
              <a:pPr/>
              <a:t>‹#›</a:t>
            </a:fld>
            <a:endParaRPr lang="zh-CN" altLang="en-US"/>
          </a:p>
        </p:txBody>
      </p:sp>
    </p:spTree>
  </p:cSld>
  <p:clrMapOvr>
    <a:masterClrMapping/>
  </p:clrMapOvr>
  <p:transition spd="med">
    <p:wipe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E21DB75-E353-4ACD-A327-C380FF2086D9}" type="datetimeFigureOut">
              <a:rPr lang="zh-CN" altLang="en-US" smtClean="0"/>
              <a:pPr/>
              <a:t>2018/11/15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7587D40-E567-43A3-ABEA-0B0BE9516408}" type="slidenum">
              <a:rPr lang="zh-CN" altLang="en-US" smtClean="0"/>
              <a:pPr/>
              <a:t>‹#›</a:t>
            </a:fld>
            <a:endParaRPr lang="zh-CN" altLang="en-US"/>
          </a:p>
        </p:txBody>
      </p:sp>
    </p:spTree>
  </p:cSld>
  <p:clrMapOvr>
    <a:masterClrMapping/>
  </p:clrMapOvr>
  <p:transition spd="med">
    <p:wipe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E21DB75-E353-4ACD-A327-C380FF2086D9}" type="datetimeFigureOut">
              <a:rPr lang="zh-CN" altLang="en-US" smtClean="0"/>
              <a:pPr/>
              <a:t>2018/11/15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7587D40-E567-43A3-ABEA-0B0BE9516408}" type="slidenum">
              <a:rPr lang="zh-CN" altLang="en-US" smtClean="0"/>
              <a:pPr/>
              <a:t>‹#›</a:t>
            </a:fld>
            <a:endParaRPr lang="zh-CN" altLang="en-US"/>
          </a:p>
        </p:txBody>
      </p:sp>
    </p:spTree>
  </p:cSld>
  <p:clrMapOvr>
    <a:masterClrMapping/>
  </p:clrMapOvr>
  <p:transition spd="med">
    <p:wipe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E21DB75-E353-4ACD-A327-C380FF2086D9}" type="datetimeFigureOut">
              <a:rPr lang="zh-CN" altLang="en-US" smtClean="0"/>
              <a:pPr/>
              <a:t>2018/11/15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7587D40-E567-43A3-ABEA-0B0BE9516408}" type="slidenum">
              <a:rPr lang="zh-CN" altLang="en-US" smtClean="0"/>
              <a:pPr/>
              <a:t>‹#›</a:t>
            </a:fld>
            <a:endParaRPr lang="zh-CN" altLang="en-US"/>
          </a:p>
        </p:txBody>
      </p:sp>
    </p:spTree>
  </p:cSld>
  <p:clrMapOvr>
    <a:masterClrMapping/>
  </p:clrMapOvr>
  <p:transition spd="med">
    <p:wipe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E21DB75-E353-4ACD-A327-C380FF2086D9}" type="datetimeFigureOut">
              <a:rPr lang="zh-CN" altLang="en-US" smtClean="0"/>
              <a:pPr/>
              <a:t>2018/11/15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7587D40-E567-43A3-ABEA-0B0BE9516408}" type="slidenum">
              <a:rPr lang="zh-CN" altLang="en-US" smtClean="0"/>
              <a:pPr/>
              <a:t>‹#›</a:t>
            </a:fld>
            <a:endParaRPr lang="zh-CN" altLang="en-US"/>
          </a:p>
        </p:txBody>
      </p:sp>
    </p:spTree>
  </p:cSld>
  <p:clrMapOvr>
    <a:masterClrMapping/>
  </p:clrMapOvr>
  <p:transition spd="med">
    <p:wipe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E21DB75-E353-4ACD-A327-C380FF2086D9}" type="datetimeFigureOut">
              <a:rPr lang="zh-CN" altLang="en-US" smtClean="0"/>
              <a:pPr/>
              <a:t>2018/11/15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7587D40-E567-43A3-ABEA-0B0BE9516408}" type="slidenum">
              <a:rPr lang="zh-CN" altLang="en-US" smtClean="0"/>
              <a:pPr/>
              <a:t>‹#›</a:t>
            </a:fld>
            <a:endParaRPr lang="zh-CN" altLang="en-US"/>
          </a:p>
        </p:txBody>
      </p:sp>
    </p:spTree>
  </p:cSld>
  <p:clrMapOvr>
    <a:masterClrMapping/>
  </p:clrMapOvr>
  <p:transition spd="med">
    <p:wipe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21DB75-E353-4ACD-A327-C380FF2086D9}" type="datetimeFigureOut">
              <a:rPr lang="zh-CN" altLang="en-US" smtClean="0"/>
              <a:pPr/>
              <a:t>2018/11/15</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587D40-E567-43A3-ABEA-0B0BE9516408}"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wipe dir="u"/>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467544" y="2130425"/>
            <a:ext cx="8280920" cy="1802631"/>
          </a:xfrm>
        </p:spPr>
        <p:txBody>
          <a:bodyPr>
            <a:normAutofit/>
          </a:bodyPr>
          <a:lstStyle/>
          <a:p>
            <a:r>
              <a:rPr lang="zh-CN" altLang="en-US" sz="4800" b="1" dirty="0" smtClean="0">
                <a:effectLst>
                  <a:outerShdw blurRad="38100" dist="38100" dir="2700000" algn="tl">
                    <a:srgbClr val="000000">
                      <a:alpha val="43137"/>
                    </a:srgbClr>
                  </a:outerShdw>
                </a:effectLst>
                <a:latin typeface="华文中宋" pitchFamily="2" charset="-122"/>
                <a:ea typeface="华文中宋" pitchFamily="2" charset="-122"/>
              </a:rPr>
              <a:t>古代汉语中的同义词和反义词</a:t>
            </a:r>
            <a:r>
              <a:rPr lang="en-US" altLang="zh-CN" sz="4800" b="1" dirty="0" smtClean="0">
                <a:effectLst>
                  <a:outerShdw blurRad="38100" dist="38100" dir="2700000" algn="tl">
                    <a:srgbClr val="000000">
                      <a:alpha val="43137"/>
                    </a:srgbClr>
                  </a:outerShdw>
                </a:effectLst>
                <a:latin typeface="华文中宋" pitchFamily="2" charset="-122"/>
                <a:ea typeface="华文中宋" pitchFamily="2" charset="-122"/>
              </a:rPr>
              <a:t/>
            </a:r>
            <a:br>
              <a:rPr lang="en-US" altLang="zh-CN" sz="4800" b="1" dirty="0" smtClean="0">
                <a:effectLst>
                  <a:outerShdw blurRad="38100" dist="38100" dir="2700000" algn="tl">
                    <a:srgbClr val="000000">
                      <a:alpha val="43137"/>
                    </a:srgbClr>
                  </a:outerShdw>
                </a:effectLst>
                <a:latin typeface="华文中宋" pitchFamily="2" charset="-122"/>
                <a:ea typeface="华文中宋" pitchFamily="2" charset="-122"/>
              </a:rPr>
            </a:br>
            <a:r>
              <a:rPr lang="en-US" altLang="zh-CN" sz="3600" b="1" dirty="0" smtClean="0">
                <a:effectLst>
                  <a:outerShdw blurRad="38100" dist="38100" dir="2700000" algn="tl">
                    <a:srgbClr val="000000">
                      <a:alpha val="43137"/>
                    </a:srgbClr>
                  </a:outerShdw>
                </a:effectLst>
                <a:latin typeface="仿宋" pitchFamily="49" charset="-122"/>
                <a:ea typeface="仿宋" pitchFamily="49" charset="-122"/>
              </a:rPr>
              <a:t>《</a:t>
            </a:r>
            <a:r>
              <a:rPr lang="zh-CN" altLang="en-US" sz="3600" b="1" dirty="0" smtClean="0">
                <a:effectLst>
                  <a:outerShdw blurRad="38100" dist="38100" dir="2700000" algn="tl">
                    <a:srgbClr val="000000">
                      <a:alpha val="43137"/>
                    </a:srgbClr>
                  </a:outerShdw>
                </a:effectLst>
                <a:latin typeface="仿宋" pitchFamily="49" charset="-122"/>
                <a:ea typeface="仿宋" pitchFamily="49" charset="-122"/>
              </a:rPr>
              <a:t>古代汉语教程</a:t>
            </a:r>
            <a:r>
              <a:rPr lang="en-US" altLang="zh-CN" sz="3600" b="1" dirty="0" smtClean="0">
                <a:effectLst>
                  <a:outerShdw blurRad="38100" dist="38100" dir="2700000" algn="tl">
                    <a:srgbClr val="000000">
                      <a:alpha val="43137"/>
                    </a:srgbClr>
                  </a:outerShdw>
                </a:effectLst>
                <a:latin typeface="仿宋" pitchFamily="49" charset="-122"/>
                <a:ea typeface="仿宋" pitchFamily="49" charset="-122"/>
              </a:rPr>
              <a:t>》</a:t>
            </a:r>
            <a:r>
              <a:rPr lang="zh-CN" altLang="en-US" sz="3600" b="1" dirty="0" smtClean="0">
                <a:effectLst>
                  <a:outerShdw blurRad="38100" dist="38100" dir="2700000" algn="tl">
                    <a:srgbClr val="000000">
                      <a:alpha val="43137"/>
                    </a:srgbClr>
                  </a:outerShdw>
                </a:effectLst>
                <a:latin typeface="仿宋" pitchFamily="49" charset="-122"/>
                <a:ea typeface="仿宋" pitchFamily="49" charset="-122"/>
              </a:rPr>
              <a:t>第</a:t>
            </a:r>
            <a:r>
              <a:rPr lang="en-US" altLang="zh-CN" sz="3600" b="1" dirty="0" smtClean="0">
                <a:effectLst>
                  <a:outerShdw blurRad="38100" dist="38100" dir="2700000" algn="tl">
                    <a:srgbClr val="000000">
                      <a:alpha val="43137"/>
                    </a:srgbClr>
                  </a:outerShdw>
                </a:effectLst>
                <a:latin typeface="仿宋" pitchFamily="49" charset="-122"/>
                <a:ea typeface="仿宋" pitchFamily="49" charset="-122"/>
              </a:rPr>
              <a:t>106-113</a:t>
            </a:r>
            <a:r>
              <a:rPr lang="zh-CN" altLang="en-US" sz="3600" b="1" dirty="0" smtClean="0">
                <a:effectLst>
                  <a:outerShdw blurRad="38100" dist="38100" dir="2700000" algn="tl">
                    <a:srgbClr val="000000">
                      <a:alpha val="43137"/>
                    </a:srgbClr>
                  </a:outerShdw>
                </a:effectLst>
                <a:latin typeface="仿宋" pitchFamily="49" charset="-122"/>
                <a:ea typeface="仿宋" pitchFamily="49" charset="-122"/>
              </a:rPr>
              <a:t>页</a:t>
            </a:r>
            <a:endParaRPr lang="zh-CN" altLang="en-US" sz="3600" b="1" dirty="0">
              <a:effectLst>
                <a:outerShdw blurRad="38100" dist="38100" dir="2700000" algn="tl">
                  <a:srgbClr val="000000">
                    <a:alpha val="43137"/>
                  </a:srgbClr>
                </a:outerShdw>
              </a:effectLst>
              <a:latin typeface="仿宋" pitchFamily="49" charset="-122"/>
              <a:ea typeface="仿宋" pitchFamily="49" charset="-122"/>
            </a:endParaRPr>
          </a:p>
        </p:txBody>
      </p:sp>
      <p:sp>
        <p:nvSpPr>
          <p:cNvPr id="3" name="副标题 2"/>
          <p:cNvSpPr>
            <a:spLocks noGrp="1"/>
          </p:cNvSpPr>
          <p:nvPr>
            <p:ph type="subTitle" idx="1"/>
          </p:nvPr>
        </p:nvSpPr>
        <p:spPr/>
        <p:txBody>
          <a:bodyPr/>
          <a:lstStyle/>
          <a:p>
            <a:endParaRPr lang="zh-CN" altLang="en-US" dirty="0"/>
          </a:p>
        </p:txBody>
      </p:sp>
    </p:spTree>
  </p:cSld>
  <p:clrMapOvr>
    <a:masterClrMapping/>
  </p:clrMapOvr>
  <p:transition spd="med">
    <p:wipe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zh-CN" b="1" dirty="0" smtClean="0">
                <a:effectLst>
                  <a:outerShdw blurRad="38100" dist="38100" dir="2700000" algn="tl">
                    <a:srgbClr val="000000">
                      <a:alpha val="43137"/>
                    </a:srgbClr>
                  </a:outerShdw>
                </a:effectLst>
                <a:latin typeface="楷体" pitchFamily="49" charset="-122"/>
                <a:ea typeface="楷体" pitchFamily="49" charset="-122"/>
              </a:rPr>
              <a:t>今城郭不</a:t>
            </a:r>
            <a:r>
              <a:rPr lang="zh-CN" altLang="zh-CN" b="1" dirty="0" smtClean="0">
                <a:solidFill>
                  <a:srgbClr val="0000FF"/>
                </a:solidFill>
                <a:effectLst>
                  <a:outerShdw blurRad="38100" dist="38100" dir="2700000" algn="tl">
                    <a:srgbClr val="000000">
                      <a:alpha val="43137"/>
                    </a:srgbClr>
                  </a:outerShdw>
                </a:effectLst>
                <a:latin typeface="楷体" pitchFamily="49" charset="-122"/>
                <a:ea typeface="楷体" pitchFamily="49" charset="-122"/>
              </a:rPr>
              <a:t>完</a:t>
            </a:r>
            <a:r>
              <a:rPr lang="zh-CN" altLang="zh-CN" b="1" dirty="0" smtClean="0">
                <a:effectLst>
                  <a:outerShdw blurRad="38100" dist="38100" dir="2700000" algn="tl">
                    <a:srgbClr val="000000">
                      <a:alpha val="43137"/>
                    </a:srgbClr>
                  </a:outerShdw>
                </a:effectLst>
                <a:latin typeface="楷体" pitchFamily="49" charset="-122"/>
                <a:ea typeface="楷体" pitchFamily="49" charset="-122"/>
              </a:rPr>
              <a:t>，兵甲不</a:t>
            </a:r>
            <a:r>
              <a:rPr lang="zh-CN" altLang="zh-CN" b="1" dirty="0" smtClean="0">
                <a:solidFill>
                  <a:srgbClr val="0000FF"/>
                </a:solidFill>
                <a:effectLst>
                  <a:outerShdw blurRad="38100" dist="38100" dir="2700000" algn="tl">
                    <a:srgbClr val="000000">
                      <a:alpha val="43137"/>
                    </a:srgbClr>
                  </a:outerShdw>
                </a:effectLst>
                <a:latin typeface="楷体" pitchFamily="49" charset="-122"/>
                <a:ea typeface="楷体" pitchFamily="49" charset="-122"/>
              </a:rPr>
              <a:t>备</a:t>
            </a:r>
            <a:r>
              <a:rPr lang="zh-CN" altLang="zh-CN" b="1" dirty="0" smtClean="0">
                <a:effectLst>
                  <a:outerShdw blurRad="38100" dist="38100" dir="2700000" algn="tl">
                    <a:srgbClr val="000000">
                      <a:alpha val="43137"/>
                    </a:srgbClr>
                  </a:outerShdw>
                </a:effectLst>
                <a:latin typeface="楷体" pitchFamily="49" charset="-122"/>
                <a:ea typeface="楷体" pitchFamily="49" charset="-122"/>
              </a:rPr>
              <a:t>，不可以待不虞。（《韩非子·外储说左上》）虞，意料、预料。</a:t>
            </a:r>
            <a:endParaRPr lang="zh-CN" altLang="en-US" b="1" dirty="0">
              <a:effectLst>
                <a:outerShdw blurRad="38100" dist="38100" dir="2700000" algn="tl">
                  <a:srgbClr val="000000">
                    <a:alpha val="43137"/>
                  </a:srgbClr>
                </a:outerShdw>
              </a:effectLst>
              <a:latin typeface="楷体" pitchFamily="49" charset="-122"/>
              <a:ea typeface="楷体" pitchFamily="49" charset="-122"/>
            </a:endParaRPr>
          </a:p>
        </p:txBody>
      </p:sp>
    </p:spTree>
  </p:cSld>
  <p:clrMapOvr>
    <a:masterClrMapping/>
  </p:clrMapOvr>
  <p:transition spd="med">
    <p:wipe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b="1" dirty="0" smtClean="0">
                <a:effectLst>
                  <a:outerShdw blurRad="38100" dist="38100" dir="2700000" algn="tl">
                    <a:srgbClr val="000000">
                      <a:alpha val="43137"/>
                    </a:srgbClr>
                  </a:outerShdw>
                </a:effectLst>
                <a:latin typeface="黑体" pitchFamily="49" charset="-122"/>
                <a:ea typeface="黑体" pitchFamily="49" charset="-122"/>
              </a:rPr>
              <a:t>宫</a:t>
            </a:r>
            <a:r>
              <a:rPr lang="en-US" altLang="zh-CN" b="1" dirty="0" smtClean="0">
                <a:effectLst>
                  <a:outerShdw blurRad="38100" dist="38100" dir="2700000" algn="tl">
                    <a:srgbClr val="000000">
                      <a:alpha val="43137"/>
                    </a:srgbClr>
                  </a:outerShdw>
                </a:effectLst>
                <a:latin typeface="黑体" pitchFamily="49" charset="-122"/>
                <a:ea typeface="黑体" pitchFamily="49" charset="-122"/>
              </a:rPr>
              <a:t>—</a:t>
            </a:r>
            <a:r>
              <a:rPr lang="zh-CN" altLang="en-US" b="1" dirty="0" smtClean="0">
                <a:effectLst>
                  <a:outerShdw blurRad="38100" dist="38100" dir="2700000" algn="tl">
                    <a:srgbClr val="000000">
                      <a:alpha val="43137"/>
                    </a:srgbClr>
                  </a:outerShdw>
                </a:effectLst>
                <a:latin typeface="黑体" pitchFamily="49" charset="-122"/>
                <a:ea typeface="黑体" pitchFamily="49" charset="-122"/>
              </a:rPr>
              <a:t>室</a:t>
            </a:r>
            <a:endParaRPr lang="en-US" altLang="zh-CN" b="1" dirty="0" smtClean="0">
              <a:effectLst>
                <a:outerShdw blurRad="38100" dist="38100" dir="2700000" algn="tl">
                  <a:srgbClr val="000000">
                    <a:alpha val="43137"/>
                  </a:srgbClr>
                </a:outerShdw>
              </a:effectLst>
              <a:latin typeface="黑体" pitchFamily="49" charset="-122"/>
              <a:ea typeface="黑体" pitchFamily="49" charset="-122"/>
            </a:endParaRPr>
          </a:p>
          <a:p>
            <a:r>
              <a:rPr lang="zh-CN" altLang="en-US" b="1" dirty="0" smtClean="0">
                <a:effectLst>
                  <a:outerShdw blurRad="38100" dist="38100" dir="2700000" algn="tl">
                    <a:srgbClr val="000000">
                      <a:alpha val="43137"/>
                    </a:srgbClr>
                  </a:outerShdw>
                </a:effectLst>
              </a:rPr>
              <a:t>在古代汉语中，“宫”</a:t>
            </a:r>
            <a:r>
              <a:rPr lang="zh-CN" altLang="en-US" b="1" dirty="0">
                <a:effectLst>
                  <a:outerShdw blurRad="38100" dist="38100" dir="2700000" algn="tl">
                    <a:srgbClr val="000000">
                      <a:alpha val="43137"/>
                    </a:srgbClr>
                  </a:outerShdw>
                </a:effectLst>
              </a:rPr>
              <a:t>指整个住宅，而“室”指房间，这是在同义词各自所表示的概念所占的义域不同</a:t>
            </a:r>
            <a:r>
              <a:rPr lang="zh-CN" altLang="en-US" b="1" dirty="0" smtClean="0">
                <a:effectLst>
                  <a:outerShdw blurRad="38100" dist="38100" dir="2700000" algn="tl">
                    <a:srgbClr val="000000">
                      <a:alpha val="43137"/>
                    </a:srgbClr>
                  </a:outerShdw>
                </a:effectLst>
              </a:rPr>
              <a:t>。</a:t>
            </a:r>
            <a:endParaRPr lang="en-US" altLang="zh-CN" b="1" dirty="0" smtClean="0">
              <a:effectLst>
                <a:outerShdw blurRad="38100" dist="38100" dir="2700000" algn="tl">
                  <a:srgbClr val="000000">
                    <a:alpha val="43137"/>
                  </a:srgbClr>
                </a:outerShdw>
              </a:effectLst>
            </a:endParaRPr>
          </a:p>
          <a:p>
            <a:r>
              <a:rPr lang="zh-CN" altLang="en-US" b="1" dirty="0">
                <a:effectLst>
                  <a:outerShdw blurRad="38100" dist="38100" dir="2700000" algn="tl">
                    <a:srgbClr val="000000">
                      <a:alpha val="43137"/>
                    </a:srgbClr>
                  </a:outerShdw>
                </a:effectLst>
                <a:latin typeface="楷体" pitchFamily="49" charset="-122"/>
                <a:ea typeface="楷体" pitchFamily="49" charset="-122"/>
              </a:rPr>
              <a:t>父母妻子皆同其</a:t>
            </a:r>
            <a:r>
              <a:rPr lang="zh-CN" altLang="en-US" b="1" dirty="0">
                <a:solidFill>
                  <a:srgbClr val="0000FF"/>
                </a:solidFill>
                <a:effectLst>
                  <a:outerShdw blurRad="38100" dist="38100" dir="2700000" algn="tl">
                    <a:srgbClr val="000000">
                      <a:alpha val="43137"/>
                    </a:srgbClr>
                  </a:outerShdw>
                </a:effectLst>
                <a:latin typeface="楷体" pitchFamily="49" charset="-122"/>
                <a:ea typeface="楷体" pitchFamily="49" charset="-122"/>
              </a:rPr>
              <a:t>宫</a:t>
            </a:r>
            <a:r>
              <a:rPr lang="zh-CN" altLang="en-US" b="1" dirty="0">
                <a:effectLst>
                  <a:outerShdw blurRad="38100" dist="38100" dir="2700000" algn="tl">
                    <a:srgbClr val="000000">
                      <a:alpha val="43137"/>
                    </a:srgbClr>
                  </a:outerShdw>
                </a:effectLst>
                <a:latin typeface="楷体" pitchFamily="49" charset="-122"/>
                <a:ea typeface="楷体" pitchFamily="49" charset="-122"/>
              </a:rPr>
              <a:t>。（</a:t>
            </a:r>
            <a:r>
              <a:rPr lang="en-US" altLang="zh-CN" b="1" dirty="0">
                <a:effectLst>
                  <a:outerShdw blurRad="38100" dist="38100" dir="2700000" algn="tl">
                    <a:srgbClr val="000000">
                      <a:alpha val="43137"/>
                    </a:srgbClr>
                  </a:outerShdw>
                </a:effectLst>
                <a:latin typeface="楷体" pitchFamily="49" charset="-122"/>
                <a:ea typeface="楷体" pitchFamily="49" charset="-122"/>
              </a:rPr>
              <a:t>《</a:t>
            </a:r>
            <a:r>
              <a:rPr lang="zh-CN" altLang="en-US" b="1" dirty="0">
                <a:effectLst>
                  <a:outerShdw blurRad="38100" dist="38100" dir="2700000" algn="tl">
                    <a:srgbClr val="000000">
                      <a:alpha val="43137"/>
                    </a:srgbClr>
                  </a:outerShdw>
                </a:effectLst>
                <a:latin typeface="楷体" pitchFamily="49" charset="-122"/>
                <a:ea typeface="楷体" pitchFamily="49" charset="-122"/>
              </a:rPr>
              <a:t>墨子</a:t>
            </a:r>
            <a:r>
              <a:rPr lang="en-US" altLang="zh-CN" b="1" dirty="0">
                <a:effectLst>
                  <a:outerShdw blurRad="38100" dist="38100" dir="2700000" algn="tl">
                    <a:srgbClr val="000000">
                      <a:alpha val="43137"/>
                    </a:srgbClr>
                  </a:outerShdw>
                </a:effectLst>
                <a:latin typeface="楷体" pitchFamily="49" charset="-122"/>
                <a:ea typeface="楷体" pitchFamily="49" charset="-122"/>
              </a:rPr>
              <a:t>·</a:t>
            </a:r>
            <a:r>
              <a:rPr lang="zh-CN" altLang="en-US" b="1" dirty="0">
                <a:effectLst>
                  <a:outerShdw blurRad="38100" dist="38100" dir="2700000" algn="tl">
                    <a:srgbClr val="000000">
                      <a:alpha val="43137"/>
                    </a:srgbClr>
                  </a:outerShdw>
                </a:effectLst>
                <a:latin typeface="楷体" pitchFamily="49" charset="-122"/>
                <a:ea typeface="楷体" pitchFamily="49" charset="-122"/>
              </a:rPr>
              <a:t>号令</a:t>
            </a:r>
            <a:r>
              <a:rPr lang="en-US" altLang="zh-CN" b="1" dirty="0">
                <a:effectLst>
                  <a:outerShdw blurRad="38100" dist="38100" dir="2700000" algn="tl">
                    <a:srgbClr val="000000">
                      <a:alpha val="43137"/>
                    </a:srgbClr>
                  </a:outerShdw>
                </a:effectLst>
                <a:latin typeface="楷体" pitchFamily="49" charset="-122"/>
                <a:ea typeface="楷体" pitchFamily="49" charset="-122"/>
              </a:rPr>
              <a:t>》</a:t>
            </a:r>
            <a:r>
              <a:rPr lang="zh-CN" altLang="en-US" b="1" dirty="0">
                <a:effectLst>
                  <a:outerShdw blurRad="38100" dist="38100" dir="2700000" algn="tl">
                    <a:srgbClr val="000000">
                      <a:alpha val="43137"/>
                    </a:srgbClr>
                  </a:outerShdw>
                </a:effectLst>
                <a:latin typeface="楷体" pitchFamily="49" charset="-122"/>
                <a:ea typeface="楷体" pitchFamily="49" charset="-122"/>
              </a:rPr>
              <a:t>）</a:t>
            </a:r>
          </a:p>
          <a:p>
            <a:r>
              <a:rPr lang="zh-CN" altLang="en-US" b="1" dirty="0">
                <a:effectLst>
                  <a:outerShdw blurRad="38100" dist="38100" dir="2700000" algn="tl">
                    <a:srgbClr val="000000">
                      <a:alpha val="43137"/>
                    </a:srgbClr>
                  </a:outerShdw>
                </a:effectLst>
                <a:latin typeface="楷体" pitchFamily="49" charset="-122"/>
                <a:ea typeface="楷体" pitchFamily="49" charset="-122"/>
              </a:rPr>
              <a:t>由也升堂矣，未入于</a:t>
            </a:r>
            <a:r>
              <a:rPr lang="zh-CN" altLang="en-US" b="1" dirty="0">
                <a:solidFill>
                  <a:srgbClr val="0000FF"/>
                </a:solidFill>
                <a:effectLst>
                  <a:outerShdw blurRad="38100" dist="38100" dir="2700000" algn="tl">
                    <a:srgbClr val="000000">
                      <a:alpha val="43137"/>
                    </a:srgbClr>
                  </a:outerShdw>
                </a:effectLst>
                <a:latin typeface="楷体" pitchFamily="49" charset="-122"/>
                <a:ea typeface="楷体" pitchFamily="49" charset="-122"/>
              </a:rPr>
              <a:t>室</a:t>
            </a:r>
            <a:r>
              <a:rPr lang="zh-CN" altLang="en-US" b="1" dirty="0">
                <a:effectLst>
                  <a:outerShdw blurRad="38100" dist="38100" dir="2700000" algn="tl">
                    <a:srgbClr val="000000">
                      <a:alpha val="43137"/>
                    </a:srgbClr>
                  </a:outerShdw>
                </a:effectLst>
                <a:latin typeface="楷体" pitchFamily="49" charset="-122"/>
                <a:ea typeface="楷体" pitchFamily="49" charset="-122"/>
              </a:rPr>
              <a:t>也。（</a:t>
            </a:r>
            <a:r>
              <a:rPr lang="en-US" altLang="zh-CN" b="1" dirty="0">
                <a:effectLst>
                  <a:outerShdw blurRad="38100" dist="38100" dir="2700000" algn="tl">
                    <a:srgbClr val="000000">
                      <a:alpha val="43137"/>
                    </a:srgbClr>
                  </a:outerShdw>
                </a:effectLst>
                <a:latin typeface="楷体" pitchFamily="49" charset="-122"/>
                <a:ea typeface="楷体" pitchFamily="49" charset="-122"/>
              </a:rPr>
              <a:t>《</a:t>
            </a:r>
            <a:r>
              <a:rPr lang="zh-CN" altLang="en-US" b="1" dirty="0">
                <a:effectLst>
                  <a:outerShdw blurRad="38100" dist="38100" dir="2700000" algn="tl">
                    <a:srgbClr val="000000">
                      <a:alpha val="43137"/>
                    </a:srgbClr>
                  </a:outerShdw>
                </a:effectLst>
                <a:latin typeface="楷体" pitchFamily="49" charset="-122"/>
                <a:ea typeface="楷体" pitchFamily="49" charset="-122"/>
              </a:rPr>
              <a:t>论语</a:t>
            </a:r>
            <a:r>
              <a:rPr lang="en-US" altLang="zh-CN" b="1" dirty="0">
                <a:effectLst>
                  <a:outerShdw blurRad="38100" dist="38100" dir="2700000" algn="tl">
                    <a:srgbClr val="000000">
                      <a:alpha val="43137"/>
                    </a:srgbClr>
                  </a:outerShdw>
                </a:effectLst>
                <a:latin typeface="楷体" pitchFamily="49" charset="-122"/>
                <a:ea typeface="楷体" pitchFamily="49" charset="-122"/>
              </a:rPr>
              <a:t>·</a:t>
            </a:r>
            <a:r>
              <a:rPr lang="zh-CN" altLang="en-US" b="1" dirty="0">
                <a:effectLst>
                  <a:outerShdw blurRad="38100" dist="38100" dir="2700000" algn="tl">
                    <a:srgbClr val="000000">
                      <a:alpha val="43137"/>
                    </a:srgbClr>
                  </a:outerShdw>
                </a:effectLst>
                <a:latin typeface="楷体" pitchFamily="49" charset="-122"/>
                <a:ea typeface="楷体" pitchFamily="49" charset="-122"/>
              </a:rPr>
              <a:t>先进</a:t>
            </a:r>
            <a:r>
              <a:rPr lang="en-US" altLang="zh-CN" b="1" dirty="0">
                <a:effectLst>
                  <a:outerShdw blurRad="38100" dist="38100" dir="2700000" algn="tl">
                    <a:srgbClr val="000000">
                      <a:alpha val="43137"/>
                    </a:srgbClr>
                  </a:outerShdw>
                </a:effectLst>
                <a:latin typeface="楷体" pitchFamily="49" charset="-122"/>
                <a:ea typeface="楷体" pitchFamily="49" charset="-122"/>
              </a:rPr>
              <a:t>》</a:t>
            </a:r>
            <a:r>
              <a:rPr lang="zh-CN" altLang="en-US" b="1" dirty="0">
                <a:effectLst>
                  <a:outerShdw blurRad="38100" dist="38100" dir="2700000" algn="tl">
                    <a:srgbClr val="000000">
                      <a:alpha val="43137"/>
                    </a:srgbClr>
                  </a:outerShdw>
                </a:effectLst>
                <a:latin typeface="楷体" pitchFamily="49" charset="-122"/>
                <a:ea typeface="楷体" pitchFamily="49" charset="-122"/>
              </a:rPr>
              <a:t>）</a:t>
            </a:r>
          </a:p>
          <a:p>
            <a:endParaRPr lang="zh-CN" altLang="en-US" b="1" dirty="0">
              <a:effectLst>
                <a:outerShdw blurRad="38100" dist="38100" dir="2700000" algn="tl">
                  <a:srgbClr val="000000">
                    <a:alpha val="43137"/>
                  </a:srgbClr>
                </a:outerShdw>
              </a:effectLst>
            </a:endParaRPr>
          </a:p>
        </p:txBody>
      </p:sp>
    </p:spTree>
  </p:cSld>
  <p:clrMapOvr>
    <a:masterClrMapping/>
  </p:clrMapOvr>
  <p:transition spd="med">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to="" calcmode="lin" valueType="num">
                                      <p:cBhvr>
                                        <p:cTn id="7" dur="1" fill="hold"/>
                                        <p:tgtEl>
                                          <p:spTgt spid="3">
                                            <p:txEl>
                                              <p:pRg st="1" end="1"/>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to="" calcmode="lin" valueType="num">
                                      <p:cBhvr>
                                        <p:cTn id="17" dur="1" fill="hold"/>
                                        <p:tgtEl>
                                          <p:spTgt spid="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92500" lnSpcReduction="10000"/>
          </a:bodyPr>
          <a:lstStyle/>
          <a:p>
            <a:r>
              <a:rPr lang="zh-CN" altLang="en-US" b="1" dirty="0" smtClean="0">
                <a:effectLst>
                  <a:outerShdw blurRad="38100" dist="38100" dir="2700000" algn="tl">
                    <a:srgbClr val="000000">
                      <a:alpha val="43137"/>
                    </a:srgbClr>
                  </a:outerShdw>
                </a:effectLst>
                <a:latin typeface="黑体" pitchFamily="49" charset="-122"/>
                <a:ea typeface="黑体" pitchFamily="49" charset="-122"/>
              </a:rPr>
              <a:t>诛</a:t>
            </a:r>
            <a:r>
              <a:rPr lang="en-US" altLang="zh-CN" b="1" dirty="0" smtClean="0">
                <a:effectLst>
                  <a:outerShdw blurRad="38100" dist="38100" dir="2700000" algn="tl">
                    <a:srgbClr val="000000">
                      <a:alpha val="43137"/>
                    </a:srgbClr>
                  </a:outerShdw>
                </a:effectLst>
                <a:latin typeface="黑体" pitchFamily="49" charset="-122"/>
                <a:ea typeface="黑体" pitchFamily="49" charset="-122"/>
              </a:rPr>
              <a:t>—</a:t>
            </a:r>
            <a:r>
              <a:rPr lang="zh-CN" altLang="en-US" b="1" dirty="0" smtClean="0">
                <a:effectLst>
                  <a:outerShdw blurRad="38100" dist="38100" dir="2700000" algn="tl">
                    <a:srgbClr val="000000">
                      <a:alpha val="43137"/>
                    </a:srgbClr>
                  </a:outerShdw>
                </a:effectLst>
                <a:latin typeface="黑体" pitchFamily="49" charset="-122"/>
                <a:ea typeface="黑体" pitchFamily="49" charset="-122"/>
              </a:rPr>
              <a:t>弑</a:t>
            </a:r>
            <a:endParaRPr lang="en-US" altLang="zh-CN" b="1" dirty="0" smtClean="0">
              <a:effectLst>
                <a:outerShdw blurRad="38100" dist="38100" dir="2700000" algn="tl">
                  <a:srgbClr val="000000">
                    <a:alpha val="43137"/>
                  </a:srgbClr>
                </a:outerShdw>
              </a:effectLst>
              <a:latin typeface="黑体" pitchFamily="49" charset="-122"/>
              <a:ea typeface="黑体" pitchFamily="49" charset="-122"/>
            </a:endParaRPr>
          </a:p>
          <a:p>
            <a:r>
              <a:rPr lang="zh-CN" altLang="en-US" b="1" dirty="0" smtClean="0">
                <a:effectLst>
                  <a:outerShdw blurRad="38100" dist="38100" dir="2700000" algn="tl">
                    <a:srgbClr val="000000">
                      <a:alpha val="43137"/>
                    </a:srgbClr>
                  </a:outerShdw>
                </a:effectLst>
              </a:rPr>
              <a:t>这两个词都</a:t>
            </a:r>
            <a:r>
              <a:rPr lang="zh-CN" altLang="en-US" b="1" dirty="0">
                <a:effectLst>
                  <a:outerShdw blurRad="38100" dist="38100" dir="2700000" algn="tl">
                    <a:srgbClr val="000000">
                      <a:alpha val="43137"/>
                    </a:srgbClr>
                  </a:outerShdw>
                </a:effectLst>
              </a:rPr>
              <a:t>带有“抑恶扬善”的意味，不过“诛”常指杀有罪者或无道者，含有对被杀者的贬斥；而“弑”常指在下位者杀在上位者（如臣杀君，子杀父），含有对杀人者的谴责，这是同义词的感情色彩的不同</a:t>
            </a:r>
            <a:r>
              <a:rPr lang="zh-CN" altLang="en-US" b="1" dirty="0" smtClean="0">
                <a:effectLst>
                  <a:outerShdw blurRad="38100" dist="38100" dir="2700000" algn="tl">
                    <a:srgbClr val="000000">
                      <a:alpha val="43137"/>
                    </a:srgbClr>
                  </a:outerShdw>
                </a:effectLst>
              </a:rPr>
              <a:t>。</a:t>
            </a:r>
            <a:endParaRPr lang="en-US" altLang="zh-CN" b="1" dirty="0" smtClean="0">
              <a:effectLst>
                <a:outerShdw blurRad="38100" dist="38100" dir="2700000" algn="tl">
                  <a:srgbClr val="000000">
                    <a:alpha val="43137"/>
                  </a:srgbClr>
                </a:outerShdw>
              </a:effectLst>
            </a:endParaRPr>
          </a:p>
          <a:p>
            <a:r>
              <a:rPr lang="zh-CN" altLang="en-US" b="1" dirty="0">
                <a:effectLst>
                  <a:outerShdw blurRad="38100" dist="38100" dir="2700000" algn="tl">
                    <a:srgbClr val="000000">
                      <a:alpha val="43137"/>
                    </a:srgbClr>
                  </a:outerShdw>
                </a:effectLst>
                <a:latin typeface="楷体" pitchFamily="49" charset="-122"/>
                <a:ea typeface="楷体" pitchFamily="49" charset="-122"/>
              </a:rPr>
              <a:t>闻</a:t>
            </a:r>
            <a:r>
              <a:rPr lang="zh-CN" altLang="en-US" b="1" dirty="0">
                <a:solidFill>
                  <a:srgbClr val="0000FF"/>
                </a:solidFill>
                <a:effectLst>
                  <a:outerShdw blurRad="38100" dist="38100" dir="2700000" algn="tl">
                    <a:srgbClr val="000000">
                      <a:alpha val="43137"/>
                    </a:srgbClr>
                  </a:outerShdw>
                </a:effectLst>
                <a:latin typeface="楷体" pitchFamily="49" charset="-122"/>
                <a:ea typeface="楷体" pitchFamily="49" charset="-122"/>
              </a:rPr>
              <a:t>诛</a:t>
            </a:r>
            <a:r>
              <a:rPr lang="zh-CN" altLang="en-US" b="1" dirty="0">
                <a:effectLst>
                  <a:outerShdw blurRad="38100" dist="38100" dir="2700000" algn="tl">
                    <a:srgbClr val="000000">
                      <a:alpha val="43137"/>
                    </a:srgbClr>
                  </a:outerShdw>
                </a:effectLst>
                <a:latin typeface="楷体" pitchFamily="49" charset="-122"/>
                <a:ea typeface="楷体" pitchFamily="49" charset="-122"/>
              </a:rPr>
              <a:t>一夫纣矣，未闻</a:t>
            </a:r>
            <a:r>
              <a:rPr lang="zh-CN" altLang="en-US" b="1" dirty="0">
                <a:solidFill>
                  <a:srgbClr val="0000FF"/>
                </a:solidFill>
                <a:effectLst>
                  <a:outerShdw blurRad="38100" dist="38100" dir="2700000" algn="tl">
                    <a:srgbClr val="000000">
                      <a:alpha val="43137"/>
                    </a:srgbClr>
                  </a:outerShdw>
                </a:effectLst>
                <a:latin typeface="楷体" pitchFamily="49" charset="-122"/>
                <a:ea typeface="楷体" pitchFamily="49" charset="-122"/>
              </a:rPr>
              <a:t>弑</a:t>
            </a:r>
            <a:r>
              <a:rPr lang="zh-CN" altLang="en-US" b="1" dirty="0">
                <a:effectLst>
                  <a:outerShdw blurRad="38100" dist="38100" dir="2700000" algn="tl">
                    <a:srgbClr val="000000">
                      <a:alpha val="43137"/>
                    </a:srgbClr>
                  </a:outerShdw>
                </a:effectLst>
                <a:latin typeface="楷体" pitchFamily="49" charset="-122"/>
                <a:ea typeface="楷体" pitchFamily="49" charset="-122"/>
              </a:rPr>
              <a:t>君也。（</a:t>
            </a:r>
            <a:r>
              <a:rPr lang="en-US" altLang="zh-CN" b="1" dirty="0">
                <a:effectLst>
                  <a:outerShdw blurRad="38100" dist="38100" dir="2700000" algn="tl">
                    <a:srgbClr val="000000">
                      <a:alpha val="43137"/>
                    </a:srgbClr>
                  </a:outerShdw>
                </a:effectLst>
                <a:latin typeface="楷体" pitchFamily="49" charset="-122"/>
                <a:ea typeface="楷体" pitchFamily="49" charset="-122"/>
              </a:rPr>
              <a:t>《</a:t>
            </a:r>
            <a:r>
              <a:rPr lang="zh-CN" altLang="en-US" b="1" dirty="0">
                <a:effectLst>
                  <a:outerShdw blurRad="38100" dist="38100" dir="2700000" algn="tl">
                    <a:srgbClr val="000000">
                      <a:alpha val="43137"/>
                    </a:srgbClr>
                  </a:outerShdw>
                </a:effectLst>
                <a:latin typeface="楷体" pitchFamily="49" charset="-122"/>
                <a:ea typeface="楷体" pitchFamily="49" charset="-122"/>
              </a:rPr>
              <a:t>孟子</a:t>
            </a:r>
            <a:r>
              <a:rPr lang="en-US" altLang="zh-CN" b="1" dirty="0">
                <a:effectLst>
                  <a:outerShdw blurRad="38100" dist="38100" dir="2700000" algn="tl">
                    <a:srgbClr val="000000">
                      <a:alpha val="43137"/>
                    </a:srgbClr>
                  </a:outerShdw>
                </a:effectLst>
                <a:latin typeface="楷体" pitchFamily="49" charset="-122"/>
                <a:ea typeface="楷体" pitchFamily="49" charset="-122"/>
              </a:rPr>
              <a:t>·</a:t>
            </a:r>
            <a:r>
              <a:rPr lang="zh-CN" altLang="en-US" b="1" dirty="0">
                <a:effectLst>
                  <a:outerShdw blurRad="38100" dist="38100" dir="2700000" algn="tl">
                    <a:srgbClr val="000000">
                      <a:alpha val="43137"/>
                    </a:srgbClr>
                  </a:outerShdw>
                </a:effectLst>
                <a:latin typeface="楷体" pitchFamily="49" charset="-122"/>
                <a:ea typeface="楷体" pitchFamily="49" charset="-122"/>
              </a:rPr>
              <a:t>梁惠王下</a:t>
            </a:r>
            <a:r>
              <a:rPr lang="en-US" altLang="zh-CN" b="1" dirty="0">
                <a:effectLst>
                  <a:outerShdw blurRad="38100" dist="38100" dir="2700000" algn="tl">
                    <a:srgbClr val="000000">
                      <a:alpha val="43137"/>
                    </a:srgbClr>
                  </a:outerShdw>
                </a:effectLst>
                <a:latin typeface="楷体" pitchFamily="49" charset="-122"/>
                <a:ea typeface="楷体" pitchFamily="49" charset="-122"/>
              </a:rPr>
              <a:t>》</a:t>
            </a:r>
            <a:r>
              <a:rPr lang="zh-CN" altLang="en-US" b="1" dirty="0">
                <a:effectLst>
                  <a:outerShdw blurRad="38100" dist="38100" dir="2700000" algn="tl">
                    <a:srgbClr val="000000">
                      <a:alpha val="43137"/>
                    </a:srgbClr>
                  </a:outerShdw>
                </a:effectLst>
                <a:latin typeface="楷体" pitchFamily="49" charset="-122"/>
                <a:ea typeface="楷体" pitchFamily="49" charset="-122"/>
              </a:rPr>
              <a:t>）</a:t>
            </a:r>
          </a:p>
          <a:p>
            <a:r>
              <a:rPr lang="zh-CN" altLang="en-US" b="1" dirty="0" smtClean="0">
                <a:effectLst>
                  <a:outerShdw blurRad="38100" dist="38100" dir="2700000" algn="tl">
                    <a:srgbClr val="000000">
                      <a:alpha val="43137"/>
                    </a:srgbClr>
                  </a:outerShdw>
                </a:effectLst>
                <a:latin typeface="楷体" pitchFamily="49" charset="-122"/>
                <a:ea typeface="楷体" pitchFamily="49" charset="-122"/>
              </a:rPr>
              <a:t>是</a:t>
            </a:r>
            <a:r>
              <a:rPr lang="zh-CN" altLang="en-US" b="1" dirty="0">
                <a:effectLst>
                  <a:outerShdw blurRad="38100" dist="38100" dir="2700000" algn="tl">
                    <a:srgbClr val="000000">
                      <a:alpha val="43137"/>
                    </a:srgbClr>
                  </a:outerShdw>
                </a:effectLst>
                <a:latin typeface="楷体" pitchFamily="49" charset="-122"/>
                <a:ea typeface="楷体" pitchFamily="49" charset="-122"/>
              </a:rPr>
              <a:t>以臣或</a:t>
            </a:r>
            <a:r>
              <a:rPr lang="zh-CN" altLang="en-US" b="1" dirty="0">
                <a:solidFill>
                  <a:srgbClr val="0000FF"/>
                </a:solidFill>
                <a:effectLst>
                  <a:outerShdw blurRad="38100" dist="38100" dir="2700000" algn="tl">
                    <a:srgbClr val="000000">
                      <a:alpha val="43137"/>
                    </a:srgbClr>
                  </a:outerShdw>
                </a:effectLst>
                <a:latin typeface="楷体" pitchFamily="49" charset="-122"/>
                <a:ea typeface="楷体" pitchFamily="49" charset="-122"/>
              </a:rPr>
              <a:t>弑</a:t>
            </a:r>
            <a:r>
              <a:rPr lang="zh-CN" altLang="en-US" b="1" dirty="0">
                <a:effectLst>
                  <a:outerShdw blurRad="38100" dist="38100" dir="2700000" algn="tl">
                    <a:srgbClr val="000000">
                      <a:alpha val="43137"/>
                    </a:srgbClr>
                  </a:outerShdw>
                </a:effectLst>
                <a:latin typeface="楷体" pitchFamily="49" charset="-122"/>
                <a:ea typeface="楷体" pitchFamily="49" charset="-122"/>
              </a:rPr>
              <a:t>其君，下或</a:t>
            </a:r>
            <a:r>
              <a:rPr lang="zh-CN" altLang="en-US" b="1" dirty="0">
                <a:solidFill>
                  <a:srgbClr val="0000FF"/>
                </a:solidFill>
                <a:effectLst>
                  <a:outerShdw blurRad="38100" dist="38100" dir="2700000" algn="tl">
                    <a:srgbClr val="000000">
                      <a:alpha val="43137"/>
                    </a:srgbClr>
                  </a:outerShdw>
                </a:effectLst>
                <a:latin typeface="楷体" pitchFamily="49" charset="-122"/>
                <a:ea typeface="楷体" pitchFamily="49" charset="-122"/>
              </a:rPr>
              <a:t>弑</a:t>
            </a:r>
            <a:r>
              <a:rPr lang="zh-CN" altLang="en-US" b="1" dirty="0">
                <a:effectLst>
                  <a:outerShdw blurRad="38100" dist="38100" dir="2700000" algn="tl">
                    <a:srgbClr val="000000">
                      <a:alpha val="43137"/>
                    </a:srgbClr>
                  </a:outerShdw>
                </a:effectLst>
                <a:latin typeface="楷体" pitchFamily="49" charset="-122"/>
                <a:ea typeface="楷体" pitchFamily="49" charset="-122"/>
              </a:rPr>
              <a:t>其上。（</a:t>
            </a:r>
            <a:r>
              <a:rPr lang="en-US" altLang="zh-CN" b="1" dirty="0">
                <a:effectLst>
                  <a:outerShdw blurRad="38100" dist="38100" dir="2700000" algn="tl">
                    <a:srgbClr val="000000">
                      <a:alpha val="43137"/>
                    </a:srgbClr>
                  </a:outerShdw>
                </a:effectLst>
                <a:latin typeface="楷体" pitchFamily="49" charset="-122"/>
                <a:ea typeface="楷体" pitchFamily="49" charset="-122"/>
              </a:rPr>
              <a:t>《</a:t>
            </a:r>
            <a:r>
              <a:rPr lang="zh-CN" altLang="en-US" b="1" dirty="0">
                <a:effectLst>
                  <a:outerShdw blurRad="38100" dist="38100" dir="2700000" algn="tl">
                    <a:srgbClr val="000000">
                      <a:alpha val="43137"/>
                    </a:srgbClr>
                  </a:outerShdw>
                </a:effectLst>
                <a:latin typeface="楷体" pitchFamily="49" charset="-122"/>
                <a:ea typeface="楷体" pitchFamily="49" charset="-122"/>
              </a:rPr>
              <a:t>荀子</a:t>
            </a:r>
            <a:r>
              <a:rPr lang="en-US" altLang="zh-CN" b="1" dirty="0">
                <a:effectLst>
                  <a:outerShdw blurRad="38100" dist="38100" dir="2700000" algn="tl">
                    <a:srgbClr val="000000">
                      <a:alpha val="43137"/>
                    </a:srgbClr>
                  </a:outerShdw>
                </a:effectLst>
                <a:latin typeface="楷体" pitchFamily="49" charset="-122"/>
                <a:ea typeface="楷体" pitchFamily="49" charset="-122"/>
              </a:rPr>
              <a:t>·</a:t>
            </a:r>
            <a:r>
              <a:rPr lang="zh-CN" altLang="en-US" b="1" dirty="0">
                <a:effectLst>
                  <a:outerShdw blurRad="38100" dist="38100" dir="2700000" algn="tl">
                    <a:srgbClr val="000000">
                      <a:alpha val="43137"/>
                    </a:srgbClr>
                  </a:outerShdw>
                </a:effectLst>
                <a:latin typeface="楷体" pitchFamily="49" charset="-122"/>
                <a:ea typeface="楷体" pitchFamily="49" charset="-122"/>
              </a:rPr>
              <a:t>富国</a:t>
            </a:r>
            <a:r>
              <a:rPr lang="en-US" altLang="zh-CN" b="1" dirty="0">
                <a:effectLst>
                  <a:outerShdw blurRad="38100" dist="38100" dir="2700000" algn="tl">
                    <a:srgbClr val="000000">
                      <a:alpha val="43137"/>
                    </a:srgbClr>
                  </a:outerShdw>
                </a:effectLst>
                <a:latin typeface="楷体" pitchFamily="49" charset="-122"/>
                <a:ea typeface="楷体" pitchFamily="49" charset="-122"/>
              </a:rPr>
              <a:t>》</a:t>
            </a:r>
            <a:r>
              <a:rPr lang="zh-CN" altLang="en-US" b="1" dirty="0">
                <a:effectLst>
                  <a:outerShdw blurRad="38100" dist="38100" dir="2700000" algn="tl">
                    <a:srgbClr val="000000">
                      <a:alpha val="43137"/>
                    </a:srgbClr>
                  </a:outerShdw>
                </a:effectLst>
                <a:latin typeface="楷体" pitchFamily="49" charset="-122"/>
                <a:ea typeface="楷体" pitchFamily="49" charset="-122"/>
              </a:rPr>
              <a:t>）</a:t>
            </a:r>
          </a:p>
          <a:p>
            <a:endParaRPr lang="zh-CN" altLang="en-US" b="1" dirty="0">
              <a:effectLst>
                <a:outerShdw blurRad="38100" dist="38100" dir="2700000" algn="tl">
                  <a:srgbClr val="000000">
                    <a:alpha val="43137"/>
                  </a:srgbClr>
                </a:outerShdw>
              </a:effectLst>
            </a:endParaRPr>
          </a:p>
        </p:txBody>
      </p:sp>
    </p:spTree>
  </p:cSld>
  <p:clrMapOvr>
    <a:masterClrMapping/>
  </p:clrMapOvr>
  <p:transition spd="med">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to="" calcmode="lin" valueType="num">
                                      <p:cBhvr>
                                        <p:cTn id="7" dur="1" fill="hold"/>
                                        <p:tgtEl>
                                          <p:spTgt spid="3">
                                            <p:txEl>
                                              <p:pRg st="1" end="1"/>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to="" calcmode="lin" valueType="num">
                                      <p:cBhvr>
                                        <p:cTn id="17" dur="1" fill="hold"/>
                                        <p:tgtEl>
                                          <p:spTgt spid="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lnSpcReduction="10000"/>
          </a:bodyPr>
          <a:lstStyle/>
          <a:p>
            <a:r>
              <a:rPr lang="zh-CN" altLang="en-US" b="1" dirty="0" smtClean="0">
                <a:effectLst>
                  <a:outerShdw blurRad="38100" dist="38100" dir="2700000" algn="tl">
                    <a:srgbClr val="000000">
                      <a:alpha val="43137"/>
                    </a:srgbClr>
                  </a:outerShdw>
                </a:effectLst>
                <a:latin typeface="黑体" pitchFamily="49" charset="-122"/>
                <a:ea typeface="黑体" pitchFamily="49" charset="-122"/>
              </a:rPr>
              <a:t>畏</a:t>
            </a:r>
            <a:r>
              <a:rPr lang="en-US" altLang="zh-CN" b="1" dirty="0" smtClean="0">
                <a:effectLst>
                  <a:outerShdw blurRad="38100" dist="38100" dir="2700000" algn="tl">
                    <a:srgbClr val="000000">
                      <a:alpha val="43137"/>
                    </a:srgbClr>
                  </a:outerShdw>
                </a:effectLst>
                <a:latin typeface="黑体" pitchFamily="49" charset="-122"/>
                <a:ea typeface="黑体" pitchFamily="49" charset="-122"/>
              </a:rPr>
              <a:t>—</a:t>
            </a:r>
            <a:r>
              <a:rPr lang="zh-CN" altLang="en-US" b="1" dirty="0" smtClean="0">
                <a:effectLst>
                  <a:outerShdw blurRad="38100" dist="38100" dir="2700000" algn="tl">
                    <a:srgbClr val="000000">
                      <a:alpha val="43137"/>
                    </a:srgbClr>
                  </a:outerShdw>
                </a:effectLst>
                <a:latin typeface="黑体" pitchFamily="49" charset="-122"/>
                <a:ea typeface="黑体" pitchFamily="49" charset="-122"/>
              </a:rPr>
              <a:t>恐</a:t>
            </a:r>
            <a:r>
              <a:rPr lang="en-US" altLang="zh-CN" b="1" dirty="0" smtClean="0">
                <a:effectLst>
                  <a:outerShdw blurRad="38100" dist="38100" dir="2700000" algn="tl">
                    <a:srgbClr val="000000">
                      <a:alpha val="43137"/>
                    </a:srgbClr>
                  </a:outerShdw>
                </a:effectLst>
                <a:latin typeface="黑体" pitchFamily="49" charset="-122"/>
                <a:ea typeface="黑体" pitchFamily="49" charset="-122"/>
              </a:rPr>
              <a:t>—</a:t>
            </a:r>
            <a:r>
              <a:rPr lang="zh-CN" altLang="en-US" b="1" dirty="0" smtClean="0">
                <a:effectLst>
                  <a:outerShdw blurRad="38100" dist="38100" dir="2700000" algn="tl">
                    <a:srgbClr val="000000">
                      <a:alpha val="43137"/>
                    </a:srgbClr>
                  </a:outerShdw>
                </a:effectLst>
                <a:latin typeface="黑体" pitchFamily="49" charset="-122"/>
                <a:ea typeface="黑体" pitchFamily="49" charset="-122"/>
              </a:rPr>
              <a:t>惧</a:t>
            </a:r>
            <a:endParaRPr lang="en-US" altLang="zh-CN" b="1" dirty="0" smtClean="0">
              <a:effectLst>
                <a:outerShdw blurRad="38100" dist="38100" dir="2700000" algn="tl">
                  <a:srgbClr val="000000">
                    <a:alpha val="43137"/>
                  </a:srgbClr>
                </a:outerShdw>
              </a:effectLst>
              <a:latin typeface="黑体" pitchFamily="49" charset="-122"/>
              <a:ea typeface="黑体" pitchFamily="49" charset="-122"/>
            </a:endParaRPr>
          </a:p>
          <a:p>
            <a:r>
              <a:rPr lang="zh-CN" altLang="zh-CN" b="1" dirty="0" smtClean="0">
                <a:effectLst>
                  <a:outerShdw blurRad="38100" dist="38100" dir="2700000" algn="tl">
                    <a:srgbClr val="000000">
                      <a:alpha val="43137"/>
                    </a:srgbClr>
                  </a:outerShdw>
                </a:effectLst>
              </a:rPr>
              <a:t>在表示“害怕”、“畏惧”的意义上是同义词，但它们的语法功能有所不同。“畏”一般用作及物动词，能带宾语；而“恐”、“惧”一般用作不及物动词。</a:t>
            </a:r>
            <a:endParaRPr lang="en-US" altLang="zh-CN" b="1" dirty="0" smtClean="0">
              <a:effectLst>
                <a:outerShdw blurRad="38100" dist="38100" dir="2700000" algn="tl">
                  <a:srgbClr val="000000">
                    <a:alpha val="43137"/>
                  </a:srgbClr>
                </a:outerShdw>
              </a:effectLst>
              <a:latin typeface="黑体" pitchFamily="49" charset="-122"/>
              <a:ea typeface="黑体" pitchFamily="49" charset="-122"/>
            </a:endParaRPr>
          </a:p>
          <a:p>
            <a:r>
              <a:rPr lang="zh-CN" altLang="zh-CN" b="1" dirty="0" smtClean="0">
                <a:effectLst>
                  <a:outerShdw blurRad="38100" dist="38100" dir="2700000" algn="tl">
                    <a:srgbClr val="000000">
                      <a:alpha val="43137"/>
                    </a:srgbClr>
                  </a:outerShdw>
                </a:effectLst>
                <a:latin typeface="楷体" pitchFamily="49" charset="-122"/>
                <a:ea typeface="楷体" pitchFamily="49" charset="-122"/>
              </a:rPr>
              <a:t>君子有三畏：</a:t>
            </a:r>
            <a:r>
              <a:rPr lang="zh-CN" altLang="zh-CN" b="1" dirty="0" smtClean="0">
                <a:solidFill>
                  <a:srgbClr val="0000FF"/>
                </a:solidFill>
                <a:effectLst>
                  <a:outerShdw blurRad="38100" dist="38100" dir="2700000" algn="tl">
                    <a:srgbClr val="000000">
                      <a:alpha val="43137"/>
                    </a:srgbClr>
                  </a:outerShdw>
                </a:effectLst>
                <a:latin typeface="楷体" pitchFamily="49" charset="-122"/>
                <a:ea typeface="楷体" pitchFamily="49" charset="-122"/>
              </a:rPr>
              <a:t>畏天命，畏大人，畏圣人之言</a:t>
            </a:r>
            <a:r>
              <a:rPr lang="zh-CN" altLang="zh-CN" b="1" dirty="0" smtClean="0">
                <a:effectLst>
                  <a:outerShdw blurRad="38100" dist="38100" dir="2700000" algn="tl">
                    <a:srgbClr val="000000">
                      <a:alpha val="43137"/>
                    </a:srgbClr>
                  </a:outerShdw>
                </a:effectLst>
                <a:latin typeface="楷体" pitchFamily="49" charset="-122"/>
                <a:ea typeface="楷体" pitchFamily="49" charset="-122"/>
              </a:rPr>
              <a:t>。（《论语·季氏》）</a:t>
            </a:r>
          </a:p>
          <a:p>
            <a:r>
              <a:rPr lang="zh-CN" altLang="zh-CN" b="1" dirty="0" smtClean="0">
                <a:effectLst>
                  <a:outerShdw blurRad="38100" dist="38100" dir="2700000" algn="tl">
                    <a:srgbClr val="000000">
                      <a:alpha val="43137"/>
                    </a:srgbClr>
                  </a:outerShdw>
                </a:effectLst>
                <a:latin typeface="楷体" pitchFamily="49" charset="-122"/>
                <a:ea typeface="楷体" pitchFamily="49" charset="-122"/>
              </a:rPr>
              <a:t>喜则天下和之，怒则暴乱者</a:t>
            </a:r>
            <a:r>
              <a:rPr lang="zh-CN" altLang="zh-CN" b="1" dirty="0" smtClean="0">
                <a:solidFill>
                  <a:srgbClr val="0000FF"/>
                </a:solidFill>
                <a:effectLst>
                  <a:outerShdw blurRad="38100" dist="38100" dir="2700000" algn="tl">
                    <a:srgbClr val="000000">
                      <a:alpha val="43137"/>
                    </a:srgbClr>
                  </a:outerShdw>
                </a:effectLst>
                <a:latin typeface="楷体" pitchFamily="49" charset="-122"/>
                <a:ea typeface="楷体" pitchFamily="49" charset="-122"/>
              </a:rPr>
              <a:t>畏之</a:t>
            </a:r>
            <a:r>
              <a:rPr lang="zh-CN" altLang="zh-CN" b="1" dirty="0" smtClean="0">
                <a:effectLst>
                  <a:outerShdw blurRad="38100" dist="38100" dir="2700000" algn="tl">
                    <a:srgbClr val="000000">
                      <a:alpha val="43137"/>
                    </a:srgbClr>
                  </a:outerShdw>
                </a:effectLst>
                <a:latin typeface="楷体" pitchFamily="49" charset="-122"/>
                <a:ea typeface="楷体" pitchFamily="49" charset="-122"/>
              </a:rPr>
              <a:t>。（史记·乐书）</a:t>
            </a:r>
          </a:p>
          <a:p>
            <a:endParaRPr lang="zh-CN" altLang="en-US" dirty="0"/>
          </a:p>
        </p:txBody>
      </p:sp>
    </p:spTree>
  </p:cSld>
  <p:clrMapOvr>
    <a:masterClrMapping/>
  </p:clrMapOvr>
  <p:transition spd="med">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to="" calcmode="lin" valueType="num">
                                      <p:cBhvr>
                                        <p:cTn id="7" dur="1" fill="hold"/>
                                        <p:tgtEl>
                                          <p:spTgt spid="3">
                                            <p:txEl>
                                              <p:pRg st="1" end="1"/>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to="" calcmode="lin" valueType="num">
                                      <p:cBhvr>
                                        <p:cTn id="17" dur="1" fill="hold"/>
                                        <p:tgtEl>
                                          <p:spTgt spid="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zh-CN" b="1" dirty="0" smtClean="0">
                <a:effectLst>
                  <a:outerShdw blurRad="38100" dist="38100" dir="2700000" algn="tl">
                    <a:srgbClr val="000000">
                      <a:alpha val="43137"/>
                    </a:srgbClr>
                  </a:outerShdw>
                </a:effectLst>
              </a:rPr>
              <a:t>不及物动词“惧”在用作使动时可以带宾语</a:t>
            </a:r>
            <a:r>
              <a:rPr lang="zh-CN" altLang="en-US" b="1" dirty="0" smtClean="0">
                <a:effectLst>
                  <a:outerShdw blurRad="38100" dist="38100" dir="2700000" algn="tl">
                    <a:srgbClr val="000000">
                      <a:alpha val="43137"/>
                    </a:srgbClr>
                  </a:outerShdw>
                </a:effectLst>
              </a:rPr>
              <a:t>。</a:t>
            </a:r>
            <a:endParaRPr lang="en-US" altLang="zh-CN" b="1" dirty="0" smtClean="0">
              <a:effectLst>
                <a:outerShdw blurRad="38100" dist="38100" dir="2700000" algn="tl">
                  <a:srgbClr val="000000">
                    <a:alpha val="43137"/>
                  </a:srgbClr>
                </a:outerShdw>
              </a:effectLst>
            </a:endParaRPr>
          </a:p>
          <a:p>
            <a:r>
              <a:rPr lang="zh-CN" altLang="zh-CN" b="1" dirty="0" smtClean="0">
                <a:effectLst>
                  <a:outerShdw blurRad="38100" dist="38100" dir="2700000" algn="tl">
                    <a:srgbClr val="000000">
                      <a:alpha val="43137"/>
                    </a:srgbClr>
                  </a:outerShdw>
                </a:effectLst>
                <a:latin typeface="楷体" pitchFamily="49" charset="-122"/>
                <a:ea typeface="楷体" pitchFamily="49" charset="-122"/>
              </a:rPr>
              <a:t>民不畏死，奈何以死</a:t>
            </a:r>
            <a:r>
              <a:rPr lang="zh-CN" altLang="zh-CN" b="1" dirty="0" smtClean="0">
                <a:solidFill>
                  <a:srgbClr val="0000FF"/>
                </a:solidFill>
                <a:effectLst>
                  <a:outerShdw blurRad="38100" dist="38100" dir="2700000" algn="tl">
                    <a:srgbClr val="000000">
                      <a:alpha val="43137"/>
                    </a:srgbClr>
                  </a:outerShdw>
                </a:effectLst>
                <a:latin typeface="楷体" pitchFamily="49" charset="-122"/>
                <a:ea typeface="楷体" pitchFamily="49" charset="-122"/>
              </a:rPr>
              <a:t>惧之</a:t>
            </a:r>
            <a:r>
              <a:rPr lang="zh-CN" altLang="zh-CN" b="1" dirty="0" smtClean="0">
                <a:effectLst>
                  <a:outerShdw blurRad="38100" dist="38100" dir="2700000" algn="tl">
                    <a:srgbClr val="000000">
                      <a:alpha val="43137"/>
                    </a:srgbClr>
                  </a:outerShdw>
                </a:effectLst>
                <a:latin typeface="楷体" pitchFamily="49" charset="-122"/>
                <a:ea typeface="楷体" pitchFamily="49" charset="-122"/>
              </a:rPr>
              <a:t>。（老子）</a:t>
            </a:r>
          </a:p>
          <a:p>
            <a:endParaRPr lang="zh-CN" altLang="en-US" dirty="0"/>
          </a:p>
        </p:txBody>
      </p:sp>
    </p:spTree>
  </p:cSld>
  <p:clrMapOvr>
    <a:masterClrMapping/>
  </p:clrMapOvr>
  <p:transition spd="med">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to="" calcmode="lin" valueType="num">
                                      <p:cBhvr>
                                        <p:cTn id="7"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zh-CN" b="1" dirty="0" smtClean="0">
                <a:effectLst>
                  <a:outerShdw blurRad="38100" dist="38100" dir="2700000" algn="tl">
                    <a:srgbClr val="000000">
                      <a:alpha val="43137"/>
                    </a:srgbClr>
                  </a:outerShdw>
                </a:effectLst>
              </a:rPr>
              <a:t>“恐”偶有及物动词的用法，这时往往带的是小句宾语或者动词性宾语。</a:t>
            </a:r>
            <a:endParaRPr lang="en-US" altLang="zh-CN" b="1" dirty="0" smtClean="0">
              <a:effectLst>
                <a:outerShdw blurRad="38100" dist="38100" dir="2700000" algn="tl">
                  <a:srgbClr val="000000">
                    <a:alpha val="43137"/>
                  </a:srgbClr>
                </a:outerShdw>
              </a:effectLst>
            </a:endParaRPr>
          </a:p>
          <a:p>
            <a:r>
              <a:rPr lang="zh-CN" altLang="zh-CN" b="1" dirty="0" smtClean="0">
                <a:effectLst>
                  <a:outerShdw blurRad="38100" dist="38100" dir="2700000" algn="tl">
                    <a:srgbClr val="000000">
                      <a:alpha val="43137"/>
                    </a:srgbClr>
                  </a:outerShdw>
                </a:effectLst>
                <a:latin typeface="楷体" pitchFamily="49" charset="-122"/>
                <a:ea typeface="楷体" pitchFamily="49" charset="-122"/>
              </a:rPr>
              <a:t>吾恐</a:t>
            </a:r>
            <a:r>
              <a:rPr lang="zh-CN" altLang="zh-CN" b="1" dirty="0" smtClean="0">
                <a:solidFill>
                  <a:srgbClr val="0000FF"/>
                </a:solidFill>
                <a:effectLst>
                  <a:outerShdw blurRad="38100" dist="38100" dir="2700000" algn="tl">
                    <a:srgbClr val="000000">
                      <a:alpha val="43137"/>
                    </a:srgbClr>
                  </a:outerShdw>
                </a:effectLst>
                <a:latin typeface="楷体" pitchFamily="49" charset="-122"/>
                <a:ea typeface="楷体" pitchFamily="49" charset="-122"/>
              </a:rPr>
              <a:t>季孙之忧，不在颛臾，而在萧墙之内也</a:t>
            </a:r>
            <a:r>
              <a:rPr lang="zh-CN" altLang="zh-CN" b="1" dirty="0" smtClean="0">
                <a:effectLst>
                  <a:outerShdw blurRad="38100" dist="38100" dir="2700000" algn="tl">
                    <a:srgbClr val="000000">
                      <a:alpha val="43137"/>
                    </a:srgbClr>
                  </a:outerShdw>
                </a:effectLst>
                <a:latin typeface="楷体" pitchFamily="49" charset="-122"/>
                <a:ea typeface="楷体" pitchFamily="49" charset="-122"/>
              </a:rPr>
              <a:t>。（《论语·季氏》）</a:t>
            </a:r>
            <a:endParaRPr lang="en-US" altLang="zh-CN" b="1" dirty="0" smtClean="0">
              <a:effectLst>
                <a:outerShdw blurRad="38100" dist="38100" dir="2700000" algn="tl">
                  <a:srgbClr val="000000">
                    <a:alpha val="43137"/>
                  </a:srgbClr>
                </a:outerShdw>
              </a:effectLst>
              <a:latin typeface="楷体" pitchFamily="49" charset="-122"/>
              <a:ea typeface="楷体" pitchFamily="49" charset="-122"/>
            </a:endParaRPr>
          </a:p>
          <a:p>
            <a:r>
              <a:rPr lang="zh-CN" altLang="zh-CN" b="1" dirty="0" smtClean="0">
                <a:effectLst>
                  <a:outerShdw blurRad="38100" dist="38100" dir="2700000" algn="tl">
                    <a:srgbClr val="000000">
                      <a:alpha val="43137"/>
                    </a:srgbClr>
                  </a:outerShdw>
                </a:effectLst>
                <a:latin typeface="楷体" pitchFamily="49" charset="-122"/>
                <a:ea typeface="楷体" pitchFamily="49" charset="-122"/>
              </a:rPr>
              <a:t>吾恐</a:t>
            </a:r>
            <a:r>
              <a:rPr lang="zh-CN" altLang="zh-CN" b="1" dirty="0" smtClean="0">
                <a:solidFill>
                  <a:srgbClr val="0000FF"/>
                </a:solidFill>
                <a:effectLst>
                  <a:outerShdw blurRad="38100" dist="38100" dir="2700000" algn="tl">
                    <a:srgbClr val="000000">
                      <a:alpha val="43137"/>
                    </a:srgbClr>
                  </a:outerShdw>
                </a:effectLst>
                <a:latin typeface="楷体" pitchFamily="49" charset="-122"/>
                <a:ea typeface="楷体" pitchFamily="49" charset="-122"/>
              </a:rPr>
              <a:t>他人又见</a:t>
            </a:r>
            <a:r>
              <a:rPr lang="zh-CN" altLang="zh-CN" b="1" dirty="0" smtClean="0">
                <a:effectLst>
                  <a:outerShdw blurRad="38100" dist="38100" dir="2700000" algn="tl">
                    <a:srgbClr val="000000">
                      <a:alpha val="43137"/>
                    </a:srgbClr>
                  </a:outerShdw>
                </a:effectLst>
                <a:latin typeface="楷体" pitchFamily="49" charset="-122"/>
                <a:ea typeface="楷体" pitchFamily="49" charset="-122"/>
              </a:rPr>
              <a:t>，吾已埋之矣。（新书·春秋）</a:t>
            </a:r>
            <a:endParaRPr lang="en-US" altLang="zh-CN" b="1" dirty="0" smtClean="0">
              <a:effectLst>
                <a:outerShdw blurRad="38100" dist="38100" dir="2700000" algn="tl">
                  <a:srgbClr val="000000">
                    <a:alpha val="43137"/>
                  </a:srgbClr>
                </a:outerShdw>
              </a:effectLst>
              <a:latin typeface="楷体" pitchFamily="49" charset="-122"/>
              <a:ea typeface="楷体" pitchFamily="49" charset="-122"/>
            </a:endParaRPr>
          </a:p>
          <a:p>
            <a:r>
              <a:rPr lang="zh-CN" altLang="zh-CN" b="1" dirty="0" smtClean="0">
                <a:effectLst>
                  <a:outerShdw blurRad="38100" dist="38100" dir="2700000" algn="tl">
                    <a:srgbClr val="000000">
                      <a:alpha val="43137"/>
                    </a:srgbClr>
                  </a:outerShdw>
                </a:effectLst>
                <a:latin typeface="楷体" pitchFamily="49" charset="-122"/>
                <a:ea typeface="楷体" pitchFamily="49" charset="-122"/>
              </a:rPr>
              <a:t>帝年少，大臣恐</a:t>
            </a:r>
            <a:r>
              <a:rPr lang="zh-CN" altLang="zh-CN" b="1" dirty="0" smtClean="0">
                <a:solidFill>
                  <a:srgbClr val="0000FF"/>
                </a:solidFill>
                <a:effectLst>
                  <a:outerShdw blurRad="38100" dist="38100" dir="2700000" algn="tl">
                    <a:srgbClr val="000000">
                      <a:alpha val="43137"/>
                    </a:srgbClr>
                  </a:outerShdw>
                </a:effectLst>
                <a:latin typeface="楷体" pitchFamily="49" charset="-122"/>
                <a:ea typeface="楷体" pitchFamily="49" charset="-122"/>
              </a:rPr>
              <a:t>为变</a:t>
            </a:r>
            <a:r>
              <a:rPr lang="zh-CN" altLang="zh-CN" b="1" dirty="0" smtClean="0">
                <a:effectLst>
                  <a:outerShdw blurRad="38100" dist="38100" dir="2700000" algn="tl">
                    <a:srgbClr val="000000">
                      <a:alpha val="43137"/>
                    </a:srgbClr>
                  </a:outerShdw>
                </a:effectLst>
                <a:latin typeface="楷体" pitchFamily="49" charset="-122"/>
                <a:ea typeface="楷体" pitchFamily="49" charset="-122"/>
              </a:rPr>
              <a:t>。（史记·吕氏本纪）</a:t>
            </a:r>
          </a:p>
          <a:p>
            <a:endParaRPr lang="zh-CN" altLang="en-US" b="1" dirty="0">
              <a:effectLst>
                <a:outerShdw blurRad="38100" dist="38100" dir="2700000" algn="tl">
                  <a:srgbClr val="000000">
                    <a:alpha val="43137"/>
                  </a:srgbClr>
                </a:outerShdw>
              </a:effectLst>
            </a:endParaRPr>
          </a:p>
        </p:txBody>
      </p:sp>
    </p:spTree>
  </p:cSld>
  <p:clrMapOvr>
    <a:masterClrMapping/>
  </p:clrMapOvr>
  <p:transition spd="med">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to="" calcmode="lin" valueType="num">
                                      <p:cBhvr>
                                        <p:cTn id="7" dur="1" fill="hold"/>
                                        <p:tgtEl>
                                          <p:spTgt spid="3">
                                            <p:txEl>
                                              <p:pRg st="1" end="1"/>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to="" calcmode="lin" valueType="num">
                                      <p:cBhvr>
                                        <p:cTn id="17" dur="1" fill="hold"/>
                                        <p:tgtEl>
                                          <p:spTgt spid="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92500" lnSpcReduction="20000"/>
          </a:bodyPr>
          <a:lstStyle/>
          <a:p>
            <a:pPr>
              <a:buFont typeface="Wingdings" pitchFamily="2" charset="2"/>
              <a:buChar char="l"/>
            </a:pPr>
            <a:r>
              <a:rPr lang="zh-CN" altLang="en-US" b="1" dirty="0" smtClean="0">
                <a:effectLst>
                  <a:outerShdw blurRad="38100" dist="38100" dir="2700000" algn="tl">
                    <a:srgbClr val="000000">
                      <a:alpha val="43137"/>
                    </a:srgbClr>
                  </a:outerShdw>
                </a:effectLst>
                <a:latin typeface="+mn-ea"/>
              </a:rPr>
              <a:t>先秦时期对</a:t>
            </a:r>
            <a:r>
              <a:rPr lang="en-US" altLang="zh-CN" b="1" dirty="0" smtClean="0">
                <a:effectLst>
                  <a:outerShdw blurRad="38100" dist="38100" dir="2700000" algn="tl">
                    <a:srgbClr val="000000">
                      <a:alpha val="43137"/>
                    </a:srgbClr>
                  </a:outerShdw>
                </a:effectLst>
                <a:latin typeface="+mn-ea"/>
              </a:rPr>
              <a:t>“</a:t>
            </a:r>
            <a:r>
              <a:rPr lang="zh-CN" altLang="en-US" b="1" dirty="0" smtClean="0">
                <a:effectLst>
                  <a:outerShdw blurRad="38100" dist="38100" dir="2700000" algn="tl">
                    <a:srgbClr val="000000">
                      <a:alpha val="43137"/>
                    </a:srgbClr>
                  </a:outerShdw>
                </a:effectLst>
                <a:latin typeface="+mn-ea"/>
              </a:rPr>
              <a:t>死</a:t>
            </a:r>
            <a:r>
              <a:rPr lang="en-US" altLang="zh-CN" b="1" dirty="0" smtClean="0">
                <a:effectLst>
                  <a:outerShdw blurRad="38100" dist="38100" dir="2700000" algn="tl">
                    <a:srgbClr val="000000">
                      <a:alpha val="43137"/>
                    </a:srgbClr>
                  </a:outerShdw>
                </a:effectLst>
                <a:latin typeface="+mn-ea"/>
              </a:rPr>
              <a:t>”</a:t>
            </a:r>
            <a:r>
              <a:rPr lang="zh-CN" altLang="en-US" b="1" dirty="0" smtClean="0">
                <a:effectLst>
                  <a:outerShdw blurRad="38100" dist="38100" dir="2700000" algn="tl">
                    <a:srgbClr val="000000">
                      <a:alpha val="43137"/>
                    </a:srgbClr>
                  </a:outerShdw>
                </a:effectLst>
                <a:latin typeface="+mn-ea"/>
              </a:rPr>
              <a:t>的不同称呼</a:t>
            </a:r>
            <a:endParaRPr lang="en-US" altLang="zh-CN" b="1" dirty="0" smtClean="0">
              <a:effectLst>
                <a:outerShdw blurRad="38100" dist="38100" dir="2700000" algn="tl">
                  <a:srgbClr val="000000">
                    <a:alpha val="43137"/>
                  </a:srgbClr>
                </a:outerShdw>
              </a:effectLst>
              <a:latin typeface="+mn-ea"/>
            </a:endParaRPr>
          </a:p>
          <a:p>
            <a:r>
              <a:rPr lang="zh-CN" altLang="en-US" b="1" dirty="0" smtClean="0">
                <a:effectLst>
                  <a:outerShdw blurRad="38100" dist="38100" dir="2700000" algn="tl">
                    <a:srgbClr val="000000">
                      <a:alpha val="43137"/>
                    </a:srgbClr>
                  </a:outerShdw>
                </a:effectLst>
                <a:latin typeface="黑体" pitchFamily="49" charset="-122"/>
                <a:ea typeface="黑体" pitchFamily="49" charset="-122"/>
              </a:rPr>
              <a:t>崩</a:t>
            </a:r>
            <a:endParaRPr lang="en-US" altLang="zh-CN" b="1" dirty="0" smtClean="0">
              <a:effectLst>
                <a:outerShdw blurRad="38100" dist="38100" dir="2700000" algn="tl">
                  <a:srgbClr val="000000">
                    <a:alpha val="43137"/>
                  </a:srgbClr>
                </a:outerShdw>
              </a:effectLst>
            </a:endParaRPr>
          </a:p>
          <a:p>
            <a:r>
              <a:rPr lang="zh-CN" altLang="en-US" b="1" dirty="0" smtClean="0">
                <a:effectLst>
                  <a:outerShdw blurRad="38100" dist="38100" dir="2700000" algn="tl">
                    <a:srgbClr val="000000">
                      <a:alpha val="43137"/>
                    </a:srgbClr>
                  </a:outerShdw>
                </a:effectLst>
                <a:latin typeface="黑体" pitchFamily="49" charset="-122"/>
                <a:ea typeface="黑体" pitchFamily="49" charset="-122"/>
              </a:rPr>
              <a:t>薨</a:t>
            </a:r>
            <a:endParaRPr lang="en-US" altLang="zh-CN" b="1" dirty="0" smtClean="0">
              <a:effectLst>
                <a:outerShdw blurRad="38100" dist="38100" dir="2700000" algn="tl">
                  <a:srgbClr val="000000">
                    <a:alpha val="43137"/>
                  </a:srgbClr>
                </a:outerShdw>
              </a:effectLst>
            </a:endParaRPr>
          </a:p>
          <a:p>
            <a:r>
              <a:rPr lang="zh-CN" altLang="en-US" b="1" dirty="0" smtClean="0">
                <a:effectLst>
                  <a:outerShdw blurRad="38100" dist="38100" dir="2700000" algn="tl">
                    <a:srgbClr val="000000">
                      <a:alpha val="43137"/>
                    </a:srgbClr>
                  </a:outerShdw>
                </a:effectLst>
                <a:latin typeface="黑体" pitchFamily="49" charset="-122"/>
                <a:ea typeface="黑体" pitchFamily="49" charset="-122"/>
              </a:rPr>
              <a:t>卒</a:t>
            </a:r>
            <a:endParaRPr lang="en-US" altLang="zh-CN" b="1" dirty="0" smtClean="0">
              <a:effectLst>
                <a:outerShdw blurRad="38100" dist="38100" dir="2700000" algn="tl">
                  <a:srgbClr val="000000">
                    <a:alpha val="43137"/>
                  </a:srgbClr>
                </a:outerShdw>
              </a:effectLst>
            </a:endParaRPr>
          </a:p>
          <a:p>
            <a:r>
              <a:rPr lang="zh-CN" altLang="en-US" b="1" dirty="0" smtClean="0">
                <a:effectLst>
                  <a:outerShdw blurRad="38100" dist="38100" dir="2700000" algn="tl">
                    <a:srgbClr val="000000">
                      <a:alpha val="43137"/>
                    </a:srgbClr>
                  </a:outerShdw>
                </a:effectLst>
                <a:latin typeface="黑体" pitchFamily="49" charset="-122"/>
                <a:ea typeface="黑体" pitchFamily="49" charset="-122"/>
              </a:rPr>
              <a:t>不禄</a:t>
            </a:r>
            <a:endParaRPr lang="en-US" altLang="zh-CN" b="1" dirty="0" smtClean="0">
              <a:effectLst>
                <a:outerShdw blurRad="38100" dist="38100" dir="2700000" algn="tl">
                  <a:srgbClr val="000000">
                    <a:alpha val="43137"/>
                  </a:srgbClr>
                </a:outerShdw>
              </a:effectLst>
            </a:endParaRPr>
          </a:p>
          <a:p>
            <a:r>
              <a:rPr lang="zh-CN" altLang="en-US" b="1" dirty="0" smtClean="0">
                <a:effectLst>
                  <a:outerShdw blurRad="38100" dist="38100" dir="2700000" algn="tl">
                    <a:srgbClr val="000000">
                      <a:alpha val="43137"/>
                    </a:srgbClr>
                  </a:outerShdw>
                </a:effectLst>
                <a:latin typeface="黑体" pitchFamily="49" charset="-122"/>
                <a:ea typeface="黑体" pitchFamily="49" charset="-122"/>
              </a:rPr>
              <a:t>死</a:t>
            </a:r>
            <a:endParaRPr lang="en-US" altLang="zh-CN" b="1" dirty="0" smtClean="0">
              <a:effectLst>
                <a:outerShdw blurRad="38100" dist="38100" dir="2700000" algn="tl">
                  <a:srgbClr val="000000">
                    <a:alpha val="43137"/>
                  </a:srgbClr>
                </a:outerShdw>
              </a:effectLst>
              <a:latin typeface="黑体" pitchFamily="49" charset="-122"/>
              <a:ea typeface="黑体" pitchFamily="49" charset="-122"/>
            </a:endParaRPr>
          </a:p>
          <a:p>
            <a:r>
              <a:rPr lang="zh-CN" altLang="zh-CN" b="1" dirty="0" smtClean="0">
                <a:effectLst>
                  <a:outerShdw blurRad="38100" dist="38100" dir="2700000" algn="tl">
                    <a:srgbClr val="000000">
                      <a:alpha val="43137"/>
                    </a:srgbClr>
                  </a:outerShdw>
                </a:effectLst>
              </a:rPr>
              <a:t>这种等级森严的区别，在先秦古书以及后世的正史当中基本上遵循了这种比较严格的规定。“崩、薨、卒、不禄、死”的差别是语用环境的不同。</a:t>
            </a:r>
            <a:endParaRPr lang="zh-CN" altLang="en-US" b="1" dirty="0">
              <a:effectLst>
                <a:outerShdw blurRad="38100" dist="38100" dir="2700000" algn="tl">
                  <a:srgbClr val="000000">
                    <a:alpha val="43137"/>
                  </a:srgbClr>
                </a:outerShdw>
              </a:effectLst>
              <a:latin typeface="+mn-ea"/>
            </a:endParaRPr>
          </a:p>
        </p:txBody>
      </p:sp>
      <p:sp>
        <p:nvSpPr>
          <p:cNvPr id="4" name="TextBox 3"/>
          <p:cNvSpPr txBox="1"/>
          <p:nvPr/>
        </p:nvSpPr>
        <p:spPr>
          <a:xfrm>
            <a:off x="1115616" y="1988840"/>
            <a:ext cx="1729961" cy="553998"/>
          </a:xfrm>
          <a:prstGeom prst="rect">
            <a:avLst/>
          </a:prstGeom>
          <a:noFill/>
        </p:spPr>
        <p:txBody>
          <a:bodyPr wrap="none" rtlCol="0">
            <a:spAutoFit/>
          </a:bodyPr>
          <a:lstStyle/>
          <a:p>
            <a:r>
              <a:rPr lang="zh-CN" altLang="en-US" sz="3000" b="1" dirty="0" smtClean="0">
                <a:effectLst>
                  <a:outerShdw blurRad="38100" dist="38100" dir="2700000" algn="tl">
                    <a:srgbClr val="000000">
                      <a:alpha val="43137"/>
                    </a:srgbClr>
                  </a:outerShdw>
                </a:effectLst>
              </a:rPr>
              <a:t>（天子）</a:t>
            </a:r>
            <a:endParaRPr lang="zh-CN" altLang="en-US" sz="3000" b="1" dirty="0">
              <a:effectLst>
                <a:outerShdw blurRad="38100" dist="38100" dir="2700000" algn="tl">
                  <a:srgbClr val="000000">
                    <a:alpha val="43137"/>
                  </a:srgbClr>
                </a:outerShdw>
              </a:effectLst>
            </a:endParaRPr>
          </a:p>
        </p:txBody>
      </p:sp>
      <p:sp>
        <p:nvSpPr>
          <p:cNvPr id="5" name="TextBox 4"/>
          <p:cNvSpPr txBox="1"/>
          <p:nvPr/>
        </p:nvSpPr>
        <p:spPr>
          <a:xfrm>
            <a:off x="1115616" y="2420888"/>
            <a:ext cx="1729961" cy="553998"/>
          </a:xfrm>
          <a:prstGeom prst="rect">
            <a:avLst/>
          </a:prstGeom>
          <a:noFill/>
        </p:spPr>
        <p:txBody>
          <a:bodyPr wrap="none" rtlCol="0">
            <a:spAutoFit/>
          </a:bodyPr>
          <a:lstStyle/>
          <a:p>
            <a:r>
              <a:rPr lang="zh-CN" altLang="en-US" sz="3000" b="1" dirty="0" smtClean="0">
                <a:effectLst>
                  <a:outerShdw blurRad="38100" dist="38100" dir="2700000" algn="tl">
                    <a:srgbClr val="000000">
                      <a:alpha val="43137"/>
                    </a:srgbClr>
                  </a:outerShdw>
                </a:effectLst>
              </a:rPr>
              <a:t>（诸侯）</a:t>
            </a:r>
            <a:endParaRPr lang="zh-CN" altLang="en-US" sz="3000" b="1" dirty="0">
              <a:effectLst>
                <a:outerShdw blurRad="38100" dist="38100" dir="2700000" algn="tl">
                  <a:srgbClr val="000000">
                    <a:alpha val="43137"/>
                  </a:srgbClr>
                </a:outerShdw>
              </a:effectLst>
            </a:endParaRPr>
          </a:p>
        </p:txBody>
      </p:sp>
      <p:sp>
        <p:nvSpPr>
          <p:cNvPr id="6" name="TextBox 5"/>
          <p:cNvSpPr txBox="1"/>
          <p:nvPr/>
        </p:nvSpPr>
        <p:spPr>
          <a:xfrm>
            <a:off x="1043608" y="2852936"/>
            <a:ext cx="1729961" cy="553998"/>
          </a:xfrm>
          <a:prstGeom prst="rect">
            <a:avLst/>
          </a:prstGeom>
          <a:noFill/>
        </p:spPr>
        <p:txBody>
          <a:bodyPr wrap="none" rtlCol="0">
            <a:spAutoFit/>
          </a:bodyPr>
          <a:lstStyle/>
          <a:p>
            <a:r>
              <a:rPr lang="zh-CN" altLang="en-US" sz="3000" b="1" dirty="0" smtClean="0">
                <a:effectLst>
                  <a:outerShdw blurRad="38100" dist="38100" dir="2700000" algn="tl">
                    <a:srgbClr val="000000">
                      <a:alpha val="43137"/>
                    </a:srgbClr>
                  </a:outerShdw>
                </a:effectLst>
              </a:rPr>
              <a:t>（大夫）</a:t>
            </a:r>
            <a:endParaRPr lang="zh-CN" altLang="en-US" sz="3000" b="1" dirty="0">
              <a:effectLst>
                <a:outerShdw blurRad="38100" dist="38100" dir="2700000" algn="tl">
                  <a:srgbClr val="000000">
                    <a:alpha val="43137"/>
                  </a:srgbClr>
                </a:outerShdw>
              </a:effectLst>
            </a:endParaRPr>
          </a:p>
        </p:txBody>
      </p:sp>
      <p:sp>
        <p:nvSpPr>
          <p:cNvPr id="7" name="TextBox 6"/>
          <p:cNvSpPr txBox="1"/>
          <p:nvPr/>
        </p:nvSpPr>
        <p:spPr>
          <a:xfrm>
            <a:off x="1547664" y="3356992"/>
            <a:ext cx="1343638" cy="553998"/>
          </a:xfrm>
          <a:prstGeom prst="rect">
            <a:avLst/>
          </a:prstGeom>
          <a:noFill/>
        </p:spPr>
        <p:txBody>
          <a:bodyPr wrap="none" rtlCol="0">
            <a:spAutoFit/>
          </a:bodyPr>
          <a:lstStyle/>
          <a:p>
            <a:r>
              <a:rPr lang="zh-CN" altLang="en-US" sz="3000" b="1" dirty="0" smtClean="0">
                <a:effectLst>
                  <a:outerShdw blurRad="38100" dist="38100" dir="2700000" algn="tl">
                    <a:srgbClr val="000000">
                      <a:alpha val="43137"/>
                    </a:srgbClr>
                  </a:outerShdw>
                </a:effectLst>
              </a:rPr>
              <a:t>（士）</a:t>
            </a:r>
            <a:endParaRPr lang="zh-CN" altLang="en-US" sz="3000" b="1" dirty="0">
              <a:effectLst>
                <a:outerShdw blurRad="38100" dist="38100" dir="2700000" algn="tl">
                  <a:srgbClr val="000000">
                    <a:alpha val="43137"/>
                  </a:srgbClr>
                </a:outerShdw>
              </a:effectLst>
            </a:endParaRPr>
          </a:p>
        </p:txBody>
      </p:sp>
      <p:sp>
        <p:nvSpPr>
          <p:cNvPr id="8" name="TextBox 7"/>
          <p:cNvSpPr txBox="1"/>
          <p:nvPr/>
        </p:nvSpPr>
        <p:spPr>
          <a:xfrm>
            <a:off x="1115616" y="3861048"/>
            <a:ext cx="1729961" cy="553998"/>
          </a:xfrm>
          <a:prstGeom prst="rect">
            <a:avLst/>
          </a:prstGeom>
          <a:noFill/>
        </p:spPr>
        <p:txBody>
          <a:bodyPr wrap="none" rtlCol="0">
            <a:spAutoFit/>
          </a:bodyPr>
          <a:lstStyle/>
          <a:p>
            <a:r>
              <a:rPr lang="zh-CN" altLang="en-US" sz="3000" b="1" dirty="0" smtClean="0">
                <a:effectLst>
                  <a:outerShdw blurRad="38100" dist="38100" dir="2700000" algn="tl">
                    <a:srgbClr val="000000">
                      <a:alpha val="43137"/>
                    </a:srgbClr>
                  </a:outerShdw>
                </a:effectLst>
              </a:rPr>
              <a:t>（庶人）</a:t>
            </a:r>
            <a:endParaRPr lang="zh-CN" altLang="en-US" sz="3000" dirty="0"/>
          </a:p>
        </p:txBody>
      </p:sp>
    </p:spTree>
  </p:cSld>
  <p:clrMapOvr>
    <a:masterClrMapping/>
  </p:clrMapOvr>
  <p:transition spd="med">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to="" calcmode="lin" valueType="num">
                                      <p:cBhvr>
                                        <p:cTn id="7" dur="1" fill="hold"/>
                                        <p:tgtEl>
                                          <p:spTgt spid="3">
                                            <p:txEl>
                                              <p:pRg st="1" end="1"/>
                                            </p:txEl>
                                          </p:spTgt>
                                        </p:tgtEl>
                                        <p:attrNameLst>
                                          <p:attrName/>
                                        </p:attrNameLst>
                                      </p:cBhvr>
                                    </p:anim>
                                  </p:childTnLst>
                                </p:cTn>
                              </p:par>
                              <p:par>
                                <p:cTn id="8" presetID="24"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 to="" calcmode="lin" valueType="num">
                                      <p:cBhvr>
                                        <p:cTn id="10" dur="1" fill="hold"/>
                                        <p:tgtEl>
                                          <p:spTgt spid="3">
                                            <p:txEl>
                                              <p:pRg st="2" end="2"/>
                                            </p:txEl>
                                          </p:spTgt>
                                        </p:tgtEl>
                                        <p:attrNameLst>
                                          <p:attrName/>
                                        </p:attrNameLst>
                                      </p:cBhvr>
                                    </p:anim>
                                  </p:childTnLst>
                                </p:cTn>
                              </p:par>
                              <p:par>
                                <p:cTn id="11" presetID="24"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to="" calcmode="lin" valueType="num">
                                      <p:cBhvr>
                                        <p:cTn id="13" dur="1" fill="hold"/>
                                        <p:tgtEl>
                                          <p:spTgt spid="3">
                                            <p:txEl>
                                              <p:pRg st="3" end="3"/>
                                            </p:txEl>
                                          </p:spTgt>
                                        </p:tgtEl>
                                        <p:attrNameLst>
                                          <p:attrName/>
                                        </p:attrNameLst>
                                      </p:cBhvr>
                                    </p:anim>
                                  </p:childTnLst>
                                </p:cTn>
                              </p:par>
                              <p:par>
                                <p:cTn id="14" presetID="24"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 to="" calcmode="lin" valueType="num">
                                      <p:cBhvr>
                                        <p:cTn id="16" dur="1" fill="hold"/>
                                        <p:tgtEl>
                                          <p:spTgt spid="3">
                                            <p:txEl>
                                              <p:pRg st="4" end="4"/>
                                            </p:txEl>
                                          </p:spTgt>
                                        </p:tgtEl>
                                        <p:attrNameLst>
                                          <p:attrName/>
                                        </p:attrNameLst>
                                      </p:cBhvr>
                                    </p:anim>
                                  </p:childTnLst>
                                </p:cTn>
                              </p:par>
                              <p:par>
                                <p:cTn id="17" presetID="24"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to="" calcmode="lin" valueType="num">
                                      <p:cBhvr>
                                        <p:cTn id="19" dur="1" fill="hold"/>
                                        <p:tgtEl>
                                          <p:spTgt spid="3">
                                            <p:txEl>
                                              <p:pRg st="5" end="5"/>
                                            </p:txEl>
                                          </p:spTgt>
                                        </p:tgtEl>
                                        <p:attrNameLst>
                                          <p:attrName/>
                                        </p:attrNameLst>
                                      </p:cBhvr>
                                    </p:anim>
                                  </p:childTnLst>
                                </p:cTn>
                              </p:par>
                            </p:childTnLst>
                          </p:cTn>
                        </p:par>
                      </p:childTnLst>
                    </p:cTn>
                  </p:par>
                  <p:par>
                    <p:cTn id="20" fill="hold">
                      <p:stCondLst>
                        <p:cond delay="indefinite"/>
                      </p:stCondLst>
                      <p:childTnLst>
                        <p:par>
                          <p:cTn id="21" fill="hold">
                            <p:stCondLst>
                              <p:cond delay="0"/>
                            </p:stCondLst>
                            <p:childTnLst>
                              <p:par>
                                <p:cTn id="22" presetID="24" presetClass="entr" presetSubtype="0" fill="hold" nodeType="clickEffect">
                                  <p:stCondLst>
                                    <p:cond delay="0"/>
                                  </p:stCondLst>
                                  <p:childTnLst>
                                    <p:set>
                                      <p:cBhvr>
                                        <p:cTn id="23" dur="1" fill="hold">
                                          <p:stCondLst>
                                            <p:cond delay="0"/>
                                          </p:stCondLst>
                                        </p:cTn>
                                        <p:tgtEl>
                                          <p:spTgt spid="4">
                                            <p:txEl>
                                              <p:pRg st="0" end="0"/>
                                            </p:txEl>
                                          </p:spTgt>
                                        </p:tgtEl>
                                        <p:attrNameLst>
                                          <p:attrName>style.visibility</p:attrName>
                                        </p:attrNameLst>
                                      </p:cBhvr>
                                      <p:to>
                                        <p:strVal val="visible"/>
                                      </p:to>
                                    </p:set>
                                    <p:anim to="" calcmode="lin" valueType="num">
                                      <p:cBhvr>
                                        <p:cTn id="24" dur="1" fill="hold"/>
                                        <p:tgtEl>
                                          <p:spTgt spid="4">
                                            <p:txEl>
                                              <p:pRg st="0" end="0"/>
                                            </p:txEl>
                                          </p:spTgt>
                                        </p:tgtEl>
                                        <p:attrNameLst>
                                          <p:attrName/>
                                        </p:attrNameLst>
                                      </p:cBhvr>
                                    </p:anim>
                                  </p:childTnLst>
                                </p:cTn>
                              </p:par>
                            </p:childTnLst>
                          </p:cTn>
                        </p:par>
                      </p:childTnLst>
                    </p:cTn>
                  </p:par>
                  <p:par>
                    <p:cTn id="25" fill="hold">
                      <p:stCondLst>
                        <p:cond delay="indefinite"/>
                      </p:stCondLst>
                      <p:childTnLst>
                        <p:par>
                          <p:cTn id="26" fill="hold">
                            <p:stCondLst>
                              <p:cond delay="0"/>
                            </p:stCondLst>
                            <p:childTnLst>
                              <p:par>
                                <p:cTn id="27" presetID="24" presetClass="entr" presetSubtype="0" fill="hold" nodeType="clickEffect">
                                  <p:stCondLst>
                                    <p:cond delay="0"/>
                                  </p:stCondLst>
                                  <p:childTnLst>
                                    <p:set>
                                      <p:cBhvr>
                                        <p:cTn id="28" dur="1" fill="hold">
                                          <p:stCondLst>
                                            <p:cond delay="0"/>
                                          </p:stCondLst>
                                        </p:cTn>
                                        <p:tgtEl>
                                          <p:spTgt spid="5">
                                            <p:txEl>
                                              <p:pRg st="0" end="0"/>
                                            </p:txEl>
                                          </p:spTgt>
                                        </p:tgtEl>
                                        <p:attrNameLst>
                                          <p:attrName>style.visibility</p:attrName>
                                        </p:attrNameLst>
                                      </p:cBhvr>
                                      <p:to>
                                        <p:strVal val="visible"/>
                                      </p:to>
                                    </p:set>
                                    <p:anim to="" calcmode="lin" valueType="num">
                                      <p:cBhvr>
                                        <p:cTn id="29" dur="1" fill="hold"/>
                                        <p:tgtEl>
                                          <p:spTgt spid="5">
                                            <p:txEl>
                                              <p:pRg st="0" end="0"/>
                                            </p:txEl>
                                          </p:spTgt>
                                        </p:tgtEl>
                                        <p:attrNameLst>
                                          <p:attrName/>
                                        </p:attrNameLst>
                                      </p:cBhvr>
                                    </p:anim>
                                  </p:childTnLst>
                                </p:cTn>
                              </p:par>
                            </p:childTnLst>
                          </p:cTn>
                        </p:par>
                      </p:childTnLst>
                    </p:cTn>
                  </p:par>
                  <p:par>
                    <p:cTn id="30" fill="hold">
                      <p:stCondLst>
                        <p:cond delay="indefinite"/>
                      </p:stCondLst>
                      <p:childTnLst>
                        <p:par>
                          <p:cTn id="31" fill="hold">
                            <p:stCondLst>
                              <p:cond delay="0"/>
                            </p:stCondLst>
                            <p:childTnLst>
                              <p:par>
                                <p:cTn id="32" presetID="24" presetClass="entr" presetSubtype="0" fill="hold" nodeType="click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to="" calcmode="lin" valueType="num">
                                      <p:cBhvr>
                                        <p:cTn id="34" dur="1" fill="hold"/>
                                        <p:tgtEl>
                                          <p:spTgt spid="6">
                                            <p:txEl>
                                              <p:pRg st="0" end="0"/>
                                            </p:txEl>
                                          </p:spTgt>
                                        </p:tgtEl>
                                        <p:attrNameLst>
                                          <p:attrName/>
                                        </p:attrNameLst>
                                      </p:cBhvr>
                                    </p:anim>
                                  </p:childTnLst>
                                </p:cTn>
                              </p:par>
                            </p:childTnLst>
                          </p:cTn>
                        </p:par>
                      </p:childTnLst>
                    </p:cTn>
                  </p:par>
                  <p:par>
                    <p:cTn id="35" fill="hold">
                      <p:stCondLst>
                        <p:cond delay="indefinite"/>
                      </p:stCondLst>
                      <p:childTnLst>
                        <p:par>
                          <p:cTn id="36" fill="hold">
                            <p:stCondLst>
                              <p:cond delay="0"/>
                            </p:stCondLst>
                            <p:childTnLst>
                              <p:par>
                                <p:cTn id="37" presetID="24" presetClass="entr" presetSubtype="0" fill="hold" nodeType="clickEffect">
                                  <p:stCondLst>
                                    <p:cond delay="0"/>
                                  </p:stCondLst>
                                  <p:childTnLst>
                                    <p:set>
                                      <p:cBhvr>
                                        <p:cTn id="38" dur="1" fill="hold">
                                          <p:stCondLst>
                                            <p:cond delay="0"/>
                                          </p:stCondLst>
                                        </p:cTn>
                                        <p:tgtEl>
                                          <p:spTgt spid="7">
                                            <p:txEl>
                                              <p:pRg st="0" end="0"/>
                                            </p:txEl>
                                          </p:spTgt>
                                        </p:tgtEl>
                                        <p:attrNameLst>
                                          <p:attrName>style.visibility</p:attrName>
                                        </p:attrNameLst>
                                      </p:cBhvr>
                                      <p:to>
                                        <p:strVal val="visible"/>
                                      </p:to>
                                    </p:set>
                                    <p:anim to="" calcmode="lin" valueType="num">
                                      <p:cBhvr>
                                        <p:cTn id="39" dur="1" fill="hold"/>
                                        <p:tgtEl>
                                          <p:spTgt spid="7">
                                            <p:txEl>
                                              <p:pRg st="0" end="0"/>
                                            </p:txEl>
                                          </p:spTgt>
                                        </p:tgtEl>
                                        <p:attrNameLst>
                                          <p:attrName/>
                                        </p:attrNameLst>
                                      </p:cBhvr>
                                    </p:anim>
                                  </p:childTnLst>
                                </p:cTn>
                              </p:par>
                            </p:childTnLst>
                          </p:cTn>
                        </p:par>
                      </p:childTnLst>
                    </p:cTn>
                  </p:par>
                  <p:par>
                    <p:cTn id="40" fill="hold">
                      <p:stCondLst>
                        <p:cond delay="indefinite"/>
                      </p:stCondLst>
                      <p:childTnLst>
                        <p:par>
                          <p:cTn id="41" fill="hold">
                            <p:stCondLst>
                              <p:cond delay="0"/>
                            </p:stCondLst>
                            <p:childTnLst>
                              <p:par>
                                <p:cTn id="42" presetID="24" presetClass="entr" presetSubtype="0" fill="hold" nodeType="clickEffect">
                                  <p:stCondLst>
                                    <p:cond delay="0"/>
                                  </p:stCondLst>
                                  <p:childTnLst>
                                    <p:set>
                                      <p:cBhvr>
                                        <p:cTn id="43" dur="1" fill="hold">
                                          <p:stCondLst>
                                            <p:cond delay="0"/>
                                          </p:stCondLst>
                                        </p:cTn>
                                        <p:tgtEl>
                                          <p:spTgt spid="8">
                                            <p:txEl>
                                              <p:pRg st="0" end="0"/>
                                            </p:txEl>
                                          </p:spTgt>
                                        </p:tgtEl>
                                        <p:attrNameLst>
                                          <p:attrName>style.visibility</p:attrName>
                                        </p:attrNameLst>
                                      </p:cBhvr>
                                      <p:to>
                                        <p:strVal val="visible"/>
                                      </p:to>
                                    </p:set>
                                    <p:anim to="" calcmode="lin" valueType="num">
                                      <p:cBhvr>
                                        <p:cTn id="44" dur="1" fill="hold"/>
                                        <p:tgtEl>
                                          <p:spTgt spid="8">
                                            <p:txEl>
                                              <p:pRg st="0" end="0"/>
                                            </p:txEl>
                                          </p:spTgt>
                                        </p:tgtEl>
                                        <p:attrNameLst>
                                          <p:attrName/>
                                        </p:attrNameLst>
                                      </p:cBhvr>
                                    </p:anim>
                                  </p:childTnLst>
                                </p:cTn>
                              </p:par>
                            </p:childTnLst>
                          </p:cTn>
                        </p:par>
                      </p:childTnLst>
                    </p:cTn>
                  </p:par>
                  <p:par>
                    <p:cTn id="45" fill="hold">
                      <p:stCondLst>
                        <p:cond delay="indefinite"/>
                      </p:stCondLst>
                      <p:childTnLst>
                        <p:par>
                          <p:cTn id="46" fill="hold">
                            <p:stCondLst>
                              <p:cond delay="0"/>
                            </p:stCondLst>
                            <p:childTnLst>
                              <p:par>
                                <p:cTn id="47" presetID="24"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to="" calcmode="lin" valueType="num">
                                      <p:cBhvr>
                                        <p:cTn id="49" dur="1" fill="hold"/>
                                        <p:tgtEl>
                                          <p:spTgt spid="3">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lnSpcReduction="10000"/>
          </a:bodyPr>
          <a:lstStyle/>
          <a:p>
            <a:pPr>
              <a:buFont typeface="Wingdings" pitchFamily="2" charset="2"/>
              <a:buChar char="l"/>
            </a:pPr>
            <a:r>
              <a:rPr lang="en-US" b="1" dirty="0" smtClean="0">
                <a:effectLst>
                  <a:outerShdw blurRad="38100" dist="38100" dir="2700000" algn="tl">
                    <a:srgbClr val="000000">
                      <a:alpha val="43137"/>
                    </a:srgbClr>
                  </a:outerShdw>
                </a:effectLst>
                <a:latin typeface="黑体" pitchFamily="49" charset="-122"/>
                <a:ea typeface="黑体" pitchFamily="49" charset="-122"/>
              </a:rPr>
              <a:t>1.2 </a:t>
            </a:r>
            <a:r>
              <a:rPr lang="zh-CN" altLang="en-US" b="1" dirty="0" smtClean="0">
                <a:effectLst>
                  <a:outerShdw blurRad="38100" dist="38100" dir="2700000" algn="tl">
                    <a:srgbClr val="000000">
                      <a:alpha val="43137"/>
                    </a:srgbClr>
                  </a:outerShdw>
                </a:effectLst>
                <a:latin typeface="黑体" pitchFamily="49" charset="-122"/>
                <a:ea typeface="黑体" pitchFamily="49" charset="-122"/>
              </a:rPr>
              <a:t>同义词的时代性</a:t>
            </a:r>
            <a:endParaRPr lang="en-US" altLang="zh-CN" b="1" dirty="0" smtClean="0">
              <a:effectLst>
                <a:outerShdw blurRad="38100" dist="38100" dir="2700000" algn="tl">
                  <a:srgbClr val="000000">
                    <a:alpha val="43137"/>
                  </a:srgbClr>
                </a:outerShdw>
              </a:effectLst>
              <a:latin typeface="黑体" pitchFamily="49" charset="-122"/>
              <a:ea typeface="黑体" pitchFamily="49" charset="-122"/>
            </a:endParaRPr>
          </a:p>
          <a:p>
            <a:r>
              <a:rPr lang="zh-CN" altLang="en-US" b="1" dirty="0">
                <a:effectLst>
                  <a:outerShdw blurRad="38100" dist="38100" dir="2700000" algn="tl">
                    <a:srgbClr val="000000">
                      <a:alpha val="43137"/>
                    </a:srgbClr>
                  </a:outerShdw>
                </a:effectLst>
                <a:latin typeface="仿宋" pitchFamily="49" charset="-122"/>
                <a:ea typeface="仿宋" pitchFamily="49" charset="-122"/>
              </a:rPr>
              <a:t>赵克勤指出，古代汉语的同义词是由于词义的演变而形成的，而且也随着词汇的历史发展而变化，因而具有一定的</a:t>
            </a:r>
            <a:r>
              <a:rPr lang="zh-CN" altLang="en-US" b="1" dirty="0" smtClean="0">
                <a:effectLst>
                  <a:outerShdw blurRad="38100" dist="38100" dir="2700000" algn="tl">
                    <a:srgbClr val="000000">
                      <a:alpha val="43137"/>
                    </a:srgbClr>
                  </a:outerShdw>
                </a:effectLst>
                <a:latin typeface="仿宋" pitchFamily="49" charset="-122"/>
                <a:ea typeface="仿宋" pitchFamily="49" charset="-122"/>
              </a:rPr>
              <a:t>时代性（</a:t>
            </a:r>
            <a:r>
              <a:rPr lang="zh-CN" altLang="en-US" b="1" dirty="0">
                <a:effectLst>
                  <a:outerShdw blurRad="38100" dist="38100" dir="2700000" algn="tl">
                    <a:srgbClr val="000000">
                      <a:alpha val="43137"/>
                    </a:srgbClr>
                  </a:outerShdw>
                </a:effectLst>
                <a:latin typeface="仿宋" pitchFamily="49" charset="-122"/>
                <a:ea typeface="仿宋" pitchFamily="49" charset="-122"/>
              </a:rPr>
              <a:t>参见赵克勤</a:t>
            </a:r>
            <a:r>
              <a:rPr lang="en-US" altLang="zh-CN" b="1" dirty="0">
                <a:effectLst>
                  <a:outerShdw blurRad="38100" dist="38100" dir="2700000" algn="tl">
                    <a:srgbClr val="000000">
                      <a:alpha val="43137"/>
                    </a:srgbClr>
                  </a:outerShdw>
                </a:effectLst>
                <a:latin typeface="仿宋" pitchFamily="49" charset="-122"/>
                <a:ea typeface="仿宋" pitchFamily="49" charset="-122"/>
              </a:rPr>
              <a:t>《</a:t>
            </a:r>
            <a:r>
              <a:rPr lang="zh-CN" altLang="en-US" b="1" dirty="0">
                <a:effectLst>
                  <a:outerShdw blurRad="38100" dist="38100" dir="2700000" algn="tl">
                    <a:srgbClr val="000000">
                      <a:alpha val="43137"/>
                    </a:srgbClr>
                  </a:outerShdw>
                </a:effectLst>
                <a:latin typeface="仿宋" pitchFamily="49" charset="-122"/>
                <a:ea typeface="仿宋" pitchFamily="49" charset="-122"/>
              </a:rPr>
              <a:t>古代汉语词汇学</a:t>
            </a:r>
            <a:r>
              <a:rPr lang="en-US" altLang="zh-CN" b="1" dirty="0">
                <a:effectLst>
                  <a:outerShdw blurRad="38100" dist="38100" dir="2700000" algn="tl">
                    <a:srgbClr val="000000">
                      <a:alpha val="43137"/>
                    </a:srgbClr>
                  </a:outerShdw>
                </a:effectLst>
                <a:latin typeface="仿宋" pitchFamily="49" charset="-122"/>
                <a:ea typeface="仿宋" pitchFamily="49" charset="-122"/>
              </a:rPr>
              <a:t>》</a:t>
            </a:r>
            <a:r>
              <a:rPr lang="zh-CN" altLang="en-US" b="1" dirty="0">
                <a:effectLst>
                  <a:outerShdw blurRad="38100" dist="38100" dir="2700000" algn="tl">
                    <a:srgbClr val="000000">
                      <a:alpha val="43137"/>
                    </a:srgbClr>
                  </a:outerShdw>
                </a:effectLst>
                <a:latin typeface="仿宋" pitchFamily="49" charset="-122"/>
                <a:ea typeface="仿宋" pitchFamily="49" charset="-122"/>
              </a:rPr>
              <a:t>第</a:t>
            </a:r>
            <a:r>
              <a:rPr lang="en-US" b="1" dirty="0">
                <a:effectLst>
                  <a:outerShdw blurRad="38100" dist="38100" dir="2700000" algn="tl">
                    <a:srgbClr val="000000">
                      <a:alpha val="43137"/>
                    </a:srgbClr>
                  </a:outerShdw>
                </a:effectLst>
                <a:latin typeface="仿宋" pitchFamily="49" charset="-122"/>
                <a:ea typeface="仿宋" pitchFamily="49" charset="-122"/>
              </a:rPr>
              <a:t>122</a:t>
            </a:r>
            <a:r>
              <a:rPr lang="zh-CN" altLang="en-US" b="1" dirty="0">
                <a:effectLst>
                  <a:outerShdw blurRad="38100" dist="38100" dir="2700000" algn="tl">
                    <a:srgbClr val="000000">
                      <a:alpha val="43137"/>
                    </a:srgbClr>
                  </a:outerShdw>
                </a:effectLst>
                <a:latin typeface="仿宋" pitchFamily="49" charset="-122"/>
                <a:ea typeface="仿宋" pitchFamily="49" charset="-122"/>
              </a:rPr>
              <a:t>页，商务印书馆，</a:t>
            </a:r>
            <a:r>
              <a:rPr lang="en-US" b="1" dirty="0">
                <a:effectLst>
                  <a:outerShdw blurRad="38100" dist="38100" dir="2700000" algn="tl">
                    <a:srgbClr val="000000">
                      <a:alpha val="43137"/>
                    </a:srgbClr>
                  </a:outerShdw>
                </a:effectLst>
                <a:latin typeface="仿宋" pitchFamily="49" charset="-122"/>
                <a:ea typeface="仿宋" pitchFamily="49" charset="-122"/>
              </a:rPr>
              <a:t>1994</a:t>
            </a:r>
            <a:r>
              <a:rPr lang="zh-CN" altLang="en-US" b="1" dirty="0">
                <a:effectLst>
                  <a:outerShdw blurRad="38100" dist="38100" dir="2700000" algn="tl">
                    <a:srgbClr val="000000">
                      <a:alpha val="43137"/>
                    </a:srgbClr>
                  </a:outerShdw>
                </a:effectLst>
                <a:latin typeface="仿宋" pitchFamily="49" charset="-122"/>
                <a:ea typeface="仿宋" pitchFamily="49" charset="-122"/>
              </a:rPr>
              <a:t>年</a:t>
            </a:r>
            <a:r>
              <a:rPr lang="en-US" b="1" dirty="0">
                <a:effectLst>
                  <a:outerShdw blurRad="38100" dist="38100" dir="2700000" algn="tl">
                    <a:srgbClr val="000000">
                      <a:alpha val="43137"/>
                    </a:srgbClr>
                  </a:outerShdw>
                </a:effectLst>
                <a:latin typeface="仿宋" pitchFamily="49" charset="-122"/>
                <a:ea typeface="仿宋" pitchFamily="49" charset="-122"/>
              </a:rPr>
              <a:t>6</a:t>
            </a:r>
            <a:r>
              <a:rPr lang="zh-CN" altLang="en-US" b="1" dirty="0" smtClean="0">
                <a:effectLst>
                  <a:outerShdw blurRad="38100" dist="38100" dir="2700000" algn="tl">
                    <a:srgbClr val="000000">
                      <a:alpha val="43137"/>
                    </a:srgbClr>
                  </a:outerShdw>
                </a:effectLst>
                <a:latin typeface="仿宋" pitchFamily="49" charset="-122"/>
                <a:ea typeface="仿宋" pitchFamily="49" charset="-122"/>
              </a:rPr>
              <a:t>月）。</a:t>
            </a:r>
            <a:endParaRPr lang="en-US" altLang="zh-CN" b="1" dirty="0" smtClean="0">
              <a:effectLst>
                <a:outerShdw blurRad="38100" dist="38100" dir="2700000" algn="tl">
                  <a:srgbClr val="000000">
                    <a:alpha val="43137"/>
                  </a:srgbClr>
                </a:outerShdw>
              </a:effectLst>
              <a:latin typeface="仿宋" pitchFamily="49" charset="-122"/>
              <a:ea typeface="仿宋" pitchFamily="49" charset="-122"/>
            </a:endParaRPr>
          </a:p>
          <a:p>
            <a:r>
              <a:rPr lang="zh-CN" altLang="en-US" b="1" dirty="0">
                <a:effectLst>
                  <a:outerShdw blurRad="38100" dist="38100" dir="2700000" algn="tl">
                    <a:srgbClr val="000000">
                      <a:alpha val="43137"/>
                    </a:srgbClr>
                  </a:outerShdw>
                </a:effectLst>
              </a:rPr>
              <a:t>对于</a:t>
            </a:r>
            <a:r>
              <a:rPr lang="zh-CN" altLang="en-US" b="1" dirty="0" smtClean="0">
                <a:effectLst>
                  <a:outerShdw blurRad="38100" dist="38100" dir="2700000" algn="tl">
                    <a:srgbClr val="000000">
                      <a:alpha val="43137"/>
                    </a:srgbClr>
                  </a:outerShdw>
                </a:effectLst>
              </a:rPr>
              <a:t>同义词我们要</a:t>
            </a:r>
            <a:r>
              <a:rPr lang="zh-CN" altLang="en-US" b="1" dirty="0">
                <a:effectLst>
                  <a:outerShdw blurRad="38100" dist="38100" dir="2700000" algn="tl">
                    <a:srgbClr val="000000">
                      <a:alpha val="43137"/>
                    </a:srgbClr>
                  </a:outerShdw>
                </a:effectLst>
              </a:rPr>
              <a:t>有一个历史的观点，这是因为词的意义是在不断地变化的，它们之间的关系也会随之发生变化。</a:t>
            </a:r>
            <a:endParaRPr lang="zh-CN" altLang="en-US" b="1" dirty="0">
              <a:effectLst>
                <a:outerShdw blurRad="38100" dist="38100" dir="2700000" algn="tl">
                  <a:srgbClr val="000000">
                    <a:alpha val="43137"/>
                  </a:srgbClr>
                </a:outerShdw>
              </a:effectLst>
              <a:latin typeface="仿宋" pitchFamily="49" charset="-122"/>
              <a:ea typeface="仿宋" pitchFamily="49" charset="-122"/>
            </a:endParaRPr>
          </a:p>
        </p:txBody>
      </p:sp>
    </p:spTree>
  </p:cSld>
  <p:clrMapOvr>
    <a:masterClrMapping/>
  </p:clrMapOvr>
  <p:transition spd="med">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to="" calcmode="lin" valueType="num">
                                      <p:cBhvr>
                                        <p:cTn id="7" dur="1" fill="hold"/>
                                        <p:tgtEl>
                                          <p:spTgt spid="3">
                                            <p:txEl>
                                              <p:pRg st="1" end="1"/>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a:buFont typeface="Wingdings" pitchFamily="2" charset="2"/>
              <a:buChar char="l"/>
            </a:pPr>
            <a:r>
              <a:rPr lang="zh-CN" altLang="en-US" b="1" dirty="0">
                <a:effectLst>
                  <a:outerShdw blurRad="38100" dist="38100" dir="2700000" algn="tl">
                    <a:srgbClr val="000000">
                      <a:alpha val="43137"/>
                    </a:srgbClr>
                  </a:outerShdw>
                </a:effectLst>
              </a:rPr>
              <a:t>对于同义关系的变化，要注意两种</a:t>
            </a:r>
            <a:r>
              <a:rPr lang="zh-CN" altLang="en-US" b="1" dirty="0" smtClean="0">
                <a:effectLst>
                  <a:outerShdw blurRad="38100" dist="38100" dir="2700000" algn="tl">
                    <a:srgbClr val="000000">
                      <a:alpha val="43137"/>
                    </a:srgbClr>
                  </a:outerShdw>
                </a:effectLst>
              </a:rPr>
              <a:t>情况：</a:t>
            </a:r>
            <a:endParaRPr lang="en-US" altLang="zh-CN" b="1" dirty="0" smtClean="0">
              <a:effectLst>
                <a:outerShdw blurRad="38100" dist="38100" dir="2700000" algn="tl">
                  <a:srgbClr val="000000">
                    <a:alpha val="43137"/>
                  </a:srgbClr>
                </a:outerShdw>
              </a:effectLst>
            </a:endParaRPr>
          </a:p>
          <a:p>
            <a:r>
              <a:rPr lang="zh-CN" altLang="en-US" b="1" dirty="0">
                <a:effectLst>
                  <a:outerShdw blurRad="38100" dist="38100" dir="2700000" algn="tl">
                    <a:srgbClr val="000000">
                      <a:alpha val="43137"/>
                    </a:srgbClr>
                  </a:outerShdw>
                </a:effectLst>
              </a:rPr>
              <a:t>一是过去有的词构成同义关系，但后来没有了</a:t>
            </a:r>
            <a:r>
              <a:rPr lang="zh-CN" altLang="en-US" b="1" dirty="0" smtClean="0">
                <a:effectLst>
                  <a:outerShdw blurRad="38100" dist="38100" dir="2700000" algn="tl">
                    <a:srgbClr val="000000">
                      <a:alpha val="43137"/>
                    </a:srgbClr>
                  </a:outerShdw>
                </a:effectLst>
              </a:rPr>
              <a:t>。</a:t>
            </a:r>
            <a:endParaRPr lang="en-US" altLang="zh-CN" b="1" dirty="0" smtClean="0">
              <a:effectLst>
                <a:outerShdw blurRad="38100" dist="38100" dir="2700000" algn="tl">
                  <a:srgbClr val="000000">
                    <a:alpha val="43137"/>
                  </a:srgbClr>
                </a:outerShdw>
              </a:effectLst>
            </a:endParaRPr>
          </a:p>
          <a:p>
            <a:r>
              <a:rPr lang="zh-CN" altLang="en-US" b="1" dirty="0">
                <a:effectLst>
                  <a:outerShdw blurRad="38100" dist="38100" dir="2700000" algn="tl">
                    <a:srgbClr val="000000">
                      <a:alpha val="43137"/>
                    </a:srgbClr>
                  </a:outerShdw>
                </a:effectLst>
              </a:rPr>
              <a:t>二是有些词原来没有同义关系，后来经过词义的引申，变成了同义词。</a:t>
            </a:r>
            <a:endParaRPr lang="en-US" altLang="zh-CN" b="1" dirty="0" smtClean="0">
              <a:effectLst>
                <a:outerShdw blurRad="38100" dist="38100" dir="2700000" algn="tl">
                  <a:srgbClr val="000000">
                    <a:alpha val="43137"/>
                  </a:srgbClr>
                </a:outerShdw>
              </a:effectLst>
            </a:endParaRPr>
          </a:p>
          <a:p>
            <a:endParaRPr lang="zh-CN" altLang="en-US" dirty="0"/>
          </a:p>
        </p:txBody>
      </p:sp>
    </p:spTree>
  </p:cSld>
  <p:clrMapOvr>
    <a:masterClrMapping/>
  </p:clrMapOvr>
  <p:transition spd="med">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to="" calcmode="lin" valueType="num">
                                      <p:cBhvr>
                                        <p:cTn id="7" dur="1" fill="hold"/>
                                        <p:tgtEl>
                                          <p:spTgt spid="3">
                                            <p:txEl>
                                              <p:pRg st="1" end="1"/>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b="1" dirty="0" smtClean="0">
                <a:effectLst>
                  <a:outerShdw blurRad="38100" dist="38100" dir="2700000" algn="tl">
                    <a:srgbClr val="000000">
                      <a:alpha val="43137"/>
                    </a:srgbClr>
                  </a:outerShdw>
                </a:effectLst>
                <a:latin typeface="黑体" pitchFamily="49" charset="-122"/>
                <a:ea typeface="黑体" pitchFamily="49" charset="-122"/>
              </a:rPr>
              <a:t>后</a:t>
            </a:r>
            <a:r>
              <a:rPr lang="en-US" altLang="zh-CN" b="1" dirty="0" smtClean="0">
                <a:effectLst>
                  <a:outerShdw blurRad="38100" dist="38100" dir="2700000" algn="tl">
                    <a:srgbClr val="000000">
                      <a:alpha val="43137"/>
                    </a:srgbClr>
                  </a:outerShdw>
                </a:effectLst>
                <a:latin typeface="黑体" pitchFamily="49" charset="-122"/>
                <a:ea typeface="黑体" pitchFamily="49" charset="-122"/>
              </a:rPr>
              <a:t>—</a:t>
            </a:r>
            <a:r>
              <a:rPr lang="zh-CN" altLang="en-US" b="1" dirty="0" smtClean="0">
                <a:effectLst>
                  <a:outerShdw blurRad="38100" dist="38100" dir="2700000" algn="tl">
                    <a:srgbClr val="000000">
                      <a:alpha val="43137"/>
                    </a:srgbClr>
                  </a:outerShdw>
                </a:effectLst>
                <a:latin typeface="黑体" pitchFamily="49" charset="-122"/>
                <a:ea typeface="黑体" pitchFamily="49" charset="-122"/>
              </a:rPr>
              <a:t>王</a:t>
            </a:r>
            <a:endParaRPr lang="en-US" altLang="zh-CN" b="1" dirty="0" smtClean="0">
              <a:effectLst>
                <a:outerShdw blurRad="38100" dist="38100" dir="2700000" algn="tl">
                  <a:srgbClr val="000000">
                    <a:alpha val="43137"/>
                  </a:srgbClr>
                </a:outerShdw>
              </a:effectLst>
              <a:latin typeface="黑体" pitchFamily="49" charset="-122"/>
              <a:ea typeface="黑体" pitchFamily="49" charset="-122"/>
            </a:endParaRPr>
          </a:p>
          <a:p>
            <a:r>
              <a:rPr lang="zh-CN" altLang="en-US" b="1" dirty="0" smtClean="0">
                <a:effectLst>
                  <a:outerShdw blurRad="38100" dist="38100" dir="2700000" algn="tl">
                    <a:srgbClr val="000000">
                      <a:alpha val="43137"/>
                    </a:srgbClr>
                  </a:outerShdw>
                </a:effectLst>
                <a:latin typeface="黑体" pitchFamily="49" charset="-122"/>
                <a:ea typeface="黑体" pitchFamily="49" charset="-122"/>
              </a:rPr>
              <a:t>植</a:t>
            </a:r>
            <a:r>
              <a:rPr lang="en-US" altLang="zh-CN" b="1" dirty="0" smtClean="0">
                <a:effectLst>
                  <a:outerShdw blurRad="38100" dist="38100" dir="2700000" algn="tl">
                    <a:srgbClr val="000000">
                      <a:alpha val="43137"/>
                    </a:srgbClr>
                  </a:outerShdw>
                </a:effectLst>
                <a:latin typeface="黑体" pitchFamily="49" charset="-122"/>
                <a:ea typeface="黑体" pitchFamily="49" charset="-122"/>
              </a:rPr>
              <a:t>—</a:t>
            </a:r>
            <a:r>
              <a:rPr lang="zh-CN" altLang="en-US" b="1" dirty="0" smtClean="0">
                <a:effectLst>
                  <a:outerShdw blurRad="38100" dist="38100" dir="2700000" algn="tl">
                    <a:srgbClr val="000000">
                      <a:alpha val="43137"/>
                    </a:srgbClr>
                  </a:outerShdw>
                </a:effectLst>
                <a:latin typeface="黑体" pitchFamily="49" charset="-122"/>
                <a:ea typeface="黑体" pitchFamily="49" charset="-122"/>
              </a:rPr>
              <a:t>艺</a:t>
            </a:r>
            <a:r>
              <a:rPr lang="en-US" altLang="zh-CN" b="1" dirty="0" smtClean="0">
                <a:effectLst>
                  <a:outerShdw blurRad="38100" dist="38100" dir="2700000" algn="tl">
                    <a:srgbClr val="000000">
                      <a:alpha val="43137"/>
                    </a:srgbClr>
                  </a:outerShdw>
                </a:effectLst>
                <a:latin typeface="黑体" pitchFamily="49" charset="-122"/>
                <a:ea typeface="黑体" pitchFamily="49" charset="-122"/>
              </a:rPr>
              <a:t>—</a:t>
            </a:r>
            <a:r>
              <a:rPr lang="zh-CN" altLang="en-US" b="1" dirty="0" smtClean="0">
                <a:effectLst>
                  <a:outerShdw blurRad="38100" dist="38100" dir="2700000" algn="tl">
                    <a:srgbClr val="000000">
                      <a:alpha val="43137"/>
                    </a:srgbClr>
                  </a:outerShdw>
                </a:effectLst>
                <a:latin typeface="黑体" pitchFamily="49" charset="-122"/>
                <a:ea typeface="黑体" pitchFamily="49" charset="-122"/>
              </a:rPr>
              <a:t>树</a:t>
            </a:r>
            <a:r>
              <a:rPr lang="en-US" altLang="zh-CN" b="1" dirty="0" smtClean="0">
                <a:effectLst>
                  <a:outerShdw blurRad="38100" dist="38100" dir="2700000" algn="tl">
                    <a:srgbClr val="000000">
                      <a:alpha val="43137"/>
                    </a:srgbClr>
                  </a:outerShdw>
                </a:effectLst>
                <a:latin typeface="黑体" pitchFamily="49" charset="-122"/>
                <a:ea typeface="黑体" pitchFamily="49" charset="-122"/>
              </a:rPr>
              <a:t>—</a:t>
            </a:r>
            <a:r>
              <a:rPr lang="zh-CN" altLang="en-US" b="1" dirty="0" smtClean="0">
                <a:effectLst>
                  <a:outerShdw blurRad="38100" dist="38100" dir="2700000" algn="tl">
                    <a:srgbClr val="000000">
                      <a:alpha val="43137"/>
                    </a:srgbClr>
                  </a:outerShdw>
                </a:effectLst>
                <a:latin typeface="黑体" pitchFamily="49" charset="-122"/>
                <a:ea typeface="黑体" pitchFamily="49" charset="-122"/>
              </a:rPr>
              <a:t>种</a:t>
            </a:r>
            <a:endParaRPr lang="en-US" altLang="zh-CN" b="1" dirty="0" smtClean="0">
              <a:effectLst>
                <a:outerShdw blurRad="38100" dist="38100" dir="2700000" algn="tl">
                  <a:srgbClr val="000000">
                    <a:alpha val="43137"/>
                  </a:srgbClr>
                </a:outerShdw>
              </a:effectLst>
              <a:latin typeface="黑体" pitchFamily="49" charset="-122"/>
              <a:ea typeface="黑体" pitchFamily="49" charset="-122"/>
            </a:endParaRPr>
          </a:p>
          <a:p>
            <a:r>
              <a:rPr lang="zh-CN" altLang="en-US" b="1" dirty="0" smtClean="0">
                <a:effectLst>
                  <a:outerShdw blurRad="38100" dist="38100" dir="2700000" algn="tl">
                    <a:srgbClr val="000000">
                      <a:alpha val="43137"/>
                    </a:srgbClr>
                  </a:outerShdw>
                </a:effectLst>
                <a:latin typeface="黑体" pitchFamily="49" charset="-122"/>
                <a:ea typeface="黑体" pitchFamily="49" charset="-122"/>
              </a:rPr>
              <a:t>信</a:t>
            </a:r>
            <a:r>
              <a:rPr lang="en-US" altLang="zh-CN" b="1" dirty="0" smtClean="0">
                <a:effectLst>
                  <a:outerShdw blurRad="38100" dist="38100" dir="2700000" algn="tl">
                    <a:srgbClr val="000000">
                      <a:alpha val="43137"/>
                    </a:srgbClr>
                  </a:outerShdw>
                </a:effectLst>
                <a:latin typeface="黑体" pitchFamily="49" charset="-122"/>
                <a:ea typeface="黑体" pitchFamily="49" charset="-122"/>
              </a:rPr>
              <a:t>—</a:t>
            </a:r>
            <a:r>
              <a:rPr lang="zh-CN" altLang="en-US" b="1" dirty="0" smtClean="0">
                <a:effectLst>
                  <a:outerShdw blurRad="38100" dist="38100" dir="2700000" algn="tl">
                    <a:srgbClr val="000000">
                      <a:alpha val="43137"/>
                    </a:srgbClr>
                  </a:outerShdw>
                </a:effectLst>
                <a:latin typeface="黑体" pitchFamily="49" charset="-122"/>
                <a:ea typeface="黑体" pitchFamily="49" charset="-122"/>
              </a:rPr>
              <a:t>诚</a:t>
            </a:r>
            <a:endParaRPr lang="en-US" altLang="zh-CN" b="1" dirty="0" smtClean="0">
              <a:effectLst>
                <a:outerShdw blurRad="38100" dist="38100" dir="2700000" algn="tl">
                  <a:srgbClr val="000000">
                    <a:alpha val="43137"/>
                  </a:srgbClr>
                </a:outerShdw>
              </a:effectLst>
              <a:latin typeface="黑体" pitchFamily="49" charset="-122"/>
              <a:ea typeface="黑体" pitchFamily="49" charset="-122"/>
            </a:endParaRPr>
          </a:p>
          <a:p>
            <a:endParaRPr lang="en-US" altLang="zh-CN" b="1" dirty="0">
              <a:effectLst>
                <a:outerShdw blurRad="38100" dist="38100" dir="2700000" algn="tl">
                  <a:srgbClr val="000000">
                    <a:alpha val="43137"/>
                  </a:srgbClr>
                </a:outerShdw>
              </a:effectLst>
              <a:latin typeface="黑体" pitchFamily="49" charset="-122"/>
              <a:ea typeface="黑体" pitchFamily="49" charset="-122"/>
            </a:endParaRPr>
          </a:p>
          <a:p>
            <a:r>
              <a:rPr lang="zh-CN" altLang="en-US" b="1" dirty="0" smtClean="0">
                <a:effectLst>
                  <a:outerShdw blurRad="38100" dist="38100" dir="2700000" algn="tl">
                    <a:srgbClr val="000000">
                      <a:alpha val="43137"/>
                    </a:srgbClr>
                  </a:outerShdw>
                </a:effectLst>
                <a:latin typeface="黑体" pitchFamily="49" charset="-122"/>
                <a:ea typeface="黑体" pitchFamily="49" charset="-122"/>
              </a:rPr>
              <a:t>贫</a:t>
            </a:r>
            <a:r>
              <a:rPr lang="en-US" altLang="zh-CN" b="1" dirty="0" smtClean="0">
                <a:effectLst>
                  <a:outerShdw blurRad="38100" dist="38100" dir="2700000" algn="tl">
                    <a:srgbClr val="000000">
                      <a:alpha val="43137"/>
                    </a:srgbClr>
                  </a:outerShdw>
                </a:effectLst>
                <a:latin typeface="黑体" pitchFamily="49" charset="-122"/>
                <a:ea typeface="黑体" pitchFamily="49" charset="-122"/>
              </a:rPr>
              <a:t>—</a:t>
            </a:r>
            <a:r>
              <a:rPr lang="zh-CN" altLang="en-US" b="1" dirty="0" smtClean="0">
                <a:effectLst>
                  <a:outerShdw blurRad="38100" dist="38100" dir="2700000" algn="tl">
                    <a:srgbClr val="000000">
                      <a:alpha val="43137"/>
                    </a:srgbClr>
                  </a:outerShdw>
                </a:effectLst>
                <a:latin typeface="黑体" pitchFamily="49" charset="-122"/>
                <a:ea typeface="黑体" pitchFamily="49" charset="-122"/>
              </a:rPr>
              <a:t>穷</a:t>
            </a:r>
            <a:endParaRPr lang="en-US" altLang="zh-CN" b="1" dirty="0" smtClean="0">
              <a:effectLst>
                <a:outerShdw blurRad="38100" dist="38100" dir="2700000" algn="tl">
                  <a:srgbClr val="000000">
                    <a:alpha val="43137"/>
                  </a:srgbClr>
                </a:outerShdw>
              </a:effectLst>
              <a:latin typeface="黑体" pitchFamily="49" charset="-122"/>
              <a:ea typeface="黑体" pitchFamily="49" charset="-122"/>
            </a:endParaRPr>
          </a:p>
          <a:p>
            <a:r>
              <a:rPr lang="zh-CN" altLang="en-US" b="1" dirty="0" smtClean="0">
                <a:effectLst>
                  <a:outerShdw blurRad="38100" dist="38100" dir="2700000" algn="tl">
                    <a:srgbClr val="000000">
                      <a:alpha val="43137"/>
                    </a:srgbClr>
                  </a:outerShdw>
                </a:effectLst>
                <a:latin typeface="黑体" pitchFamily="49" charset="-122"/>
                <a:ea typeface="黑体" pitchFamily="49" charset="-122"/>
              </a:rPr>
              <a:t>美</a:t>
            </a:r>
            <a:r>
              <a:rPr lang="en-US" altLang="zh-CN" b="1" dirty="0" smtClean="0">
                <a:effectLst>
                  <a:outerShdw blurRad="38100" dist="38100" dir="2700000" algn="tl">
                    <a:srgbClr val="000000">
                      <a:alpha val="43137"/>
                    </a:srgbClr>
                  </a:outerShdw>
                </a:effectLst>
                <a:latin typeface="黑体" pitchFamily="49" charset="-122"/>
                <a:ea typeface="黑体" pitchFamily="49" charset="-122"/>
              </a:rPr>
              <a:t>—</a:t>
            </a:r>
            <a:r>
              <a:rPr lang="zh-CN" altLang="en-US" b="1" dirty="0" smtClean="0">
                <a:effectLst>
                  <a:outerShdw blurRad="38100" dist="38100" dir="2700000" algn="tl">
                    <a:srgbClr val="000000">
                      <a:alpha val="43137"/>
                    </a:srgbClr>
                  </a:outerShdw>
                </a:effectLst>
                <a:latin typeface="黑体" pitchFamily="49" charset="-122"/>
                <a:ea typeface="黑体" pitchFamily="49" charset="-122"/>
              </a:rPr>
              <a:t>好</a:t>
            </a:r>
            <a:endParaRPr lang="en-US" altLang="zh-CN" b="1" dirty="0" smtClean="0">
              <a:effectLst>
                <a:outerShdw blurRad="38100" dist="38100" dir="2700000" algn="tl">
                  <a:srgbClr val="000000">
                    <a:alpha val="43137"/>
                  </a:srgbClr>
                </a:outerShdw>
              </a:effectLst>
              <a:latin typeface="黑体" pitchFamily="49" charset="-122"/>
              <a:ea typeface="黑体" pitchFamily="49" charset="-122"/>
            </a:endParaRPr>
          </a:p>
          <a:p>
            <a:r>
              <a:rPr lang="zh-CN" altLang="en-US" b="1" dirty="0" smtClean="0">
                <a:effectLst>
                  <a:outerShdw blurRad="38100" dist="38100" dir="2700000" algn="tl">
                    <a:srgbClr val="000000">
                      <a:alpha val="43137"/>
                    </a:srgbClr>
                  </a:outerShdw>
                </a:effectLst>
                <a:latin typeface="黑体" pitchFamily="49" charset="-122"/>
                <a:ea typeface="黑体" pitchFamily="49" charset="-122"/>
              </a:rPr>
              <a:t>兵</a:t>
            </a:r>
            <a:r>
              <a:rPr lang="en-US" altLang="zh-CN" b="1" dirty="0" smtClean="0">
                <a:effectLst>
                  <a:outerShdw blurRad="38100" dist="38100" dir="2700000" algn="tl">
                    <a:srgbClr val="000000">
                      <a:alpha val="43137"/>
                    </a:srgbClr>
                  </a:outerShdw>
                </a:effectLst>
                <a:latin typeface="黑体" pitchFamily="49" charset="-122"/>
                <a:ea typeface="黑体" pitchFamily="49" charset="-122"/>
              </a:rPr>
              <a:t>—</a:t>
            </a:r>
            <a:r>
              <a:rPr lang="zh-CN" altLang="en-US" b="1" dirty="0" smtClean="0">
                <a:effectLst>
                  <a:outerShdw blurRad="38100" dist="38100" dir="2700000" algn="tl">
                    <a:srgbClr val="000000">
                      <a:alpha val="43137"/>
                    </a:srgbClr>
                  </a:outerShdw>
                </a:effectLst>
                <a:latin typeface="黑体" pitchFamily="49" charset="-122"/>
                <a:ea typeface="黑体" pitchFamily="49" charset="-122"/>
              </a:rPr>
              <a:t>卒</a:t>
            </a:r>
            <a:endParaRPr lang="en-US" altLang="zh-CN" b="1" dirty="0" smtClean="0">
              <a:effectLst>
                <a:outerShdw blurRad="38100" dist="38100" dir="2700000" algn="tl">
                  <a:srgbClr val="000000">
                    <a:alpha val="43137"/>
                  </a:srgbClr>
                </a:outerShdw>
              </a:effectLst>
              <a:latin typeface="黑体" pitchFamily="49" charset="-122"/>
              <a:ea typeface="黑体" pitchFamily="49" charset="-122"/>
            </a:endParaRPr>
          </a:p>
          <a:p>
            <a:endParaRPr lang="zh-CN" altLang="en-US" b="1" dirty="0">
              <a:effectLst>
                <a:outerShdw blurRad="38100" dist="38100" dir="2700000" algn="tl">
                  <a:srgbClr val="000000">
                    <a:alpha val="43137"/>
                  </a:srgbClr>
                </a:outerShdw>
              </a:effectLst>
              <a:latin typeface="黑体" pitchFamily="49" charset="-122"/>
              <a:ea typeface="黑体" pitchFamily="49" charset="-122"/>
            </a:endParaRPr>
          </a:p>
        </p:txBody>
      </p:sp>
    </p:spTree>
  </p:cSld>
  <p:clrMapOvr>
    <a:masterClrMapping/>
  </p:clrMapOvr>
  <p:transition spd="med">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to="" calcmode="lin" valueType="num">
                                      <p:cBhvr>
                                        <p:cTn id="7" dur="1" fill="hold"/>
                                        <p:tgtEl>
                                          <p:spTgt spid="3">
                                            <p:txEl>
                                              <p:pRg st="1" end="1"/>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to="" calcmode="lin" valueType="num">
                                      <p:cBhvr>
                                        <p:cTn id="17" dur="1" fill="hold"/>
                                        <p:tgtEl>
                                          <p:spTgt spid="3">
                                            <p:txEl>
                                              <p:pRg st="4" end="4"/>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 to="" calcmode="lin" valueType="num">
                                      <p:cBhvr>
                                        <p:cTn id="22" dur="1" fill="hold"/>
                                        <p:tgtEl>
                                          <p:spTgt spid="3">
                                            <p:txEl>
                                              <p:pRg st="5" end="5"/>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to="" calcmode="lin" valueType="num">
                                      <p:cBhvr>
                                        <p:cTn id="27" dur="1" fill="hold"/>
                                        <p:tgtEl>
                                          <p:spTgt spid="3">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85000" lnSpcReduction="20000"/>
          </a:bodyPr>
          <a:lstStyle/>
          <a:p>
            <a:pPr>
              <a:buFont typeface="Wingdings" pitchFamily="2" charset="2"/>
              <a:buChar char="l"/>
            </a:pPr>
            <a:r>
              <a:rPr lang="zh-CN" altLang="en-US" sz="3800" b="1" dirty="0" smtClean="0">
                <a:effectLst>
                  <a:outerShdw blurRad="38100" dist="38100" dir="2700000" algn="tl">
                    <a:srgbClr val="000000">
                      <a:alpha val="43137"/>
                    </a:srgbClr>
                  </a:outerShdw>
                </a:effectLst>
                <a:latin typeface="黑体" pitchFamily="49" charset="-122"/>
                <a:ea typeface="黑体" pitchFamily="49" charset="-122"/>
              </a:rPr>
              <a:t>纲要：</a:t>
            </a:r>
            <a:endParaRPr lang="en-US" altLang="zh-CN" sz="3800" b="1" dirty="0" smtClean="0">
              <a:effectLst>
                <a:outerShdw blurRad="38100" dist="38100" dir="2700000" algn="tl">
                  <a:srgbClr val="000000">
                    <a:alpha val="43137"/>
                  </a:srgbClr>
                </a:outerShdw>
              </a:effectLst>
              <a:latin typeface="黑体" pitchFamily="49" charset="-122"/>
              <a:ea typeface="黑体" pitchFamily="49" charset="-122"/>
            </a:endParaRPr>
          </a:p>
          <a:p>
            <a:r>
              <a:rPr lang="en-US" altLang="zh-CN" sz="3300" b="1" dirty="0" smtClean="0">
                <a:effectLst>
                  <a:outerShdw blurRad="38100" dist="38100" dir="2700000" algn="tl">
                    <a:srgbClr val="000000">
                      <a:alpha val="43137"/>
                    </a:srgbClr>
                  </a:outerShdw>
                </a:effectLst>
                <a:latin typeface="黑体" pitchFamily="49" charset="-122"/>
                <a:ea typeface="黑体" pitchFamily="49" charset="-122"/>
              </a:rPr>
              <a:t>1 </a:t>
            </a:r>
            <a:r>
              <a:rPr lang="zh-CN" altLang="en-US" sz="3300" b="1" dirty="0" smtClean="0">
                <a:effectLst>
                  <a:outerShdw blurRad="38100" dist="38100" dir="2700000" algn="tl">
                    <a:srgbClr val="000000">
                      <a:alpha val="43137"/>
                    </a:srgbClr>
                  </a:outerShdw>
                </a:effectLst>
                <a:latin typeface="黑体" pitchFamily="49" charset="-122"/>
                <a:ea typeface="黑体" pitchFamily="49" charset="-122"/>
              </a:rPr>
              <a:t>古代</a:t>
            </a:r>
            <a:r>
              <a:rPr lang="zh-CN" altLang="en-US" sz="3300" b="1" dirty="0">
                <a:effectLst>
                  <a:outerShdw blurRad="38100" dist="38100" dir="2700000" algn="tl">
                    <a:srgbClr val="000000">
                      <a:alpha val="43137"/>
                    </a:srgbClr>
                  </a:outerShdw>
                </a:effectLst>
                <a:latin typeface="黑体" pitchFamily="49" charset="-122"/>
                <a:ea typeface="黑体" pitchFamily="49" charset="-122"/>
              </a:rPr>
              <a:t>汉语的</a:t>
            </a:r>
            <a:r>
              <a:rPr lang="zh-CN" altLang="en-US" sz="3300" b="1" dirty="0" smtClean="0">
                <a:effectLst>
                  <a:outerShdw blurRad="38100" dist="38100" dir="2700000" algn="tl">
                    <a:srgbClr val="000000">
                      <a:alpha val="43137"/>
                    </a:srgbClr>
                  </a:outerShdw>
                </a:effectLst>
                <a:latin typeface="黑体" pitchFamily="49" charset="-122"/>
                <a:ea typeface="黑体" pitchFamily="49" charset="-122"/>
              </a:rPr>
              <a:t>同义词</a:t>
            </a:r>
            <a:endParaRPr lang="en-US" altLang="zh-CN" sz="3300" b="1" dirty="0" smtClean="0">
              <a:effectLst>
                <a:outerShdw blurRad="38100" dist="38100" dir="2700000" algn="tl">
                  <a:srgbClr val="000000">
                    <a:alpha val="43137"/>
                  </a:srgbClr>
                </a:outerShdw>
              </a:effectLst>
              <a:latin typeface="黑体" pitchFamily="49" charset="-122"/>
              <a:ea typeface="黑体" pitchFamily="49" charset="-122"/>
            </a:endParaRPr>
          </a:p>
          <a:p>
            <a:pPr>
              <a:buNone/>
            </a:pPr>
            <a:r>
              <a:rPr lang="en-US" altLang="zh-CN" sz="3300" b="1" dirty="0" smtClean="0">
                <a:effectLst>
                  <a:outerShdw blurRad="38100" dist="38100" dir="2700000" algn="tl">
                    <a:srgbClr val="000000">
                      <a:alpha val="43137"/>
                    </a:srgbClr>
                  </a:outerShdw>
                </a:effectLst>
              </a:rPr>
              <a:t>        1.1</a:t>
            </a:r>
            <a:r>
              <a:rPr lang="zh-CN" altLang="en-US" sz="3300" b="1" dirty="0">
                <a:effectLst>
                  <a:outerShdw blurRad="38100" dist="38100" dir="2700000" algn="tl">
                    <a:srgbClr val="000000">
                      <a:alpha val="43137"/>
                    </a:srgbClr>
                  </a:outerShdw>
                </a:effectLst>
              </a:rPr>
              <a:t>同义词的</a:t>
            </a:r>
            <a:r>
              <a:rPr lang="zh-CN" altLang="en-US" sz="3300" b="1" dirty="0" smtClean="0">
                <a:effectLst>
                  <a:outerShdw blurRad="38100" dist="38100" dir="2700000" algn="tl">
                    <a:srgbClr val="000000">
                      <a:alpha val="43137"/>
                    </a:srgbClr>
                  </a:outerShdw>
                </a:effectLst>
              </a:rPr>
              <a:t>确定</a:t>
            </a:r>
            <a:endParaRPr lang="en-US" altLang="zh-CN" sz="3300" b="1" dirty="0" smtClean="0">
              <a:effectLst>
                <a:outerShdw blurRad="38100" dist="38100" dir="2700000" algn="tl">
                  <a:srgbClr val="000000">
                    <a:alpha val="43137"/>
                  </a:srgbClr>
                </a:outerShdw>
              </a:effectLst>
            </a:endParaRPr>
          </a:p>
          <a:p>
            <a:pPr>
              <a:buNone/>
            </a:pPr>
            <a:r>
              <a:rPr lang="en-US" sz="3300" b="1" dirty="0" smtClean="0">
                <a:effectLst>
                  <a:outerShdw blurRad="38100" dist="38100" dir="2700000" algn="tl">
                    <a:srgbClr val="000000">
                      <a:alpha val="43137"/>
                    </a:srgbClr>
                  </a:outerShdw>
                </a:effectLst>
              </a:rPr>
              <a:t>        1.2 </a:t>
            </a:r>
            <a:r>
              <a:rPr lang="zh-CN" altLang="en-US" sz="3300" b="1" dirty="0">
                <a:effectLst>
                  <a:outerShdw blurRad="38100" dist="38100" dir="2700000" algn="tl">
                    <a:srgbClr val="000000">
                      <a:alpha val="43137"/>
                    </a:srgbClr>
                  </a:outerShdw>
                </a:effectLst>
              </a:rPr>
              <a:t>同义词的</a:t>
            </a:r>
            <a:r>
              <a:rPr lang="zh-CN" altLang="en-US" sz="3300" b="1" dirty="0" smtClean="0">
                <a:effectLst>
                  <a:outerShdw blurRad="38100" dist="38100" dir="2700000" algn="tl">
                    <a:srgbClr val="000000">
                      <a:alpha val="43137"/>
                    </a:srgbClr>
                  </a:outerShdw>
                </a:effectLst>
              </a:rPr>
              <a:t>时代性</a:t>
            </a:r>
            <a:endParaRPr lang="en-US" altLang="zh-CN" sz="3300" b="1" dirty="0" smtClean="0">
              <a:effectLst>
                <a:outerShdw blurRad="38100" dist="38100" dir="2700000" algn="tl">
                  <a:srgbClr val="000000">
                    <a:alpha val="43137"/>
                  </a:srgbClr>
                </a:outerShdw>
              </a:effectLst>
            </a:endParaRPr>
          </a:p>
          <a:p>
            <a:pPr>
              <a:buNone/>
            </a:pPr>
            <a:r>
              <a:rPr lang="en-US" sz="3300" b="1" dirty="0" smtClean="0">
                <a:effectLst>
                  <a:outerShdw blurRad="38100" dist="38100" dir="2700000" algn="tl">
                    <a:srgbClr val="000000">
                      <a:alpha val="43137"/>
                    </a:srgbClr>
                  </a:outerShdw>
                </a:effectLst>
              </a:rPr>
              <a:t>        1.3 </a:t>
            </a:r>
            <a:r>
              <a:rPr lang="zh-CN" altLang="en-US" sz="3300" b="1" dirty="0">
                <a:effectLst>
                  <a:outerShdw blurRad="38100" dist="38100" dir="2700000" algn="tl">
                    <a:srgbClr val="000000">
                      <a:alpha val="43137"/>
                    </a:srgbClr>
                  </a:outerShdw>
                </a:effectLst>
              </a:rPr>
              <a:t>同义词的</a:t>
            </a:r>
            <a:r>
              <a:rPr lang="zh-CN" altLang="en-US" sz="3300" b="1" dirty="0" smtClean="0">
                <a:effectLst>
                  <a:outerShdw blurRad="38100" dist="38100" dir="2700000" algn="tl">
                    <a:srgbClr val="000000">
                      <a:alpha val="43137"/>
                    </a:srgbClr>
                  </a:outerShdw>
                </a:effectLst>
              </a:rPr>
              <a:t>运用</a:t>
            </a:r>
            <a:endParaRPr lang="en-US" altLang="zh-CN" sz="3300" b="1" dirty="0" smtClean="0">
              <a:effectLst>
                <a:outerShdw blurRad="38100" dist="38100" dir="2700000" algn="tl">
                  <a:srgbClr val="000000">
                    <a:alpha val="43137"/>
                  </a:srgbClr>
                </a:outerShdw>
              </a:effectLst>
            </a:endParaRPr>
          </a:p>
          <a:p>
            <a:pPr>
              <a:buNone/>
            </a:pPr>
            <a:r>
              <a:rPr lang="en-US" sz="3300" b="1" dirty="0" smtClean="0">
                <a:effectLst>
                  <a:outerShdw blurRad="38100" dist="38100" dir="2700000" algn="tl">
                    <a:srgbClr val="000000">
                      <a:alpha val="43137"/>
                    </a:srgbClr>
                  </a:outerShdw>
                </a:effectLst>
              </a:rPr>
              <a:t>        1.4 </a:t>
            </a:r>
            <a:r>
              <a:rPr lang="zh-CN" altLang="en-US" sz="3300" b="1" dirty="0">
                <a:effectLst>
                  <a:outerShdw blurRad="38100" dist="38100" dir="2700000" algn="tl">
                    <a:srgbClr val="000000">
                      <a:alpha val="43137"/>
                    </a:srgbClr>
                  </a:outerShdw>
                </a:effectLst>
              </a:rPr>
              <a:t>同义词的</a:t>
            </a:r>
            <a:r>
              <a:rPr lang="zh-CN" altLang="en-US" sz="3300" b="1" dirty="0" smtClean="0">
                <a:effectLst>
                  <a:outerShdw blurRad="38100" dist="38100" dir="2700000" algn="tl">
                    <a:srgbClr val="000000">
                      <a:alpha val="43137"/>
                    </a:srgbClr>
                  </a:outerShdw>
                </a:effectLst>
              </a:rPr>
              <a:t>辨析</a:t>
            </a:r>
            <a:endParaRPr lang="en-US" altLang="zh-CN" sz="3300" b="1" dirty="0" smtClean="0">
              <a:effectLst>
                <a:outerShdw blurRad="38100" dist="38100" dir="2700000" algn="tl">
                  <a:srgbClr val="000000">
                    <a:alpha val="43137"/>
                  </a:srgbClr>
                </a:outerShdw>
              </a:effectLst>
            </a:endParaRPr>
          </a:p>
          <a:p>
            <a:r>
              <a:rPr lang="en-US" sz="3300" b="1" dirty="0">
                <a:effectLst>
                  <a:outerShdw blurRad="38100" dist="38100" dir="2700000" algn="tl">
                    <a:srgbClr val="000000">
                      <a:alpha val="43137"/>
                    </a:srgbClr>
                  </a:outerShdw>
                </a:effectLst>
                <a:latin typeface="黑体" pitchFamily="49" charset="-122"/>
                <a:ea typeface="黑体" pitchFamily="49" charset="-122"/>
              </a:rPr>
              <a:t>2 </a:t>
            </a:r>
            <a:r>
              <a:rPr lang="zh-CN" altLang="en-US" sz="3300" b="1" dirty="0">
                <a:effectLst>
                  <a:outerShdw blurRad="38100" dist="38100" dir="2700000" algn="tl">
                    <a:srgbClr val="000000">
                      <a:alpha val="43137"/>
                    </a:srgbClr>
                  </a:outerShdw>
                </a:effectLst>
                <a:latin typeface="黑体" pitchFamily="49" charset="-122"/>
                <a:ea typeface="黑体" pitchFamily="49" charset="-122"/>
              </a:rPr>
              <a:t>古代汉语的反义词</a:t>
            </a:r>
          </a:p>
          <a:p>
            <a:pPr>
              <a:buNone/>
            </a:pPr>
            <a:r>
              <a:rPr lang="en-US" sz="3300" b="1" dirty="0" smtClean="0">
                <a:effectLst>
                  <a:outerShdw blurRad="38100" dist="38100" dir="2700000" algn="tl">
                    <a:srgbClr val="000000">
                      <a:alpha val="43137"/>
                    </a:srgbClr>
                  </a:outerShdw>
                </a:effectLst>
              </a:rPr>
              <a:t>        2.1 </a:t>
            </a:r>
            <a:r>
              <a:rPr lang="zh-CN" altLang="en-US" sz="3300" b="1" dirty="0">
                <a:effectLst>
                  <a:outerShdw blurRad="38100" dist="38100" dir="2700000" algn="tl">
                    <a:srgbClr val="000000">
                      <a:alpha val="43137"/>
                    </a:srgbClr>
                  </a:outerShdw>
                </a:effectLst>
              </a:rPr>
              <a:t>反义词的对应</a:t>
            </a:r>
            <a:r>
              <a:rPr lang="zh-CN" altLang="en-US" sz="3300" b="1" dirty="0" smtClean="0">
                <a:effectLst>
                  <a:outerShdw blurRad="38100" dist="38100" dir="2700000" algn="tl">
                    <a:srgbClr val="000000">
                      <a:alpha val="43137"/>
                    </a:srgbClr>
                  </a:outerShdw>
                </a:effectLst>
              </a:rPr>
              <a:t>关系</a:t>
            </a:r>
            <a:endParaRPr lang="en-US" altLang="zh-CN" sz="3300" b="1" dirty="0" smtClean="0">
              <a:effectLst>
                <a:outerShdw blurRad="38100" dist="38100" dir="2700000" algn="tl">
                  <a:srgbClr val="000000">
                    <a:alpha val="43137"/>
                  </a:srgbClr>
                </a:outerShdw>
              </a:effectLst>
            </a:endParaRPr>
          </a:p>
          <a:p>
            <a:pPr>
              <a:buNone/>
            </a:pPr>
            <a:r>
              <a:rPr lang="en-US" sz="3300" b="1" dirty="0" smtClean="0">
                <a:effectLst>
                  <a:outerShdw blurRad="38100" dist="38100" dir="2700000" algn="tl">
                    <a:srgbClr val="000000">
                      <a:alpha val="43137"/>
                    </a:srgbClr>
                  </a:outerShdw>
                </a:effectLst>
              </a:rPr>
              <a:t>        2.2 </a:t>
            </a:r>
            <a:r>
              <a:rPr lang="zh-CN" altLang="en-US" sz="3300" b="1" dirty="0">
                <a:effectLst>
                  <a:outerShdw blurRad="38100" dist="38100" dir="2700000" algn="tl">
                    <a:srgbClr val="000000">
                      <a:alpha val="43137"/>
                    </a:srgbClr>
                  </a:outerShdw>
                </a:effectLst>
              </a:rPr>
              <a:t>反义词的语义</a:t>
            </a:r>
            <a:r>
              <a:rPr lang="zh-CN" altLang="en-US" sz="3300" b="1" dirty="0" smtClean="0">
                <a:effectLst>
                  <a:outerShdw blurRad="38100" dist="38100" dir="2700000" algn="tl">
                    <a:srgbClr val="000000">
                      <a:alpha val="43137"/>
                    </a:srgbClr>
                  </a:outerShdw>
                </a:effectLst>
              </a:rPr>
              <a:t>类型</a:t>
            </a:r>
            <a:endParaRPr lang="en-US" altLang="zh-CN" sz="3300" b="1" dirty="0" smtClean="0">
              <a:effectLst>
                <a:outerShdw blurRad="38100" dist="38100" dir="2700000" algn="tl">
                  <a:srgbClr val="000000">
                    <a:alpha val="43137"/>
                  </a:srgbClr>
                </a:outerShdw>
              </a:effectLst>
            </a:endParaRPr>
          </a:p>
          <a:p>
            <a:pPr>
              <a:buNone/>
            </a:pPr>
            <a:r>
              <a:rPr lang="en-US" sz="3300" b="1" dirty="0" smtClean="0">
                <a:effectLst>
                  <a:outerShdw blurRad="38100" dist="38100" dir="2700000" algn="tl">
                    <a:srgbClr val="000000">
                      <a:alpha val="43137"/>
                    </a:srgbClr>
                  </a:outerShdw>
                </a:effectLst>
              </a:rPr>
              <a:t>        2.3 </a:t>
            </a:r>
            <a:r>
              <a:rPr lang="zh-CN" altLang="en-US" sz="3300" b="1" cap="all" dirty="0">
                <a:effectLst>
                  <a:outerShdw blurRad="38100" dist="38100" dir="2700000" algn="tl">
                    <a:srgbClr val="000000">
                      <a:alpha val="43137"/>
                    </a:srgbClr>
                  </a:outerShdw>
                </a:effectLst>
              </a:rPr>
              <a:t>反训词</a:t>
            </a:r>
            <a:endParaRPr lang="zh-CN" altLang="en-US" sz="3300" b="1" dirty="0">
              <a:effectLst>
                <a:outerShdw blurRad="38100" dist="38100" dir="2700000" algn="tl">
                  <a:srgbClr val="000000">
                    <a:alpha val="43137"/>
                  </a:srgbClr>
                </a:outerShdw>
              </a:effectLst>
            </a:endParaRPr>
          </a:p>
          <a:p>
            <a:endParaRPr lang="zh-CN" altLang="en-US" dirty="0"/>
          </a:p>
          <a:p>
            <a:endParaRPr lang="zh-CN" altLang="en-US" dirty="0"/>
          </a:p>
        </p:txBody>
      </p:sp>
    </p:spTree>
  </p:cSld>
  <p:clrMapOvr>
    <a:masterClrMapping/>
  </p:clrMapOvr>
  <p:transition spd="med">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to="" calcmode="lin" valueType="num">
                                      <p:cBhvr>
                                        <p:cTn id="7" dur="1" fill="hold"/>
                                        <p:tgtEl>
                                          <p:spTgt spid="3">
                                            <p:txEl>
                                              <p:pRg st="1" end="1"/>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to="" calcmode="lin" valueType="num">
                                      <p:cBhvr>
                                        <p:cTn id="17" dur="1" fill="hold"/>
                                        <p:tgtEl>
                                          <p:spTgt spid="3">
                                            <p:txEl>
                                              <p:pRg st="3" end="3"/>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to="" calcmode="lin" valueType="num">
                                      <p:cBhvr>
                                        <p:cTn id="22" dur="1" fill="hold"/>
                                        <p:tgtEl>
                                          <p:spTgt spid="3">
                                            <p:txEl>
                                              <p:pRg st="4" end="4"/>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to="" calcmode="lin" valueType="num">
                                      <p:cBhvr>
                                        <p:cTn id="27" dur="1" fill="hold"/>
                                        <p:tgtEl>
                                          <p:spTgt spid="3">
                                            <p:txEl>
                                              <p:pRg st="5" end="5"/>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 to="" calcmode="lin" valueType="num">
                                      <p:cBhvr>
                                        <p:cTn id="32" dur="1" fill="hold"/>
                                        <p:tgtEl>
                                          <p:spTgt spid="3">
                                            <p:txEl>
                                              <p:pRg st="6" end="6"/>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to="" calcmode="lin" valueType="num">
                                      <p:cBhvr>
                                        <p:cTn id="37" dur="1" fill="hold"/>
                                        <p:tgtEl>
                                          <p:spTgt spid="3">
                                            <p:txEl>
                                              <p:pRg st="7" end="7"/>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 to="" calcmode="lin" valueType="num">
                                      <p:cBhvr>
                                        <p:cTn id="42" dur="1" fill="hold"/>
                                        <p:tgtEl>
                                          <p:spTgt spid="3">
                                            <p:txEl>
                                              <p:pRg st="8" end="8"/>
                                            </p:txEl>
                                          </p:spTgt>
                                        </p:tgtEl>
                                        <p:attrNameLst>
                                          <p:attrName/>
                                        </p:attrNameLst>
                                      </p:cBhvr>
                                    </p:anim>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 to="" calcmode="lin" valueType="num">
                                      <p:cBhvr>
                                        <p:cTn id="47" dur="1" fill="hold"/>
                                        <p:tgtEl>
                                          <p:spTgt spid="3">
                                            <p:txEl>
                                              <p:pRg st="9" end="9"/>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a:bodyPr>
          <a:lstStyle/>
          <a:p>
            <a:r>
              <a:rPr lang="zh-CN" altLang="zh-CN" b="1" dirty="0" smtClean="0">
                <a:effectLst>
                  <a:outerShdw blurRad="38100" dist="38100" dir="2700000" algn="tl">
                    <a:srgbClr val="000000">
                      <a:alpha val="43137"/>
                    </a:srgbClr>
                  </a:outerShdw>
                </a:effectLst>
              </a:rPr>
              <a:t>《说文》云：“</a:t>
            </a:r>
            <a:r>
              <a:rPr lang="zh-CN" altLang="en-US" b="1" dirty="0" smtClean="0">
                <a:effectLst>
                  <a:outerShdw blurRad="38100" dist="38100" dir="2700000" algn="tl">
                    <a:srgbClr val="000000">
                      <a:alpha val="43137"/>
                    </a:srgbClr>
                  </a:outerShdw>
                </a:effectLst>
              </a:rPr>
              <a:t>卒，</a:t>
            </a:r>
            <a:r>
              <a:rPr lang="zh-CN" altLang="zh-CN" b="1" dirty="0" smtClean="0">
                <a:effectLst>
                  <a:outerShdw blurRad="38100" dist="38100" dir="2700000" algn="tl">
                    <a:srgbClr val="000000">
                      <a:alpha val="43137"/>
                    </a:srgbClr>
                  </a:outerShdw>
                </a:effectLst>
              </a:rPr>
              <a:t>隶人给事者为卒。”朱骏声《说文通训定声》：“当为衣名，因即命箸此衣之人为卒也。古以染衣题识，若救火衣及亭长箸绛衣之类。亦谓之褚。”</a:t>
            </a:r>
            <a:endParaRPr lang="en-US" altLang="zh-CN" b="1" dirty="0" smtClean="0">
              <a:effectLst>
                <a:outerShdw blurRad="38100" dist="38100" dir="2700000" algn="tl">
                  <a:srgbClr val="000000">
                    <a:alpha val="43137"/>
                  </a:srgbClr>
                </a:outerShdw>
              </a:effectLst>
            </a:endParaRPr>
          </a:p>
          <a:p>
            <a:r>
              <a:rPr lang="zh-CN" altLang="zh-CN" b="1" dirty="0" smtClean="0">
                <a:effectLst>
                  <a:outerShdw blurRad="38100" dist="38100" dir="2700000" algn="tl">
                    <a:srgbClr val="000000">
                      <a:alpha val="43137"/>
                    </a:srgbClr>
                  </a:outerShdw>
                </a:effectLst>
              </a:rPr>
              <a:t>“兵”和“卒”的本义不同，持“兵”者“兵”，穿“卒”者为“卒”</a:t>
            </a:r>
            <a:r>
              <a:rPr lang="zh-CN" altLang="en-US" b="1" dirty="0" smtClean="0">
                <a:effectLst>
                  <a:outerShdw blurRad="38100" dist="38100" dir="2700000" algn="tl">
                    <a:srgbClr val="000000">
                      <a:alpha val="43137"/>
                    </a:srgbClr>
                  </a:outerShdw>
                </a:effectLst>
              </a:rPr>
              <a:t>。</a:t>
            </a:r>
            <a:endParaRPr lang="en-US" altLang="zh-CN" b="1" dirty="0" smtClean="0">
              <a:effectLst>
                <a:outerShdw blurRad="38100" dist="38100" dir="2700000" algn="tl">
                  <a:srgbClr val="000000">
                    <a:alpha val="43137"/>
                  </a:srgbClr>
                </a:outerShdw>
              </a:effectLst>
            </a:endParaRPr>
          </a:p>
        </p:txBody>
      </p:sp>
    </p:spTree>
  </p:cSld>
  <p:clrMapOvr>
    <a:masterClrMapping/>
  </p:clrMapOvr>
  <p:transition spd="med">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to="" calcmode="lin" valueType="num">
                                      <p:cBhvr>
                                        <p:cTn id="7"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zh-CN" b="1" dirty="0" smtClean="0">
                <a:effectLst>
                  <a:outerShdw blurRad="38100" dist="38100" dir="2700000" algn="tl">
                    <a:srgbClr val="000000">
                      <a:alpha val="43137"/>
                    </a:srgbClr>
                  </a:outerShdw>
                </a:effectLst>
              </a:rPr>
              <a:t>在战国以前，“兵”“卒”的意义有别。</a:t>
            </a:r>
            <a:endParaRPr lang="en-US" altLang="zh-CN" b="1" dirty="0" smtClean="0">
              <a:effectLst>
                <a:outerShdw blurRad="38100" dist="38100" dir="2700000" algn="tl">
                  <a:srgbClr val="000000">
                    <a:alpha val="43137"/>
                  </a:srgbClr>
                </a:outerShdw>
              </a:effectLst>
            </a:endParaRPr>
          </a:p>
          <a:p>
            <a:r>
              <a:rPr lang="zh-CN" altLang="zh-CN" b="1" dirty="0" smtClean="0">
                <a:effectLst>
                  <a:outerShdw blurRad="38100" dist="38100" dir="2700000" algn="tl">
                    <a:srgbClr val="000000">
                      <a:alpha val="43137"/>
                    </a:srgbClr>
                  </a:outerShdw>
                </a:effectLst>
                <a:latin typeface="楷体" pitchFamily="49" charset="-122"/>
                <a:ea typeface="楷体" pitchFamily="49" charset="-122"/>
              </a:rPr>
              <a:t>训卒利兵。</a:t>
            </a:r>
            <a:r>
              <a:rPr lang="zh-CN" altLang="en-US" b="1" dirty="0" smtClean="0">
                <a:effectLst>
                  <a:outerShdw blurRad="38100" dist="38100" dir="2700000" algn="tl">
                    <a:srgbClr val="000000">
                      <a:alpha val="43137"/>
                    </a:srgbClr>
                  </a:outerShdw>
                </a:effectLst>
                <a:latin typeface="楷体" pitchFamily="49" charset="-122"/>
                <a:ea typeface="楷体" pitchFamily="49" charset="-122"/>
              </a:rPr>
              <a:t>（</a:t>
            </a:r>
            <a:r>
              <a:rPr lang="zh-CN" altLang="zh-CN" b="1" dirty="0" smtClean="0">
                <a:effectLst>
                  <a:outerShdw blurRad="38100" dist="38100" dir="2700000" algn="tl">
                    <a:srgbClr val="000000">
                      <a:alpha val="43137"/>
                    </a:srgbClr>
                  </a:outerShdw>
                </a:effectLst>
                <a:latin typeface="楷体" pitchFamily="49" charset="-122"/>
                <a:ea typeface="楷体" pitchFamily="49" charset="-122"/>
              </a:rPr>
              <a:t>《左传·文公七年》</a:t>
            </a:r>
            <a:r>
              <a:rPr lang="zh-CN" altLang="en-US" b="1" dirty="0" smtClean="0">
                <a:effectLst>
                  <a:outerShdw blurRad="38100" dist="38100" dir="2700000" algn="tl">
                    <a:srgbClr val="000000">
                      <a:alpha val="43137"/>
                    </a:srgbClr>
                  </a:outerShdw>
                </a:effectLst>
                <a:latin typeface="楷体" pitchFamily="49" charset="-122"/>
                <a:ea typeface="楷体" pitchFamily="49" charset="-122"/>
              </a:rPr>
              <a:t>）</a:t>
            </a:r>
            <a:endParaRPr lang="en-US" altLang="zh-CN" b="1" dirty="0" smtClean="0">
              <a:effectLst>
                <a:outerShdw blurRad="38100" dist="38100" dir="2700000" algn="tl">
                  <a:srgbClr val="000000">
                    <a:alpha val="43137"/>
                  </a:srgbClr>
                </a:outerShdw>
              </a:effectLst>
              <a:latin typeface="楷体" pitchFamily="49" charset="-122"/>
              <a:ea typeface="楷体" pitchFamily="49" charset="-122"/>
            </a:endParaRPr>
          </a:p>
          <a:p>
            <a:r>
              <a:rPr lang="zh-CN" altLang="zh-CN" b="1" dirty="0" smtClean="0">
                <a:effectLst>
                  <a:outerShdw blurRad="38100" dist="38100" dir="2700000" algn="tl">
                    <a:srgbClr val="000000">
                      <a:alpha val="43137"/>
                    </a:srgbClr>
                  </a:outerShdw>
                </a:effectLst>
                <a:latin typeface="楷体" pitchFamily="49" charset="-122"/>
                <a:ea typeface="楷体" pitchFamily="49" charset="-122"/>
              </a:rPr>
              <a:t>大叔完聚，缮甲兵，具卒乘。”杜预注：“步曰卒，车曰乘。</a:t>
            </a:r>
            <a:r>
              <a:rPr lang="zh-CN" altLang="en-US" b="1" dirty="0" smtClean="0">
                <a:effectLst>
                  <a:outerShdw blurRad="38100" dist="38100" dir="2700000" algn="tl">
                    <a:srgbClr val="000000">
                      <a:alpha val="43137"/>
                    </a:srgbClr>
                  </a:outerShdw>
                </a:effectLst>
                <a:latin typeface="楷体" pitchFamily="49" charset="-122"/>
                <a:ea typeface="楷体" pitchFamily="49" charset="-122"/>
              </a:rPr>
              <a:t>（</a:t>
            </a:r>
            <a:r>
              <a:rPr lang="zh-CN" altLang="zh-CN" b="1" dirty="0" smtClean="0">
                <a:effectLst>
                  <a:outerShdw blurRad="38100" dist="38100" dir="2700000" algn="tl">
                    <a:srgbClr val="000000">
                      <a:alpha val="43137"/>
                    </a:srgbClr>
                  </a:outerShdw>
                </a:effectLst>
                <a:latin typeface="楷体" pitchFamily="49" charset="-122"/>
                <a:ea typeface="楷体" pitchFamily="49" charset="-122"/>
              </a:rPr>
              <a:t>《左传·郑伯克段于鄢》</a:t>
            </a:r>
            <a:r>
              <a:rPr lang="zh-CN" altLang="en-US" b="1" dirty="0" smtClean="0">
                <a:effectLst>
                  <a:outerShdw blurRad="38100" dist="38100" dir="2700000" algn="tl">
                    <a:srgbClr val="000000">
                      <a:alpha val="43137"/>
                    </a:srgbClr>
                  </a:outerShdw>
                </a:effectLst>
                <a:latin typeface="楷体" pitchFamily="49" charset="-122"/>
                <a:ea typeface="楷体" pitchFamily="49" charset="-122"/>
              </a:rPr>
              <a:t>）</a:t>
            </a:r>
          </a:p>
          <a:p>
            <a:r>
              <a:rPr lang="zh-CN" altLang="zh-CN" b="1" dirty="0" smtClean="0">
                <a:effectLst>
                  <a:outerShdw blurRad="38100" dist="38100" dir="2700000" algn="tl">
                    <a:srgbClr val="000000">
                      <a:alpha val="43137"/>
                    </a:srgbClr>
                  </a:outerShdw>
                </a:effectLst>
              </a:rPr>
              <a:t>到了汉代以后，“兵”的意义才变得与“卒”越来越接近了。</a:t>
            </a:r>
            <a:endParaRPr lang="zh-CN" altLang="en-US" b="1" dirty="0">
              <a:effectLst>
                <a:outerShdw blurRad="38100" dist="38100" dir="2700000" algn="tl">
                  <a:srgbClr val="000000">
                    <a:alpha val="43137"/>
                  </a:srgbClr>
                </a:outerShdw>
              </a:effectLst>
            </a:endParaRPr>
          </a:p>
        </p:txBody>
      </p:sp>
    </p:spTree>
  </p:cSld>
  <p:clrMapOvr>
    <a:masterClrMapping/>
  </p:clrMapOvr>
  <p:transition spd="med">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to="" calcmode="lin" valueType="num">
                                      <p:cBhvr>
                                        <p:cTn id="7" dur="1" fill="hold"/>
                                        <p:tgtEl>
                                          <p:spTgt spid="3">
                                            <p:txEl>
                                              <p:pRg st="1" end="1"/>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to="" calcmode="lin" valueType="num">
                                      <p:cBhvr>
                                        <p:cTn id="17" dur="1" fill="hold"/>
                                        <p:tgtEl>
                                          <p:spTgt spid="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b="1" dirty="0" smtClean="0">
                <a:effectLst>
                  <a:outerShdw blurRad="38100" dist="38100" dir="2700000" algn="tl">
                    <a:srgbClr val="000000">
                      <a:alpha val="43137"/>
                    </a:srgbClr>
                  </a:outerShdw>
                </a:effectLst>
                <a:latin typeface="黑体" pitchFamily="49" charset="-122"/>
                <a:ea typeface="黑体" pitchFamily="49" charset="-122"/>
              </a:rPr>
              <a:t>徐</a:t>
            </a:r>
            <a:r>
              <a:rPr lang="en-US" altLang="zh-CN" b="1" dirty="0" smtClean="0">
                <a:effectLst>
                  <a:outerShdw blurRad="38100" dist="38100" dir="2700000" algn="tl">
                    <a:srgbClr val="000000">
                      <a:alpha val="43137"/>
                    </a:srgbClr>
                  </a:outerShdw>
                </a:effectLst>
                <a:latin typeface="黑体" pitchFamily="49" charset="-122"/>
                <a:ea typeface="黑体" pitchFamily="49" charset="-122"/>
              </a:rPr>
              <a:t>—</a:t>
            </a:r>
            <a:r>
              <a:rPr lang="zh-CN" altLang="en-US" b="1" dirty="0" smtClean="0">
                <a:effectLst>
                  <a:outerShdw blurRad="38100" dist="38100" dir="2700000" algn="tl">
                    <a:srgbClr val="000000">
                      <a:alpha val="43137"/>
                    </a:srgbClr>
                  </a:outerShdw>
                </a:effectLst>
                <a:latin typeface="黑体" pitchFamily="49" charset="-122"/>
                <a:ea typeface="黑体" pitchFamily="49" charset="-122"/>
              </a:rPr>
              <a:t>慢</a:t>
            </a:r>
            <a:endParaRPr lang="en-US" altLang="zh-CN" b="1" dirty="0" smtClean="0">
              <a:effectLst>
                <a:outerShdw blurRad="38100" dist="38100" dir="2700000" algn="tl">
                  <a:srgbClr val="000000">
                    <a:alpha val="43137"/>
                  </a:srgbClr>
                </a:outerShdw>
              </a:effectLst>
              <a:latin typeface="黑体" pitchFamily="49" charset="-122"/>
              <a:ea typeface="黑体" pitchFamily="49" charset="-122"/>
            </a:endParaRPr>
          </a:p>
          <a:p>
            <a:r>
              <a:rPr lang="zh-CN" altLang="zh-CN" b="1" dirty="0" smtClean="0">
                <a:effectLst>
                  <a:outerShdw blurRad="38100" dist="38100" dir="2700000" algn="tl">
                    <a:srgbClr val="000000">
                      <a:alpha val="43137"/>
                    </a:srgbClr>
                  </a:outerShdw>
                </a:effectLst>
                <a:latin typeface="楷体" pitchFamily="49" charset="-122"/>
                <a:ea typeface="楷体" pitchFamily="49" charset="-122"/>
              </a:rPr>
              <a:t>《说文》：“徐，安行也。”</a:t>
            </a:r>
            <a:endParaRPr lang="en-US" altLang="zh-CN" b="1" dirty="0" smtClean="0">
              <a:effectLst>
                <a:outerShdw blurRad="38100" dist="38100" dir="2700000" algn="tl">
                  <a:srgbClr val="000000">
                    <a:alpha val="43137"/>
                  </a:srgbClr>
                </a:outerShdw>
              </a:effectLst>
              <a:latin typeface="楷体" pitchFamily="49" charset="-122"/>
              <a:ea typeface="楷体" pitchFamily="49" charset="-122"/>
            </a:endParaRPr>
          </a:p>
          <a:p>
            <a:r>
              <a:rPr lang="zh-CN" altLang="zh-CN" b="1" dirty="0" smtClean="0">
                <a:effectLst>
                  <a:outerShdw blurRad="38100" dist="38100" dir="2700000" algn="tl">
                    <a:srgbClr val="000000">
                      <a:alpha val="43137"/>
                    </a:srgbClr>
                  </a:outerShdw>
                </a:effectLst>
                <a:latin typeface="楷体" pitchFamily="49" charset="-122"/>
                <a:ea typeface="楷体" pitchFamily="49" charset="-122"/>
              </a:rPr>
              <a:t>徐行后长者谓之弟，疾行先长者谓之不弟。</a:t>
            </a:r>
            <a:r>
              <a:rPr lang="zh-CN" altLang="en-US" b="1" dirty="0" smtClean="0">
                <a:effectLst>
                  <a:outerShdw blurRad="38100" dist="38100" dir="2700000" algn="tl">
                    <a:srgbClr val="000000">
                      <a:alpha val="43137"/>
                    </a:srgbClr>
                  </a:outerShdw>
                </a:effectLst>
                <a:latin typeface="楷体" pitchFamily="49" charset="-122"/>
                <a:ea typeface="楷体" pitchFamily="49" charset="-122"/>
              </a:rPr>
              <a:t>（</a:t>
            </a:r>
            <a:r>
              <a:rPr lang="zh-CN" altLang="zh-CN" b="1" dirty="0" smtClean="0">
                <a:effectLst>
                  <a:outerShdw blurRad="38100" dist="38100" dir="2700000" algn="tl">
                    <a:srgbClr val="000000">
                      <a:alpha val="43137"/>
                    </a:srgbClr>
                  </a:outerShdw>
                </a:effectLst>
                <a:latin typeface="楷体" pitchFamily="49" charset="-122"/>
                <a:ea typeface="楷体" pitchFamily="49" charset="-122"/>
              </a:rPr>
              <a:t>《孟子·告子下》</a:t>
            </a:r>
            <a:r>
              <a:rPr lang="zh-CN" altLang="en-US" b="1" dirty="0" smtClean="0">
                <a:effectLst>
                  <a:outerShdw blurRad="38100" dist="38100" dir="2700000" algn="tl">
                    <a:srgbClr val="000000">
                      <a:alpha val="43137"/>
                    </a:srgbClr>
                  </a:outerShdw>
                </a:effectLst>
                <a:latin typeface="楷体" pitchFamily="49" charset="-122"/>
                <a:ea typeface="楷体" pitchFamily="49" charset="-122"/>
              </a:rPr>
              <a:t>）</a:t>
            </a:r>
            <a:endParaRPr lang="en-US" altLang="zh-CN" b="1" dirty="0" smtClean="0">
              <a:effectLst>
                <a:outerShdw blurRad="38100" dist="38100" dir="2700000" algn="tl">
                  <a:srgbClr val="000000">
                    <a:alpha val="43137"/>
                  </a:srgbClr>
                </a:outerShdw>
              </a:effectLst>
              <a:latin typeface="楷体" pitchFamily="49" charset="-122"/>
              <a:ea typeface="楷体" pitchFamily="49" charset="-122"/>
            </a:endParaRPr>
          </a:p>
          <a:p>
            <a:r>
              <a:rPr lang="zh-CN" altLang="zh-CN" b="1" dirty="0" smtClean="0">
                <a:effectLst>
                  <a:outerShdw blurRad="38100" dist="38100" dir="2700000" algn="tl">
                    <a:srgbClr val="000000">
                      <a:alpha val="43137"/>
                    </a:srgbClr>
                  </a:outerShdw>
                </a:effectLst>
                <a:latin typeface="楷体" pitchFamily="49" charset="-122"/>
                <a:ea typeface="楷体" pitchFamily="49" charset="-122"/>
              </a:rPr>
              <a:t>故其疾如风，其徐如林。</a:t>
            </a:r>
            <a:r>
              <a:rPr lang="zh-CN" altLang="en-US" b="1" dirty="0" smtClean="0">
                <a:effectLst>
                  <a:outerShdw blurRad="38100" dist="38100" dir="2700000" algn="tl">
                    <a:srgbClr val="000000">
                      <a:alpha val="43137"/>
                    </a:srgbClr>
                  </a:outerShdw>
                </a:effectLst>
                <a:latin typeface="楷体" pitchFamily="49" charset="-122"/>
                <a:ea typeface="楷体" pitchFamily="49" charset="-122"/>
              </a:rPr>
              <a:t>（</a:t>
            </a:r>
            <a:r>
              <a:rPr lang="zh-CN" altLang="zh-CN" b="1" dirty="0" smtClean="0">
                <a:effectLst>
                  <a:outerShdw blurRad="38100" dist="38100" dir="2700000" algn="tl">
                    <a:srgbClr val="000000">
                      <a:alpha val="43137"/>
                    </a:srgbClr>
                  </a:outerShdw>
                </a:effectLst>
                <a:latin typeface="楷体" pitchFamily="49" charset="-122"/>
                <a:ea typeface="楷体" pitchFamily="49" charset="-122"/>
              </a:rPr>
              <a:t>《孙子·军争》</a:t>
            </a:r>
            <a:r>
              <a:rPr lang="zh-CN" altLang="en-US" b="1" dirty="0" smtClean="0">
                <a:effectLst>
                  <a:outerShdw blurRad="38100" dist="38100" dir="2700000" algn="tl">
                    <a:srgbClr val="000000">
                      <a:alpha val="43137"/>
                    </a:srgbClr>
                  </a:outerShdw>
                </a:effectLst>
                <a:latin typeface="楷体" pitchFamily="49" charset="-122"/>
                <a:ea typeface="楷体" pitchFamily="49" charset="-122"/>
              </a:rPr>
              <a:t>）</a:t>
            </a:r>
            <a:r>
              <a:rPr lang="zh-CN" altLang="zh-CN" b="1" dirty="0" smtClean="0">
                <a:effectLst>
                  <a:outerShdw blurRad="38100" dist="38100" dir="2700000" algn="tl">
                    <a:srgbClr val="000000">
                      <a:alpha val="43137"/>
                    </a:srgbClr>
                  </a:outerShdw>
                </a:effectLst>
                <a:latin typeface="楷体" pitchFamily="49" charset="-122"/>
                <a:ea typeface="楷体" pitchFamily="49" charset="-122"/>
              </a:rPr>
              <a:t>杜牧注：“言缓行之时，须有行列如树木也。”</a:t>
            </a:r>
            <a:endParaRPr lang="zh-CN" altLang="en-US" b="1" dirty="0">
              <a:effectLst>
                <a:outerShdw blurRad="38100" dist="38100" dir="2700000" algn="tl">
                  <a:srgbClr val="000000">
                    <a:alpha val="43137"/>
                  </a:srgbClr>
                </a:outerShdw>
              </a:effectLst>
              <a:latin typeface="楷体" pitchFamily="49" charset="-122"/>
              <a:ea typeface="楷体" pitchFamily="49" charset="-122"/>
            </a:endParaRPr>
          </a:p>
        </p:txBody>
      </p:sp>
    </p:spTree>
  </p:cSld>
  <p:clrMapOvr>
    <a:masterClrMapping/>
  </p:clrMapOvr>
  <p:transition spd="med">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to="" calcmode="lin" valueType="num">
                                      <p:cBhvr>
                                        <p:cTn id="7" dur="1" fill="hold"/>
                                        <p:tgtEl>
                                          <p:spTgt spid="3">
                                            <p:txEl>
                                              <p:pRg st="1" end="1"/>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to="" calcmode="lin" valueType="num">
                                      <p:cBhvr>
                                        <p:cTn id="17" dur="1" fill="hold"/>
                                        <p:tgtEl>
                                          <p:spTgt spid="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zh-CN" b="1" dirty="0" smtClean="0">
                <a:effectLst>
                  <a:outerShdw blurRad="38100" dist="38100" dir="2700000" algn="tl">
                    <a:srgbClr val="000000">
                      <a:alpha val="43137"/>
                    </a:srgbClr>
                  </a:outerShdw>
                </a:effectLst>
                <a:latin typeface="楷体" pitchFamily="49" charset="-122"/>
                <a:ea typeface="楷体" pitchFamily="49" charset="-122"/>
              </a:rPr>
              <a:t>《说文》：“慢，惰也。”《释名》：“过时而不葬曰慢。”</a:t>
            </a:r>
            <a:endParaRPr lang="en-US" altLang="zh-CN" b="1" dirty="0" smtClean="0">
              <a:effectLst>
                <a:outerShdw blurRad="38100" dist="38100" dir="2700000" algn="tl">
                  <a:srgbClr val="000000">
                    <a:alpha val="43137"/>
                  </a:srgbClr>
                </a:outerShdw>
              </a:effectLst>
              <a:latin typeface="楷体" pitchFamily="49" charset="-122"/>
              <a:ea typeface="楷体" pitchFamily="49" charset="-122"/>
            </a:endParaRPr>
          </a:p>
          <a:p>
            <a:endParaRPr lang="en-US" altLang="zh-CN" b="1" dirty="0" smtClean="0">
              <a:effectLst>
                <a:outerShdw blurRad="38100" dist="38100" dir="2700000" algn="tl">
                  <a:srgbClr val="000000">
                    <a:alpha val="43137"/>
                  </a:srgbClr>
                </a:outerShdw>
              </a:effectLst>
              <a:latin typeface="楷体" pitchFamily="49" charset="-122"/>
              <a:ea typeface="楷体" pitchFamily="49" charset="-122"/>
            </a:endParaRPr>
          </a:p>
          <a:p>
            <a:r>
              <a:rPr lang="zh-CN" altLang="zh-CN" b="1" dirty="0" smtClean="0">
                <a:effectLst>
                  <a:outerShdw blurRad="38100" dist="38100" dir="2700000" algn="tl">
                    <a:srgbClr val="000000">
                      <a:alpha val="43137"/>
                    </a:srgbClr>
                  </a:outerShdw>
                </a:effectLst>
                <a:latin typeface="楷体" pitchFamily="49" charset="-122"/>
                <a:ea typeface="楷体" pitchFamily="49" charset="-122"/>
              </a:rPr>
              <a:t>三国魏·张揖《广雅·释诂二》：“慢，缓也。”</a:t>
            </a:r>
            <a:endParaRPr lang="zh-CN" altLang="en-US" b="1" dirty="0">
              <a:effectLst>
                <a:outerShdw blurRad="38100" dist="38100" dir="2700000" algn="tl">
                  <a:srgbClr val="000000">
                    <a:alpha val="43137"/>
                  </a:srgbClr>
                </a:outerShdw>
              </a:effectLst>
              <a:latin typeface="楷体" pitchFamily="49" charset="-122"/>
              <a:ea typeface="楷体" pitchFamily="49" charset="-122"/>
            </a:endParaRPr>
          </a:p>
        </p:txBody>
      </p:sp>
    </p:spTree>
  </p:cSld>
  <p:clrMapOvr>
    <a:masterClrMapping/>
  </p:clrMapOvr>
  <p:transition spd="med">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to="" calcmode="lin" valueType="num">
                                      <p:cBhvr>
                                        <p:cTn id="7"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a:buFont typeface="Wingdings" pitchFamily="2" charset="2"/>
              <a:buChar char="l"/>
            </a:pPr>
            <a:r>
              <a:rPr lang="en-US" b="1" dirty="0" smtClean="0">
                <a:effectLst>
                  <a:outerShdw blurRad="38100" dist="38100" dir="2700000" algn="tl">
                    <a:srgbClr val="000000">
                      <a:alpha val="43137"/>
                    </a:srgbClr>
                  </a:outerShdw>
                </a:effectLst>
                <a:latin typeface="黑体" pitchFamily="49" charset="-122"/>
                <a:ea typeface="黑体" pitchFamily="49" charset="-122"/>
              </a:rPr>
              <a:t>1.3 </a:t>
            </a:r>
            <a:r>
              <a:rPr lang="zh-CN" altLang="en-US" b="1" dirty="0" smtClean="0">
                <a:effectLst>
                  <a:outerShdw blurRad="38100" dist="38100" dir="2700000" algn="tl">
                    <a:srgbClr val="000000">
                      <a:alpha val="43137"/>
                    </a:srgbClr>
                  </a:outerShdw>
                </a:effectLst>
                <a:latin typeface="黑体" pitchFamily="49" charset="-122"/>
                <a:ea typeface="黑体" pitchFamily="49" charset="-122"/>
              </a:rPr>
              <a:t>同义词的运用</a:t>
            </a:r>
            <a:endParaRPr lang="en-US" altLang="zh-CN" b="1" dirty="0" smtClean="0">
              <a:effectLst>
                <a:outerShdw blurRad="38100" dist="38100" dir="2700000" algn="tl">
                  <a:srgbClr val="000000">
                    <a:alpha val="43137"/>
                  </a:srgbClr>
                </a:outerShdw>
              </a:effectLst>
              <a:latin typeface="黑体" pitchFamily="49" charset="-122"/>
              <a:ea typeface="黑体" pitchFamily="49" charset="-122"/>
            </a:endParaRPr>
          </a:p>
          <a:p>
            <a:r>
              <a:rPr lang="zh-CN" altLang="en-US" b="1" dirty="0">
                <a:effectLst>
                  <a:outerShdw blurRad="38100" dist="38100" dir="2700000" algn="tl">
                    <a:srgbClr val="000000">
                      <a:alpha val="43137"/>
                    </a:srgbClr>
                  </a:outerShdw>
                </a:effectLst>
              </a:rPr>
              <a:t>在中国古代训诂学著作中，经常用用同义词来训释词义，主要有“互训”、“同训”、“递训”三种释义方法。</a:t>
            </a:r>
          </a:p>
          <a:p>
            <a:endParaRPr lang="zh-CN" altLang="en-US" dirty="0"/>
          </a:p>
        </p:txBody>
      </p:sp>
    </p:spTree>
  </p:cSld>
  <p:clrMapOvr>
    <a:masterClrMapping/>
  </p:clrMapOvr>
  <p:transition spd="med">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to="" calcmode="lin" valueType="num">
                                      <p:cBhvr>
                                        <p:cTn id="7"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92500" lnSpcReduction="20000"/>
          </a:bodyPr>
          <a:lstStyle/>
          <a:p>
            <a:pPr>
              <a:buFont typeface="Wingdings" pitchFamily="2" charset="2"/>
              <a:buChar char="l"/>
            </a:pPr>
            <a:r>
              <a:rPr lang="zh-CN" altLang="en-US" b="1" dirty="0">
                <a:effectLst>
                  <a:outerShdw blurRad="38100" dist="38100" dir="2700000" algn="tl">
                    <a:srgbClr val="000000">
                      <a:alpha val="43137"/>
                    </a:srgbClr>
                  </a:outerShdw>
                </a:effectLst>
              </a:rPr>
              <a:t>互训指的是两个词互相训释。既然两个词可以互相训释，那就说明这两个词在某一义位上构成同义关系，</a:t>
            </a:r>
            <a:r>
              <a:rPr lang="en-US" altLang="zh-CN" b="1" dirty="0">
                <a:effectLst>
                  <a:outerShdw blurRad="38100" dist="38100" dir="2700000" algn="tl">
                    <a:srgbClr val="000000">
                      <a:alpha val="43137"/>
                    </a:srgbClr>
                  </a:outerShdw>
                </a:effectLst>
              </a:rPr>
              <a:t>《</a:t>
            </a:r>
            <a:r>
              <a:rPr lang="zh-CN" altLang="en-US" b="1" dirty="0">
                <a:effectLst>
                  <a:outerShdw blurRad="38100" dist="38100" dir="2700000" algn="tl">
                    <a:srgbClr val="000000">
                      <a:alpha val="43137"/>
                    </a:srgbClr>
                  </a:outerShdw>
                </a:effectLst>
              </a:rPr>
              <a:t>说文</a:t>
            </a:r>
            <a:r>
              <a:rPr lang="en-US" altLang="zh-CN" b="1" dirty="0">
                <a:effectLst>
                  <a:outerShdw blurRad="38100" dist="38100" dir="2700000" algn="tl">
                    <a:srgbClr val="000000">
                      <a:alpha val="43137"/>
                    </a:srgbClr>
                  </a:outerShdw>
                </a:effectLst>
              </a:rPr>
              <a:t>》</a:t>
            </a:r>
            <a:r>
              <a:rPr lang="zh-CN" altLang="en-US" b="1" dirty="0">
                <a:effectLst>
                  <a:outerShdw blurRad="38100" dist="38100" dir="2700000" algn="tl">
                    <a:srgbClr val="000000">
                      <a:alpha val="43137"/>
                    </a:srgbClr>
                  </a:outerShdw>
                </a:effectLst>
              </a:rPr>
              <a:t>就大量采用了这种训释</a:t>
            </a:r>
            <a:r>
              <a:rPr lang="zh-CN" altLang="en-US" b="1" dirty="0" smtClean="0">
                <a:effectLst>
                  <a:outerShdw blurRad="38100" dist="38100" dir="2700000" algn="tl">
                    <a:srgbClr val="000000">
                      <a:alpha val="43137"/>
                    </a:srgbClr>
                  </a:outerShdw>
                </a:effectLst>
              </a:rPr>
              <a:t>方法。</a:t>
            </a:r>
            <a:endParaRPr lang="en-US" altLang="zh-CN" b="1" dirty="0" smtClean="0">
              <a:effectLst>
                <a:outerShdw blurRad="38100" dist="38100" dir="2700000" algn="tl">
                  <a:srgbClr val="000000">
                    <a:alpha val="43137"/>
                  </a:srgbClr>
                </a:outerShdw>
              </a:effectLst>
            </a:endParaRPr>
          </a:p>
          <a:p>
            <a:r>
              <a:rPr lang="zh-CN" altLang="en-US" b="1" dirty="0" smtClean="0">
                <a:effectLst>
                  <a:outerShdw blurRad="38100" dist="38100" dir="2700000" algn="tl">
                    <a:srgbClr val="000000">
                      <a:alpha val="43137"/>
                    </a:srgbClr>
                  </a:outerShdw>
                </a:effectLst>
                <a:latin typeface="楷体" pitchFamily="49" charset="-122"/>
                <a:ea typeface="楷体" pitchFamily="49" charset="-122"/>
              </a:rPr>
              <a:t>饥，饿也。</a:t>
            </a:r>
            <a:r>
              <a:rPr lang="en-US" b="1" dirty="0" smtClean="0">
                <a:effectLst>
                  <a:outerShdw blurRad="38100" dist="38100" dir="2700000" algn="tl">
                    <a:srgbClr val="000000">
                      <a:alpha val="43137"/>
                    </a:srgbClr>
                  </a:outerShdw>
                </a:effectLst>
                <a:latin typeface="楷体" pitchFamily="49" charset="-122"/>
                <a:ea typeface="楷体" pitchFamily="49" charset="-122"/>
              </a:rPr>
              <a:t>|</a:t>
            </a:r>
            <a:r>
              <a:rPr lang="zh-CN" altLang="en-US" b="1" dirty="0" smtClean="0">
                <a:effectLst>
                  <a:outerShdw blurRad="38100" dist="38100" dir="2700000" algn="tl">
                    <a:srgbClr val="000000">
                      <a:alpha val="43137"/>
                    </a:srgbClr>
                  </a:outerShdw>
                </a:effectLst>
                <a:latin typeface="楷体" pitchFamily="49" charset="-122"/>
                <a:ea typeface="楷体" pitchFamily="49" charset="-122"/>
              </a:rPr>
              <a:t>饿，饥也。</a:t>
            </a:r>
            <a:endParaRPr lang="en-US" altLang="zh-CN" b="1" dirty="0" smtClean="0">
              <a:effectLst>
                <a:outerShdw blurRad="38100" dist="38100" dir="2700000" algn="tl">
                  <a:srgbClr val="000000">
                    <a:alpha val="43137"/>
                  </a:srgbClr>
                </a:outerShdw>
              </a:effectLst>
              <a:latin typeface="楷体" pitchFamily="49" charset="-122"/>
              <a:ea typeface="楷体" pitchFamily="49" charset="-122"/>
            </a:endParaRPr>
          </a:p>
          <a:p>
            <a:r>
              <a:rPr lang="zh-CN" altLang="en-US" b="1" dirty="0" smtClean="0">
                <a:effectLst>
                  <a:outerShdw blurRad="38100" dist="38100" dir="2700000" algn="tl">
                    <a:srgbClr val="000000">
                      <a:alpha val="43137"/>
                    </a:srgbClr>
                  </a:outerShdw>
                </a:effectLst>
                <a:latin typeface="楷体" pitchFamily="49" charset="-122"/>
                <a:ea typeface="楷体" pitchFamily="49" charset="-122"/>
              </a:rPr>
              <a:t>恐，惧也。</a:t>
            </a:r>
            <a:r>
              <a:rPr lang="en-US" b="1" dirty="0" smtClean="0">
                <a:effectLst>
                  <a:outerShdw blurRad="38100" dist="38100" dir="2700000" algn="tl">
                    <a:srgbClr val="000000">
                      <a:alpha val="43137"/>
                    </a:srgbClr>
                  </a:outerShdw>
                </a:effectLst>
                <a:latin typeface="楷体" pitchFamily="49" charset="-122"/>
                <a:ea typeface="楷体" pitchFamily="49" charset="-122"/>
              </a:rPr>
              <a:t>|</a:t>
            </a:r>
            <a:r>
              <a:rPr lang="zh-CN" altLang="en-US" b="1" dirty="0" smtClean="0">
                <a:effectLst>
                  <a:outerShdw blurRad="38100" dist="38100" dir="2700000" algn="tl">
                    <a:srgbClr val="000000">
                      <a:alpha val="43137"/>
                    </a:srgbClr>
                  </a:outerShdw>
                </a:effectLst>
                <a:latin typeface="楷体" pitchFamily="49" charset="-122"/>
                <a:ea typeface="楷体" pitchFamily="49" charset="-122"/>
              </a:rPr>
              <a:t>惧，恐也。</a:t>
            </a:r>
            <a:endParaRPr lang="en-US" altLang="zh-CN" b="1" dirty="0" smtClean="0">
              <a:effectLst>
                <a:outerShdw blurRad="38100" dist="38100" dir="2700000" algn="tl">
                  <a:srgbClr val="000000">
                    <a:alpha val="43137"/>
                  </a:srgbClr>
                </a:outerShdw>
              </a:effectLst>
              <a:latin typeface="楷体" pitchFamily="49" charset="-122"/>
              <a:ea typeface="楷体" pitchFamily="49" charset="-122"/>
            </a:endParaRPr>
          </a:p>
          <a:p>
            <a:r>
              <a:rPr lang="zh-CN" altLang="en-US" b="1" dirty="0" smtClean="0">
                <a:effectLst>
                  <a:outerShdw blurRad="38100" dist="38100" dir="2700000" algn="tl">
                    <a:srgbClr val="000000">
                      <a:alpha val="43137"/>
                    </a:srgbClr>
                  </a:outerShdw>
                </a:effectLst>
                <a:latin typeface="楷体" pitchFamily="49" charset="-122"/>
                <a:ea typeface="楷体" pitchFamily="49" charset="-122"/>
              </a:rPr>
              <a:t>追，逐也。</a:t>
            </a:r>
            <a:r>
              <a:rPr lang="en-US" b="1" dirty="0" smtClean="0">
                <a:effectLst>
                  <a:outerShdw blurRad="38100" dist="38100" dir="2700000" algn="tl">
                    <a:srgbClr val="000000">
                      <a:alpha val="43137"/>
                    </a:srgbClr>
                  </a:outerShdw>
                </a:effectLst>
                <a:latin typeface="楷体" pitchFamily="49" charset="-122"/>
                <a:ea typeface="楷体" pitchFamily="49" charset="-122"/>
              </a:rPr>
              <a:t>|</a:t>
            </a:r>
            <a:r>
              <a:rPr lang="zh-CN" altLang="en-US" b="1" dirty="0" smtClean="0">
                <a:effectLst>
                  <a:outerShdw blurRad="38100" dist="38100" dir="2700000" algn="tl">
                    <a:srgbClr val="000000">
                      <a:alpha val="43137"/>
                    </a:srgbClr>
                  </a:outerShdw>
                </a:effectLst>
                <a:latin typeface="楷体" pitchFamily="49" charset="-122"/>
                <a:ea typeface="楷体" pitchFamily="49" charset="-122"/>
              </a:rPr>
              <a:t>逐，追也。</a:t>
            </a:r>
            <a:endParaRPr lang="en-US" altLang="zh-CN" b="1" dirty="0" smtClean="0">
              <a:effectLst>
                <a:outerShdw blurRad="38100" dist="38100" dir="2700000" algn="tl">
                  <a:srgbClr val="000000">
                    <a:alpha val="43137"/>
                  </a:srgbClr>
                </a:outerShdw>
              </a:effectLst>
              <a:latin typeface="楷体" pitchFamily="49" charset="-122"/>
              <a:ea typeface="楷体" pitchFamily="49" charset="-122"/>
            </a:endParaRPr>
          </a:p>
          <a:p>
            <a:r>
              <a:rPr lang="zh-CN" altLang="en-US" b="1" dirty="0">
                <a:effectLst>
                  <a:outerShdw blurRad="38100" dist="38100" dir="2700000" algn="tl">
                    <a:srgbClr val="000000">
                      <a:alpha val="43137"/>
                    </a:srgbClr>
                  </a:outerShdw>
                </a:effectLst>
                <a:latin typeface="楷体" pitchFamily="49" charset="-122"/>
                <a:ea typeface="楷体" pitchFamily="49" charset="-122"/>
              </a:rPr>
              <a:t>逃，亡也。</a:t>
            </a:r>
            <a:r>
              <a:rPr lang="en-US" b="1" dirty="0">
                <a:effectLst>
                  <a:outerShdw blurRad="38100" dist="38100" dir="2700000" algn="tl">
                    <a:srgbClr val="000000">
                      <a:alpha val="43137"/>
                    </a:srgbClr>
                  </a:outerShdw>
                </a:effectLst>
                <a:latin typeface="楷体" pitchFamily="49" charset="-122"/>
                <a:ea typeface="楷体" pitchFamily="49" charset="-122"/>
              </a:rPr>
              <a:t>|</a:t>
            </a:r>
            <a:r>
              <a:rPr lang="zh-CN" altLang="en-US" b="1" dirty="0">
                <a:effectLst>
                  <a:outerShdw blurRad="38100" dist="38100" dir="2700000" algn="tl">
                    <a:srgbClr val="000000">
                      <a:alpha val="43137"/>
                    </a:srgbClr>
                  </a:outerShdw>
                </a:effectLst>
                <a:latin typeface="楷体" pitchFamily="49" charset="-122"/>
                <a:ea typeface="楷体" pitchFamily="49" charset="-122"/>
              </a:rPr>
              <a:t>亡，逃也。</a:t>
            </a:r>
          </a:p>
          <a:p>
            <a:r>
              <a:rPr lang="zh-CN" altLang="en-US" b="1" dirty="0">
                <a:effectLst>
                  <a:outerShdw blurRad="38100" dist="38100" dir="2700000" algn="tl">
                    <a:srgbClr val="000000">
                      <a:alpha val="43137"/>
                    </a:srgbClr>
                  </a:outerShdw>
                </a:effectLst>
                <a:latin typeface="楷体" pitchFamily="49" charset="-122"/>
                <a:ea typeface="楷体" pitchFamily="49" charset="-122"/>
              </a:rPr>
              <a:t>谨，慎也。</a:t>
            </a:r>
            <a:r>
              <a:rPr lang="en-US" b="1" dirty="0">
                <a:effectLst>
                  <a:outerShdw blurRad="38100" dist="38100" dir="2700000" algn="tl">
                    <a:srgbClr val="000000">
                      <a:alpha val="43137"/>
                    </a:srgbClr>
                  </a:outerShdw>
                </a:effectLst>
                <a:latin typeface="楷体" pitchFamily="49" charset="-122"/>
                <a:ea typeface="楷体" pitchFamily="49" charset="-122"/>
              </a:rPr>
              <a:t>|</a:t>
            </a:r>
            <a:r>
              <a:rPr lang="zh-CN" altLang="en-US" b="1" dirty="0">
                <a:effectLst>
                  <a:outerShdw blurRad="38100" dist="38100" dir="2700000" algn="tl">
                    <a:srgbClr val="000000">
                      <a:alpha val="43137"/>
                    </a:srgbClr>
                  </a:outerShdw>
                </a:effectLst>
                <a:latin typeface="楷体" pitchFamily="49" charset="-122"/>
                <a:ea typeface="楷体" pitchFamily="49" charset="-122"/>
              </a:rPr>
              <a:t>慎，谨也。</a:t>
            </a:r>
          </a:p>
          <a:p>
            <a:r>
              <a:rPr lang="zh-CN" altLang="en-US" b="1" dirty="0">
                <a:effectLst>
                  <a:outerShdw blurRad="38100" dist="38100" dir="2700000" algn="tl">
                    <a:srgbClr val="000000">
                      <a:alpha val="43137"/>
                    </a:srgbClr>
                  </a:outerShdw>
                </a:effectLst>
                <a:latin typeface="楷体" pitchFamily="49" charset="-122"/>
                <a:ea typeface="楷体" pitchFamily="49" charset="-122"/>
              </a:rPr>
              <a:t>珍，宝也。</a:t>
            </a:r>
            <a:r>
              <a:rPr lang="en-US" b="1" dirty="0">
                <a:effectLst>
                  <a:outerShdw blurRad="38100" dist="38100" dir="2700000" algn="tl">
                    <a:srgbClr val="000000">
                      <a:alpha val="43137"/>
                    </a:srgbClr>
                  </a:outerShdw>
                </a:effectLst>
                <a:latin typeface="楷体" pitchFamily="49" charset="-122"/>
                <a:ea typeface="楷体" pitchFamily="49" charset="-122"/>
              </a:rPr>
              <a:t>|</a:t>
            </a:r>
            <a:r>
              <a:rPr lang="zh-CN" altLang="en-US" b="1" dirty="0">
                <a:effectLst>
                  <a:outerShdw blurRad="38100" dist="38100" dir="2700000" algn="tl">
                    <a:srgbClr val="000000">
                      <a:alpha val="43137"/>
                    </a:srgbClr>
                  </a:outerShdw>
                </a:effectLst>
                <a:latin typeface="楷体" pitchFamily="49" charset="-122"/>
                <a:ea typeface="楷体" pitchFamily="49" charset="-122"/>
              </a:rPr>
              <a:t>宝，珍也。</a:t>
            </a:r>
          </a:p>
          <a:p>
            <a:endParaRPr lang="zh-CN" altLang="en-US" b="1" dirty="0" smtClean="0">
              <a:effectLst>
                <a:outerShdw blurRad="38100" dist="38100" dir="2700000" algn="tl">
                  <a:srgbClr val="000000">
                    <a:alpha val="43137"/>
                  </a:srgbClr>
                </a:outerShdw>
              </a:effectLst>
              <a:latin typeface="楷体" pitchFamily="49" charset="-122"/>
              <a:ea typeface="楷体" pitchFamily="49" charset="-122"/>
            </a:endParaRPr>
          </a:p>
          <a:p>
            <a:endParaRPr lang="zh-CN" altLang="en-US" dirty="0"/>
          </a:p>
        </p:txBody>
      </p:sp>
    </p:spTree>
  </p:cSld>
  <p:clrMapOvr>
    <a:masterClrMapping/>
  </p:clrMapOvr>
  <p:transition spd="med">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to="" calcmode="lin" valueType="num">
                                      <p:cBhvr>
                                        <p:cTn id="7" dur="1" fill="hold"/>
                                        <p:tgtEl>
                                          <p:spTgt spid="3">
                                            <p:txEl>
                                              <p:pRg st="1" end="1"/>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to="" calcmode="lin" valueType="num">
                                      <p:cBhvr>
                                        <p:cTn id="17" dur="1" fill="hold"/>
                                        <p:tgtEl>
                                          <p:spTgt spid="3">
                                            <p:txEl>
                                              <p:pRg st="3" end="3"/>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to="" calcmode="lin" valueType="num">
                                      <p:cBhvr>
                                        <p:cTn id="22" dur="1" fill="hold"/>
                                        <p:tgtEl>
                                          <p:spTgt spid="3">
                                            <p:txEl>
                                              <p:pRg st="4" end="4"/>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to="" calcmode="lin" valueType="num">
                                      <p:cBhvr>
                                        <p:cTn id="27" dur="1" fill="hold"/>
                                        <p:tgtEl>
                                          <p:spTgt spid="3">
                                            <p:txEl>
                                              <p:pRg st="5" end="5"/>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 to="" calcmode="lin" valueType="num">
                                      <p:cBhvr>
                                        <p:cTn id="32" dur="1" fill="hold"/>
                                        <p:tgtEl>
                                          <p:spTgt spid="3">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a:buFont typeface="Wingdings" pitchFamily="2" charset="2"/>
              <a:buChar char="l"/>
            </a:pPr>
            <a:r>
              <a:rPr lang="zh-CN" altLang="en-US" b="1" dirty="0">
                <a:effectLst>
                  <a:outerShdw blurRad="38100" dist="38100" dir="2700000" algn="tl">
                    <a:srgbClr val="000000">
                      <a:alpha val="43137"/>
                    </a:srgbClr>
                  </a:outerShdw>
                </a:effectLst>
              </a:rPr>
              <a:t>同训指的是用同一个词来训释不同的词。既然可以用同一个词来训释，就说明被训释的这组词在某一个义位上意义相同或相近。</a:t>
            </a:r>
            <a:r>
              <a:rPr lang="en-US" altLang="zh-CN" b="1" dirty="0">
                <a:effectLst>
                  <a:outerShdw blurRad="38100" dist="38100" dir="2700000" algn="tl">
                    <a:srgbClr val="000000">
                      <a:alpha val="43137"/>
                    </a:srgbClr>
                  </a:outerShdw>
                </a:effectLst>
              </a:rPr>
              <a:t>《</a:t>
            </a:r>
            <a:r>
              <a:rPr lang="zh-CN" altLang="en-US" b="1" dirty="0">
                <a:effectLst>
                  <a:outerShdw blurRad="38100" dist="38100" dir="2700000" algn="tl">
                    <a:srgbClr val="000000">
                      <a:alpha val="43137"/>
                    </a:srgbClr>
                  </a:outerShdw>
                </a:effectLst>
              </a:rPr>
              <a:t>尔雅</a:t>
            </a:r>
            <a:r>
              <a:rPr lang="en-US" altLang="zh-CN" b="1" dirty="0">
                <a:effectLst>
                  <a:outerShdw blurRad="38100" dist="38100" dir="2700000" algn="tl">
                    <a:srgbClr val="000000">
                      <a:alpha val="43137"/>
                    </a:srgbClr>
                  </a:outerShdw>
                </a:effectLst>
              </a:rPr>
              <a:t>》</a:t>
            </a:r>
            <a:r>
              <a:rPr lang="zh-CN" altLang="en-US" b="1" dirty="0">
                <a:effectLst>
                  <a:outerShdw blurRad="38100" dist="38100" dir="2700000" algn="tl">
                    <a:srgbClr val="000000">
                      <a:alpha val="43137"/>
                    </a:srgbClr>
                  </a:outerShdw>
                </a:effectLst>
              </a:rPr>
              <a:t>经常采用这种释义方法</a:t>
            </a:r>
            <a:r>
              <a:rPr lang="zh-CN" altLang="en-US" b="1" dirty="0" smtClean="0">
                <a:effectLst>
                  <a:outerShdw blurRad="38100" dist="38100" dir="2700000" algn="tl">
                    <a:srgbClr val="000000">
                      <a:alpha val="43137"/>
                    </a:srgbClr>
                  </a:outerShdw>
                </a:effectLst>
              </a:rPr>
              <a:t>。</a:t>
            </a:r>
            <a:endParaRPr lang="en-US" altLang="zh-CN" b="1" dirty="0" smtClean="0">
              <a:effectLst>
                <a:outerShdw blurRad="38100" dist="38100" dir="2700000" algn="tl">
                  <a:srgbClr val="000000">
                    <a:alpha val="43137"/>
                  </a:srgbClr>
                </a:outerShdw>
              </a:effectLst>
            </a:endParaRPr>
          </a:p>
          <a:p>
            <a:r>
              <a:rPr lang="zh-CN" altLang="en-US" sz="2800" b="1" dirty="0">
                <a:effectLst>
                  <a:outerShdw blurRad="38100" dist="38100" dir="2700000" algn="tl">
                    <a:srgbClr val="000000">
                      <a:alpha val="43137"/>
                    </a:srgbClr>
                  </a:outerShdw>
                </a:effectLst>
                <a:latin typeface="楷体" pitchFamily="49" charset="-122"/>
                <a:ea typeface="楷体" pitchFamily="49" charset="-122"/>
              </a:rPr>
              <a:t>监、瞻、临、涖、覜、相，视也。（</a:t>
            </a:r>
            <a:r>
              <a:rPr lang="en-US" altLang="zh-CN" sz="2800" b="1" dirty="0">
                <a:effectLst>
                  <a:outerShdw blurRad="38100" dist="38100" dir="2700000" algn="tl">
                    <a:srgbClr val="000000">
                      <a:alpha val="43137"/>
                    </a:srgbClr>
                  </a:outerShdw>
                </a:effectLst>
                <a:latin typeface="楷体" pitchFamily="49" charset="-122"/>
                <a:ea typeface="楷体" pitchFamily="49" charset="-122"/>
              </a:rPr>
              <a:t>《</a:t>
            </a:r>
            <a:r>
              <a:rPr lang="zh-CN" altLang="en-US" sz="2800" b="1" dirty="0">
                <a:effectLst>
                  <a:outerShdw blurRad="38100" dist="38100" dir="2700000" algn="tl">
                    <a:srgbClr val="000000">
                      <a:alpha val="43137"/>
                    </a:srgbClr>
                  </a:outerShdw>
                </a:effectLst>
                <a:latin typeface="楷体" pitchFamily="49" charset="-122"/>
                <a:ea typeface="楷体" pitchFamily="49" charset="-122"/>
              </a:rPr>
              <a:t>释诂</a:t>
            </a:r>
            <a:r>
              <a:rPr lang="en-US" altLang="zh-CN" sz="2800" b="1" dirty="0">
                <a:effectLst>
                  <a:outerShdw blurRad="38100" dist="38100" dir="2700000" algn="tl">
                    <a:srgbClr val="000000">
                      <a:alpha val="43137"/>
                    </a:srgbClr>
                  </a:outerShdw>
                </a:effectLst>
                <a:latin typeface="楷体" pitchFamily="49" charset="-122"/>
                <a:ea typeface="楷体" pitchFamily="49" charset="-122"/>
              </a:rPr>
              <a:t>》</a:t>
            </a:r>
            <a:r>
              <a:rPr lang="zh-CN" altLang="en-US" sz="2800" b="1" dirty="0">
                <a:effectLst>
                  <a:outerShdw blurRad="38100" dist="38100" dir="2700000" algn="tl">
                    <a:srgbClr val="000000">
                      <a:alpha val="43137"/>
                    </a:srgbClr>
                  </a:outerShdw>
                </a:effectLst>
                <a:latin typeface="楷体" pitchFamily="49" charset="-122"/>
                <a:ea typeface="楷体" pitchFamily="49" charset="-122"/>
              </a:rPr>
              <a:t>）</a:t>
            </a:r>
          </a:p>
          <a:p>
            <a:r>
              <a:rPr lang="zh-CN" altLang="en-US" sz="2800" b="1" dirty="0">
                <a:effectLst>
                  <a:outerShdw blurRad="38100" dist="38100" dir="2700000" algn="tl">
                    <a:srgbClr val="000000">
                      <a:alpha val="43137"/>
                    </a:srgbClr>
                  </a:outerShdw>
                </a:effectLst>
                <a:latin typeface="楷体" pitchFamily="49" charset="-122"/>
                <a:ea typeface="楷体" pitchFamily="49" charset="-122"/>
              </a:rPr>
              <a:t>朝、旦、夙、晨、晙，早也。（</a:t>
            </a:r>
            <a:r>
              <a:rPr lang="en-US" altLang="zh-CN" sz="2800" b="1" dirty="0">
                <a:effectLst>
                  <a:outerShdw blurRad="38100" dist="38100" dir="2700000" algn="tl">
                    <a:srgbClr val="000000">
                      <a:alpha val="43137"/>
                    </a:srgbClr>
                  </a:outerShdw>
                </a:effectLst>
                <a:latin typeface="楷体" pitchFamily="49" charset="-122"/>
                <a:ea typeface="楷体" pitchFamily="49" charset="-122"/>
              </a:rPr>
              <a:t>《</a:t>
            </a:r>
            <a:r>
              <a:rPr lang="zh-CN" altLang="en-US" sz="2800" b="1" dirty="0">
                <a:effectLst>
                  <a:outerShdw blurRad="38100" dist="38100" dir="2700000" algn="tl">
                    <a:srgbClr val="000000">
                      <a:alpha val="43137"/>
                    </a:srgbClr>
                  </a:outerShdw>
                </a:effectLst>
                <a:latin typeface="楷体" pitchFamily="49" charset="-122"/>
                <a:ea typeface="楷体" pitchFamily="49" charset="-122"/>
              </a:rPr>
              <a:t>释诂</a:t>
            </a:r>
            <a:r>
              <a:rPr lang="en-US" altLang="zh-CN" sz="2800" b="1" dirty="0">
                <a:effectLst>
                  <a:outerShdw blurRad="38100" dist="38100" dir="2700000" algn="tl">
                    <a:srgbClr val="000000">
                      <a:alpha val="43137"/>
                    </a:srgbClr>
                  </a:outerShdw>
                </a:effectLst>
                <a:latin typeface="楷体" pitchFamily="49" charset="-122"/>
                <a:ea typeface="楷体" pitchFamily="49" charset="-122"/>
              </a:rPr>
              <a:t>》</a:t>
            </a:r>
            <a:r>
              <a:rPr lang="zh-CN" altLang="en-US" sz="2800" b="1" dirty="0" smtClean="0">
                <a:effectLst>
                  <a:outerShdw blurRad="38100" dist="38100" dir="2700000" algn="tl">
                    <a:srgbClr val="000000">
                      <a:alpha val="43137"/>
                    </a:srgbClr>
                  </a:outerShdw>
                </a:effectLst>
                <a:latin typeface="楷体" pitchFamily="49" charset="-122"/>
                <a:ea typeface="楷体" pitchFamily="49" charset="-122"/>
              </a:rPr>
              <a:t>）</a:t>
            </a:r>
            <a:endParaRPr lang="en-US" altLang="zh-CN" sz="2800" b="1" dirty="0" smtClean="0">
              <a:effectLst>
                <a:outerShdw blurRad="38100" dist="38100" dir="2700000" algn="tl">
                  <a:srgbClr val="000000">
                    <a:alpha val="43137"/>
                  </a:srgbClr>
                </a:outerShdw>
              </a:effectLst>
              <a:latin typeface="楷体" pitchFamily="49" charset="-122"/>
              <a:ea typeface="楷体" pitchFamily="49" charset="-122"/>
            </a:endParaRPr>
          </a:p>
          <a:p>
            <a:r>
              <a:rPr lang="zh-CN" altLang="zh-CN" sz="2800" b="1" dirty="0" smtClean="0">
                <a:effectLst>
                  <a:outerShdw blurRad="38100" dist="38100" dir="2700000" algn="tl">
                    <a:srgbClr val="000000">
                      <a:alpha val="43137"/>
                    </a:srgbClr>
                  </a:outerShdw>
                </a:effectLst>
                <a:latin typeface="楷体" pitchFamily="49" charset="-122"/>
                <a:ea typeface="楷体" pitchFamily="49" charset="-122"/>
              </a:rPr>
              <a:t>乔，嵩，崇，高也。（《释诂》）</a:t>
            </a:r>
            <a:endParaRPr lang="en-US" altLang="zh-CN" sz="2800" b="1" dirty="0" smtClean="0">
              <a:effectLst>
                <a:outerShdw blurRad="38100" dist="38100" dir="2700000" algn="tl">
                  <a:srgbClr val="000000">
                    <a:alpha val="43137"/>
                  </a:srgbClr>
                </a:outerShdw>
              </a:effectLst>
              <a:latin typeface="楷体" pitchFamily="49" charset="-122"/>
              <a:ea typeface="楷体" pitchFamily="49" charset="-122"/>
            </a:endParaRPr>
          </a:p>
          <a:p>
            <a:r>
              <a:rPr lang="zh-CN" altLang="en-US" sz="2800" b="1" dirty="0" smtClean="0">
                <a:effectLst>
                  <a:outerShdw blurRad="38100" dist="38100" dir="2700000" algn="tl">
                    <a:srgbClr val="000000">
                      <a:alpha val="43137"/>
                    </a:srgbClr>
                  </a:outerShdw>
                </a:effectLst>
                <a:latin typeface="楷体" pitchFamily="49" charset="-122"/>
                <a:ea typeface="楷体" pitchFamily="49" charset="-122"/>
              </a:rPr>
              <a:t>作</a:t>
            </a:r>
            <a:r>
              <a:rPr lang="zh-CN" altLang="en-US" sz="2800" b="1" dirty="0">
                <a:effectLst>
                  <a:outerShdw blurRad="38100" dist="38100" dir="2700000" algn="tl">
                    <a:srgbClr val="000000">
                      <a:alpha val="43137"/>
                    </a:srgbClr>
                  </a:outerShdw>
                </a:effectLst>
                <a:latin typeface="楷体" pitchFamily="49" charset="-122"/>
                <a:ea typeface="楷体" pitchFamily="49" charset="-122"/>
              </a:rPr>
              <a:t>、造，为也。（</a:t>
            </a:r>
            <a:r>
              <a:rPr lang="en-US" altLang="zh-CN" sz="2800" b="1" dirty="0">
                <a:effectLst>
                  <a:outerShdw blurRad="38100" dist="38100" dir="2700000" algn="tl">
                    <a:srgbClr val="000000">
                      <a:alpha val="43137"/>
                    </a:srgbClr>
                  </a:outerShdw>
                </a:effectLst>
                <a:latin typeface="楷体" pitchFamily="49" charset="-122"/>
                <a:ea typeface="楷体" pitchFamily="49" charset="-122"/>
              </a:rPr>
              <a:t>《</a:t>
            </a:r>
            <a:r>
              <a:rPr lang="zh-CN" altLang="en-US" sz="2800" b="1" dirty="0">
                <a:effectLst>
                  <a:outerShdw blurRad="38100" dist="38100" dir="2700000" algn="tl">
                    <a:srgbClr val="000000">
                      <a:alpha val="43137"/>
                    </a:srgbClr>
                  </a:outerShdw>
                </a:effectLst>
                <a:latin typeface="楷体" pitchFamily="49" charset="-122"/>
                <a:ea typeface="楷体" pitchFamily="49" charset="-122"/>
              </a:rPr>
              <a:t>释言</a:t>
            </a:r>
            <a:r>
              <a:rPr lang="en-US" altLang="zh-CN" sz="2800" b="1" dirty="0">
                <a:effectLst>
                  <a:outerShdw blurRad="38100" dist="38100" dir="2700000" algn="tl">
                    <a:srgbClr val="000000">
                      <a:alpha val="43137"/>
                    </a:srgbClr>
                  </a:outerShdw>
                </a:effectLst>
                <a:latin typeface="楷体" pitchFamily="49" charset="-122"/>
                <a:ea typeface="楷体" pitchFamily="49" charset="-122"/>
              </a:rPr>
              <a:t>》</a:t>
            </a:r>
            <a:r>
              <a:rPr lang="zh-CN" altLang="en-US" sz="2800" b="1" dirty="0">
                <a:effectLst>
                  <a:outerShdw blurRad="38100" dist="38100" dir="2700000" algn="tl">
                    <a:srgbClr val="000000">
                      <a:alpha val="43137"/>
                    </a:srgbClr>
                  </a:outerShdw>
                </a:effectLst>
                <a:latin typeface="楷体" pitchFamily="49" charset="-122"/>
                <a:ea typeface="楷体" pitchFamily="49" charset="-122"/>
              </a:rPr>
              <a:t>）</a:t>
            </a:r>
          </a:p>
          <a:p>
            <a:endParaRPr lang="zh-CN" altLang="en-US" b="1" dirty="0">
              <a:effectLst>
                <a:outerShdw blurRad="38100" dist="38100" dir="2700000" algn="tl">
                  <a:srgbClr val="000000">
                    <a:alpha val="43137"/>
                  </a:srgbClr>
                </a:outerShdw>
              </a:effectLst>
            </a:endParaRPr>
          </a:p>
        </p:txBody>
      </p:sp>
    </p:spTree>
  </p:cSld>
  <p:clrMapOvr>
    <a:masterClrMapping/>
  </p:clrMapOvr>
  <p:transition spd="med">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to="" calcmode="lin" valueType="num">
                                      <p:cBhvr>
                                        <p:cTn id="7" dur="1" fill="hold"/>
                                        <p:tgtEl>
                                          <p:spTgt spid="3">
                                            <p:txEl>
                                              <p:pRg st="1" end="1"/>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to="" calcmode="lin" valueType="num">
                                      <p:cBhvr>
                                        <p:cTn id="17" dur="1" fill="hold"/>
                                        <p:tgtEl>
                                          <p:spTgt spid="3">
                                            <p:txEl>
                                              <p:pRg st="3" end="3"/>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to="" calcmode="lin" valueType="num">
                                      <p:cBhvr>
                                        <p:cTn id="22" dur="1" fill="hold"/>
                                        <p:tgtEl>
                                          <p:spTgt spid="3">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92500" lnSpcReduction="10000"/>
          </a:bodyPr>
          <a:lstStyle/>
          <a:p>
            <a:pPr>
              <a:buFont typeface="Wingdings" pitchFamily="2" charset="2"/>
              <a:buChar char="l"/>
            </a:pPr>
            <a:r>
              <a:rPr lang="zh-CN" altLang="en-US" b="1" dirty="0">
                <a:effectLst>
                  <a:outerShdw blurRad="38100" dist="38100" dir="2700000" algn="tl">
                    <a:srgbClr val="000000">
                      <a:alpha val="43137"/>
                    </a:srgbClr>
                  </a:outerShdw>
                </a:effectLst>
              </a:rPr>
              <a:t>递训指的是用同义词辗转相训。这种释义方法在</a:t>
            </a:r>
            <a:r>
              <a:rPr lang="en-US" altLang="zh-CN" b="1" dirty="0">
                <a:effectLst>
                  <a:outerShdw blurRad="38100" dist="38100" dir="2700000" algn="tl">
                    <a:srgbClr val="000000">
                      <a:alpha val="43137"/>
                    </a:srgbClr>
                  </a:outerShdw>
                </a:effectLst>
              </a:rPr>
              <a:t>《</a:t>
            </a:r>
            <a:r>
              <a:rPr lang="zh-CN" altLang="en-US" b="1" dirty="0">
                <a:effectLst>
                  <a:outerShdw blurRad="38100" dist="38100" dir="2700000" algn="tl">
                    <a:srgbClr val="000000">
                      <a:alpha val="43137"/>
                    </a:srgbClr>
                  </a:outerShdw>
                </a:effectLst>
              </a:rPr>
              <a:t>说文</a:t>
            </a:r>
            <a:r>
              <a:rPr lang="en-US" altLang="zh-CN" b="1" dirty="0">
                <a:effectLst>
                  <a:outerShdw blurRad="38100" dist="38100" dir="2700000" algn="tl">
                    <a:srgbClr val="000000">
                      <a:alpha val="43137"/>
                    </a:srgbClr>
                  </a:outerShdw>
                </a:effectLst>
              </a:rPr>
              <a:t>》</a:t>
            </a:r>
            <a:r>
              <a:rPr lang="zh-CN" altLang="en-US" b="1" dirty="0">
                <a:effectLst>
                  <a:outerShdw blurRad="38100" dist="38100" dir="2700000" algn="tl">
                    <a:srgbClr val="000000">
                      <a:alpha val="43137"/>
                    </a:srgbClr>
                  </a:outerShdw>
                </a:effectLst>
              </a:rPr>
              <a:t>和</a:t>
            </a:r>
            <a:r>
              <a:rPr lang="en-US" altLang="zh-CN" b="1" dirty="0">
                <a:effectLst>
                  <a:outerShdw blurRad="38100" dist="38100" dir="2700000" algn="tl">
                    <a:srgbClr val="000000">
                      <a:alpha val="43137"/>
                    </a:srgbClr>
                  </a:outerShdw>
                </a:effectLst>
              </a:rPr>
              <a:t>《</a:t>
            </a:r>
            <a:r>
              <a:rPr lang="zh-CN" altLang="en-US" b="1" dirty="0">
                <a:effectLst>
                  <a:outerShdw blurRad="38100" dist="38100" dir="2700000" algn="tl">
                    <a:srgbClr val="000000">
                      <a:alpha val="43137"/>
                    </a:srgbClr>
                  </a:outerShdw>
                </a:effectLst>
              </a:rPr>
              <a:t>尔雅</a:t>
            </a:r>
            <a:r>
              <a:rPr lang="en-US" altLang="zh-CN" b="1" dirty="0">
                <a:effectLst>
                  <a:outerShdw blurRad="38100" dist="38100" dir="2700000" algn="tl">
                    <a:srgbClr val="000000">
                      <a:alpha val="43137"/>
                    </a:srgbClr>
                  </a:outerShdw>
                </a:effectLst>
              </a:rPr>
              <a:t>》</a:t>
            </a:r>
            <a:r>
              <a:rPr lang="zh-CN" altLang="en-US" b="1" dirty="0">
                <a:effectLst>
                  <a:outerShdw blurRad="38100" dist="38100" dir="2700000" algn="tl">
                    <a:srgbClr val="000000">
                      <a:alpha val="43137"/>
                    </a:srgbClr>
                  </a:outerShdw>
                </a:effectLst>
              </a:rPr>
              <a:t>中均有应用</a:t>
            </a:r>
            <a:r>
              <a:rPr lang="zh-CN" altLang="en-US" b="1" dirty="0" smtClean="0">
                <a:effectLst>
                  <a:outerShdw blurRad="38100" dist="38100" dir="2700000" algn="tl">
                    <a:srgbClr val="000000">
                      <a:alpha val="43137"/>
                    </a:srgbClr>
                  </a:outerShdw>
                </a:effectLst>
              </a:rPr>
              <a:t>。</a:t>
            </a:r>
            <a:endParaRPr lang="en-US" altLang="zh-CN" b="1" dirty="0" smtClean="0">
              <a:effectLst>
                <a:outerShdw blurRad="38100" dist="38100" dir="2700000" algn="tl">
                  <a:srgbClr val="000000">
                    <a:alpha val="43137"/>
                  </a:srgbClr>
                </a:outerShdw>
              </a:effectLst>
            </a:endParaRPr>
          </a:p>
          <a:p>
            <a:r>
              <a:rPr lang="zh-CN" altLang="en-US" b="1" dirty="0">
                <a:effectLst>
                  <a:outerShdw blurRad="38100" dist="38100" dir="2700000" algn="tl">
                    <a:srgbClr val="000000">
                      <a:alpha val="43137"/>
                    </a:srgbClr>
                  </a:outerShdw>
                </a:effectLst>
                <a:latin typeface="楷体" pitchFamily="49" charset="-122"/>
                <a:ea typeface="楷体" pitchFamily="49" charset="-122"/>
              </a:rPr>
              <a:t>逝，往也。</a:t>
            </a:r>
            <a:r>
              <a:rPr lang="en-US" b="1" dirty="0">
                <a:effectLst>
                  <a:outerShdw blurRad="38100" dist="38100" dir="2700000" algn="tl">
                    <a:srgbClr val="000000">
                      <a:alpha val="43137"/>
                    </a:srgbClr>
                  </a:outerShdw>
                </a:effectLst>
                <a:latin typeface="楷体" pitchFamily="49" charset="-122"/>
                <a:ea typeface="楷体" pitchFamily="49" charset="-122"/>
              </a:rPr>
              <a:t>|</a:t>
            </a:r>
            <a:r>
              <a:rPr lang="zh-CN" altLang="en-US" b="1" dirty="0">
                <a:effectLst>
                  <a:outerShdw blurRad="38100" dist="38100" dir="2700000" algn="tl">
                    <a:srgbClr val="000000">
                      <a:alpha val="43137"/>
                    </a:srgbClr>
                  </a:outerShdw>
                </a:effectLst>
                <a:latin typeface="楷体" pitchFamily="49" charset="-122"/>
                <a:ea typeface="楷体" pitchFamily="49" charset="-122"/>
              </a:rPr>
              <a:t>往，之也。（</a:t>
            </a:r>
            <a:r>
              <a:rPr lang="en-US" altLang="zh-CN" b="1" dirty="0">
                <a:effectLst>
                  <a:outerShdw blurRad="38100" dist="38100" dir="2700000" algn="tl">
                    <a:srgbClr val="000000">
                      <a:alpha val="43137"/>
                    </a:srgbClr>
                  </a:outerShdw>
                </a:effectLst>
                <a:latin typeface="楷体" pitchFamily="49" charset="-122"/>
                <a:ea typeface="楷体" pitchFamily="49" charset="-122"/>
              </a:rPr>
              <a:t>《</a:t>
            </a:r>
            <a:r>
              <a:rPr lang="zh-CN" altLang="en-US" b="1" dirty="0">
                <a:effectLst>
                  <a:outerShdw blurRad="38100" dist="38100" dir="2700000" algn="tl">
                    <a:srgbClr val="000000">
                      <a:alpha val="43137"/>
                    </a:srgbClr>
                  </a:outerShdw>
                </a:effectLst>
                <a:latin typeface="楷体" pitchFamily="49" charset="-122"/>
                <a:ea typeface="楷体" pitchFamily="49" charset="-122"/>
              </a:rPr>
              <a:t>说文</a:t>
            </a:r>
            <a:r>
              <a:rPr lang="en-US" altLang="zh-CN" b="1" dirty="0">
                <a:effectLst>
                  <a:outerShdw blurRad="38100" dist="38100" dir="2700000" algn="tl">
                    <a:srgbClr val="000000">
                      <a:alpha val="43137"/>
                    </a:srgbClr>
                  </a:outerShdw>
                </a:effectLst>
                <a:latin typeface="楷体" pitchFamily="49" charset="-122"/>
                <a:ea typeface="楷体" pitchFamily="49" charset="-122"/>
              </a:rPr>
              <a:t>》</a:t>
            </a:r>
            <a:r>
              <a:rPr lang="zh-CN" altLang="en-US" b="1" dirty="0" smtClean="0">
                <a:effectLst>
                  <a:outerShdw blurRad="38100" dist="38100" dir="2700000" algn="tl">
                    <a:srgbClr val="000000">
                      <a:alpha val="43137"/>
                    </a:srgbClr>
                  </a:outerShdw>
                </a:effectLst>
                <a:latin typeface="楷体" pitchFamily="49" charset="-122"/>
                <a:ea typeface="楷体" pitchFamily="49" charset="-122"/>
              </a:rPr>
              <a:t>）</a:t>
            </a:r>
            <a:endParaRPr lang="en-US" altLang="zh-CN" b="1" dirty="0" smtClean="0">
              <a:effectLst>
                <a:outerShdw blurRad="38100" dist="38100" dir="2700000" algn="tl">
                  <a:srgbClr val="000000">
                    <a:alpha val="43137"/>
                  </a:srgbClr>
                </a:outerShdw>
              </a:effectLst>
              <a:latin typeface="楷体" pitchFamily="49" charset="-122"/>
              <a:ea typeface="楷体" pitchFamily="49" charset="-122"/>
            </a:endParaRPr>
          </a:p>
          <a:p>
            <a:r>
              <a:rPr lang="zh-CN" altLang="en-US" b="1" dirty="0" smtClean="0">
                <a:effectLst>
                  <a:outerShdw blurRad="38100" dist="38100" dir="2700000" algn="tl">
                    <a:srgbClr val="000000">
                      <a:alpha val="43137"/>
                    </a:srgbClr>
                  </a:outerShdw>
                </a:effectLst>
                <a:latin typeface="楷体" pitchFamily="49" charset="-122"/>
                <a:ea typeface="楷体" pitchFamily="49" charset="-122"/>
              </a:rPr>
              <a:t>逆</a:t>
            </a:r>
            <a:r>
              <a:rPr lang="zh-CN" altLang="en-US" b="1" dirty="0">
                <a:effectLst>
                  <a:outerShdw blurRad="38100" dist="38100" dir="2700000" algn="tl">
                    <a:srgbClr val="000000">
                      <a:alpha val="43137"/>
                    </a:srgbClr>
                  </a:outerShdw>
                </a:effectLst>
                <a:latin typeface="楷体" pitchFamily="49" charset="-122"/>
                <a:ea typeface="楷体" pitchFamily="49" charset="-122"/>
              </a:rPr>
              <a:t>，迎也。</a:t>
            </a:r>
            <a:r>
              <a:rPr lang="en-US" b="1" dirty="0">
                <a:effectLst>
                  <a:outerShdw blurRad="38100" dist="38100" dir="2700000" algn="tl">
                    <a:srgbClr val="000000">
                      <a:alpha val="43137"/>
                    </a:srgbClr>
                  </a:outerShdw>
                </a:effectLst>
                <a:latin typeface="楷体" pitchFamily="49" charset="-122"/>
                <a:ea typeface="楷体" pitchFamily="49" charset="-122"/>
              </a:rPr>
              <a:t>|</a:t>
            </a:r>
            <a:r>
              <a:rPr lang="zh-CN" altLang="en-US" b="1" dirty="0">
                <a:effectLst>
                  <a:outerShdw blurRad="38100" dist="38100" dir="2700000" algn="tl">
                    <a:srgbClr val="000000">
                      <a:alpha val="43137"/>
                    </a:srgbClr>
                  </a:outerShdw>
                </a:effectLst>
                <a:latin typeface="楷体" pitchFamily="49" charset="-122"/>
                <a:ea typeface="楷体" pitchFamily="49" charset="-122"/>
              </a:rPr>
              <a:t>迎，逢也</a:t>
            </a:r>
            <a:r>
              <a:rPr lang="zh-CN" altLang="en-US" b="1" dirty="0" smtClean="0">
                <a:effectLst>
                  <a:outerShdw blurRad="38100" dist="38100" dir="2700000" algn="tl">
                    <a:srgbClr val="000000">
                      <a:alpha val="43137"/>
                    </a:srgbClr>
                  </a:outerShdw>
                </a:effectLst>
                <a:latin typeface="楷体" pitchFamily="49" charset="-122"/>
                <a:ea typeface="楷体" pitchFamily="49" charset="-122"/>
              </a:rPr>
              <a:t>。</a:t>
            </a:r>
            <a:r>
              <a:rPr lang="en-US" altLang="zh-CN" b="1" dirty="0" smtClean="0">
                <a:effectLst>
                  <a:outerShdw blurRad="38100" dist="38100" dir="2700000" algn="tl">
                    <a:srgbClr val="000000">
                      <a:alpha val="43137"/>
                    </a:srgbClr>
                  </a:outerShdw>
                </a:effectLst>
                <a:latin typeface="楷体" pitchFamily="49" charset="-122"/>
                <a:ea typeface="楷体" pitchFamily="49" charset="-122"/>
              </a:rPr>
              <a:t>|</a:t>
            </a:r>
            <a:r>
              <a:rPr lang="zh-CN" altLang="en-US" b="1" dirty="0" smtClean="0">
                <a:effectLst>
                  <a:outerShdw blurRad="38100" dist="38100" dir="2700000" algn="tl">
                    <a:srgbClr val="000000">
                      <a:alpha val="43137"/>
                    </a:srgbClr>
                  </a:outerShdw>
                </a:effectLst>
                <a:latin typeface="楷体" pitchFamily="49" charset="-122"/>
                <a:ea typeface="楷体" pitchFamily="49" charset="-122"/>
              </a:rPr>
              <a:t>逢</a:t>
            </a:r>
            <a:r>
              <a:rPr lang="zh-CN" altLang="en-US" b="1" dirty="0">
                <a:effectLst>
                  <a:outerShdw blurRad="38100" dist="38100" dir="2700000" algn="tl">
                    <a:srgbClr val="000000">
                      <a:alpha val="43137"/>
                    </a:srgbClr>
                  </a:outerShdw>
                </a:effectLst>
                <a:latin typeface="楷体" pitchFamily="49" charset="-122"/>
                <a:ea typeface="楷体" pitchFamily="49" charset="-122"/>
              </a:rPr>
              <a:t>，遇也。（</a:t>
            </a:r>
            <a:r>
              <a:rPr lang="en-US" altLang="zh-CN" b="1" dirty="0">
                <a:effectLst>
                  <a:outerShdw blurRad="38100" dist="38100" dir="2700000" algn="tl">
                    <a:srgbClr val="000000">
                      <a:alpha val="43137"/>
                    </a:srgbClr>
                  </a:outerShdw>
                </a:effectLst>
                <a:latin typeface="楷体" pitchFamily="49" charset="-122"/>
                <a:ea typeface="楷体" pitchFamily="49" charset="-122"/>
              </a:rPr>
              <a:t>《</a:t>
            </a:r>
            <a:r>
              <a:rPr lang="zh-CN" altLang="en-US" b="1" dirty="0">
                <a:effectLst>
                  <a:outerShdw blurRad="38100" dist="38100" dir="2700000" algn="tl">
                    <a:srgbClr val="000000">
                      <a:alpha val="43137"/>
                    </a:srgbClr>
                  </a:outerShdw>
                </a:effectLst>
                <a:latin typeface="楷体" pitchFamily="49" charset="-122"/>
                <a:ea typeface="楷体" pitchFamily="49" charset="-122"/>
              </a:rPr>
              <a:t>说文</a:t>
            </a:r>
            <a:r>
              <a:rPr lang="en-US" altLang="zh-CN" b="1" dirty="0">
                <a:effectLst>
                  <a:outerShdw blurRad="38100" dist="38100" dir="2700000" algn="tl">
                    <a:srgbClr val="000000">
                      <a:alpha val="43137"/>
                    </a:srgbClr>
                  </a:outerShdw>
                </a:effectLst>
                <a:latin typeface="楷体" pitchFamily="49" charset="-122"/>
                <a:ea typeface="楷体" pitchFamily="49" charset="-122"/>
              </a:rPr>
              <a:t>》</a:t>
            </a:r>
            <a:r>
              <a:rPr lang="zh-CN" altLang="en-US" b="1" dirty="0" smtClean="0">
                <a:effectLst>
                  <a:outerShdw blurRad="38100" dist="38100" dir="2700000" algn="tl">
                    <a:srgbClr val="000000">
                      <a:alpha val="43137"/>
                    </a:srgbClr>
                  </a:outerShdw>
                </a:effectLst>
                <a:latin typeface="楷体" pitchFamily="49" charset="-122"/>
                <a:ea typeface="楷体" pitchFamily="49" charset="-122"/>
              </a:rPr>
              <a:t>）</a:t>
            </a:r>
            <a:endParaRPr lang="en-US" altLang="zh-CN" b="1" dirty="0" smtClean="0">
              <a:effectLst>
                <a:outerShdw blurRad="38100" dist="38100" dir="2700000" algn="tl">
                  <a:srgbClr val="000000">
                    <a:alpha val="43137"/>
                  </a:srgbClr>
                </a:outerShdw>
              </a:effectLst>
              <a:latin typeface="楷体" pitchFamily="49" charset="-122"/>
              <a:ea typeface="楷体" pitchFamily="49" charset="-122"/>
            </a:endParaRPr>
          </a:p>
          <a:p>
            <a:r>
              <a:rPr lang="zh-CN" altLang="zh-CN" b="1" dirty="0" smtClean="0">
                <a:effectLst>
                  <a:outerShdw blurRad="38100" dist="38100" dir="2700000" algn="tl">
                    <a:srgbClr val="000000">
                      <a:alpha val="43137"/>
                    </a:srgbClr>
                  </a:outerShdw>
                </a:effectLst>
                <a:latin typeface="楷体" pitchFamily="49" charset="-122"/>
                <a:ea typeface="楷体" pitchFamily="49" charset="-122"/>
              </a:rPr>
              <a:t>论，议也。</a:t>
            </a:r>
            <a:r>
              <a:rPr lang="en-US" altLang="zh-CN" b="1" dirty="0" smtClean="0">
                <a:effectLst>
                  <a:outerShdw blurRad="38100" dist="38100" dir="2700000" algn="tl">
                    <a:srgbClr val="000000">
                      <a:alpha val="43137"/>
                    </a:srgbClr>
                  </a:outerShdw>
                </a:effectLst>
                <a:latin typeface="楷体" pitchFamily="49" charset="-122"/>
                <a:ea typeface="楷体" pitchFamily="49" charset="-122"/>
              </a:rPr>
              <a:t>|</a:t>
            </a:r>
            <a:r>
              <a:rPr lang="zh-CN" altLang="zh-CN" b="1" dirty="0" smtClean="0">
                <a:effectLst>
                  <a:outerShdw blurRad="38100" dist="38100" dir="2700000" algn="tl">
                    <a:srgbClr val="000000">
                      <a:alpha val="43137"/>
                    </a:srgbClr>
                  </a:outerShdw>
                </a:effectLst>
                <a:latin typeface="楷体" pitchFamily="49" charset="-122"/>
                <a:ea typeface="楷体" pitchFamily="49" charset="-122"/>
              </a:rPr>
              <a:t>议，语也。</a:t>
            </a:r>
            <a:r>
              <a:rPr lang="en-US" altLang="zh-CN" b="1" dirty="0" smtClean="0">
                <a:effectLst>
                  <a:outerShdw blurRad="38100" dist="38100" dir="2700000" algn="tl">
                    <a:srgbClr val="000000">
                      <a:alpha val="43137"/>
                    </a:srgbClr>
                  </a:outerShdw>
                </a:effectLst>
                <a:latin typeface="楷体" pitchFamily="49" charset="-122"/>
                <a:ea typeface="楷体" pitchFamily="49" charset="-122"/>
              </a:rPr>
              <a:t>|</a:t>
            </a:r>
            <a:r>
              <a:rPr lang="zh-CN" altLang="zh-CN" b="1" dirty="0" smtClean="0">
                <a:effectLst>
                  <a:outerShdw blurRad="38100" dist="38100" dir="2700000" algn="tl">
                    <a:srgbClr val="000000">
                      <a:alpha val="43137"/>
                    </a:srgbClr>
                  </a:outerShdw>
                </a:effectLst>
                <a:latin typeface="楷体" pitchFamily="49" charset="-122"/>
                <a:ea typeface="楷体" pitchFamily="49" charset="-122"/>
              </a:rPr>
              <a:t>语，说也。（《说文》）</a:t>
            </a:r>
            <a:endParaRPr lang="en-US" altLang="zh-CN" b="1" dirty="0" smtClean="0">
              <a:effectLst>
                <a:outerShdw blurRad="38100" dist="38100" dir="2700000" algn="tl">
                  <a:srgbClr val="000000">
                    <a:alpha val="43137"/>
                  </a:srgbClr>
                </a:outerShdw>
              </a:effectLst>
              <a:latin typeface="楷体" pitchFamily="49" charset="-122"/>
              <a:ea typeface="楷体" pitchFamily="49" charset="-122"/>
            </a:endParaRPr>
          </a:p>
          <a:p>
            <a:r>
              <a:rPr lang="zh-CN" altLang="en-US" b="1" dirty="0" smtClean="0">
                <a:effectLst>
                  <a:outerShdw blurRad="38100" dist="38100" dir="2700000" algn="tl">
                    <a:srgbClr val="000000">
                      <a:alpha val="43137"/>
                    </a:srgbClr>
                  </a:outerShdw>
                </a:effectLst>
                <a:latin typeface="楷体" pitchFamily="49" charset="-122"/>
                <a:ea typeface="楷体" pitchFamily="49" charset="-122"/>
              </a:rPr>
              <a:t>流</a:t>
            </a:r>
            <a:r>
              <a:rPr lang="zh-CN" altLang="en-US" b="1" dirty="0">
                <a:effectLst>
                  <a:outerShdw blurRad="38100" dist="38100" dir="2700000" algn="tl">
                    <a:srgbClr val="000000">
                      <a:alpha val="43137"/>
                    </a:srgbClr>
                  </a:outerShdw>
                </a:effectLst>
                <a:latin typeface="楷体" pitchFamily="49" charset="-122"/>
                <a:ea typeface="楷体" pitchFamily="49" charset="-122"/>
              </a:rPr>
              <a:t>，覃也。覃，延也。（</a:t>
            </a:r>
            <a:r>
              <a:rPr lang="en-US" altLang="zh-CN" b="1" dirty="0">
                <a:effectLst>
                  <a:outerShdw blurRad="38100" dist="38100" dir="2700000" algn="tl">
                    <a:srgbClr val="000000">
                      <a:alpha val="43137"/>
                    </a:srgbClr>
                  </a:outerShdw>
                </a:effectLst>
                <a:latin typeface="楷体" pitchFamily="49" charset="-122"/>
                <a:ea typeface="楷体" pitchFamily="49" charset="-122"/>
              </a:rPr>
              <a:t>《</a:t>
            </a:r>
            <a:r>
              <a:rPr lang="zh-CN" altLang="en-US" b="1" dirty="0">
                <a:effectLst>
                  <a:outerShdw blurRad="38100" dist="38100" dir="2700000" algn="tl">
                    <a:srgbClr val="000000">
                      <a:alpha val="43137"/>
                    </a:srgbClr>
                  </a:outerShdw>
                </a:effectLst>
                <a:latin typeface="楷体" pitchFamily="49" charset="-122"/>
                <a:ea typeface="楷体" pitchFamily="49" charset="-122"/>
              </a:rPr>
              <a:t>尔雅</a:t>
            </a:r>
            <a:r>
              <a:rPr lang="en-US" altLang="zh-CN" b="1" dirty="0">
                <a:effectLst>
                  <a:outerShdw blurRad="38100" dist="38100" dir="2700000" algn="tl">
                    <a:srgbClr val="000000">
                      <a:alpha val="43137"/>
                    </a:srgbClr>
                  </a:outerShdw>
                </a:effectLst>
                <a:latin typeface="楷体" pitchFamily="49" charset="-122"/>
                <a:ea typeface="楷体" pitchFamily="49" charset="-122"/>
              </a:rPr>
              <a:t>·</a:t>
            </a:r>
            <a:r>
              <a:rPr lang="zh-CN" altLang="en-US" b="1" dirty="0">
                <a:effectLst>
                  <a:outerShdw blurRad="38100" dist="38100" dir="2700000" algn="tl">
                    <a:srgbClr val="000000">
                      <a:alpha val="43137"/>
                    </a:srgbClr>
                  </a:outerShdw>
                </a:effectLst>
                <a:latin typeface="楷体" pitchFamily="49" charset="-122"/>
                <a:ea typeface="楷体" pitchFamily="49" charset="-122"/>
              </a:rPr>
              <a:t>释言</a:t>
            </a:r>
            <a:r>
              <a:rPr lang="en-US" altLang="zh-CN" b="1" dirty="0">
                <a:effectLst>
                  <a:outerShdw blurRad="38100" dist="38100" dir="2700000" algn="tl">
                    <a:srgbClr val="000000">
                      <a:alpha val="43137"/>
                    </a:srgbClr>
                  </a:outerShdw>
                </a:effectLst>
                <a:latin typeface="楷体" pitchFamily="49" charset="-122"/>
                <a:ea typeface="楷体" pitchFamily="49" charset="-122"/>
              </a:rPr>
              <a:t>》</a:t>
            </a:r>
            <a:r>
              <a:rPr lang="zh-CN" altLang="en-US" b="1" dirty="0" smtClean="0">
                <a:effectLst>
                  <a:outerShdw blurRad="38100" dist="38100" dir="2700000" algn="tl">
                    <a:srgbClr val="000000">
                      <a:alpha val="43137"/>
                    </a:srgbClr>
                  </a:outerShdw>
                </a:effectLst>
                <a:latin typeface="楷体" pitchFamily="49" charset="-122"/>
                <a:ea typeface="楷体" pitchFamily="49" charset="-122"/>
              </a:rPr>
              <a:t>）</a:t>
            </a:r>
            <a:endParaRPr lang="en-US" altLang="zh-CN" b="1" dirty="0" smtClean="0">
              <a:effectLst>
                <a:outerShdw blurRad="38100" dist="38100" dir="2700000" algn="tl">
                  <a:srgbClr val="000000">
                    <a:alpha val="43137"/>
                  </a:srgbClr>
                </a:outerShdw>
              </a:effectLst>
              <a:latin typeface="楷体" pitchFamily="49" charset="-122"/>
              <a:ea typeface="楷体" pitchFamily="49" charset="-122"/>
            </a:endParaRPr>
          </a:p>
          <a:p>
            <a:r>
              <a:rPr lang="zh-CN" altLang="zh-CN" b="1" dirty="0" smtClean="0">
                <a:effectLst>
                  <a:outerShdw blurRad="38100" dist="38100" dir="2700000" algn="tl">
                    <a:srgbClr val="000000">
                      <a:alpha val="43137"/>
                    </a:srgbClr>
                  </a:outerShdw>
                </a:effectLst>
                <a:latin typeface="楷体" pitchFamily="49" charset="-122"/>
                <a:ea typeface="楷体" pitchFamily="49" charset="-122"/>
              </a:rPr>
              <a:t>速，征也。</a:t>
            </a:r>
            <a:r>
              <a:rPr lang="en-US" altLang="zh-CN" b="1" dirty="0" smtClean="0">
                <a:effectLst>
                  <a:outerShdw blurRad="38100" dist="38100" dir="2700000" algn="tl">
                    <a:srgbClr val="000000">
                      <a:alpha val="43137"/>
                    </a:srgbClr>
                  </a:outerShdw>
                </a:effectLst>
                <a:latin typeface="楷体" pitchFamily="49" charset="-122"/>
                <a:ea typeface="楷体" pitchFamily="49" charset="-122"/>
              </a:rPr>
              <a:t>|</a:t>
            </a:r>
            <a:r>
              <a:rPr lang="zh-CN" altLang="zh-CN" b="1" dirty="0" smtClean="0">
                <a:effectLst>
                  <a:outerShdw blurRad="38100" dist="38100" dir="2700000" algn="tl">
                    <a:srgbClr val="000000">
                      <a:alpha val="43137"/>
                    </a:srgbClr>
                  </a:outerShdw>
                </a:effectLst>
                <a:latin typeface="楷体" pitchFamily="49" charset="-122"/>
                <a:ea typeface="楷体" pitchFamily="49" charset="-122"/>
              </a:rPr>
              <a:t>征，召也。（《尔雅·释言》）</a:t>
            </a:r>
          </a:p>
          <a:p>
            <a:endParaRPr lang="zh-CN" altLang="en-US" b="1" dirty="0">
              <a:effectLst>
                <a:outerShdw blurRad="38100" dist="38100" dir="2700000" algn="tl">
                  <a:srgbClr val="000000">
                    <a:alpha val="43137"/>
                  </a:srgbClr>
                </a:outerShdw>
              </a:effectLst>
              <a:latin typeface="楷体" pitchFamily="49" charset="-122"/>
              <a:ea typeface="楷体" pitchFamily="49" charset="-122"/>
            </a:endParaRPr>
          </a:p>
          <a:p>
            <a:endParaRPr lang="zh-CN" altLang="en-US" b="1" dirty="0">
              <a:effectLst>
                <a:outerShdw blurRad="38100" dist="38100" dir="2700000" algn="tl">
                  <a:srgbClr val="000000">
                    <a:alpha val="43137"/>
                  </a:srgbClr>
                </a:outerShdw>
              </a:effectLst>
            </a:endParaRPr>
          </a:p>
        </p:txBody>
      </p:sp>
    </p:spTree>
  </p:cSld>
  <p:clrMapOvr>
    <a:masterClrMapping/>
  </p:clrMapOvr>
  <p:transition spd="med">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to="" calcmode="lin" valueType="num">
                                      <p:cBhvr>
                                        <p:cTn id="7" dur="1" fill="hold"/>
                                        <p:tgtEl>
                                          <p:spTgt spid="3">
                                            <p:txEl>
                                              <p:pRg st="1" end="1"/>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to="" calcmode="lin" valueType="num">
                                      <p:cBhvr>
                                        <p:cTn id="17" dur="1" fill="hold"/>
                                        <p:tgtEl>
                                          <p:spTgt spid="3">
                                            <p:txEl>
                                              <p:pRg st="3" end="3"/>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to="" calcmode="lin" valueType="num">
                                      <p:cBhvr>
                                        <p:cTn id="22" dur="1" fill="hold"/>
                                        <p:tgtEl>
                                          <p:spTgt spid="3">
                                            <p:txEl>
                                              <p:pRg st="4" end="4"/>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to="" calcmode="lin" valueType="num">
                                      <p:cBhvr>
                                        <p:cTn id="27" dur="1" fill="hold"/>
                                        <p:tgtEl>
                                          <p:spTgt spid="3">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a:bodyPr>
          <a:lstStyle/>
          <a:p>
            <a:r>
              <a:rPr lang="zh-CN" altLang="zh-CN" b="1" dirty="0" smtClean="0">
                <a:effectLst>
                  <a:outerShdw blurRad="38100" dist="38100" dir="2700000" algn="tl">
                    <a:srgbClr val="000000">
                      <a:alpha val="43137"/>
                    </a:srgbClr>
                  </a:outerShdw>
                </a:effectLst>
              </a:rPr>
              <a:t>同义词的存在，可以增强语言的表现力和表达的精确性，使语言使用者能够更加充分地阐述思想，更加细腻地交流感情，避免用词的单调。</a:t>
            </a:r>
            <a:endParaRPr lang="en-US" altLang="zh-CN" b="1" dirty="0" smtClean="0">
              <a:effectLst>
                <a:outerShdw blurRad="38100" dist="38100" dir="2700000" algn="tl">
                  <a:srgbClr val="000000">
                    <a:alpha val="43137"/>
                  </a:srgbClr>
                </a:outerShdw>
              </a:effectLst>
            </a:endParaRPr>
          </a:p>
        </p:txBody>
      </p:sp>
    </p:spTree>
  </p:cSld>
  <p:clrMapOvr>
    <a:masterClrMapping/>
  </p:clrMapOvr>
  <p:transition spd="med">
    <p:wipe dir="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b="1" dirty="0" smtClean="0">
                <a:effectLst>
                  <a:outerShdw blurRad="38100" dist="38100" dir="2700000" algn="tl">
                    <a:srgbClr val="000000">
                      <a:alpha val="43137"/>
                    </a:srgbClr>
                  </a:outerShdw>
                </a:effectLst>
              </a:rPr>
              <a:t>在我国古代诗词歌赋中，为了避免行文单调重复，调整句式，甚至加强语气，增强气势，在上下文中相对应的位置经常使用意义相同或相近的词语，即同义词，这种修辞方法叫做“对文”。根据对文中的同义词来判断词义是训诂学甚至是语法学经常使用的一种方法。</a:t>
            </a:r>
          </a:p>
          <a:p>
            <a:endParaRPr lang="zh-CN" altLang="en-US" dirty="0"/>
          </a:p>
        </p:txBody>
      </p:sp>
    </p:spTree>
  </p:cSld>
  <p:clrMapOvr>
    <a:masterClrMapping/>
  </p:clrMapOvr>
  <p:transition spd="med">
    <p:wipe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smtClean="0">
                <a:effectLst>
                  <a:outerShdw blurRad="38100" dist="38100" dir="2700000" algn="tl">
                    <a:srgbClr val="000000">
                      <a:alpha val="43137"/>
                    </a:srgbClr>
                  </a:outerShdw>
                </a:effectLst>
                <a:latin typeface="黑体" pitchFamily="49" charset="-122"/>
                <a:ea typeface="黑体" pitchFamily="49" charset="-122"/>
              </a:rPr>
              <a:t>1 </a:t>
            </a:r>
            <a:r>
              <a:rPr lang="zh-CN" altLang="en-US" b="1" dirty="0" smtClean="0">
                <a:effectLst>
                  <a:outerShdw blurRad="38100" dist="38100" dir="2700000" algn="tl">
                    <a:srgbClr val="000000">
                      <a:alpha val="43137"/>
                    </a:srgbClr>
                  </a:outerShdw>
                </a:effectLst>
                <a:latin typeface="黑体" pitchFamily="49" charset="-122"/>
                <a:ea typeface="黑体" pitchFamily="49" charset="-122"/>
              </a:rPr>
              <a:t>古代汉语的同义词</a:t>
            </a:r>
            <a:endParaRPr lang="zh-CN" altLang="en-US" dirty="0"/>
          </a:p>
        </p:txBody>
      </p:sp>
      <p:sp>
        <p:nvSpPr>
          <p:cNvPr id="3" name="内容占位符 2"/>
          <p:cNvSpPr>
            <a:spLocks noGrp="1"/>
          </p:cNvSpPr>
          <p:nvPr>
            <p:ph idx="1"/>
          </p:nvPr>
        </p:nvSpPr>
        <p:spPr/>
        <p:txBody>
          <a:bodyPr>
            <a:normAutofit fontScale="92500"/>
          </a:bodyPr>
          <a:lstStyle/>
          <a:p>
            <a:pPr>
              <a:buFont typeface="Wingdings" pitchFamily="2" charset="2"/>
              <a:buChar char="n"/>
            </a:pPr>
            <a:r>
              <a:rPr lang="en-US" altLang="zh-CN" b="1" dirty="0" smtClean="0">
                <a:effectLst>
                  <a:outerShdw blurRad="38100" dist="38100" dir="2700000" algn="tl">
                    <a:srgbClr val="000000">
                      <a:alpha val="43137"/>
                    </a:srgbClr>
                  </a:outerShdw>
                </a:effectLst>
                <a:latin typeface="黑体" pitchFamily="49" charset="-122"/>
                <a:ea typeface="黑体" pitchFamily="49" charset="-122"/>
              </a:rPr>
              <a:t>1.1</a:t>
            </a:r>
            <a:r>
              <a:rPr lang="zh-CN" altLang="en-US" b="1" dirty="0" smtClean="0">
                <a:effectLst>
                  <a:outerShdw blurRad="38100" dist="38100" dir="2700000" algn="tl">
                    <a:srgbClr val="000000">
                      <a:alpha val="43137"/>
                    </a:srgbClr>
                  </a:outerShdw>
                </a:effectLst>
                <a:latin typeface="黑体" pitchFamily="49" charset="-122"/>
                <a:ea typeface="黑体" pitchFamily="49" charset="-122"/>
              </a:rPr>
              <a:t>同义词的确定</a:t>
            </a:r>
            <a:endParaRPr lang="en-US" altLang="zh-CN" b="1" dirty="0" smtClean="0">
              <a:effectLst>
                <a:outerShdw blurRad="38100" dist="38100" dir="2700000" algn="tl">
                  <a:srgbClr val="000000">
                    <a:alpha val="43137"/>
                  </a:srgbClr>
                </a:outerShdw>
              </a:effectLst>
              <a:latin typeface="黑体" pitchFamily="49" charset="-122"/>
              <a:ea typeface="黑体" pitchFamily="49" charset="-122"/>
            </a:endParaRPr>
          </a:p>
          <a:p>
            <a:r>
              <a:rPr lang="zh-CN" altLang="en-US" b="1" dirty="0">
                <a:effectLst>
                  <a:outerShdw blurRad="38100" dist="38100" dir="2700000" algn="tl">
                    <a:srgbClr val="000000">
                      <a:alpha val="43137"/>
                    </a:srgbClr>
                  </a:outerShdw>
                </a:effectLst>
                <a:latin typeface="仿宋" pitchFamily="49" charset="-122"/>
                <a:ea typeface="仿宋" pitchFamily="49" charset="-122"/>
              </a:rPr>
              <a:t>王力对“同义词”下的定义是：“所谓同义，是说这个词的某一意义和那个词的某一意义相同。不是说这个词的所有意义和那个词的所有意义都相同。</a:t>
            </a:r>
            <a:r>
              <a:rPr lang="zh-CN" altLang="en-US" b="1" dirty="0" smtClean="0">
                <a:effectLst>
                  <a:outerShdw blurRad="38100" dist="38100" dir="2700000" algn="tl">
                    <a:srgbClr val="000000">
                      <a:alpha val="43137"/>
                    </a:srgbClr>
                  </a:outerShdw>
                </a:effectLst>
                <a:latin typeface="仿宋" pitchFamily="49" charset="-122"/>
                <a:ea typeface="仿宋" pitchFamily="49" charset="-122"/>
              </a:rPr>
              <a:t>”</a:t>
            </a:r>
            <a:r>
              <a:rPr lang="en-US" altLang="zh-CN" b="1" dirty="0" smtClean="0">
                <a:effectLst>
                  <a:outerShdw blurRad="38100" dist="38100" dir="2700000" algn="tl">
                    <a:srgbClr val="000000">
                      <a:alpha val="43137"/>
                    </a:srgbClr>
                  </a:outerShdw>
                </a:effectLst>
                <a:latin typeface="仿宋" pitchFamily="49" charset="-122"/>
                <a:ea typeface="仿宋" pitchFamily="49" charset="-122"/>
              </a:rPr>
              <a:t>(</a:t>
            </a:r>
            <a:r>
              <a:rPr lang="zh-CN" altLang="en-US" b="1" dirty="0">
                <a:effectLst>
                  <a:outerShdw blurRad="38100" dist="38100" dir="2700000" algn="tl">
                    <a:srgbClr val="000000">
                      <a:alpha val="43137"/>
                    </a:srgbClr>
                  </a:outerShdw>
                </a:effectLst>
                <a:latin typeface="仿宋" pitchFamily="49" charset="-122"/>
                <a:ea typeface="仿宋" pitchFamily="49" charset="-122"/>
              </a:rPr>
              <a:t>参见王力</a:t>
            </a:r>
            <a:r>
              <a:rPr lang="en-US" altLang="zh-CN" b="1" dirty="0">
                <a:effectLst>
                  <a:outerShdw blurRad="38100" dist="38100" dir="2700000" algn="tl">
                    <a:srgbClr val="000000">
                      <a:alpha val="43137"/>
                    </a:srgbClr>
                  </a:outerShdw>
                </a:effectLst>
                <a:latin typeface="仿宋" pitchFamily="49" charset="-122"/>
                <a:ea typeface="仿宋" pitchFamily="49" charset="-122"/>
              </a:rPr>
              <a:t>《</a:t>
            </a:r>
            <a:r>
              <a:rPr lang="zh-CN" altLang="en-US" b="1" dirty="0">
                <a:effectLst>
                  <a:outerShdw blurRad="38100" dist="38100" dir="2700000" algn="tl">
                    <a:srgbClr val="000000">
                      <a:alpha val="43137"/>
                    </a:srgbClr>
                  </a:outerShdw>
                </a:effectLst>
                <a:latin typeface="仿宋" pitchFamily="49" charset="-122"/>
                <a:ea typeface="仿宋" pitchFamily="49" charset="-122"/>
              </a:rPr>
              <a:t>同源字典</a:t>
            </a:r>
            <a:r>
              <a:rPr lang="en-US" altLang="zh-CN" b="1" dirty="0">
                <a:effectLst>
                  <a:outerShdw blurRad="38100" dist="38100" dir="2700000" algn="tl">
                    <a:srgbClr val="000000">
                      <a:alpha val="43137"/>
                    </a:srgbClr>
                  </a:outerShdw>
                </a:effectLst>
                <a:latin typeface="仿宋" pitchFamily="49" charset="-122"/>
                <a:ea typeface="仿宋" pitchFamily="49" charset="-122"/>
              </a:rPr>
              <a:t>·</a:t>
            </a:r>
            <a:r>
              <a:rPr lang="zh-CN" altLang="en-US" b="1" dirty="0">
                <a:effectLst>
                  <a:outerShdw blurRad="38100" dist="38100" dir="2700000" algn="tl">
                    <a:srgbClr val="000000">
                      <a:alpha val="43137"/>
                    </a:srgbClr>
                  </a:outerShdw>
                </a:effectLst>
                <a:latin typeface="仿宋" pitchFamily="49" charset="-122"/>
                <a:ea typeface="仿宋" pitchFamily="49" charset="-122"/>
              </a:rPr>
              <a:t>同源字论</a:t>
            </a:r>
            <a:r>
              <a:rPr lang="en-US" altLang="zh-CN" b="1" dirty="0">
                <a:effectLst>
                  <a:outerShdw blurRad="38100" dist="38100" dir="2700000" algn="tl">
                    <a:srgbClr val="000000">
                      <a:alpha val="43137"/>
                    </a:srgbClr>
                  </a:outerShdw>
                </a:effectLst>
                <a:latin typeface="仿宋" pitchFamily="49" charset="-122"/>
                <a:ea typeface="仿宋" pitchFamily="49" charset="-122"/>
              </a:rPr>
              <a:t>》</a:t>
            </a:r>
            <a:r>
              <a:rPr lang="zh-CN" altLang="en-US" b="1" dirty="0">
                <a:effectLst>
                  <a:outerShdw blurRad="38100" dist="38100" dir="2700000" algn="tl">
                    <a:srgbClr val="000000">
                      <a:alpha val="43137"/>
                    </a:srgbClr>
                  </a:outerShdw>
                </a:effectLst>
                <a:latin typeface="仿宋" pitchFamily="49" charset="-122"/>
                <a:ea typeface="仿宋" pitchFamily="49" charset="-122"/>
              </a:rPr>
              <a:t>，商务印书馆，</a:t>
            </a:r>
            <a:r>
              <a:rPr lang="en-US" b="1" dirty="0">
                <a:effectLst>
                  <a:outerShdw blurRad="38100" dist="38100" dir="2700000" algn="tl">
                    <a:srgbClr val="000000">
                      <a:alpha val="43137"/>
                    </a:srgbClr>
                  </a:outerShdw>
                </a:effectLst>
                <a:latin typeface="仿宋" pitchFamily="49" charset="-122"/>
                <a:ea typeface="仿宋" pitchFamily="49" charset="-122"/>
              </a:rPr>
              <a:t>1982</a:t>
            </a:r>
            <a:r>
              <a:rPr lang="zh-CN" altLang="en-US" b="1" dirty="0">
                <a:effectLst>
                  <a:outerShdw blurRad="38100" dist="38100" dir="2700000" algn="tl">
                    <a:srgbClr val="000000">
                      <a:alpha val="43137"/>
                    </a:srgbClr>
                  </a:outerShdw>
                </a:effectLst>
                <a:latin typeface="仿宋" pitchFamily="49" charset="-122"/>
                <a:ea typeface="仿宋" pitchFamily="49" charset="-122"/>
              </a:rPr>
              <a:t>年</a:t>
            </a:r>
            <a:r>
              <a:rPr lang="en-US" b="1" dirty="0">
                <a:effectLst>
                  <a:outerShdw blurRad="38100" dist="38100" dir="2700000" algn="tl">
                    <a:srgbClr val="000000">
                      <a:alpha val="43137"/>
                    </a:srgbClr>
                  </a:outerShdw>
                </a:effectLst>
                <a:latin typeface="仿宋" pitchFamily="49" charset="-122"/>
                <a:ea typeface="仿宋" pitchFamily="49" charset="-122"/>
              </a:rPr>
              <a:t>10</a:t>
            </a:r>
            <a:r>
              <a:rPr lang="zh-CN" altLang="en-US" b="1" dirty="0">
                <a:effectLst>
                  <a:outerShdw blurRad="38100" dist="38100" dir="2700000" algn="tl">
                    <a:srgbClr val="000000">
                      <a:alpha val="43137"/>
                    </a:srgbClr>
                  </a:outerShdw>
                </a:effectLst>
                <a:latin typeface="仿宋" pitchFamily="49" charset="-122"/>
                <a:ea typeface="仿宋" pitchFamily="49" charset="-122"/>
              </a:rPr>
              <a:t>月</a:t>
            </a:r>
            <a:r>
              <a:rPr lang="zh-CN" altLang="en-US" b="1" dirty="0" smtClean="0">
                <a:effectLst>
                  <a:outerShdw blurRad="38100" dist="38100" dir="2700000" algn="tl">
                    <a:srgbClr val="000000">
                      <a:alpha val="43137"/>
                    </a:srgbClr>
                  </a:outerShdw>
                </a:effectLst>
                <a:latin typeface="仿宋" pitchFamily="49" charset="-122"/>
                <a:ea typeface="仿宋" pitchFamily="49" charset="-122"/>
              </a:rPr>
              <a:t>。</a:t>
            </a:r>
            <a:r>
              <a:rPr lang="en-US" altLang="zh-CN" b="1" dirty="0" smtClean="0">
                <a:effectLst>
                  <a:outerShdw blurRad="38100" dist="38100" dir="2700000" algn="tl">
                    <a:srgbClr val="000000">
                      <a:alpha val="43137"/>
                    </a:srgbClr>
                  </a:outerShdw>
                </a:effectLst>
                <a:latin typeface="仿宋" pitchFamily="49" charset="-122"/>
                <a:ea typeface="仿宋" pitchFamily="49" charset="-122"/>
              </a:rPr>
              <a:t>)</a:t>
            </a:r>
          </a:p>
          <a:p>
            <a:r>
              <a:rPr lang="zh-CN" altLang="en-US" b="1" dirty="0">
                <a:effectLst>
                  <a:outerShdw blurRad="38100" dist="38100" dir="2700000" algn="tl">
                    <a:srgbClr val="000000">
                      <a:alpha val="43137"/>
                    </a:srgbClr>
                  </a:outerShdw>
                </a:effectLst>
                <a:latin typeface="黑体" pitchFamily="49" charset="-122"/>
                <a:ea typeface="黑体" pitchFamily="49" charset="-122"/>
              </a:rPr>
              <a:t>词的某一意义实际上说的是词的某一义位，同义关系是以义位为单位，而不是以词为单位。</a:t>
            </a:r>
          </a:p>
        </p:txBody>
      </p:sp>
    </p:spTree>
  </p:cSld>
  <p:clrMapOvr>
    <a:masterClrMapping/>
  </p:clrMapOvr>
  <p:transition spd="med">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92500" lnSpcReduction="20000"/>
          </a:bodyPr>
          <a:lstStyle/>
          <a:p>
            <a:r>
              <a:rPr lang="zh-CN" altLang="en-US" b="1" dirty="0">
                <a:effectLst>
                  <a:outerShdw blurRad="38100" dist="38100" dir="2700000" algn="tl">
                    <a:srgbClr val="000000">
                      <a:alpha val="43137"/>
                    </a:srgbClr>
                  </a:outerShdw>
                </a:effectLst>
              </a:rPr>
              <a:t>髧彼两髦，实维我</a:t>
            </a:r>
            <a:r>
              <a:rPr lang="zh-CN" altLang="en-US" b="1" dirty="0">
                <a:solidFill>
                  <a:srgbClr val="0000FF"/>
                </a:solidFill>
                <a:effectLst>
                  <a:outerShdw blurRad="38100" dist="38100" dir="2700000" algn="tl">
                    <a:srgbClr val="000000">
                      <a:alpha val="43137"/>
                    </a:srgbClr>
                  </a:outerShdw>
                </a:effectLst>
              </a:rPr>
              <a:t>仪</a:t>
            </a:r>
            <a:r>
              <a:rPr lang="zh-CN" altLang="en-US" b="1" dirty="0">
                <a:effectLst>
                  <a:outerShdw blurRad="38100" dist="38100" dir="2700000" algn="tl">
                    <a:srgbClr val="000000">
                      <a:alpha val="43137"/>
                    </a:srgbClr>
                  </a:outerShdw>
                </a:effectLst>
              </a:rPr>
              <a:t>。</a:t>
            </a:r>
            <a:r>
              <a:rPr lang="en-US" altLang="zh-CN" b="1" dirty="0">
                <a:effectLst>
                  <a:outerShdw blurRad="38100" dist="38100" dir="2700000" algn="tl">
                    <a:srgbClr val="000000">
                      <a:alpha val="43137"/>
                    </a:srgbClr>
                  </a:outerShdw>
                </a:effectLst>
              </a:rPr>
              <a:t>……</a:t>
            </a:r>
            <a:r>
              <a:rPr lang="zh-CN" altLang="en-US" b="1" dirty="0">
                <a:effectLst>
                  <a:outerShdw blurRad="38100" dist="38100" dir="2700000" algn="tl">
                    <a:srgbClr val="000000">
                      <a:alpha val="43137"/>
                    </a:srgbClr>
                  </a:outerShdw>
                </a:effectLst>
              </a:rPr>
              <a:t>髧彼两髦，实维我</a:t>
            </a:r>
            <a:r>
              <a:rPr lang="zh-CN" altLang="en-US" b="1" dirty="0">
                <a:solidFill>
                  <a:srgbClr val="0000FF"/>
                </a:solidFill>
                <a:effectLst>
                  <a:outerShdw blurRad="38100" dist="38100" dir="2700000" algn="tl">
                    <a:srgbClr val="000000">
                      <a:alpha val="43137"/>
                    </a:srgbClr>
                  </a:outerShdw>
                </a:effectLst>
              </a:rPr>
              <a:t>特</a:t>
            </a:r>
            <a:r>
              <a:rPr lang="zh-CN" altLang="en-US" b="1" dirty="0">
                <a:effectLst>
                  <a:outerShdw blurRad="38100" dist="38100" dir="2700000" algn="tl">
                    <a:srgbClr val="000000">
                      <a:alpha val="43137"/>
                    </a:srgbClr>
                  </a:outerShdw>
                </a:effectLst>
              </a:rPr>
              <a:t>。（</a:t>
            </a:r>
            <a:r>
              <a:rPr lang="en-US" altLang="zh-CN" b="1" dirty="0">
                <a:effectLst>
                  <a:outerShdw blurRad="38100" dist="38100" dir="2700000" algn="tl">
                    <a:srgbClr val="000000">
                      <a:alpha val="43137"/>
                    </a:srgbClr>
                  </a:outerShdw>
                </a:effectLst>
              </a:rPr>
              <a:t>《</a:t>
            </a:r>
            <a:r>
              <a:rPr lang="zh-CN" altLang="en-US" b="1" dirty="0">
                <a:effectLst>
                  <a:outerShdw blurRad="38100" dist="38100" dir="2700000" algn="tl">
                    <a:srgbClr val="000000">
                      <a:alpha val="43137"/>
                    </a:srgbClr>
                  </a:outerShdw>
                </a:effectLst>
              </a:rPr>
              <a:t>诗经</a:t>
            </a:r>
            <a:r>
              <a:rPr lang="en-US" altLang="zh-CN" b="1" dirty="0">
                <a:effectLst>
                  <a:outerShdw blurRad="38100" dist="38100" dir="2700000" algn="tl">
                    <a:srgbClr val="000000">
                      <a:alpha val="43137"/>
                    </a:srgbClr>
                  </a:outerShdw>
                </a:effectLst>
              </a:rPr>
              <a:t>·</a:t>
            </a:r>
            <a:r>
              <a:rPr lang="zh-CN" altLang="en-US" b="1" dirty="0">
                <a:effectLst>
                  <a:outerShdw blurRad="38100" dist="38100" dir="2700000" algn="tl">
                    <a:srgbClr val="000000">
                      <a:alpha val="43137"/>
                    </a:srgbClr>
                  </a:outerShdw>
                </a:effectLst>
              </a:rPr>
              <a:t>鄘风</a:t>
            </a:r>
            <a:r>
              <a:rPr lang="en-US" altLang="zh-CN" b="1" dirty="0">
                <a:effectLst>
                  <a:outerShdw blurRad="38100" dist="38100" dir="2700000" algn="tl">
                    <a:srgbClr val="000000">
                      <a:alpha val="43137"/>
                    </a:srgbClr>
                  </a:outerShdw>
                </a:effectLst>
              </a:rPr>
              <a:t>·</a:t>
            </a:r>
            <a:r>
              <a:rPr lang="zh-CN" altLang="en-US" b="1" dirty="0">
                <a:effectLst>
                  <a:outerShdw blurRad="38100" dist="38100" dir="2700000" algn="tl">
                    <a:srgbClr val="000000">
                      <a:alpha val="43137"/>
                    </a:srgbClr>
                  </a:outerShdw>
                </a:effectLst>
              </a:rPr>
              <a:t>柏舟</a:t>
            </a:r>
            <a:r>
              <a:rPr lang="en-US" altLang="zh-CN" b="1" dirty="0">
                <a:effectLst>
                  <a:outerShdw blurRad="38100" dist="38100" dir="2700000" algn="tl">
                    <a:srgbClr val="000000">
                      <a:alpha val="43137"/>
                    </a:srgbClr>
                  </a:outerShdw>
                </a:effectLst>
              </a:rPr>
              <a:t>》</a:t>
            </a:r>
            <a:r>
              <a:rPr lang="zh-CN" altLang="en-US" b="1" dirty="0" smtClean="0">
                <a:effectLst>
                  <a:outerShdw blurRad="38100" dist="38100" dir="2700000" algn="tl">
                    <a:srgbClr val="000000">
                      <a:alpha val="43137"/>
                    </a:srgbClr>
                  </a:outerShdw>
                </a:effectLst>
              </a:rPr>
              <a:t>）</a:t>
            </a:r>
            <a:endParaRPr lang="en-US" altLang="zh-CN" b="1" dirty="0" smtClean="0">
              <a:effectLst>
                <a:outerShdw blurRad="38100" dist="38100" dir="2700000" algn="tl">
                  <a:srgbClr val="000000">
                    <a:alpha val="43137"/>
                  </a:srgbClr>
                </a:outerShdw>
              </a:effectLst>
            </a:endParaRPr>
          </a:p>
          <a:p>
            <a:r>
              <a:rPr lang="zh-CN" altLang="en-US" b="1" dirty="0">
                <a:effectLst>
                  <a:outerShdw blurRad="38100" dist="38100" dir="2700000" algn="tl">
                    <a:srgbClr val="000000">
                      <a:alpha val="43137"/>
                    </a:srgbClr>
                  </a:outerShdw>
                </a:effectLst>
              </a:rPr>
              <a:t>日月之行，若出其</a:t>
            </a:r>
            <a:r>
              <a:rPr lang="zh-CN" altLang="en-US" b="1" dirty="0">
                <a:solidFill>
                  <a:srgbClr val="0000FF"/>
                </a:solidFill>
                <a:effectLst>
                  <a:outerShdw blurRad="38100" dist="38100" dir="2700000" algn="tl">
                    <a:srgbClr val="000000">
                      <a:alpha val="43137"/>
                    </a:srgbClr>
                  </a:outerShdw>
                </a:effectLst>
              </a:rPr>
              <a:t>中</a:t>
            </a:r>
            <a:r>
              <a:rPr lang="zh-CN" altLang="en-US" b="1" dirty="0">
                <a:effectLst>
                  <a:outerShdw blurRad="38100" dist="38100" dir="2700000" algn="tl">
                    <a:srgbClr val="000000">
                      <a:alpha val="43137"/>
                    </a:srgbClr>
                  </a:outerShdw>
                </a:effectLst>
              </a:rPr>
              <a:t>；星汉灿烂，若出其</a:t>
            </a:r>
            <a:r>
              <a:rPr lang="zh-CN" altLang="en-US" b="1" dirty="0">
                <a:solidFill>
                  <a:srgbClr val="0000FF"/>
                </a:solidFill>
                <a:effectLst>
                  <a:outerShdw blurRad="38100" dist="38100" dir="2700000" algn="tl">
                    <a:srgbClr val="000000">
                      <a:alpha val="43137"/>
                    </a:srgbClr>
                  </a:outerShdw>
                </a:effectLst>
              </a:rPr>
              <a:t>里</a:t>
            </a:r>
            <a:r>
              <a:rPr lang="zh-CN" altLang="en-US" b="1" dirty="0">
                <a:effectLst>
                  <a:outerShdw blurRad="38100" dist="38100" dir="2700000" algn="tl">
                    <a:srgbClr val="000000">
                      <a:alpha val="43137"/>
                    </a:srgbClr>
                  </a:outerShdw>
                </a:effectLst>
              </a:rPr>
              <a:t>。（曹操</a:t>
            </a:r>
            <a:r>
              <a:rPr lang="en-US" altLang="zh-CN" b="1" dirty="0">
                <a:effectLst>
                  <a:outerShdw blurRad="38100" dist="38100" dir="2700000" algn="tl">
                    <a:srgbClr val="000000">
                      <a:alpha val="43137"/>
                    </a:srgbClr>
                  </a:outerShdw>
                </a:effectLst>
              </a:rPr>
              <a:t>《</a:t>
            </a:r>
            <a:r>
              <a:rPr lang="zh-CN" altLang="en-US" b="1" dirty="0">
                <a:effectLst>
                  <a:outerShdw blurRad="38100" dist="38100" dir="2700000" algn="tl">
                    <a:srgbClr val="000000">
                      <a:alpha val="43137"/>
                    </a:srgbClr>
                  </a:outerShdw>
                </a:effectLst>
              </a:rPr>
              <a:t>观沧海</a:t>
            </a:r>
            <a:r>
              <a:rPr lang="en-US" altLang="zh-CN" b="1" dirty="0">
                <a:effectLst>
                  <a:outerShdw blurRad="38100" dist="38100" dir="2700000" algn="tl">
                    <a:srgbClr val="000000">
                      <a:alpha val="43137"/>
                    </a:srgbClr>
                  </a:outerShdw>
                </a:effectLst>
              </a:rPr>
              <a:t>》</a:t>
            </a:r>
            <a:r>
              <a:rPr lang="zh-CN" altLang="en-US" b="1" dirty="0" smtClean="0">
                <a:effectLst>
                  <a:outerShdw blurRad="38100" dist="38100" dir="2700000" algn="tl">
                    <a:srgbClr val="000000">
                      <a:alpha val="43137"/>
                    </a:srgbClr>
                  </a:outerShdw>
                </a:effectLst>
              </a:rPr>
              <a:t>）</a:t>
            </a:r>
            <a:endParaRPr lang="en-US" altLang="zh-CN" b="1" dirty="0" smtClean="0">
              <a:effectLst>
                <a:outerShdw blurRad="38100" dist="38100" dir="2700000" algn="tl">
                  <a:srgbClr val="000000">
                    <a:alpha val="43137"/>
                  </a:srgbClr>
                </a:outerShdw>
              </a:effectLst>
            </a:endParaRPr>
          </a:p>
          <a:p>
            <a:r>
              <a:rPr lang="zh-CN" altLang="en-US" b="1" dirty="0" smtClean="0">
                <a:effectLst>
                  <a:outerShdw blurRad="38100" dist="38100" dir="2700000" algn="tl">
                    <a:srgbClr val="000000">
                      <a:alpha val="43137"/>
                    </a:srgbClr>
                  </a:outerShdw>
                </a:effectLst>
              </a:rPr>
              <a:t>体</a:t>
            </a:r>
            <a:r>
              <a:rPr lang="zh-CN" altLang="en-US" b="1" dirty="0">
                <a:effectLst>
                  <a:outerShdw blurRad="38100" dist="38100" dir="2700000" algn="tl">
                    <a:srgbClr val="000000">
                      <a:alpha val="43137"/>
                    </a:srgbClr>
                  </a:outerShdw>
                </a:effectLst>
              </a:rPr>
              <a:t>要</a:t>
            </a:r>
            <a:r>
              <a:rPr lang="zh-CN" altLang="en-US" b="1" dirty="0">
                <a:solidFill>
                  <a:srgbClr val="0000FF"/>
                </a:solidFill>
                <a:effectLst>
                  <a:outerShdw blurRad="38100" dist="38100" dir="2700000" algn="tl">
                    <a:srgbClr val="000000">
                      <a:alpha val="43137"/>
                    </a:srgbClr>
                  </a:outerShdw>
                </a:effectLst>
              </a:rPr>
              <a:t>与</a:t>
            </a:r>
            <a:r>
              <a:rPr lang="zh-CN" altLang="en-US" b="1" dirty="0">
                <a:effectLst>
                  <a:outerShdw blurRad="38100" dist="38100" dir="2700000" algn="tl">
                    <a:srgbClr val="000000">
                      <a:alpha val="43137"/>
                    </a:srgbClr>
                  </a:outerShdw>
                </a:effectLst>
              </a:rPr>
              <a:t>微辞偕通，正言</a:t>
            </a:r>
            <a:r>
              <a:rPr lang="zh-CN" altLang="en-US" b="1" dirty="0">
                <a:solidFill>
                  <a:srgbClr val="0000FF"/>
                </a:solidFill>
                <a:effectLst>
                  <a:outerShdw blurRad="38100" dist="38100" dir="2700000" algn="tl">
                    <a:srgbClr val="000000">
                      <a:alpha val="43137"/>
                    </a:srgbClr>
                  </a:outerShdw>
                </a:effectLst>
              </a:rPr>
              <a:t>共</a:t>
            </a:r>
            <a:r>
              <a:rPr lang="zh-CN" altLang="en-US" b="1" dirty="0">
                <a:effectLst>
                  <a:outerShdw blurRad="38100" dist="38100" dir="2700000" algn="tl">
                    <a:srgbClr val="000000">
                      <a:alpha val="43137"/>
                    </a:srgbClr>
                  </a:outerShdw>
                </a:effectLst>
              </a:rPr>
              <a:t>精义</a:t>
            </a:r>
            <a:r>
              <a:rPr lang="zh-CN" altLang="en-US" b="1" dirty="0" smtClean="0">
                <a:effectLst>
                  <a:outerShdw blurRad="38100" dist="38100" dir="2700000" algn="tl">
                    <a:srgbClr val="000000">
                      <a:alpha val="43137"/>
                    </a:srgbClr>
                  </a:outerShdw>
                </a:effectLst>
              </a:rPr>
              <a:t>并用。</a:t>
            </a:r>
            <a:r>
              <a:rPr lang="zh-CN" altLang="en-US" b="1" dirty="0">
                <a:effectLst>
                  <a:outerShdw blurRad="38100" dist="38100" dir="2700000" algn="tl">
                    <a:srgbClr val="000000">
                      <a:alpha val="43137"/>
                    </a:srgbClr>
                  </a:outerShdw>
                </a:effectLst>
              </a:rPr>
              <a:t>（</a:t>
            </a:r>
            <a:r>
              <a:rPr lang="en-US" altLang="zh-CN" b="1" dirty="0">
                <a:effectLst>
                  <a:outerShdw blurRad="38100" dist="38100" dir="2700000" algn="tl">
                    <a:srgbClr val="000000">
                      <a:alpha val="43137"/>
                    </a:srgbClr>
                  </a:outerShdw>
                </a:effectLst>
              </a:rPr>
              <a:t>《</a:t>
            </a:r>
            <a:r>
              <a:rPr lang="zh-CN" altLang="en-US" b="1" dirty="0">
                <a:effectLst>
                  <a:outerShdw blurRad="38100" dist="38100" dir="2700000" algn="tl">
                    <a:srgbClr val="000000">
                      <a:alpha val="43137"/>
                    </a:srgbClr>
                  </a:outerShdw>
                </a:effectLst>
              </a:rPr>
              <a:t>文心雕龙</a:t>
            </a:r>
            <a:r>
              <a:rPr lang="en-US" altLang="zh-CN" b="1" dirty="0">
                <a:effectLst>
                  <a:outerShdw blurRad="38100" dist="38100" dir="2700000" algn="tl">
                    <a:srgbClr val="000000">
                      <a:alpha val="43137"/>
                    </a:srgbClr>
                  </a:outerShdw>
                </a:effectLst>
              </a:rPr>
              <a:t>·</a:t>
            </a:r>
            <a:r>
              <a:rPr lang="zh-CN" altLang="en-US" b="1" dirty="0">
                <a:effectLst>
                  <a:outerShdw blurRad="38100" dist="38100" dir="2700000" algn="tl">
                    <a:srgbClr val="000000">
                      <a:alpha val="43137"/>
                    </a:srgbClr>
                  </a:outerShdw>
                </a:effectLst>
              </a:rPr>
              <a:t>徵胜</a:t>
            </a:r>
            <a:r>
              <a:rPr lang="en-US" altLang="zh-CN" b="1" dirty="0">
                <a:effectLst>
                  <a:outerShdw blurRad="38100" dist="38100" dir="2700000" algn="tl">
                    <a:srgbClr val="000000">
                      <a:alpha val="43137"/>
                    </a:srgbClr>
                  </a:outerShdw>
                </a:effectLst>
              </a:rPr>
              <a:t>》</a:t>
            </a:r>
            <a:r>
              <a:rPr lang="zh-CN" altLang="en-US" b="1" dirty="0" smtClean="0">
                <a:effectLst>
                  <a:outerShdw blurRad="38100" dist="38100" dir="2700000" algn="tl">
                    <a:srgbClr val="000000">
                      <a:alpha val="43137"/>
                    </a:srgbClr>
                  </a:outerShdw>
                </a:effectLst>
              </a:rPr>
              <a:t>）</a:t>
            </a:r>
            <a:endParaRPr lang="en-US" altLang="zh-CN" b="1" dirty="0">
              <a:effectLst>
                <a:outerShdw blurRad="38100" dist="38100" dir="2700000" algn="tl">
                  <a:srgbClr val="000000">
                    <a:alpha val="43137"/>
                  </a:srgbClr>
                </a:outerShdw>
              </a:effectLst>
            </a:endParaRPr>
          </a:p>
          <a:p>
            <a:r>
              <a:rPr lang="zh-CN" altLang="en-US" b="1" dirty="0" smtClean="0">
                <a:effectLst>
                  <a:outerShdw blurRad="38100" dist="38100" dir="2700000" algn="tl">
                    <a:srgbClr val="000000">
                      <a:alpha val="43137"/>
                    </a:srgbClr>
                  </a:outerShdw>
                </a:effectLst>
              </a:rPr>
              <a:t>落</a:t>
            </a:r>
            <a:r>
              <a:rPr lang="zh-CN" altLang="en-US" b="1" dirty="0">
                <a:effectLst>
                  <a:outerShdw blurRad="38100" dist="38100" dir="2700000" algn="tl">
                    <a:srgbClr val="000000">
                      <a:alpha val="43137"/>
                    </a:srgbClr>
                  </a:outerShdw>
                </a:effectLst>
              </a:rPr>
              <a:t>霞</a:t>
            </a:r>
            <a:r>
              <a:rPr lang="zh-CN" altLang="en-US" b="1" dirty="0">
                <a:solidFill>
                  <a:srgbClr val="0000FF"/>
                </a:solidFill>
                <a:effectLst>
                  <a:outerShdw blurRad="38100" dist="38100" dir="2700000" algn="tl">
                    <a:srgbClr val="000000">
                      <a:alpha val="43137"/>
                    </a:srgbClr>
                  </a:outerShdw>
                </a:effectLst>
              </a:rPr>
              <a:t>与</a:t>
            </a:r>
            <a:r>
              <a:rPr lang="zh-CN" altLang="en-US" b="1" dirty="0">
                <a:effectLst>
                  <a:outerShdw blurRad="38100" dist="38100" dir="2700000" algn="tl">
                    <a:srgbClr val="000000">
                      <a:alpha val="43137"/>
                    </a:srgbClr>
                  </a:outerShdw>
                </a:effectLst>
              </a:rPr>
              <a:t>孤鹜齐飞，秋水</a:t>
            </a:r>
            <a:r>
              <a:rPr lang="zh-CN" altLang="en-US" b="1" dirty="0">
                <a:solidFill>
                  <a:srgbClr val="0000FF"/>
                </a:solidFill>
                <a:effectLst>
                  <a:outerShdw blurRad="38100" dist="38100" dir="2700000" algn="tl">
                    <a:srgbClr val="000000">
                      <a:alpha val="43137"/>
                    </a:srgbClr>
                  </a:outerShdw>
                </a:effectLst>
              </a:rPr>
              <a:t>共</a:t>
            </a:r>
            <a:r>
              <a:rPr lang="zh-CN" altLang="en-US" b="1" dirty="0">
                <a:effectLst>
                  <a:outerShdw blurRad="38100" dist="38100" dir="2700000" algn="tl">
                    <a:srgbClr val="000000">
                      <a:alpha val="43137"/>
                    </a:srgbClr>
                  </a:outerShdw>
                </a:effectLst>
              </a:rPr>
              <a:t>长天一色。（唐</a:t>
            </a:r>
            <a:r>
              <a:rPr lang="en-US" altLang="zh-CN" b="1" dirty="0">
                <a:effectLst>
                  <a:outerShdw blurRad="38100" dist="38100" dir="2700000" algn="tl">
                    <a:srgbClr val="000000">
                      <a:alpha val="43137"/>
                    </a:srgbClr>
                  </a:outerShdw>
                </a:effectLst>
              </a:rPr>
              <a:t>·</a:t>
            </a:r>
            <a:r>
              <a:rPr lang="zh-CN" altLang="en-US" b="1" dirty="0">
                <a:effectLst>
                  <a:outerShdw blurRad="38100" dist="38100" dir="2700000" algn="tl">
                    <a:srgbClr val="000000">
                      <a:alpha val="43137"/>
                    </a:srgbClr>
                  </a:outerShdw>
                </a:effectLst>
              </a:rPr>
              <a:t>王勃</a:t>
            </a:r>
            <a:r>
              <a:rPr lang="en-US" altLang="zh-CN" b="1" dirty="0">
                <a:effectLst>
                  <a:outerShdw blurRad="38100" dist="38100" dir="2700000" algn="tl">
                    <a:srgbClr val="000000">
                      <a:alpha val="43137"/>
                    </a:srgbClr>
                  </a:outerShdw>
                </a:effectLst>
              </a:rPr>
              <a:t>《</a:t>
            </a:r>
            <a:r>
              <a:rPr lang="zh-CN" altLang="en-US" b="1" dirty="0">
                <a:effectLst>
                  <a:outerShdw blurRad="38100" dist="38100" dir="2700000" algn="tl">
                    <a:srgbClr val="000000">
                      <a:alpha val="43137"/>
                    </a:srgbClr>
                  </a:outerShdw>
                </a:effectLst>
              </a:rPr>
              <a:t>滕王阁序</a:t>
            </a:r>
            <a:r>
              <a:rPr lang="en-US" altLang="zh-CN" b="1" dirty="0">
                <a:effectLst>
                  <a:outerShdw blurRad="38100" dist="38100" dir="2700000" algn="tl">
                    <a:srgbClr val="000000">
                      <a:alpha val="43137"/>
                    </a:srgbClr>
                  </a:outerShdw>
                </a:effectLst>
              </a:rPr>
              <a:t>》</a:t>
            </a:r>
            <a:r>
              <a:rPr lang="zh-CN" altLang="en-US" b="1" dirty="0" smtClean="0">
                <a:effectLst>
                  <a:outerShdw blurRad="38100" dist="38100" dir="2700000" algn="tl">
                    <a:srgbClr val="000000">
                      <a:alpha val="43137"/>
                    </a:srgbClr>
                  </a:outerShdw>
                </a:effectLst>
              </a:rPr>
              <a:t>）</a:t>
            </a:r>
            <a:endParaRPr lang="en-US" altLang="zh-CN" b="1" dirty="0">
              <a:effectLst>
                <a:outerShdw blurRad="38100" dist="38100" dir="2700000" algn="tl">
                  <a:srgbClr val="000000">
                    <a:alpha val="43137"/>
                  </a:srgbClr>
                </a:outerShdw>
              </a:effectLst>
            </a:endParaRPr>
          </a:p>
          <a:p>
            <a:r>
              <a:rPr lang="zh-CN" altLang="en-US" b="1" dirty="0" smtClean="0">
                <a:effectLst>
                  <a:outerShdw blurRad="38100" dist="38100" dir="2700000" algn="tl">
                    <a:srgbClr val="000000">
                      <a:alpha val="43137"/>
                    </a:srgbClr>
                  </a:outerShdw>
                </a:effectLst>
              </a:rPr>
              <a:t>梅</a:t>
            </a:r>
            <a:r>
              <a:rPr lang="zh-CN" altLang="en-US" b="1" dirty="0">
                <a:solidFill>
                  <a:srgbClr val="0000FF"/>
                </a:solidFill>
                <a:effectLst>
                  <a:outerShdw blurRad="38100" dist="38100" dir="2700000" algn="tl">
                    <a:srgbClr val="000000">
                      <a:alpha val="43137"/>
                    </a:srgbClr>
                  </a:outerShdw>
                </a:effectLst>
              </a:rPr>
              <a:t>将</a:t>
            </a:r>
            <a:r>
              <a:rPr lang="zh-CN" altLang="en-US" b="1" dirty="0">
                <a:effectLst>
                  <a:outerShdw blurRad="38100" dist="38100" dir="2700000" algn="tl">
                    <a:srgbClr val="000000">
                      <a:alpha val="43137"/>
                    </a:srgbClr>
                  </a:outerShdw>
                </a:effectLst>
              </a:rPr>
              <a:t>柳而争绿，面</a:t>
            </a:r>
            <a:r>
              <a:rPr lang="zh-CN" altLang="en-US" b="1" dirty="0">
                <a:solidFill>
                  <a:srgbClr val="0000FF"/>
                </a:solidFill>
                <a:effectLst>
                  <a:outerShdw blurRad="38100" dist="38100" dir="2700000" algn="tl">
                    <a:srgbClr val="000000">
                      <a:alpha val="43137"/>
                    </a:srgbClr>
                  </a:outerShdw>
                </a:effectLst>
              </a:rPr>
              <a:t>共</a:t>
            </a:r>
            <a:r>
              <a:rPr lang="zh-CN" altLang="en-US" b="1" dirty="0">
                <a:effectLst>
                  <a:outerShdw blurRad="38100" dist="38100" dir="2700000" algn="tl">
                    <a:srgbClr val="000000">
                      <a:alpha val="43137"/>
                    </a:srgbClr>
                  </a:outerShdw>
                </a:effectLst>
              </a:rPr>
              <a:t>桃而竞红。（庾信</a:t>
            </a:r>
            <a:r>
              <a:rPr lang="en-US" altLang="zh-CN" b="1" dirty="0">
                <a:effectLst>
                  <a:outerShdw blurRad="38100" dist="38100" dir="2700000" algn="tl">
                    <a:srgbClr val="000000">
                      <a:alpha val="43137"/>
                    </a:srgbClr>
                  </a:outerShdw>
                </a:effectLst>
              </a:rPr>
              <a:t>《</a:t>
            </a:r>
            <a:r>
              <a:rPr lang="zh-CN" altLang="en-US" b="1" dirty="0">
                <a:effectLst>
                  <a:outerShdw blurRad="38100" dist="38100" dir="2700000" algn="tl">
                    <a:srgbClr val="000000">
                      <a:alpha val="43137"/>
                    </a:srgbClr>
                  </a:outerShdw>
                </a:effectLst>
              </a:rPr>
              <a:t>春赋</a:t>
            </a:r>
            <a:r>
              <a:rPr lang="en-US" altLang="zh-CN" b="1" dirty="0">
                <a:effectLst>
                  <a:outerShdw blurRad="38100" dist="38100" dir="2700000" algn="tl">
                    <a:srgbClr val="000000">
                      <a:alpha val="43137"/>
                    </a:srgbClr>
                  </a:outerShdw>
                </a:effectLst>
              </a:rPr>
              <a:t>》</a:t>
            </a:r>
            <a:r>
              <a:rPr lang="zh-CN" altLang="en-US" b="1" dirty="0">
                <a:effectLst>
                  <a:outerShdw blurRad="38100" dist="38100" dir="2700000" algn="tl">
                    <a:srgbClr val="000000">
                      <a:alpha val="43137"/>
                    </a:srgbClr>
                  </a:outerShdw>
                </a:effectLst>
              </a:rPr>
              <a:t>）</a:t>
            </a:r>
          </a:p>
        </p:txBody>
      </p:sp>
    </p:spTree>
  </p:cSld>
  <p:clrMapOvr>
    <a:masterClrMapping/>
  </p:clrMapOvr>
  <p:transition spd="med">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to="" calcmode="lin" valueType="num">
                                      <p:cBhvr>
                                        <p:cTn id="7" dur="1" fill="hold"/>
                                        <p:tgtEl>
                                          <p:spTgt spid="3">
                                            <p:txEl>
                                              <p:pRg st="1" end="1"/>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to="" calcmode="lin" valueType="num">
                                      <p:cBhvr>
                                        <p:cTn id="17" dur="1" fill="hold"/>
                                        <p:tgtEl>
                                          <p:spTgt spid="3">
                                            <p:txEl>
                                              <p:pRg st="3" end="3"/>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to="" calcmode="lin" valueType="num">
                                      <p:cBhvr>
                                        <p:cTn id="22" dur="1" fill="hold"/>
                                        <p:tgtEl>
                                          <p:spTgt spid="3">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b="1" dirty="0">
                <a:solidFill>
                  <a:srgbClr val="0000FF"/>
                </a:solidFill>
                <a:effectLst>
                  <a:outerShdw blurRad="38100" dist="38100" dir="2700000" algn="tl">
                    <a:srgbClr val="000000">
                      <a:alpha val="43137"/>
                    </a:srgbClr>
                  </a:outerShdw>
                </a:effectLst>
              </a:rPr>
              <a:t>见</a:t>
            </a:r>
            <a:r>
              <a:rPr lang="zh-CN" altLang="en-US" b="1" dirty="0">
                <a:effectLst>
                  <a:outerShdw blurRad="38100" dist="38100" dir="2700000" algn="tl">
                    <a:srgbClr val="000000">
                      <a:alpha val="43137"/>
                    </a:srgbClr>
                  </a:outerShdw>
                </a:effectLst>
              </a:rPr>
              <a:t>红兰之</a:t>
            </a:r>
            <a:r>
              <a:rPr lang="zh-CN" altLang="en-US" b="1" dirty="0">
                <a:solidFill>
                  <a:srgbClr val="FF0000"/>
                </a:solidFill>
                <a:effectLst>
                  <a:outerShdw blurRad="38100" dist="38100" dir="2700000" algn="tl">
                    <a:srgbClr val="000000">
                      <a:alpha val="43137"/>
                    </a:srgbClr>
                  </a:outerShdw>
                </a:effectLst>
              </a:rPr>
              <a:t>受</a:t>
            </a:r>
            <a:r>
              <a:rPr lang="zh-CN" altLang="en-US" b="1" dirty="0">
                <a:effectLst>
                  <a:outerShdw blurRad="38100" dist="38100" dir="2700000" algn="tl">
                    <a:srgbClr val="000000">
                      <a:alpha val="43137"/>
                    </a:srgbClr>
                  </a:outerShdw>
                </a:effectLst>
              </a:rPr>
              <a:t>露，</a:t>
            </a:r>
            <a:r>
              <a:rPr lang="zh-CN" altLang="en-US" b="1" dirty="0">
                <a:solidFill>
                  <a:srgbClr val="0000FF"/>
                </a:solidFill>
                <a:effectLst>
                  <a:outerShdw blurRad="38100" dist="38100" dir="2700000" algn="tl">
                    <a:srgbClr val="000000">
                      <a:alpha val="43137"/>
                    </a:srgbClr>
                  </a:outerShdw>
                </a:effectLst>
              </a:rPr>
              <a:t>望</a:t>
            </a:r>
            <a:r>
              <a:rPr lang="zh-CN" altLang="en-US" b="1" dirty="0">
                <a:effectLst>
                  <a:outerShdw blurRad="38100" dist="38100" dir="2700000" algn="tl">
                    <a:srgbClr val="000000">
                      <a:alpha val="43137"/>
                    </a:srgbClr>
                  </a:outerShdw>
                </a:effectLst>
              </a:rPr>
              <a:t>青楸之</a:t>
            </a:r>
            <a:r>
              <a:rPr lang="zh-CN" altLang="en-US" b="1" dirty="0">
                <a:solidFill>
                  <a:srgbClr val="FF0000"/>
                </a:solidFill>
                <a:effectLst>
                  <a:outerShdw blurRad="38100" dist="38100" dir="2700000" algn="tl">
                    <a:srgbClr val="000000">
                      <a:alpha val="43137"/>
                    </a:srgbClr>
                  </a:outerShdw>
                </a:effectLst>
              </a:rPr>
              <a:t>离</a:t>
            </a:r>
            <a:r>
              <a:rPr lang="zh-CN" altLang="en-US" b="1" dirty="0">
                <a:effectLst>
                  <a:outerShdw blurRad="38100" dist="38100" dir="2700000" algn="tl">
                    <a:srgbClr val="000000">
                      <a:alpha val="43137"/>
                    </a:srgbClr>
                  </a:outerShdw>
                </a:effectLst>
              </a:rPr>
              <a:t>霜。（江淹</a:t>
            </a:r>
            <a:r>
              <a:rPr lang="en-US" altLang="zh-CN" b="1" dirty="0">
                <a:effectLst>
                  <a:outerShdw blurRad="38100" dist="38100" dir="2700000" algn="tl">
                    <a:srgbClr val="000000">
                      <a:alpha val="43137"/>
                    </a:srgbClr>
                  </a:outerShdw>
                </a:effectLst>
              </a:rPr>
              <a:t>《</a:t>
            </a:r>
            <a:r>
              <a:rPr lang="zh-CN" altLang="en-US" b="1" dirty="0">
                <a:effectLst>
                  <a:outerShdw blurRad="38100" dist="38100" dir="2700000" algn="tl">
                    <a:srgbClr val="000000">
                      <a:alpha val="43137"/>
                    </a:srgbClr>
                  </a:outerShdw>
                </a:effectLst>
              </a:rPr>
              <a:t>别赋</a:t>
            </a:r>
            <a:r>
              <a:rPr lang="en-US" altLang="zh-CN" b="1" dirty="0">
                <a:effectLst>
                  <a:outerShdw blurRad="38100" dist="38100" dir="2700000" algn="tl">
                    <a:srgbClr val="000000">
                      <a:alpha val="43137"/>
                    </a:srgbClr>
                  </a:outerShdw>
                </a:effectLst>
              </a:rPr>
              <a:t>》</a:t>
            </a:r>
            <a:r>
              <a:rPr lang="zh-CN" altLang="en-US" b="1" dirty="0">
                <a:effectLst>
                  <a:outerShdw blurRad="38100" dist="38100" dir="2700000" algn="tl">
                    <a:srgbClr val="000000">
                      <a:alpha val="43137"/>
                    </a:srgbClr>
                  </a:outerShdw>
                </a:effectLst>
              </a:rPr>
              <a:t>）楸（</a:t>
            </a:r>
            <a:r>
              <a:rPr lang="en-US" b="1" dirty="0" err="1">
                <a:effectLst>
                  <a:outerShdw blurRad="38100" dist="38100" dir="2700000" algn="tl">
                    <a:srgbClr val="000000">
                      <a:alpha val="43137"/>
                    </a:srgbClr>
                  </a:outerShdw>
                </a:effectLst>
              </a:rPr>
              <a:t>qiū</a:t>
            </a:r>
            <a:r>
              <a:rPr lang="zh-CN" altLang="en-US" b="1" dirty="0">
                <a:effectLst>
                  <a:outerShdw blurRad="38100" dist="38100" dir="2700000" algn="tl">
                    <a:srgbClr val="000000">
                      <a:alpha val="43137"/>
                    </a:srgbClr>
                  </a:outerShdw>
                </a:effectLst>
              </a:rPr>
              <a:t>），一种落叶乔木，可供建筑、造船用</a:t>
            </a:r>
            <a:r>
              <a:rPr lang="zh-CN" altLang="en-US" b="1" dirty="0" smtClean="0">
                <a:effectLst>
                  <a:outerShdw blurRad="38100" dist="38100" dir="2700000" algn="tl">
                    <a:srgbClr val="000000">
                      <a:alpha val="43137"/>
                    </a:srgbClr>
                  </a:outerShdw>
                </a:effectLst>
              </a:rPr>
              <a:t>。</a:t>
            </a:r>
            <a:endParaRPr lang="en-US" altLang="zh-CN" b="1" dirty="0" smtClean="0">
              <a:effectLst>
                <a:outerShdw blurRad="38100" dist="38100" dir="2700000" algn="tl">
                  <a:srgbClr val="000000">
                    <a:alpha val="43137"/>
                  </a:srgbClr>
                </a:outerShdw>
              </a:effectLst>
            </a:endParaRPr>
          </a:p>
          <a:p>
            <a:r>
              <a:rPr lang="zh-CN" altLang="en-US" b="1" dirty="0">
                <a:solidFill>
                  <a:srgbClr val="0000FF"/>
                </a:solidFill>
                <a:effectLst>
                  <a:outerShdw blurRad="38100" dist="38100" dir="2700000" algn="tl">
                    <a:srgbClr val="000000">
                      <a:alpha val="43137"/>
                    </a:srgbClr>
                  </a:outerShdw>
                </a:effectLst>
              </a:rPr>
              <a:t>徒</a:t>
            </a:r>
            <a:r>
              <a:rPr lang="zh-CN" altLang="en-US" b="1" dirty="0">
                <a:effectLst>
                  <a:outerShdw blurRad="38100" dist="38100" dir="2700000" algn="tl">
                    <a:srgbClr val="000000">
                      <a:alpha val="43137"/>
                    </a:srgbClr>
                  </a:outerShdw>
                </a:effectLst>
              </a:rPr>
              <a:t>结千</a:t>
            </a:r>
            <a:r>
              <a:rPr lang="zh-CN" altLang="en-US" b="1" dirty="0">
                <a:solidFill>
                  <a:srgbClr val="FF0000"/>
                </a:solidFill>
                <a:effectLst>
                  <a:outerShdw blurRad="38100" dist="38100" dir="2700000" algn="tl">
                    <a:srgbClr val="000000">
                      <a:alpha val="43137"/>
                    </a:srgbClr>
                  </a:outerShdw>
                </a:effectLst>
              </a:rPr>
              <a:t>载</a:t>
            </a:r>
            <a:r>
              <a:rPr lang="zh-CN" altLang="en-US" b="1" dirty="0">
                <a:solidFill>
                  <a:srgbClr val="0070C0"/>
                </a:solidFill>
                <a:effectLst>
                  <a:outerShdw blurRad="38100" dist="38100" dir="2700000" algn="tl">
                    <a:srgbClr val="000000">
                      <a:alpha val="43137"/>
                    </a:srgbClr>
                  </a:outerShdw>
                </a:effectLst>
              </a:rPr>
              <a:t>恨</a:t>
            </a:r>
            <a:r>
              <a:rPr lang="zh-CN" altLang="en-US" b="1" dirty="0">
                <a:effectLst>
                  <a:outerShdw blurRad="38100" dist="38100" dir="2700000" algn="tl">
                    <a:srgbClr val="000000">
                      <a:alpha val="43137"/>
                    </a:srgbClr>
                  </a:outerShdw>
                </a:effectLst>
              </a:rPr>
              <a:t>，</a:t>
            </a:r>
            <a:r>
              <a:rPr lang="zh-CN" altLang="en-US" b="1" dirty="0">
                <a:solidFill>
                  <a:srgbClr val="0000FF"/>
                </a:solidFill>
                <a:effectLst>
                  <a:outerShdw blurRad="38100" dist="38100" dir="2700000" algn="tl">
                    <a:srgbClr val="000000">
                      <a:alpha val="43137"/>
                    </a:srgbClr>
                  </a:outerShdw>
                </a:effectLst>
              </a:rPr>
              <a:t>空</a:t>
            </a:r>
            <a:r>
              <a:rPr lang="zh-CN" altLang="en-US" b="1" dirty="0">
                <a:effectLst>
                  <a:outerShdw blurRad="38100" dist="38100" dir="2700000" algn="tl">
                    <a:srgbClr val="000000">
                      <a:alpha val="43137"/>
                    </a:srgbClr>
                  </a:outerShdw>
                </a:effectLst>
              </a:rPr>
              <a:t>负百</a:t>
            </a:r>
            <a:r>
              <a:rPr lang="zh-CN" altLang="en-US" b="1" dirty="0">
                <a:solidFill>
                  <a:srgbClr val="FF0000"/>
                </a:solidFill>
                <a:effectLst>
                  <a:outerShdw blurRad="38100" dist="38100" dir="2700000" algn="tl">
                    <a:srgbClr val="000000">
                      <a:alpha val="43137"/>
                    </a:srgbClr>
                  </a:outerShdw>
                </a:effectLst>
              </a:rPr>
              <a:t>年</a:t>
            </a:r>
            <a:r>
              <a:rPr lang="zh-CN" altLang="en-US" b="1" dirty="0">
                <a:solidFill>
                  <a:srgbClr val="0070C0"/>
                </a:solidFill>
                <a:effectLst>
                  <a:outerShdw blurRad="38100" dist="38100" dir="2700000" algn="tl">
                    <a:srgbClr val="000000">
                      <a:alpha val="43137"/>
                    </a:srgbClr>
                  </a:outerShdw>
                </a:effectLst>
              </a:rPr>
              <a:t>怨</a:t>
            </a:r>
            <a:r>
              <a:rPr lang="zh-CN" altLang="en-US" b="1" dirty="0">
                <a:effectLst>
                  <a:outerShdw blurRad="38100" dist="38100" dir="2700000" algn="tl">
                    <a:srgbClr val="000000">
                      <a:alpha val="43137"/>
                    </a:srgbClr>
                  </a:outerShdw>
                </a:effectLst>
              </a:rPr>
              <a:t>。（南朝宋</a:t>
            </a:r>
            <a:r>
              <a:rPr lang="en-US" altLang="zh-CN" b="1" dirty="0">
                <a:effectLst>
                  <a:outerShdw blurRad="38100" dist="38100" dir="2700000" algn="tl">
                    <a:srgbClr val="000000">
                      <a:alpha val="43137"/>
                    </a:srgbClr>
                  </a:outerShdw>
                </a:effectLst>
              </a:rPr>
              <a:t>·</a:t>
            </a:r>
            <a:r>
              <a:rPr lang="zh-CN" altLang="en-US" b="1" dirty="0">
                <a:effectLst>
                  <a:outerShdw blurRad="38100" dist="38100" dir="2700000" algn="tl">
                    <a:srgbClr val="000000">
                      <a:alpha val="43137"/>
                    </a:srgbClr>
                  </a:outerShdw>
                </a:effectLst>
              </a:rPr>
              <a:t>鲍照</a:t>
            </a:r>
            <a:r>
              <a:rPr lang="en-US" altLang="zh-CN" b="1" dirty="0">
                <a:effectLst>
                  <a:outerShdw blurRad="38100" dist="38100" dir="2700000" algn="tl">
                    <a:srgbClr val="000000">
                      <a:alpha val="43137"/>
                    </a:srgbClr>
                  </a:outerShdw>
                </a:effectLst>
              </a:rPr>
              <a:t>《</a:t>
            </a:r>
            <a:r>
              <a:rPr lang="zh-CN" altLang="en-US" b="1" dirty="0">
                <a:effectLst>
                  <a:outerShdw blurRad="38100" dist="38100" dir="2700000" algn="tl">
                    <a:srgbClr val="000000">
                      <a:alpha val="43137"/>
                    </a:srgbClr>
                  </a:outerShdw>
                </a:effectLst>
              </a:rPr>
              <a:t>代东武吟</a:t>
            </a:r>
            <a:r>
              <a:rPr lang="en-US" altLang="zh-CN" b="1" dirty="0">
                <a:effectLst>
                  <a:outerShdw blurRad="38100" dist="38100" dir="2700000" algn="tl">
                    <a:srgbClr val="000000">
                      <a:alpha val="43137"/>
                    </a:srgbClr>
                  </a:outerShdw>
                </a:effectLst>
              </a:rPr>
              <a:t>》</a:t>
            </a:r>
            <a:r>
              <a:rPr lang="zh-CN" altLang="en-US" b="1" dirty="0">
                <a:effectLst>
                  <a:outerShdw blurRad="38100" dist="38100" dir="2700000" algn="tl">
                    <a:srgbClr val="000000">
                      <a:alpha val="43137"/>
                    </a:srgbClr>
                  </a:outerShdw>
                </a:effectLst>
              </a:rPr>
              <a:t>）</a:t>
            </a:r>
          </a:p>
          <a:p>
            <a:endParaRPr lang="zh-CN" altLang="en-US" b="1" dirty="0">
              <a:effectLst>
                <a:outerShdw blurRad="38100" dist="38100" dir="2700000" algn="tl">
                  <a:srgbClr val="000000">
                    <a:alpha val="43137"/>
                  </a:srgbClr>
                </a:outerShdw>
              </a:effectLst>
            </a:endParaRPr>
          </a:p>
        </p:txBody>
      </p:sp>
    </p:spTree>
  </p:cSld>
  <p:clrMapOvr>
    <a:masterClrMapping/>
  </p:clrMapOvr>
  <p:transition spd="med">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to="" calcmode="lin" valueType="num">
                                      <p:cBhvr>
                                        <p:cTn id="7"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77500" lnSpcReduction="20000"/>
          </a:bodyPr>
          <a:lstStyle/>
          <a:p>
            <a:pPr>
              <a:buFont typeface="Wingdings" pitchFamily="2" charset="2"/>
              <a:buChar char="l"/>
            </a:pPr>
            <a:r>
              <a:rPr lang="en-US" sz="4100" b="1" dirty="0" smtClean="0">
                <a:effectLst>
                  <a:outerShdw blurRad="38100" dist="38100" dir="2700000" algn="tl">
                    <a:srgbClr val="000000">
                      <a:alpha val="43137"/>
                    </a:srgbClr>
                  </a:outerShdw>
                </a:effectLst>
                <a:latin typeface="黑体" pitchFamily="49" charset="-122"/>
                <a:ea typeface="黑体" pitchFamily="49" charset="-122"/>
              </a:rPr>
              <a:t>1.4 </a:t>
            </a:r>
            <a:r>
              <a:rPr lang="zh-CN" altLang="en-US" sz="4100" b="1" dirty="0" smtClean="0">
                <a:effectLst>
                  <a:outerShdw blurRad="38100" dist="38100" dir="2700000" algn="tl">
                    <a:srgbClr val="000000">
                      <a:alpha val="43137"/>
                    </a:srgbClr>
                  </a:outerShdw>
                </a:effectLst>
                <a:latin typeface="黑体" pitchFamily="49" charset="-122"/>
                <a:ea typeface="黑体" pitchFamily="49" charset="-122"/>
              </a:rPr>
              <a:t>同义词的辨析</a:t>
            </a:r>
            <a:endParaRPr lang="en-US" altLang="zh-CN" sz="4100" b="1" dirty="0" smtClean="0">
              <a:effectLst>
                <a:outerShdw blurRad="38100" dist="38100" dir="2700000" algn="tl">
                  <a:srgbClr val="000000">
                    <a:alpha val="43137"/>
                  </a:srgbClr>
                </a:outerShdw>
              </a:effectLst>
              <a:latin typeface="黑体" pitchFamily="49" charset="-122"/>
              <a:ea typeface="黑体" pitchFamily="49" charset="-122"/>
            </a:endParaRPr>
          </a:p>
          <a:p>
            <a:r>
              <a:rPr lang="zh-CN" altLang="en-US" b="1" dirty="0">
                <a:effectLst>
                  <a:outerShdw blurRad="38100" dist="38100" dir="2700000" algn="tl">
                    <a:srgbClr val="000000">
                      <a:alpha val="43137"/>
                    </a:srgbClr>
                  </a:outerShdw>
                </a:effectLst>
              </a:rPr>
              <a:t>传统训诂学对同义词的辨析除了见于专门的字典、辞书以外，还散见于各种典籍以及古人对典籍所做的注疏中</a:t>
            </a:r>
            <a:r>
              <a:rPr lang="zh-CN" altLang="en-US" b="1" dirty="0" smtClean="0">
                <a:effectLst>
                  <a:outerShdw blurRad="38100" dist="38100" dir="2700000" algn="tl">
                    <a:srgbClr val="000000">
                      <a:alpha val="43137"/>
                    </a:srgbClr>
                  </a:outerShdw>
                </a:effectLst>
              </a:rPr>
              <a:t>。</a:t>
            </a:r>
            <a:endParaRPr lang="en-US" altLang="zh-CN" b="1" dirty="0" smtClean="0">
              <a:effectLst>
                <a:outerShdw blurRad="38100" dist="38100" dir="2700000" algn="tl">
                  <a:srgbClr val="000000">
                    <a:alpha val="43137"/>
                  </a:srgbClr>
                </a:outerShdw>
              </a:effectLst>
            </a:endParaRPr>
          </a:p>
          <a:p>
            <a:r>
              <a:rPr lang="zh-CN" altLang="en-US" b="1" dirty="0">
                <a:effectLst>
                  <a:outerShdw blurRad="38100" dist="38100" dir="2700000" algn="tl">
                    <a:srgbClr val="000000">
                      <a:alpha val="43137"/>
                    </a:srgbClr>
                  </a:outerShdw>
                </a:effectLst>
                <a:latin typeface="仿宋" pitchFamily="49" charset="-122"/>
                <a:ea typeface="仿宋" pitchFamily="49" charset="-122"/>
              </a:rPr>
              <a:t>凡草曰零，木曰落。（</a:t>
            </a:r>
            <a:r>
              <a:rPr lang="en-US" altLang="zh-CN" b="1" dirty="0">
                <a:effectLst>
                  <a:outerShdw blurRad="38100" dist="38100" dir="2700000" algn="tl">
                    <a:srgbClr val="000000">
                      <a:alpha val="43137"/>
                    </a:srgbClr>
                  </a:outerShdw>
                </a:effectLst>
                <a:latin typeface="仿宋" pitchFamily="49" charset="-122"/>
                <a:ea typeface="仿宋" pitchFamily="49" charset="-122"/>
              </a:rPr>
              <a:t>《</a:t>
            </a:r>
            <a:r>
              <a:rPr lang="zh-CN" altLang="en-US" b="1" dirty="0">
                <a:effectLst>
                  <a:outerShdw blurRad="38100" dist="38100" dir="2700000" algn="tl">
                    <a:srgbClr val="000000">
                      <a:alpha val="43137"/>
                    </a:srgbClr>
                  </a:outerShdw>
                </a:effectLst>
                <a:latin typeface="仿宋" pitchFamily="49" charset="-122"/>
                <a:ea typeface="仿宋" pitchFamily="49" charset="-122"/>
              </a:rPr>
              <a:t>说文解字</a:t>
            </a:r>
            <a:r>
              <a:rPr lang="en-US" altLang="zh-CN" b="1" dirty="0">
                <a:effectLst>
                  <a:outerShdw blurRad="38100" dist="38100" dir="2700000" algn="tl">
                    <a:srgbClr val="000000">
                      <a:alpha val="43137"/>
                    </a:srgbClr>
                  </a:outerShdw>
                </a:effectLst>
                <a:latin typeface="仿宋" pitchFamily="49" charset="-122"/>
                <a:ea typeface="仿宋" pitchFamily="49" charset="-122"/>
              </a:rPr>
              <a:t>·</a:t>
            </a:r>
            <a:r>
              <a:rPr lang="zh-CN" altLang="en-US" b="1" dirty="0">
                <a:effectLst>
                  <a:outerShdw blurRad="38100" dist="38100" dir="2700000" algn="tl">
                    <a:srgbClr val="000000">
                      <a:alpha val="43137"/>
                    </a:srgbClr>
                  </a:outerShdw>
                </a:effectLst>
                <a:latin typeface="仿宋" pitchFamily="49" charset="-122"/>
                <a:ea typeface="仿宋" pitchFamily="49" charset="-122"/>
              </a:rPr>
              <a:t>草部</a:t>
            </a:r>
            <a:r>
              <a:rPr lang="en-US" altLang="zh-CN" b="1" dirty="0">
                <a:effectLst>
                  <a:outerShdw blurRad="38100" dist="38100" dir="2700000" algn="tl">
                    <a:srgbClr val="000000">
                      <a:alpha val="43137"/>
                    </a:srgbClr>
                  </a:outerShdw>
                </a:effectLst>
                <a:latin typeface="仿宋" pitchFamily="49" charset="-122"/>
                <a:ea typeface="仿宋" pitchFamily="49" charset="-122"/>
              </a:rPr>
              <a:t>》“</a:t>
            </a:r>
            <a:r>
              <a:rPr lang="zh-CN" altLang="en-US" b="1" dirty="0">
                <a:effectLst>
                  <a:outerShdw blurRad="38100" dist="38100" dir="2700000" algn="tl">
                    <a:srgbClr val="000000">
                      <a:alpha val="43137"/>
                    </a:srgbClr>
                  </a:outerShdw>
                </a:effectLst>
                <a:latin typeface="仿宋" pitchFamily="49" charset="-122"/>
                <a:ea typeface="仿宋" pitchFamily="49" charset="-122"/>
              </a:rPr>
              <a:t>落”字条）</a:t>
            </a:r>
          </a:p>
          <a:p>
            <a:r>
              <a:rPr lang="zh-CN" altLang="en-US" b="1" dirty="0">
                <a:effectLst>
                  <a:outerShdw blurRad="38100" dist="38100" dir="2700000" algn="tl">
                    <a:srgbClr val="000000">
                      <a:alpha val="43137"/>
                    </a:srgbClr>
                  </a:outerShdw>
                </a:effectLst>
                <a:latin typeface="仿宋" pitchFamily="49" charset="-122"/>
                <a:ea typeface="仿宋" pitchFamily="49" charset="-122"/>
              </a:rPr>
              <a:t>南北曰袤，东西曰广。（</a:t>
            </a:r>
            <a:r>
              <a:rPr lang="en-US" altLang="zh-CN" b="1" dirty="0">
                <a:effectLst>
                  <a:outerShdw blurRad="38100" dist="38100" dir="2700000" algn="tl">
                    <a:srgbClr val="000000">
                      <a:alpha val="43137"/>
                    </a:srgbClr>
                  </a:outerShdw>
                </a:effectLst>
                <a:latin typeface="仿宋" pitchFamily="49" charset="-122"/>
                <a:ea typeface="仿宋" pitchFamily="49" charset="-122"/>
              </a:rPr>
              <a:t>《</a:t>
            </a:r>
            <a:r>
              <a:rPr lang="zh-CN" altLang="en-US" b="1" dirty="0">
                <a:effectLst>
                  <a:outerShdw blurRad="38100" dist="38100" dir="2700000" algn="tl">
                    <a:srgbClr val="000000">
                      <a:alpha val="43137"/>
                    </a:srgbClr>
                  </a:outerShdw>
                </a:effectLst>
                <a:latin typeface="仿宋" pitchFamily="49" charset="-122"/>
                <a:ea typeface="仿宋" pitchFamily="49" charset="-122"/>
              </a:rPr>
              <a:t>说文解字</a:t>
            </a:r>
            <a:r>
              <a:rPr lang="en-US" altLang="zh-CN" b="1" dirty="0">
                <a:effectLst>
                  <a:outerShdw blurRad="38100" dist="38100" dir="2700000" algn="tl">
                    <a:srgbClr val="000000">
                      <a:alpha val="43137"/>
                    </a:srgbClr>
                  </a:outerShdw>
                </a:effectLst>
                <a:latin typeface="仿宋" pitchFamily="49" charset="-122"/>
                <a:ea typeface="仿宋" pitchFamily="49" charset="-122"/>
              </a:rPr>
              <a:t>·</a:t>
            </a:r>
            <a:r>
              <a:rPr lang="zh-CN" altLang="en-US" b="1" dirty="0">
                <a:effectLst>
                  <a:outerShdw blurRad="38100" dist="38100" dir="2700000" algn="tl">
                    <a:srgbClr val="000000">
                      <a:alpha val="43137"/>
                    </a:srgbClr>
                  </a:outerShdw>
                </a:effectLst>
                <a:latin typeface="仿宋" pitchFamily="49" charset="-122"/>
                <a:ea typeface="仿宋" pitchFamily="49" charset="-122"/>
              </a:rPr>
              <a:t>衣部</a:t>
            </a:r>
            <a:r>
              <a:rPr lang="en-US" altLang="zh-CN" b="1" dirty="0">
                <a:effectLst>
                  <a:outerShdw blurRad="38100" dist="38100" dir="2700000" algn="tl">
                    <a:srgbClr val="000000">
                      <a:alpha val="43137"/>
                    </a:srgbClr>
                  </a:outerShdw>
                </a:effectLst>
                <a:latin typeface="仿宋" pitchFamily="49" charset="-122"/>
                <a:ea typeface="仿宋" pitchFamily="49" charset="-122"/>
              </a:rPr>
              <a:t>》“</a:t>
            </a:r>
            <a:r>
              <a:rPr lang="zh-CN" altLang="en-US" b="1" dirty="0">
                <a:effectLst>
                  <a:outerShdw blurRad="38100" dist="38100" dir="2700000" algn="tl">
                    <a:srgbClr val="000000">
                      <a:alpha val="43137"/>
                    </a:srgbClr>
                  </a:outerShdw>
                </a:effectLst>
                <a:latin typeface="仿宋" pitchFamily="49" charset="-122"/>
                <a:ea typeface="仿宋" pitchFamily="49" charset="-122"/>
              </a:rPr>
              <a:t>袤”字条）</a:t>
            </a:r>
          </a:p>
          <a:p>
            <a:r>
              <a:rPr lang="zh-CN" altLang="en-US" b="1" dirty="0">
                <a:effectLst>
                  <a:outerShdw blurRad="38100" dist="38100" dir="2700000" algn="tl">
                    <a:srgbClr val="000000">
                      <a:alpha val="43137"/>
                    </a:srgbClr>
                  </a:outerShdw>
                </a:effectLst>
                <a:latin typeface="仿宋" pitchFamily="49" charset="-122"/>
                <a:ea typeface="仿宋" pitchFamily="49" charset="-122"/>
              </a:rPr>
              <a:t>大野曰平，广平曰原。（</a:t>
            </a:r>
            <a:r>
              <a:rPr lang="en-US" altLang="zh-CN" b="1" dirty="0">
                <a:effectLst>
                  <a:outerShdw blurRad="38100" dist="38100" dir="2700000" algn="tl">
                    <a:srgbClr val="000000">
                      <a:alpha val="43137"/>
                    </a:srgbClr>
                  </a:outerShdw>
                </a:effectLst>
                <a:latin typeface="仿宋" pitchFamily="49" charset="-122"/>
                <a:ea typeface="仿宋" pitchFamily="49" charset="-122"/>
              </a:rPr>
              <a:t>《</a:t>
            </a:r>
            <a:r>
              <a:rPr lang="zh-CN" altLang="en-US" b="1" dirty="0">
                <a:effectLst>
                  <a:outerShdw blurRad="38100" dist="38100" dir="2700000" algn="tl">
                    <a:srgbClr val="000000">
                      <a:alpha val="43137"/>
                    </a:srgbClr>
                  </a:outerShdw>
                </a:effectLst>
                <a:latin typeface="仿宋" pitchFamily="49" charset="-122"/>
                <a:ea typeface="仿宋" pitchFamily="49" charset="-122"/>
              </a:rPr>
              <a:t>尔雅</a:t>
            </a:r>
            <a:r>
              <a:rPr lang="en-US" altLang="zh-CN" b="1" dirty="0">
                <a:effectLst>
                  <a:outerShdw blurRad="38100" dist="38100" dir="2700000" algn="tl">
                    <a:srgbClr val="000000">
                      <a:alpha val="43137"/>
                    </a:srgbClr>
                  </a:outerShdw>
                </a:effectLst>
                <a:latin typeface="仿宋" pitchFamily="49" charset="-122"/>
                <a:ea typeface="仿宋" pitchFamily="49" charset="-122"/>
              </a:rPr>
              <a:t>·</a:t>
            </a:r>
            <a:r>
              <a:rPr lang="zh-CN" altLang="en-US" b="1" dirty="0">
                <a:effectLst>
                  <a:outerShdw blurRad="38100" dist="38100" dir="2700000" algn="tl">
                    <a:srgbClr val="000000">
                      <a:alpha val="43137"/>
                    </a:srgbClr>
                  </a:outerShdw>
                </a:effectLst>
                <a:latin typeface="仿宋" pitchFamily="49" charset="-122"/>
                <a:ea typeface="仿宋" pitchFamily="49" charset="-122"/>
              </a:rPr>
              <a:t>释地</a:t>
            </a:r>
            <a:r>
              <a:rPr lang="en-US" altLang="zh-CN" b="1" dirty="0">
                <a:effectLst>
                  <a:outerShdw blurRad="38100" dist="38100" dir="2700000" algn="tl">
                    <a:srgbClr val="000000">
                      <a:alpha val="43137"/>
                    </a:srgbClr>
                  </a:outerShdw>
                </a:effectLst>
                <a:latin typeface="仿宋" pitchFamily="49" charset="-122"/>
                <a:ea typeface="仿宋" pitchFamily="49" charset="-122"/>
              </a:rPr>
              <a:t>》</a:t>
            </a:r>
            <a:r>
              <a:rPr lang="zh-CN" altLang="en-US" b="1" dirty="0">
                <a:effectLst>
                  <a:outerShdw blurRad="38100" dist="38100" dir="2700000" algn="tl">
                    <a:srgbClr val="000000">
                      <a:alpha val="43137"/>
                    </a:srgbClr>
                  </a:outerShdw>
                </a:effectLst>
                <a:latin typeface="仿宋" pitchFamily="49" charset="-122"/>
                <a:ea typeface="仿宋" pitchFamily="49" charset="-122"/>
              </a:rPr>
              <a:t>）</a:t>
            </a:r>
          </a:p>
          <a:p>
            <a:r>
              <a:rPr lang="zh-CN" altLang="en-US" b="1" dirty="0">
                <a:effectLst>
                  <a:outerShdw blurRad="38100" dist="38100" dir="2700000" algn="tl">
                    <a:srgbClr val="000000">
                      <a:alpha val="43137"/>
                    </a:srgbClr>
                  </a:outerShdw>
                </a:effectLst>
                <a:latin typeface="仿宋" pitchFamily="49" charset="-122"/>
                <a:ea typeface="仿宋" pitchFamily="49" charset="-122"/>
              </a:rPr>
              <a:t>载，岁也。夏曰岁，商曰祀，周曰年，唐虞曰载。（</a:t>
            </a:r>
            <a:r>
              <a:rPr lang="en-US" altLang="zh-CN" b="1" dirty="0">
                <a:effectLst>
                  <a:outerShdw blurRad="38100" dist="38100" dir="2700000" algn="tl">
                    <a:srgbClr val="000000">
                      <a:alpha val="43137"/>
                    </a:srgbClr>
                  </a:outerShdw>
                </a:effectLst>
                <a:latin typeface="仿宋" pitchFamily="49" charset="-122"/>
                <a:ea typeface="仿宋" pitchFamily="49" charset="-122"/>
              </a:rPr>
              <a:t>《</a:t>
            </a:r>
            <a:r>
              <a:rPr lang="zh-CN" altLang="en-US" b="1" dirty="0">
                <a:effectLst>
                  <a:outerShdw blurRad="38100" dist="38100" dir="2700000" algn="tl">
                    <a:srgbClr val="000000">
                      <a:alpha val="43137"/>
                    </a:srgbClr>
                  </a:outerShdw>
                </a:effectLst>
                <a:latin typeface="仿宋" pitchFamily="49" charset="-122"/>
                <a:ea typeface="仿宋" pitchFamily="49" charset="-122"/>
              </a:rPr>
              <a:t>尔雅</a:t>
            </a:r>
            <a:r>
              <a:rPr lang="en-US" altLang="zh-CN" b="1" dirty="0">
                <a:effectLst>
                  <a:outerShdw blurRad="38100" dist="38100" dir="2700000" algn="tl">
                    <a:srgbClr val="000000">
                      <a:alpha val="43137"/>
                    </a:srgbClr>
                  </a:outerShdw>
                </a:effectLst>
                <a:latin typeface="仿宋" pitchFamily="49" charset="-122"/>
                <a:ea typeface="仿宋" pitchFamily="49" charset="-122"/>
              </a:rPr>
              <a:t>·</a:t>
            </a:r>
            <a:r>
              <a:rPr lang="zh-CN" altLang="en-US" b="1" dirty="0">
                <a:effectLst>
                  <a:outerShdw blurRad="38100" dist="38100" dir="2700000" algn="tl">
                    <a:srgbClr val="000000">
                      <a:alpha val="43137"/>
                    </a:srgbClr>
                  </a:outerShdw>
                </a:effectLst>
                <a:latin typeface="仿宋" pitchFamily="49" charset="-122"/>
                <a:ea typeface="仿宋" pitchFamily="49" charset="-122"/>
              </a:rPr>
              <a:t>释天</a:t>
            </a:r>
            <a:r>
              <a:rPr lang="en-US" altLang="zh-CN" b="1" dirty="0">
                <a:effectLst>
                  <a:outerShdw blurRad="38100" dist="38100" dir="2700000" algn="tl">
                    <a:srgbClr val="000000">
                      <a:alpha val="43137"/>
                    </a:srgbClr>
                  </a:outerShdw>
                </a:effectLst>
                <a:latin typeface="仿宋" pitchFamily="49" charset="-122"/>
                <a:ea typeface="仿宋" pitchFamily="49" charset="-122"/>
              </a:rPr>
              <a:t>》</a:t>
            </a:r>
            <a:r>
              <a:rPr lang="zh-CN" altLang="en-US" b="1" dirty="0">
                <a:effectLst>
                  <a:outerShdw blurRad="38100" dist="38100" dir="2700000" algn="tl">
                    <a:srgbClr val="000000">
                      <a:alpha val="43137"/>
                    </a:srgbClr>
                  </a:outerShdw>
                </a:effectLst>
                <a:latin typeface="仿宋" pitchFamily="49" charset="-122"/>
                <a:ea typeface="仿宋" pitchFamily="49" charset="-122"/>
              </a:rPr>
              <a:t>）</a:t>
            </a:r>
          </a:p>
          <a:p>
            <a:r>
              <a:rPr lang="zh-CN" altLang="en-US" b="1" dirty="0">
                <a:effectLst>
                  <a:outerShdw blurRad="38100" dist="38100" dir="2700000" algn="tl">
                    <a:srgbClr val="000000">
                      <a:alpha val="43137"/>
                    </a:srgbClr>
                  </a:outerShdw>
                </a:effectLst>
                <a:latin typeface="仿宋" pitchFamily="49" charset="-122"/>
                <a:ea typeface="仿宋" pitchFamily="49" charset="-122"/>
              </a:rPr>
              <a:t>凡服上曰衣。衣，依也，人所依以避寒暑也。下曰裳。裳，障也，所以自障蔽也。（</a:t>
            </a:r>
            <a:r>
              <a:rPr lang="en-US" altLang="zh-CN" b="1" dirty="0">
                <a:effectLst>
                  <a:outerShdw blurRad="38100" dist="38100" dir="2700000" algn="tl">
                    <a:srgbClr val="000000">
                      <a:alpha val="43137"/>
                    </a:srgbClr>
                  </a:outerShdw>
                </a:effectLst>
                <a:latin typeface="仿宋" pitchFamily="49" charset="-122"/>
                <a:ea typeface="仿宋" pitchFamily="49" charset="-122"/>
              </a:rPr>
              <a:t>《</a:t>
            </a:r>
            <a:r>
              <a:rPr lang="zh-CN" altLang="en-US" b="1" dirty="0">
                <a:effectLst>
                  <a:outerShdw blurRad="38100" dist="38100" dir="2700000" algn="tl">
                    <a:srgbClr val="000000">
                      <a:alpha val="43137"/>
                    </a:srgbClr>
                  </a:outerShdw>
                </a:effectLst>
                <a:latin typeface="仿宋" pitchFamily="49" charset="-122"/>
                <a:ea typeface="仿宋" pitchFamily="49" charset="-122"/>
              </a:rPr>
              <a:t>释名</a:t>
            </a:r>
            <a:r>
              <a:rPr lang="en-US" altLang="zh-CN" b="1" dirty="0">
                <a:effectLst>
                  <a:outerShdw blurRad="38100" dist="38100" dir="2700000" algn="tl">
                    <a:srgbClr val="000000">
                      <a:alpha val="43137"/>
                    </a:srgbClr>
                  </a:outerShdw>
                </a:effectLst>
                <a:latin typeface="仿宋" pitchFamily="49" charset="-122"/>
                <a:ea typeface="仿宋" pitchFamily="49" charset="-122"/>
              </a:rPr>
              <a:t>·</a:t>
            </a:r>
            <a:r>
              <a:rPr lang="zh-CN" altLang="en-US" b="1" dirty="0">
                <a:effectLst>
                  <a:outerShdw blurRad="38100" dist="38100" dir="2700000" algn="tl">
                    <a:srgbClr val="000000">
                      <a:alpha val="43137"/>
                    </a:srgbClr>
                  </a:outerShdw>
                </a:effectLst>
                <a:latin typeface="仿宋" pitchFamily="49" charset="-122"/>
                <a:ea typeface="仿宋" pitchFamily="49" charset="-122"/>
              </a:rPr>
              <a:t>释衣服</a:t>
            </a:r>
            <a:r>
              <a:rPr lang="en-US" altLang="zh-CN" b="1" dirty="0">
                <a:effectLst>
                  <a:outerShdw blurRad="38100" dist="38100" dir="2700000" algn="tl">
                    <a:srgbClr val="000000">
                      <a:alpha val="43137"/>
                    </a:srgbClr>
                  </a:outerShdw>
                </a:effectLst>
                <a:latin typeface="仿宋" pitchFamily="49" charset="-122"/>
                <a:ea typeface="仿宋" pitchFamily="49" charset="-122"/>
              </a:rPr>
              <a:t>》</a:t>
            </a:r>
            <a:r>
              <a:rPr lang="zh-CN" altLang="en-US" b="1" dirty="0">
                <a:effectLst>
                  <a:outerShdw blurRad="38100" dist="38100" dir="2700000" algn="tl">
                    <a:srgbClr val="000000">
                      <a:alpha val="43137"/>
                    </a:srgbClr>
                  </a:outerShdw>
                </a:effectLst>
                <a:latin typeface="仿宋" pitchFamily="49" charset="-122"/>
                <a:ea typeface="仿宋" pitchFamily="49" charset="-122"/>
              </a:rPr>
              <a:t>）</a:t>
            </a:r>
          </a:p>
          <a:p>
            <a:r>
              <a:rPr lang="zh-CN" altLang="en-US" b="1" dirty="0">
                <a:effectLst>
                  <a:outerShdw blurRad="38100" dist="38100" dir="2700000" algn="tl">
                    <a:srgbClr val="000000">
                      <a:alpha val="43137"/>
                    </a:srgbClr>
                  </a:outerShdw>
                </a:effectLst>
                <a:latin typeface="仿宋" pitchFamily="49" charset="-122"/>
                <a:ea typeface="仿宋" pitchFamily="49" charset="-122"/>
              </a:rPr>
              <a:t>大曰门，小曰户。（</a:t>
            </a:r>
            <a:r>
              <a:rPr lang="en-US" altLang="zh-CN" b="1" dirty="0">
                <a:effectLst>
                  <a:outerShdw blurRad="38100" dist="38100" dir="2700000" algn="tl">
                    <a:srgbClr val="000000">
                      <a:alpha val="43137"/>
                    </a:srgbClr>
                  </a:outerShdw>
                </a:effectLst>
                <a:latin typeface="仿宋" pitchFamily="49" charset="-122"/>
                <a:ea typeface="仿宋" pitchFamily="49" charset="-122"/>
              </a:rPr>
              <a:t>《</a:t>
            </a:r>
            <a:r>
              <a:rPr lang="zh-CN" altLang="en-US" b="1" dirty="0">
                <a:effectLst>
                  <a:outerShdw blurRad="38100" dist="38100" dir="2700000" algn="tl">
                    <a:srgbClr val="000000">
                      <a:alpha val="43137"/>
                    </a:srgbClr>
                  </a:outerShdw>
                </a:effectLst>
                <a:latin typeface="仿宋" pitchFamily="49" charset="-122"/>
                <a:ea typeface="仿宋" pitchFamily="49" charset="-122"/>
              </a:rPr>
              <a:t>急就篇</a:t>
            </a:r>
            <a:r>
              <a:rPr lang="en-US" altLang="zh-CN" b="1" dirty="0">
                <a:effectLst>
                  <a:outerShdw blurRad="38100" dist="38100" dir="2700000" algn="tl">
                    <a:srgbClr val="000000">
                      <a:alpha val="43137"/>
                    </a:srgbClr>
                  </a:outerShdw>
                </a:effectLst>
                <a:latin typeface="仿宋" pitchFamily="49" charset="-122"/>
                <a:ea typeface="仿宋" pitchFamily="49" charset="-122"/>
              </a:rPr>
              <a:t>》</a:t>
            </a:r>
            <a:r>
              <a:rPr lang="zh-CN" altLang="en-US" b="1" dirty="0">
                <a:effectLst>
                  <a:outerShdw blurRad="38100" dist="38100" dir="2700000" algn="tl">
                    <a:srgbClr val="000000">
                      <a:alpha val="43137"/>
                    </a:srgbClr>
                  </a:outerShdw>
                </a:effectLst>
                <a:latin typeface="仿宋" pitchFamily="49" charset="-122"/>
                <a:ea typeface="仿宋" pitchFamily="49" charset="-122"/>
              </a:rPr>
              <a:t>）</a:t>
            </a:r>
          </a:p>
          <a:p>
            <a:endParaRPr lang="zh-CN" altLang="en-US" b="1" dirty="0">
              <a:effectLst>
                <a:outerShdw blurRad="38100" dist="38100" dir="2700000" algn="tl">
                  <a:srgbClr val="000000">
                    <a:alpha val="43137"/>
                  </a:srgbClr>
                </a:outerShdw>
              </a:effectLst>
            </a:endParaRPr>
          </a:p>
        </p:txBody>
      </p:sp>
    </p:spTree>
  </p:cSld>
  <p:clrMapOvr>
    <a:masterClrMapping/>
  </p:clrMapOvr>
  <p:transition spd="med">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to="" calcmode="lin" valueType="num">
                                      <p:cBhvr>
                                        <p:cTn id="7" dur="1" fill="hold"/>
                                        <p:tgtEl>
                                          <p:spTgt spid="3">
                                            <p:txEl>
                                              <p:pRg st="1" end="1"/>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to="" calcmode="lin" valueType="num">
                                      <p:cBhvr>
                                        <p:cTn id="17" dur="1" fill="hold"/>
                                        <p:tgtEl>
                                          <p:spTgt spid="3">
                                            <p:txEl>
                                              <p:pRg st="3" end="3"/>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to="" calcmode="lin" valueType="num">
                                      <p:cBhvr>
                                        <p:cTn id="22" dur="1" fill="hold"/>
                                        <p:tgtEl>
                                          <p:spTgt spid="3">
                                            <p:txEl>
                                              <p:pRg st="4" end="4"/>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to="" calcmode="lin" valueType="num">
                                      <p:cBhvr>
                                        <p:cTn id="27" dur="1" fill="hold"/>
                                        <p:tgtEl>
                                          <p:spTgt spid="3">
                                            <p:txEl>
                                              <p:pRg st="5" end="5"/>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 to="" calcmode="lin" valueType="num">
                                      <p:cBhvr>
                                        <p:cTn id="32" dur="1" fill="hold"/>
                                        <p:tgtEl>
                                          <p:spTgt spid="3">
                                            <p:txEl>
                                              <p:pRg st="6" end="6"/>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to="" calcmode="lin" valueType="num">
                                      <p:cBhvr>
                                        <p:cTn id="37" dur="1" fill="hold"/>
                                        <p:tgtEl>
                                          <p:spTgt spid="3">
                                            <p:txEl>
                                              <p:pRg st="7" end="7"/>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b="1" dirty="0">
                <a:effectLst>
                  <a:outerShdw blurRad="38100" dist="38100" dir="2700000" algn="tl">
                    <a:srgbClr val="000000">
                      <a:alpha val="43137"/>
                    </a:srgbClr>
                  </a:outerShdw>
                </a:effectLst>
                <a:latin typeface="仿宋" pitchFamily="49" charset="-122"/>
                <a:ea typeface="仿宋" pitchFamily="49" charset="-122"/>
              </a:rPr>
              <a:t>夏曰校，殷曰序，周曰庠。学则三代共之。（</a:t>
            </a:r>
            <a:r>
              <a:rPr lang="en-US" altLang="zh-CN" b="1" dirty="0">
                <a:effectLst>
                  <a:outerShdw blurRad="38100" dist="38100" dir="2700000" algn="tl">
                    <a:srgbClr val="000000">
                      <a:alpha val="43137"/>
                    </a:srgbClr>
                  </a:outerShdw>
                </a:effectLst>
                <a:latin typeface="仿宋" pitchFamily="49" charset="-122"/>
                <a:ea typeface="仿宋" pitchFamily="49" charset="-122"/>
              </a:rPr>
              <a:t>《</a:t>
            </a:r>
            <a:r>
              <a:rPr lang="zh-CN" altLang="en-US" b="1" dirty="0">
                <a:effectLst>
                  <a:outerShdw blurRad="38100" dist="38100" dir="2700000" algn="tl">
                    <a:srgbClr val="000000">
                      <a:alpha val="43137"/>
                    </a:srgbClr>
                  </a:outerShdw>
                </a:effectLst>
                <a:latin typeface="仿宋" pitchFamily="49" charset="-122"/>
                <a:ea typeface="仿宋" pitchFamily="49" charset="-122"/>
              </a:rPr>
              <a:t>孟子</a:t>
            </a:r>
            <a:r>
              <a:rPr lang="en-US" altLang="zh-CN" b="1" dirty="0">
                <a:effectLst>
                  <a:outerShdw blurRad="38100" dist="38100" dir="2700000" algn="tl">
                    <a:srgbClr val="000000">
                      <a:alpha val="43137"/>
                    </a:srgbClr>
                  </a:outerShdw>
                </a:effectLst>
                <a:latin typeface="仿宋" pitchFamily="49" charset="-122"/>
                <a:ea typeface="仿宋" pitchFamily="49" charset="-122"/>
              </a:rPr>
              <a:t>·</a:t>
            </a:r>
            <a:r>
              <a:rPr lang="zh-CN" altLang="en-US" b="1" dirty="0">
                <a:effectLst>
                  <a:outerShdw blurRad="38100" dist="38100" dir="2700000" algn="tl">
                    <a:srgbClr val="000000">
                      <a:alpha val="43137"/>
                    </a:srgbClr>
                  </a:outerShdw>
                </a:effectLst>
                <a:latin typeface="仿宋" pitchFamily="49" charset="-122"/>
                <a:ea typeface="仿宋" pitchFamily="49" charset="-122"/>
              </a:rPr>
              <a:t>滕文公上</a:t>
            </a:r>
            <a:r>
              <a:rPr lang="en-US" altLang="zh-CN" b="1" dirty="0">
                <a:effectLst>
                  <a:outerShdw blurRad="38100" dist="38100" dir="2700000" algn="tl">
                    <a:srgbClr val="000000">
                      <a:alpha val="43137"/>
                    </a:srgbClr>
                  </a:outerShdw>
                </a:effectLst>
                <a:latin typeface="仿宋" pitchFamily="49" charset="-122"/>
                <a:ea typeface="仿宋" pitchFamily="49" charset="-122"/>
              </a:rPr>
              <a:t>》</a:t>
            </a:r>
            <a:r>
              <a:rPr lang="zh-CN" altLang="en-US" b="1" dirty="0">
                <a:effectLst>
                  <a:outerShdw blurRad="38100" dist="38100" dir="2700000" algn="tl">
                    <a:srgbClr val="000000">
                      <a:alpha val="43137"/>
                    </a:srgbClr>
                  </a:outerShdw>
                </a:effectLst>
                <a:latin typeface="仿宋" pitchFamily="49" charset="-122"/>
                <a:ea typeface="仿宋" pitchFamily="49" charset="-122"/>
              </a:rPr>
              <a:t>）</a:t>
            </a:r>
          </a:p>
          <a:p>
            <a:r>
              <a:rPr lang="zh-CN" altLang="en-US" b="1" dirty="0">
                <a:effectLst>
                  <a:outerShdw blurRad="38100" dist="38100" dir="2700000" algn="tl">
                    <a:srgbClr val="000000">
                      <a:alpha val="43137"/>
                    </a:srgbClr>
                  </a:outerShdw>
                </a:effectLst>
                <a:latin typeface="仿宋" pitchFamily="49" charset="-122"/>
                <a:ea typeface="仿宋" pitchFamily="49" charset="-122"/>
              </a:rPr>
              <a:t>直言曰言，论难曰语。（</a:t>
            </a:r>
            <a:r>
              <a:rPr lang="en-US" altLang="zh-CN" b="1" dirty="0">
                <a:effectLst>
                  <a:outerShdw blurRad="38100" dist="38100" dir="2700000" algn="tl">
                    <a:srgbClr val="000000">
                      <a:alpha val="43137"/>
                    </a:srgbClr>
                  </a:outerShdw>
                </a:effectLst>
                <a:latin typeface="仿宋" pitchFamily="49" charset="-122"/>
                <a:ea typeface="仿宋" pitchFamily="49" charset="-122"/>
              </a:rPr>
              <a:t>《</a:t>
            </a:r>
            <a:r>
              <a:rPr lang="zh-CN" altLang="en-US" b="1" dirty="0">
                <a:effectLst>
                  <a:outerShdw blurRad="38100" dist="38100" dir="2700000" algn="tl">
                    <a:srgbClr val="000000">
                      <a:alpha val="43137"/>
                    </a:srgbClr>
                  </a:outerShdw>
                </a:effectLst>
                <a:latin typeface="仿宋" pitchFamily="49" charset="-122"/>
                <a:ea typeface="仿宋" pitchFamily="49" charset="-122"/>
              </a:rPr>
              <a:t>诗经</a:t>
            </a:r>
            <a:r>
              <a:rPr lang="en-US" altLang="zh-CN" b="1" dirty="0">
                <a:effectLst>
                  <a:outerShdw blurRad="38100" dist="38100" dir="2700000" algn="tl">
                    <a:srgbClr val="000000">
                      <a:alpha val="43137"/>
                    </a:srgbClr>
                  </a:outerShdw>
                </a:effectLst>
                <a:latin typeface="仿宋" pitchFamily="49" charset="-122"/>
                <a:ea typeface="仿宋" pitchFamily="49" charset="-122"/>
              </a:rPr>
              <a:t>·</a:t>
            </a:r>
            <a:r>
              <a:rPr lang="zh-CN" altLang="en-US" b="1" dirty="0">
                <a:effectLst>
                  <a:outerShdw blurRad="38100" dist="38100" dir="2700000" algn="tl">
                    <a:srgbClr val="000000">
                      <a:alpha val="43137"/>
                    </a:srgbClr>
                  </a:outerShdw>
                </a:effectLst>
                <a:latin typeface="仿宋" pitchFamily="49" charset="-122"/>
                <a:ea typeface="仿宋" pitchFamily="49" charset="-122"/>
              </a:rPr>
              <a:t>大雅</a:t>
            </a:r>
            <a:r>
              <a:rPr lang="en-US" altLang="zh-CN" b="1" dirty="0">
                <a:effectLst>
                  <a:outerShdw blurRad="38100" dist="38100" dir="2700000" algn="tl">
                    <a:srgbClr val="000000">
                      <a:alpha val="43137"/>
                    </a:srgbClr>
                  </a:outerShdw>
                </a:effectLst>
                <a:latin typeface="仿宋" pitchFamily="49" charset="-122"/>
                <a:ea typeface="仿宋" pitchFamily="49" charset="-122"/>
              </a:rPr>
              <a:t>·</a:t>
            </a:r>
            <a:r>
              <a:rPr lang="zh-CN" altLang="en-US" b="1" dirty="0">
                <a:effectLst>
                  <a:outerShdw blurRad="38100" dist="38100" dir="2700000" algn="tl">
                    <a:srgbClr val="000000">
                      <a:alpha val="43137"/>
                    </a:srgbClr>
                  </a:outerShdw>
                </a:effectLst>
                <a:latin typeface="仿宋" pitchFamily="49" charset="-122"/>
                <a:ea typeface="仿宋" pitchFamily="49" charset="-122"/>
              </a:rPr>
              <a:t>公刘</a:t>
            </a:r>
            <a:r>
              <a:rPr lang="en-US" altLang="zh-CN" b="1" dirty="0">
                <a:effectLst>
                  <a:outerShdw blurRad="38100" dist="38100" dir="2700000" algn="tl">
                    <a:srgbClr val="000000">
                      <a:alpha val="43137"/>
                    </a:srgbClr>
                  </a:outerShdw>
                </a:effectLst>
                <a:latin typeface="仿宋" pitchFamily="49" charset="-122"/>
                <a:ea typeface="仿宋" pitchFamily="49" charset="-122"/>
              </a:rPr>
              <a:t>》“</a:t>
            </a:r>
            <a:r>
              <a:rPr lang="zh-CN" altLang="en-US" b="1" dirty="0">
                <a:effectLst>
                  <a:outerShdw blurRad="38100" dist="38100" dir="2700000" algn="tl">
                    <a:srgbClr val="000000">
                      <a:alpha val="43137"/>
                    </a:srgbClr>
                  </a:outerShdw>
                </a:effectLst>
                <a:latin typeface="仿宋" pitchFamily="49" charset="-122"/>
                <a:ea typeface="仿宋" pitchFamily="49" charset="-122"/>
              </a:rPr>
              <a:t>于时语语”毛传</a:t>
            </a:r>
            <a:r>
              <a:rPr lang="zh-CN" altLang="en-US" b="1" dirty="0" smtClean="0">
                <a:effectLst>
                  <a:outerShdw blurRad="38100" dist="38100" dir="2700000" algn="tl">
                    <a:srgbClr val="000000">
                      <a:alpha val="43137"/>
                    </a:srgbClr>
                  </a:outerShdw>
                </a:effectLst>
                <a:latin typeface="仿宋" pitchFamily="49" charset="-122"/>
                <a:ea typeface="仿宋" pitchFamily="49" charset="-122"/>
              </a:rPr>
              <a:t>）</a:t>
            </a:r>
            <a:endParaRPr lang="en-US" altLang="zh-CN" b="1" dirty="0" smtClean="0">
              <a:effectLst>
                <a:outerShdw blurRad="38100" dist="38100" dir="2700000" algn="tl">
                  <a:srgbClr val="000000">
                    <a:alpha val="43137"/>
                  </a:srgbClr>
                </a:outerShdw>
              </a:effectLst>
              <a:latin typeface="仿宋" pitchFamily="49" charset="-122"/>
              <a:ea typeface="仿宋" pitchFamily="49" charset="-122"/>
            </a:endParaRPr>
          </a:p>
          <a:p>
            <a:r>
              <a:rPr lang="zh-CN" altLang="en-US" b="1" dirty="0" smtClean="0">
                <a:effectLst>
                  <a:outerShdw blurRad="38100" dist="38100" dir="2700000" algn="tl">
                    <a:srgbClr val="000000">
                      <a:alpha val="43137"/>
                    </a:srgbClr>
                  </a:outerShdw>
                </a:effectLst>
                <a:latin typeface="仿宋" pitchFamily="49" charset="-122"/>
                <a:ea typeface="仿宋" pitchFamily="49" charset="-122"/>
              </a:rPr>
              <a:t>发端</a:t>
            </a:r>
            <a:r>
              <a:rPr lang="zh-CN" altLang="en-US" b="1" dirty="0">
                <a:effectLst>
                  <a:outerShdw blurRad="38100" dist="38100" dir="2700000" algn="tl">
                    <a:srgbClr val="000000">
                      <a:alpha val="43137"/>
                    </a:srgbClr>
                  </a:outerShdw>
                </a:effectLst>
                <a:latin typeface="仿宋" pitchFamily="49" charset="-122"/>
                <a:ea typeface="仿宋" pitchFamily="49" charset="-122"/>
              </a:rPr>
              <a:t>曰言，答难曰语；言，言己事，为人语曰语。（</a:t>
            </a:r>
            <a:r>
              <a:rPr lang="en-US" altLang="zh-CN" b="1" dirty="0">
                <a:effectLst>
                  <a:outerShdw blurRad="38100" dist="38100" dir="2700000" algn="tl">
                    <a:srgbClr val="000000">
                      <a:alpha val="43137"/>
                    </a:srgbClr>
                  </a:outerShdw>
                </a:effectLst>
                <a:latin typeface="仿宋" pitchFamily="49" charset="-122"/>
                <a:ea typeface="仿宋" pitchFamily="49" charset="-122"/>
              </a:rPr>
              <a:t>《</a:t>
            </a:r>
            <a:r>
              <a:rPr lang="zh-CN" altLang="en-US" b="1" dirty="0">
                <a:effectLst>
                  <a:outerShdw blurRad="38100" dist="38100" dir="2700000" algn="tl">
                    <a:srgbClr val="000000">
                      <a:alpha val="43137"/>
                    </a:srgbClr>
                  </a:outerShdw>
                </a:effectLst>
                <a:latin typeface="仿宋" pitchFamily="49" charset="-122"/>
                <a:ea typeface="仿宋" pitchFamily="49" charset="-122"/>
              </a:rPr>
              <a:t>礼记</a:t>
            </a:r>
            <a:r>
              <a:rPr lang="en-US" altLang="zh-CN" b="1" dirty="0">
                <a:effectLst>
                  <a:outerShdw blurRad="38100" dist="38100" dir="2700000" algn="tl">
                    <a:srgbClr val="000000">
                      <a:alpha val="43137"/>
                    </a:srgbClr>
                  </a:outerShdw>
                </a:effectLst>
                <a:latin typeface="仿宋" pitchFamily="49" charset="-122"/>
                <a:ea typeface="仿宋" pitchFamily="49" charset="-122"/>
              </a:rPr>
              <a:t>》</a:t>
            </a:r>
            <a:r>
              <a:rPr lang="zh-CN" altLang="en-US" b="1" dirty="0">
                <a:effectLst>
                  <a:outerShdw blurRad="38100" dist="38100" dir="2700000" algn="tl">
                    <a:srgbClr val="000000">
                      <a:alpha val="43137"/>
                    </a:srgbClr>
                  </a:outerShdw>
                </a:effectLst>
                <a:latin typeface="仿宋" pitchFamily="49" charset="-122"/>
                <a:ea typeface="仿宋" pitchFamily="49" charset="-122"/>
              </a:rPr>
              <a:t>郑玄注</a:t>
            </a:r>
            <a:r>
              <a:rPr lang="zh-CN" altLang="en-US" b="1" dirty="0" smtClean="0">
                <a:effectLst>
                  <a:outerShdw blurRad="38100" dist="38100" dir="2700000" algn="tl">
                    <a:srgbClr val="000000">
                      <a:alpha val="43137"/>
                    </a:srgbClr>
                  </a:outerShdw>
                </a:effectLst>
                <a:latin typeface="仿宋" pitchFamily="49" charset="-122"/>
                <a:ea typeface="仿宋" pitchFamily="49" charset="-122"/>
              </a:rPr>
              <a:t>）</a:t>
            </a:r>
            <a:endParaRPr lang="en-US" altLang="zh-CN" b="1" dirty="0" smtClean="0">
              <a:effectLst>
                <a:outerShdw blurRad="38100" dist="38100" dir="2700000" algn="tl">
                  <a:srgbClr val="000000">
                    <a:alpha val="43137"/>
                  </a:srgbClr>
                </a:outerShdw>
              </a:effectLst>
              <a:latin typeface="仿宋" pitchFamily="49" charset="-122"/>
              <a:ea typeface="仿宋" pitchFamily="49" charset="-122"/>
            </a:endParaRPr>
          </a:p>
          <a:p>
            <a:r>
              <a:rPr lang="zh-CN" altLang="en-US" b="1" dirty="0" smtClean="0">
                <a:effectLst>
                  <a:outerShdw blurRad="38100" dist="38100" dir="2700000" algn="tl">
                    <a:srgbClr val="000000">
                      <a:alpha val="43137"/>
                    </a:srgbClr>
                  </a:outerShdw>
                </a:effectLst>
                <a:latin typeface="仿宋" pitchFamily="49" charset="-122"/>
                <a:ea typeface="仿宋" pitchFamily="49" charset="-122"/>
              </a:rPr>
              <a:t>答</a:t>
            </a:r>
            <a:r>
              <a:rPr lang="zh-CN" altLang="en-US" b="1" dirty="0">
                <a:effectLst>
                  <a:outerShdw blurRad="38100" dist="38100" dir="2700000" algn="tl">
                    <a:srgbClr val="000000">
                      <a:alpha val="43137"/>
                    </a:srgbClr>
                  </a:outerShdw>
                </a:effectLst>
                <a:latin typeface="仿宋" pitchFamily="49" charset="-122"/>
                <a:ea typeface="仿宋" pitchFamily="49" charset="-122"/>
              </a:rPr>
              <a:t>述曰语，自言曰言。（朱熹</a:t>
            </a:r>
            <a:r>
              <a:rPr lang="en-US" altLang="zh-CN" b="1" dirty="0">
                <a:effectLst>
                  <a:outerShdw blurRad="38100" dist="38100" dir="2700000" algn="tl">
                    <a:srgbClr val="000000">
                      <a:alpha val="43137"/>
                    </a:srgbClr>
                  </a:outerShdw>
                </a:effectLst>
                <a:latin typeface="仿宋" pitchFamily="49" charset="-122"/>
                <a:ea typeface="仿宋" pitchFamily="49" charset="-122"/>
              </a:rPr>
              <a:t>《〈</a:t>
            </a:r>
            <a:r>
              <a:rPr lang="zh-CN" altLang="en-US" b="1" dirty="0">
                <a:effectLst>
                  <a:outerShdw blurRad="38100" dist="38100" dir="2700000" algn="tl">
                    <a:srgbClr val="000000">
                      <a:alpha val="43137"/>
                    </a:srgbClr>
                  </a:outerShdw>
                </a:effectLst>
                <a:latin typeface="仿宋" pitchFamily="49" charset="-122"/>
                <a:ea typeface="仿宋" pitchFamily="49" charset="-122"/>
              </a:rPr>
              <a:t>论语</a:t>
            </a:r>
            <a:r>
              <a:rPr lang="en-US" altLang="zh-CN" b="1" dirty="0">
                <a:effectLst>
                  <a:outerShdw blurRad="38100" dist="38100" dir="2700000" algn="tl">
                    <a:srgbClr val="000000">
                      <a:alpha val="43137"/>
                    </a:srgbClr>
                  </a:outerShdw>
                </a:effectLst>
                <a:latin typeface="仿宋" pitchFamily="49" charset="-122"/>
                <a:ea typeface="仿宋" pitchFamily="49" charset="-122"/>
              </a:rPr>
              <a:t>〉</a:t>
            </a:r>
            <a:r>
              <a:rPr lang="zh-CN" altLang="en-US" b="1" dirty="0">
                <a:effectLst>
                  <a:outerShdw blurRad="38100" dist="38100" dir="2700000" algn="tl">
                    <a:srgbClr val="000000">
                      <a:alpha val="43137"/>
                    </a:srgbClr>
                  </a:outerShdw>
                </a:effectLst>
                <a:latin typeface="仿宋" pitchFamily="49" charset="-122"/>
                <a:ea typeface="仿宋" pitchFamily="49" charset="-122"/>
              </a:rPr>
              <a:t>集注</a:t>
            </a:r>
            <a:r>
              <a:rPr lang="en-US" altLang="zh-CN" b="1" dirty="0">
                <a:effectLst>
                  <a:outerShdw blurRad="38100" dist="38100" dir="2700000" algn="tl">
                    <a:srgbClr val="000000">
                      <a:alpha val="43137"/>
                    </a:srgbClr>
                  </a:outerShdw>
                </a:effectLst>
                <a:latin typeface="仿宋" pitchFamily="49" charset="-122"/>
                <a:ea typeface="仿宋" pitchFamily="49" charset="-122"/>
              </a:rPr>
              <a:t>》</a:t>
            </a:r>
            <a:r>
              <a:rPr lang="zh-CN" altLang="en-US" b="1" dirty="0">
                <a:effectLst>
                  <a:outerShdw blurRad="38100" dist="38100" dir="2700000" algn="tl">
                    <a:srgbClr val="000000">
                      <a:alpha val="43137"/>
                    </a:srgbClr>
                  </a:outerShdw>
                </a:effectLst>
                <a:latin typeface="仿宋" pitchFamily="49" charset="-122"/>
                <a:ea typeface="仿宋" pitchFamily="49" charset="-122"/>
              </a:rPr>
              <a:t>）</a:t>
            </a:r>
          </a:p>
          <a:p>
            <a:endParaRPr lang="zh-CN" altLang="en-US" dirty="0"/>
          </a:p>
        </p:txBody>
      </p:sp>
    </p:spTree>
  </p:cSld>
  <p:clrMapOvr>
    <a:masterClrMapping/>
  </p:clrMapOvr>
  <p:transition spd="med">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to="" calcmode="lin" valueType="num">
                                      <p:cBhvr>
                                        <p:cTn id="7" dur="1" fill="hold"/>
                                        <p:tgtEl>
                                          <p:spTgt spid="3">
                                            <p:txEl>
                                              <p:pRg st="1" end="1"/>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to="" calcmode="lin" valueType="num">
                                      <p:cBhvr>
                                        <p:cTn id="17" dur="1" fill="hold"/>
                                        <p:tgtEl>
                                          <p:spTgt spid="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b="1" dirty="0">
                <a:effectLst>
                  <a:outerShdw blurRad="38100" dist="38100" dir="2700000" algn="tl">
                    <a:srgbClr val="000000">
                      <a:alpha val="43137"/>
                    </a:srgbClr>
                  </a:outerShdw>
                </a:effectLst>
                <a:latin typeface="+mn-ea"/>
              </a:rPr>
              <a:t>“</a:t>
            </a:r>
            <a:r>
              <a:rPr lang="zh-CN" altLang="en-US" b="1" dirty="0">
                <a:effectLst>
                  <a:outerShdw blurRad="38100" dist="38100" dir="2700000" algn="tl">
                    <a:srgbClr val="000000">
                      <a:alpha val="43137"/>
                    </a:srgbClr>
                  </a:outerShdw>
                </a:effectLst>
                <a:latin typeface="+mn-ea"/>
              </a:rPr>
              <a:t>浑言（又叫散言、散文、统言）”和“析言（又叫对言、对文）”是我国古代</a:t>
            </a:r>
            <a:r>
              <a:rPr lang="zh-CN" altLang="en-US" b="1" dirty="0" smtClean="0">
                <a:effectLst>
                  <a:outerShdw blurRad="38100" dist="38100" dir="2700000" algn="tl">
                    <a:srgbClr val="000000">
                      <a:alpha val="43137"/>
                    </a:srgbClr>
                  </a:outerShdw>
                </a:effectLst>
                <a:latin typeface="+mn-ea"/>
              </a:rPr>
              <a:t>语文学家</a:t>
            </a:r>
            <a:r>
              <a:rPr lang="zh-CN" altLang="en-US" b="1" dirty="0">
                <a:effectLst>
                  <a:outerShdw blurRad="38100" dist="38100" dir="2700000" algn="tl">
                    <a:srgbClr val="000000">
                      <a:alpha val="43137"/>
                    </a:srgbClr>
                  </a:outerShdw>
                </a:effectLst>
                <a:latin typeface="+mn-ea"/>
              </a:rPr>
              <a:t>在辨析同义词时常用的两个术语</a:t>
            </a:r>
            <a:r>
              <a:rPr lang="zh-CN" altLang="en-US" b="1" dirty="0" smtClean="0">
                <a:effectLst>
                  <a:outerShdw blurRad="38100" dist="38100" dir="2700000" algn="tl">
                    <a:srgbClr val="000000">
                      <a:alpha val="43137"/>
                    </a:srgbClr>
                  </a:outerShdw>
                </a:effectLst>
                <a:latin typeface="+mn-ea"/>
              </a:rPr>
              <a:t>。</a:t>
            </a:r>
            <a:endParaRPr lang="en-US" altLang="zh-CN" b="1" dirty="0" smtClean="0">
              <a:effectLst>
                <a:outerShdw blurRad="38100" dist="38100" dir="2700000" algn="tl">
                  <a:srgbClr val="000000">
                    <a:alpha val="43137"/>
                  </a:srgbClr>
                </a:outerShdw>
              </a:effectLst>
              <a:latin typeface="+mn-ea"/>
            </a:endParaRPr>
          </a:p>
          <a:p>
            <a:r>
              <a:rPr lang="zh-CN" altLang="en-US" b="1" dirty="0">
                <a:effectLst>
                  <a:outerShdw blurRad="38100" dist="38100" dir="2700000" algn="tl">
                    <a:srgbClr val="000000">
                      <a:alpha val="43137"/>
                    </a:srgbClr>
                  </a:outerShdw>
                </a:effectLst>
                <a:latin typeface="+mn-ea"/>
              </a:rPr>
              <a:t>所谓“浑言”，是指笼统地说、含混地说，是就同义词的“同”的一方面来说的；所谓“析言”，是指分别地说，对比地说，是就同义词的“异”的一方面来说的。</a:t>
            </a:r>
          </a:p>
        </p:txBody>
      </p:sp>
    </p:spTree>
  </p:cSld>
  <p:clrMapOvr>
    <a:masterClrMapping/>
  </p:clrMapOvr>
  <p:transition spd="med">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to="" calcmode="lin" valueType="num">
                                      <p:cBhvr>
                                        <p:cTn id="7"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92500" lnSpcReduction="10000"/>
          </a:bodyPr>
          <a:lstStyle/>
          <a:p>
            <a:r>
              <a:rPr lang="en-US" altLang="zh-CN" b="1" dirty="0">
                <a:effectLst>
                  <a:outerShdw blurRad="38100" dist="38100" dir="2700000" algn="tl">
                    <a:srgbClr val="000000">
                      <a:alpha val="43137"/>
                    </a:srgbClr>
                  </a:outerShdw>
                </a:effectLst>
                <a:latin typeface="仿宋" pitchFamily="49" charset="-122"/>
                <a:ea typeface="仿宋" pitchFamily="49" charset="-122"/>
              </a:rPr>
              <a:t>《</a:t>
            </a:r>
            <a:r>
              <a:rPr lang="zh-CN" altLang="en-US" b="1" dirty="0">
                <a:effectLst>
                  <a:outerShdw blurRad="38100" dist="38100" dir="2700000" algn="tl">
                    <a:srgbClr val="000000">
                      <a:alpha val="43137"/>
                    </a:srgbClr>
                  </a:outerShdw>
                </a:effectLst>
                <a:latin typeface="仿宋" pitchFamily="49" charset="-122"/>
                <a:ea typeface="仿宋" pitchFamily="49" charset="-122"/>
              </a:rPr>
              <a:t>尔雅</a:t>
            </a:r>
            <a:r>
              <a:rPr lang="en-US" altLang="zh-CN" b="1" dirty="0">
                <a:effectLst>
                  <a:outerShdw blurRad="38100" dist="38100" dir="2700000" algn="tl">
                    <a:srgbClr val="000000">
                      <a:alpha val="43137"/>
                    </a:srgbClr>
                  </a:outerShdw>
                </a:effectLst>
                <a:latin typeface="仿宋" pitchFamily="49" charset="-122"/>
                <a:ea typeface="仿宋" pitchFamily="49" charset="-122"/>
              </a:rPr>
              <a:t>·</a:t>
            </a:r>
            <a:r>
              <a:rPr lang="zh-CN" altLang="en-US" b="1" dirty="0">
                <a:effectLst>
                  <a:outerShdw blurRad="38100" dist="38100" dir="2700000" algn="tl">
                    <a:srgbClr val="000000">
                      <a:alpha val="43137"/>
                    </a:srgbClr>
                  </a:outerShdw>
                </a:effectLst>
                <a:latin typeface="仿宋" pitchFamily="49" charset="-122"/>
                <a:ea typeface="仿宋" pitchFamily="49" charset="-122"/>
              </a:rPr>
              <a:t>释草</a:t>
            </a:r>
            <a:r>
              <a:rPr lang="en-US" altLang="zh-CN" b="1" dirty="0">
                <a:effectLst>
                  <a:outerShdw blurRad="38100" dist="38100" dir="2700000" algn="tl">
                    <a:srgbClr val="000000">
                      <a:alpha val="43137"/>
                    </a:srgbClr>
                  </a:outerShdw>
                </a:effectLst>
                <a:latin typeface="仿宋" pitchFamily="49" charset="-122"/>
                <a:ea typeface="仿宋" pitchFamily="49" charset="-122"/>
              </a:rPr>
              <a:t>》</a:t>
            </a:r>
            <a:r>
              <a:rPr lang="zh-CN" altLang="en-US" b="1" dirty="0">
                <a:effectLst>
                  <a:outerShdw blurRad="38100" dist="38100" dir="2700000" algn="tl">
                    <a:srgbClr val="000000">
                      <a:alpha val="43137"/>
                    </a:srgbClr>
                  </a:outerShdw>
                </a:effectLst>
                <a:latin typeface="仿宋" pitchFamily="49" charset="-122"/>
                <a:ea typeface="仿宋" pitchFamily="49" charset="-122"/>
              </a:rPr>
              <a:t>：“木谓之华，草谓之荣。”北宋邢昺疏：“此对文尔。散则草亦名华。郑风云‘隰有荷华’是也。”</a:t>
            </a:r>
          </a:p>
          <a:p>
            <a:r>
              <a:rPr lang="en-US" altLang="zh-CN" b="1" dirty="0">
                <a:effectLst>
                  <a:outerShdw blurRad="38100" dist="38100" dir="2700000" algn="tl">
                    <a:srgbClr val="000000">
                      <a:alpha val="43137"/>
                    </a:srgbClr>
                  </a:outerShdw>
                </a:effectLst>
                <a:latin typeface="仿宋" pitchFamily="49" charset="-122"/>
                <a:ea typeface="仿宋" pitchFamily="49" charset="-122"/>
              </a:rPr>
              <a:t>《</a:t>
            </a:r>
            <a:r>
              <a:rPr lang="zh-CN" altLang="en-US" b="1" dirty="0">
                <a:effectLst>
                  <a:outerShdw blurRad="38100" dist="38100" dir="2700000" algn="tl">
                    <a:srgbClr val="000000">
                      <a:alpha val="43137"/>
                    </a:srgbClr>
                  </a:outerShdw>
                </a:effectLst>
                <a:latin typeface="仿宋" pitchFamily="49" charset="-122"/>
                <a:ea typeface="仿宋" pitchFamily="49" charset="-122"/>
              </a:rPr>
              <a:t>说文</a:t>
            </a:r>
            <a:r>
              <a:rPr lang="en-US" altLang="zh-CN" b="1" dirty="0">
                <a:effectLst>
                  <a:outerShdw blurRad="38100" dist="38100" dir="2700000" algn="tl">
                    <a:srgbClr val="000000">
                      <a:alpha val="43137"/>
                    </a:srgbClr>
                  </a:outerShdw>
                </a:effectLst>
                <a:latin typeface="仿宋" pitchFamily="49" charset="-122"/>
                <a:ea typeface="仿宋" pitchFamily="49" charset="-122"/>
              </a:rPr>
              <a:t>》</a:t>
            </a:r>
            <a:r>
              <a:rPr lang="zh-CN" altLang="en-US" b="1" dirty="0">
                <a:effectLst>
                  <a:outerShdw blurRad="38100" dist="38100" dir="2700000" algn="tl">
                    <a:srgbClr val="000000">
                      <a:alpha val="43137"/>
                    </a:srgbClr>
                  </a:outerShdw>
                </a:effectLst>
                <a:latin typeface="仿宋" pitchFamily="49" charset="-122"/>
                <a:ea typeface="仿宋" pitchFamily="49" charset="-122"/>
              </a:rPr>
              <a:t>：“宫，室也。”段玉裁注：“宫言其外之围绕，室言其内。析言则殊，统言不别也。”</a:t>
            </a:r>
          </a:p>
          <a:p>
            <a:r>
              <a:rPr lang="en-US" altLang="zh-CN" b="1" dirty="0">
                <a:effectLst>
                  <a:outerShdw blurRad="38100" dist="38100" dir="2700000" algn="tl">
                    <a:srgbClr val="000000">
                      <a:alpha val="43137"/>
                    </a:srgbClr>
                  </a:outerShdw>
                </a:effectLst>
                <a:latin typeface="仿宋" pitchFamily="49" charset="-122"/>
                <a:ea typeface="仿宋" pitchFamily="49" charset="-122"/>
              </a:rPr>
              <a:t>《</a:t>
            </a:r>
            <a:r>
              <a:rPr lang="zh-CN" altLang="en-US" b="1" dirty="0">
                <a:effectLst>
                  <a:outerShdw blurRad="38100" dist="38100" dir="2700000" algn="tl">
                    <a:srgbClr val="000000">
                      <a:alpha val="43137"/>
                    </a:srgbClr>
                  </a:outerShdw>
                </a:effectLst>
                <a:latin typeface="仿宋" pitchFamily="49" charset="-122"/>
                <a:ea typeface="仿宋" pitchFamily="49" charset="-122"/>
              </a:rPr>
              <a:t>说文</a:t>
            </a:r>
            <a:r>
              <a:rPr lang="en-US" altLang="zh-CN" b="1" dirty="0">
                <a:effectLst>
                  <a:outerShdw blurRad="38100" dist="38100" dir="2700000" algn="tl">
                    <a:srgbClr val="000000">
                      <a:alpha val="43137"/>
                    </a:srgbClr>
                  </a:outerShdw>
                </a:effectLst>
                <a:latin typeface="仿宋" pitchFamily="49" charset="-122"/>
                <a:ea typeface="仿宋" pitchFamily="49" charset="-122"/>
              </a:rPr>
              <a:t>·</a:t>
            </a:r>
            <a:r>
              <a:rPr lang="zh-CN" altLang="en-US" b="1" dirty="0">
                <a:effectLst>
                  <a:outerShdw blurRad="38100" dist="38100" dir="2700000" algn="tl">
                    <a:srgbClr val="000000">
                      <a:alpha val="43137"/>
                    </a:srgbClr>
                  </a:outerShdw>
                </a:effectLst>
                <a:latin typeface="仿宋" pitchFamily="49" charset="-122"/>
                <a:ea typeface="仿宋" pitchFamily="49" charset="-122"/>
              </a:rPr>
              <a:t>牙部</a:t>
            </a:r>
            <a:r>
              <a:rPr lang="en-US" altLang="zh-CN" b="1" dirty="0">
                <a:effectLst>
                  <a:outerShdw blurRad="38100" dist="38100" dir="2700000" algn="tl">
                    <a:srgbClr val="000000">
                      <a:alpha val="43137"/>
                    </a:srgbClr>
                  </a:outerShdw>
                </a:effectLst>
                <a:latin typeface="仿宋" pitchFamily="49" charset="-122"/>
                <a:ea typeface="仿宋" pitchFamily="49" charset="-122"/>
              </a:rPr>
              <a:t>》</a:t>
            </a:r>
            <a:r>
              <a:rPr lang="zh-CN" altLang="en-US" b="1" dirty="0">
                <a:effectLst>
                  <a:outerShdw blurRad="38100" dist="38100" dir="2700000" algn="tl">
                    <a:srgbClr val="000000">
                      <a:alpha val="43137"/>
                    </a:srgbClr>
                  </a:outerShdw>
                </a:effectLst>
                <a:latin typeface="仿宋" pitchFamily="49" charset="-122"/>
                <a:ea typeface="仿宋" pitchFamily="49" charset="-122"/>
              </a:rPr>
              <a:t>：“牙，牡齿也。”（</a:t>
            </a:r>
            <a:r>
              <a:rPr lang="en-US" altLang="zh-CN" b="1" dirty="0">
                <a:effectLst>
                  <a:outerShdw blurRad="38100" dist="38100" dir="2700000" algn="tl">
                    <a:srgbClr val="000000">
                      <a:alpha val="43137"/>
                    </a:srgbClr>
                  </a:outerShdw>
                </a:effectLst>
                <a:latin typeface="仿宋" pitchFamily="49" charset="-122"/>
                <a:ea typeface="仿宋" pitchFamily="49" charset="-122"/>
              </a:rPr>
              <a:t>《</a:t>
            </a:r>
            <a:r>
              <a:rPr lang="zh-CN" altLang="en-US" b="1" dirty="0">
                <a:effectLst>
                  <a:outerShdw blurRad="38100" dist="38100" dir="2700000" algn="tl">
                    <a:srgbClr val="000000">
                      <a:alpha val="43137"/>
                    </a:srgbClr>
                  </a:outerShdw>
                </a:effectLst>
                <a:latin typeface="仿宋" pitchFamily="49" charset="-122"/>
                <a:ea typeface="仿宋" pitchFamily="49" charset="-122"/>
              </a:rPr>
              <a:t>说文</a:t>
            </a:r>
            <a:r>
              <a:rPr lang="en-US" altLang="zh-CN" b="1" dirty="0">
                <a:effectLst>
                  <a:outerShdw blurRad="38100" dist="38100" dir="2700000" algn="tl">
                    <a:srgbClr val="000000">
                      <a:alpha val="43137"/>
                    </a:srgbClr>
                  </a:outerShdw>
                </a:effectLst>
                <a:latin typeface="仿宋" pitchFamily="49" charset="-122"/>
                <a:ea typeface="仿宋" pitchFamily="49" charset="-122"/>
              </a:rPr>
              <a:t>》</a:t>
            </a:r>
            <a:r>
              <a:rPr lang="zh-CN" altLang="en-US" b="1" dirty="0">
                <a:effectLst>
                  <a:outerShdw blurRad="38100" dist="38100" dir="2700000" algn="tl">
                    <a:srgbClr val="000000">
                      <a:alpha val="43137"/>
                    </a:srgbClr>
                  </a:outerShdw>
                </a:effectLst>
                <a:latin typeface="仿宋" pitchFamily="49" charset="-122"/>
                <a:ea typeface="仿宋" pitchFamily="49" charset="-122"/>
              </a:rPr>
              <a:t>段注改作“壮齿”）段注：“壮齿者，齿之大者也。统言之皆称齿称牙。析言之则前当唇者称齿，后在辅牙者称牙。牙较大于齿。”</a:t>
            </a:r>
          </a:p>
          <a:p>
            <a:endParaRPr lang="zh-CN" altLang="en-US" dirty="0"/>
          </a:p>
        </p:txBody>
      </p:sp>
    </p:spTree>
  </p:cSld>
  <p:clrMapOvr>
    <a:masterClrMapping/>
  </p:clrMapOvr>
  <p:transition spd="med">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to="" calcmode="lin" valueType="num">
                                      <p:cBhvr>
                                        <p:cTn id="7" dur="1" fill="hold"/>
                                        <p:tgtEl>
                                          <p:spTgt spid="3">
                                            <p:txEl>
                                              <p:pRg st="1" end="1"/>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b="1" dirty="0" smtClean="0">
                <a:effectLst>
                  <a:outerShdw blurRad="38100" dist="38100" dir="2700000" algn="tl">
                    <a:srgbClr val="000000">
                      <a:alpha val="43137"/>
                    </a:srgbClr>
                  </a:outerShdw>
                </a:effectLst>
                <a:latin typeface="黑体" pitchFamily="49" charset="-122"/>
                <a:ea typeface="黑体" pitchFamily="49" charset="-122"/>
              </a:rPr>
              <a:t>2 </a:t>
            </a:r>
            <a:r>
              <a:rPr lang="zh-CN" altLang="en-US" b="1" dirty="0" smtClean="0">
                <a:effectLst>
                  <a:outerShdw blurRad="38100" dist="38100" dir="2700000" algn="tl">
                    <a:srgbClr val="000000">
                      <a:alpha val="43137"/>
                    </a:srgbClr>
                  </a:outerShdw>
                </a:effectLst>
                <a:latin typeface="黑体" pitchFamily="49" charset="-122"/>
                <a:ea typeface="黑体" pitchFamily="49" charset="-122"/>
              </a:rPr>
              <a:t>古代汉语的反义词</a:t>
            </a:r>
            <a:endParaRPr lang="zh-CN" altLang="en-US" dirty="0"/>
          </a:p>
        </p:txBody>
      </p:sp>
      <p:sp>
        <p:nvSpPr>
          <p:cNvPr id="3" name="内容占位符 2"/>
          <p:cNvSpPr>
            <a:spLocks noGrp="1"/>
          </p:cNvSpPr>
          <p:nvPr>
            <p:ph idx="1"/>
          </p:nvPr>
        </p:nvSpPr>
        <p:spPr/>
        <p:txBody>
          <a:bodyPr/>
          <a:lstStyle/>
          <a:p>
            <a:r>
              <a:rPr lang="en-US" b="1" dirty="0" smtClean="0">
                <a:effectLst>
                  <a:outerShdw blurRad="38100" dist="38100" dir="2700000" algn="tl">
                    <a:srgbClr val="000000">
                      <a:alpha val="43137"/>
                    </a:srgbClr>
                  </a:outerShdw>
                </a:effectLst>
                <a:latin typeface="黑体" pitchFamily="49" charset="-122"/>
                <a:ea typeface="黑体" pitchFamily="49" charset="-122"/>
              </a:rPr>
              <a:t>2.1 </a:t>
            </a:r>
            <a:r>
              <a:rPr lang="zh-CN" altLang="en-US" b="1" dirty="0" smtClean="0">
                <a:effectLst>
                  <a:outerShdw blurRad="38100" dist="38100" dir="2700000" algn="tl">
                    <a:srgbClr val="000000">
                      <a:alpha val="43137"/>
                    </a:srgbClr>
                  </a:outerShdw>
                </a:effectLst>
                <a:latin typeface="黑体" pitchFamily="49" charset="-122"/>
                <a:ea typeface="黑体" pitchFamily="49" charset="-122"/>
              </a:rPr>
              <a:t>反义词的对应关系</a:t>
            </a:r>
            <a:endParaRPr lang="en-US" altLang="zh-CN" b="1" dirty="0" smtClean="0">
              <a:effectLst>
                <a:outerShdw blurRad="38100" dist="38100" dir="2700000" algn="tl">
                  <a:srgbClr val="000000">
                    <a:alpha val="43137"/>
                  </a:srgbClr>
                </a:outerShdw>
              </a:effectLst>
              <a:latin typeface="黑体" pitchFamily="49" charset="-122"/>
              <a:ea typeface="黑体" pitchFamily="49" charset="-122"/>
            </a:endParaRPr>
          </a:p>
          <a:p>
            <a:r>
              <a:rPr lang="zh-CN" altLang="en-US" b="1" dirty="0">
                <a:effectLst>
                  <a:outerShdw blurRad="38100" dist="38100" dir="2700000" algn="tl">
                    <a:srgbClr val="000000">
                      <a:alpha val="43137"/>
                    </a:srgbClr>
                  </a:outerShdw>
                </a:effectLst>
              </a:rPr>
              <a:t>如果两个词在某一义位上意义相反或相对，那么这两个词就构成了反义词</a:t>
            </a:r>
            <a:r>
              <a:rPr lang="zh-CN" altLang="en-US" b="1" dirty="0" smtClean="0">
                <a:effectLst>
                  <a:outerShdw blurRad="38100" dist="38100" dir="2700000" algn="tl">
                    <a:srgbClr val="000000">
                      <a:alpha val="43137"/>
                    </a:srgbClr>
                  </a:outerShdw>
                </a:effectLst>
              </a:rPr>
              <a:t>。</a:t>
            </a:r>
            <a:endParaRPr lang="en-US" altLang="zh-CN" b="1" dirty="0" smtClean="0">
              <a:effectLst>
                <a:outerShdw blurRad="38100" dist="38100" dir="2700000" algn="tl">
                  <a:srgbClr val="000000">
                    <a:alpha val="43137"/>
                  </a:srgbClr>
                </a:outerShdw>
              </a:effectLst>
            </a:endParaRPr>
          </a:p>
          <a:p>
            <a:r>
              <a:rPr lang="zh-CN" altLang="en-US" b="1" dirty="0" smtClean="0">
                <a:effectLst>
                  <a:outerShdw blurRad="38100" dist="38100" dir="2700000" algn="tl">
                    <a:srgbClr val="000000">
                      <a:alpha val="43137"/>
                    </a:srgbClr>
                  </a:outerShdw>
                </a:effectLst>
              </a:rPr>
              <a:t>牝</a:t>
            </a:r>
            <a:r>
              <a:rPr lang="en-US" b="1" dirty="0">
                <a:effectLst>
                  <a:outerShdw blurRad="38100" dist="38100" dir="2700000" algn="tl">
                    <a:srgbClr val="000000">
                      <a:alpha val="43137"/>
                    </a:srgbClr>
                  </a:outerShdw>
                </a:effectLst>
              </a:rPr>
              <a:t>-</a:t>
            </a:r>
            <a:r>
              <a:rPr lang="zh-CN" altLang="en-US" b="1" dirty="0" smtClean="0">
                <a:effectLst>
                  <a:outerShdw blurRad="38100" dist="38100" dir="2700000" algn="tl">
                    <a:srgbClr val="000000">
                      <a:alpha val="43137"/>
                    </a:srgbClr>
                  </a:outerShdw>
                </a:effectLst>
              </a:rPr>
              <a:t>牡、燥</a:t>
            </a:r>
            <a:r>
              <a:rPr lang="en-US" b="1" dirty="0">
                <a:effectLst>
                  <a:outerShdw blurRad="38100" dist="38100" dir="2700000" algn="tl">
                    <a:srgbClr val="000000">
                      <a:alpha val="43137"/>
                    </a:srgbClr>
                  </a:outerShdw>
                </a:effectLst>
              </a:rPr>
              <a:t>-</a:t>
            </a:r>
            <a:r>
              <a:rPr lang="zh-CN" altLang="en-US" b="1" dirty="0" smtClean="0">
                <a:effectLst>
                  <a:outerShdw blurRad="38100" dist="38100" dir="2700000" algn="tl">
                    <a:srgbClr val="000000">
                      <a:alpha val="43137"/>
                    </a:srgbClr>
                  </a:outerShdw>
                </a:effectLst>
              </a:rPr>
              <a:t>湿、怯</a:t>
            </a:r>
            <a:r>
              <a:rPr lang="en-US" b="1" dirty="0">
                <a:effectLst>
                  <a:outerShdw blurRad="38100" dist="38100" dir="2700000" algn="tl">
                    <a:srgbClr val="000000">
                      <a:alpha val="43137"/>
                    </a:srgbClr>
                  </a:outerShdw>
                </a:effectLst>
              </a:rPr>
              <a:t>-</a:t>
            </a:r>
            <a:r>
              <a:rPr lang="zh-CN" altLang="en-US" b="1" dirty="0" smtClean="0">
                <a:effectLst>
                  <a:outerShdw blurRad="38100" dist="38100" dir="2700000" algn="tl">
                    <a:srgbClr val="000000">
                      <a:alpha val="43137"/>
                    </a:srgbClr>
                  </a:outerShdw>
                </a:effectLst>
              </a:rPr>
              <a:t>勇、买</a:t>
            </a:r>
            <a:r>
              <a:rPr lang="en-US" b="1" dirty="0">
                <a:effectLst>
                  <a:outerShdw blurRad="38100" dist="38100" dir="2700000" algn="tl">
                    <a:srgbClr val="000000">
                      <a:alpha val="43137"/>
                    </a:srgbClr>
                  </a:outerShdw>
                </a:effectLst>
              </a:rPr>
              <a:t>-</a:t>
            </a:r>
            <a:r>
              <a:rPr lang="zh-CN" altLang="en-US" b="1" dirty="0" smtClean="0">
                <a:effectLst>
                  <a:outerShdw blurRad="38100" dist="38100" dir="2700000" algn="tl">
                    <a:srgbClr val="000000">
                      <a:alpha val="43137"/>
                    </a:srgbClr>
                  </a:outerShdw>
                </a:effectLst>
              </a:rPr>
              <a:t>卖、粜</a:t>
            </a:r>
            <a:r>
              <a:rPr lang="en-US" b="1" dirty="0">
                <a:effectLst>
                  <a:outerShdw blurRad="38100" dist="38100" dir="2700000" algn="tl">
                    <a:srgbClr val="000000">
                      <a:alpha val="43137"/>
                    </a:srgbClr>
                  </a:outerShdw>
                </a:effectLst>
              </a:rPr>
              <a:t>-</a:t>
            </a:r>
            <a:r>
              <a:rPr lang="zh-CN" altLang="en-US" b="1" dirty="0" smtClean="0">
                <a:effectLst>
                  <a:outerShdw blurRad="38100" dist="38100" dir="2700000" algn="tl">
                    <a:srgbClr val="000000">
                      <a:alpha val="43137"/>
                    </a:srgbClr>
                  </a:outerShdw>
                </a:effectLst>
              </a:rPr>
              <a:t>籴</a:t>
            </a:r>
            <a:endParaRPr lang="en-US" altLang="zh-CN" b="1" dirty="0" smtClean="0">
              <a:effectLst>
                <a:outerShdw blurRad="38100" dist="38100" dir="2700000" algn="tl">
                  <a:srgbClr val="000000">
                    <a:alpha val="43137"/>
                  </a:srgbClr>
                </a:outerShdw>
              </a:effectLst>
            </a:endParaRPr>
          </a:p>
          <a:p>
            <a:r>
              <a:rPr lang="zh-CN" altLang="en-US" b="1" dirty="0">
                <a:effectLst>
                  <a:outerShdw blurRad="38100" dist="38100" dir="2700000" algn="tl">
                    <a:srgbClr val="000000">
                      <a:alpha val="43137"/>
                    </a:srgbClr>
                  </a:outerShdw>
                </a:effectLst>
              </a:rPr>
              <a:t>如果某个词是多义词，那么每一个义位都可能有它自己的反义词</a:t>
            </a:r>
            <a:r>
              <a:rPr lang="zh-CN" altLang="en-US" b="1" dirty="0" smtClean="0">
                <a:effectLst>
                  <a:outerShdw blurRad="38100" dist="38100" dir="2700000" algn="tl">
                    <a:srgbClr val="000000">
                      <a:alpha val="43137"/>
                    </a:srgbClr>
                  </a:outerShdw>
                </a:effectLst>
              </a:rPr>
              <a:t>。</a:t>
            </a:r>
            <a:endParaRPr lang="en-US" altLang="zh-CN" b="1" dirty="0" smtClean="0">
              <a:effectLst>
                <a:outerShdw blurRad="38100" dist="38100" dir="2700000" algn="tl">
                  <a:srgbClr val="000000">
                    <a:alpha val="43137"/>
                  </a:srgbClr>
                </a:outerShdw>
              </a:effectLst>
            </a:endParaRPr>
          </a:p>
          <a:p>
            <a:r>
              <a:rPr lang="zh-CN" altLang="en-US" b="1" dirty="0" smtClean="0">
                <a:effectLst>
                  <a:outerShdw blurRad="38100" dist="38100" dir="2700000" algn="tl">
                    <a:srgbClr val="000000">
                      <a:alpha val="43137"/>
                    </a:srgbClr>
                  </a:outerShdw>
                </a:effectLst>
              </a:rPr>
              <a:t>荣：❶茂盛；❷荣耀</a:t>
            </a:r>
            <a:endParaRPr lang="en-US" altLang="zh-CN" b="1" dirty="0" smtClean="0">
              <a:effectLst>
                <a:outerShdw blurRad="38100" dist="38100" dir="2700000" algn="tl">
                  <a:srgbClr val="000000">
                    <a:alpha val="43137"/>
                  </a:srgbClr>
                </a:outerShdw>
              </a:effectLst>
            </a:endParaRPr>
          </a:p>
          <a:p>
            <a:pPr>
              <a:buNone/>
            </a:pPr>
            <a:r>
              <a:rPr lang="zh-CN" altLang="en-US" b="1" dirty="0">
                <a:effectLst>
                  <a:outerShdw blurRad="38100" dist="38100" dir="2700000" algn="tl">
                    <a:srgbClr val="000000">
                      <a:alpha val="43137"/>
                    </a:srgbClr>
                  </a:outerShdw>
                </a:effectLst>
              </a:rPr>
              <a:t> </a:t>
            </a:r>
            <a:r>
              <a:rPr lang="zh-CN" altLang="en-US" b="1" dirty="0" smtClean="0">
                <a:effectLst>
                  <a:outerShdw blurRad="38100" dist="38100" dir="2700000" algn="tl">
                    <a:srgbClr val="000000">
                      <a:alpha val="43137"/>
                    </a:srgbClr>
                  </a:outerShdw>
                </a:effectLst>
              </a:rPr>
              <a:t>             枯              辱</a:t>
            </a:r>
            <a:endParaRPr lang="zh-CN" altLang="en-US" b="1" dirty="0">
              <a:effectLst>
                <a:outerShdw blurRad="38100" dist="38100" dir="2700000" algn="tl">
                  <a:srgbClr val="000000">
                    <a:alpha val="43137"/>
                  </a:srgbClr>
                </a:outerShdw>
              </a:effectLst>
            </a:endParaRPr>
          </a:p>
        </p:txBody>
      </p:sp>
    </p:spTree>
  </p:cSld>
  <p:clrMapOvr>
    <a:masterClrMapping/>
  </p:clrMapOvr>
  <p:transition spd="med">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to="" calcmode="lin" valueType="num">
                                      <p:cBhvr>
                                        <p:cTn id="27" dur="1" fill="hold"/>
                                        <p:tgtEl>
                                          <p:spTgt spid="3">
                                            <p:txEl>
                                              <p:pRg st="4" end="4"/>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to="" calcmode="lin" valueType="num">
                                      <p:cBhvr>
                                        <p:cTn id="32" dur="1" fill="hold"/>
                                        <p:tgtEl>
                                          <p:spTgt spid="3">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lnSpcReduction="10000"/>
          </a:bodyPr>
          <a:lstStyle/>
          <a:p>
            <a:r>
              <a:rPr lang="zh-CN" altLang="en-US" b="1" dirty="0" smtClean="0">
                <a:effectLst>
                  <a:outerShdw blurRad="38100" dist="38100" dir="2700000" algn="tl">
                    <a:srgbClr val="000000">
                      <a:alpha val="43137"/>
                    </a:srgbClr>
                  </a:outerShdw>
                </a:effectLst>
              </a:rPr>
              <a:t>疏：❶空隙大；❷关系远</a:t>
            </a:r>
            <a:endParaRPr lang="en-US" altLang="zh-CN" b="1" dirty="0" smtClean="0">
              <a:effectLst>
                <a:outerShdw blurRad="38100" dist="38100" dir="2700000" algn="tl">
                  <a:srgbClr val="000000">
                    <a:alpha val="43137"/>
                  </a:srgbClr>
                </a:outerShdw>
              </a:effectLst>
            </a:endParaRPr>
          </a:p>
          <a:p>
            <a:pPr>
              <a:buNone/>
            </a:pPr>
            <a:r>
              <a:rPr lang="en-US" altLang="zh-CN" b="1" dirty="0" smtClean="0">
                <a:effectLst>
                  <a:outerShdw blurRad="38100" dist="38100" dir="2700000" algn="tl">
                    <a:srgbClr val="000000">
                      <a:alpha val="43137"/>
                    </a:srgbClr>
                  </a:outerShdw>
                </a:effectLst>
              </a:rPr>
              <a:t>              </a:t>
            </a:r>
            <a:r>
              <a:rPr lang="zh-CN" altLang="en-US" b="1" dirty="0" smtClean="0">
                <a:effectLst>
                  <a:outerShdw blurRad="38100" dist="38100" dir="2700000" algn="tl">
                    <a:srgbClr val="000000">
                      <a:alpha val="43137"/>
                    </a:srgbClr>
                  </a:outerShdw>
                </a:effectLst>
              </a:rPr>
              <a:t>密                  亲（戚）</a:t>
            </a:r>
            <a:endParaRPr lang="en-US" altLang="zh-CN" b="1" dirty="0" smtClean="0">
              <a:effectLst>
                <a:outerShdw blurRad="38100" dist="38100" dir="2700000" algn="tl">
                  <a:srgbClr val="000000">
                    <a:alpha val="43137"/>
                  </a:srgbClr>
                </a:outerShdw>
              </a:effectLst>
            </a:endParaRPr>
          </a:p>
          <a:p>
            <a:r>
              <a:rPr lang="zh-CN" altLang="en-US" b="1" dirty="0" smtClean="0">
                <a:effectLst>
                  <a:outerShdw blurRad="38100" dist="38100" dir="2700000" algn="tl">
                    <a:srgbClr val="000000">
                      <a:alpha val="43137"/>
                    </a:srgbClr>
                  </a:outerShdw>
                </a:effectLst>
              </a:rPr>
              <a:t>亡：❶逃亡；   ❷灭亡</a:t>
            </a:r>
            <a:endParaRPr lang="en-US" altLang="zh-CN" b="1" dirty="0" smtClean="0">
              <a:effectLst>
                <a:outerShdw blurRad="38100" dist="38100" dir="2700000" algn="tl">
                  <a:srgbClr val="000000">
                    <a:alpha val="43137"/>
                  </a:srgbClr>
                </a:outerShdw>
              </a:effectLst>
            </a:endParaRPr>
          </a:p>
          <a:p>
            <a:pPr>
              <a:buNone/>
            </a:pPr>
            <a:r>
              <a:rPr lang="en-US" altLang="zh-CN" b="1" dirty="0" smtClean="0">
                <a:effectLst>
                  <a:outerShdw blurRad="38100" dist="38100" dir="2700000" algn="tl">
                    <a:srgbClr val="000000">
                      <a:alpha val="43137"/>
                    </a:srgbClr>
                  </a:outerShdw>
                </a:effectLst>
              </a:rPr>
              <a:t>              </a:t>
            </a:r>
            <a:r>
              <a:rPr lang="zh-CN" altLang="en-US" b="1" dirty="0" smtClean="0">
                <a:effectLst>
                  <a:outerShdw blurRad="38100" dist="38100" dir="2700000" algn="tl">
                    <a:srgbClr val="000000">
                      <a:alpha val="43137"/>
                    </a:srgbClr>
                  </a:outerShdw>
                </a:effectLst>
              </a:rPr>
              <a:t>返（留） 存（昌）</a:t>
            </a:r>
            <a:endParaRPr lang="en-US" altLang="zh-CN" b="1" dirty="0" smtClean="0">
              <a:effectLst>
                <a:outerShdw blurRad="38100" dist="38100" dir="2700000" algn="tl">
                  <a:srgbClr val="000000">
                    <a:alpha val="43137"/>
                  </a:srgbClr>
                </a:outerShdw>
              </a:effectLst>
            </a:endParaRPr>
          </a:p>
          <a:p>
            <a:r>
              <a:rPr lang="zh-CN" altLang="en-US" b="1" dirty="0" smtClean="0">
                <a:effectLst>
                  <a:outerShdw blurRad="38100" dist="38100" dir="2700000" algn="tl">
                    <a:srgbClr val="000000">
                      <a:alpha val="43137"/>
                    </a:srgbClr>
                  </a:outerShdw>
                </a:effectLst>
              </a:rPr>
              <a:t>进： ❶ 向前移动；❷从外面到里面</a:t>
            </a:r>
            <a:endParaRPr lang="en-US" altLang="zh-CN" b="1" dirty="0" smtClean="0">
              <a:effectLst>
                <a:outerShdw blurRad="38100" dist="38100" dir="2700000" algn="tl">
                  <a:srgbClr val="000000">
                    <a:alpha val="43137"/>
                  </a:srgbClr>
                </a:outerShdw>
              </a:effectLst>
            </a:endParaRPr>
          </a:p>
          <a:p>
            <a:pPr>
              <a:buNone/>
            </a:pPr>
            <a:r>
              <a:rPr lang="zh-CN" altLang="en-US" b="1" dirty="0" smtClean="0">
                <a:effectLst>
                  <a:outerShdw blurRad="38100" dist="38100" dir="2700000" algn="tl">
                    <a:srgbClr val="000000">
                      <a:alpha val="43137"/>
                    </a:srgbClr>
                  </a:outerShdw>
                </a:effectLst>
              </a:rPr>
              <a:t>              退                       出</a:t>
            </a:r>
            <a:endParaRPr lang="en-US" altLang="zh-CN" b="1" dirty="0" smtClean="0">
              <a:effectLst>
                <a:outerShdw blurRad="38100" dist="38100" dir="2700000" algn="tl">
                  <a:srgbClr val="000000">
                    <a:alpha val="43137"/>
                  </a:srgbClr>
                </a:outerShdw>
              </a:effectLst>
            </a:endParaRPr>
          </a:p>
          <a:p>
            <a:r>
              <a:rPr lang="zh-CN" altLang="en-US" b="1" dirty="0" smtClean="0">
                <a:effectLst>
                  <a:outerShdw blurRad="38100" dist="38100" dir="2700000" algn="tl">
                    <a:srgbClr val="000000">
                      <a:alpha val="43137"/>
                    </a:srgbClr>
                  </a:outerShdw>
                </a:effectLst>
              </a:rPr>
              <a:t>老： ❶ 年长； ❷旧；❸不嫩</a:t>
            </a:r>
            <a:endParaRPr lang="en-US" altLang="zh-CN" b="1" dirty="0" smtClean="0">
              <a:effectLst>
                <a:outerShdw blurRad="38100" dist="38100" dir="2700000" algn="tl">
                  <a:srgbClr val="000000">
                    <a:alpha val="43137"/>
                  </a:srgbClr>
                </a:outerShdw>
              </a:effectLst>
            </a:endParaRPr>
          </a:p>
          <a:p>
            <a:pPr>
              <a:buNone/>
            </a:pPr>
            <a:r>
              <a:rPr lang="zh-CN" altLang="en-US" b="1" dirty="0" smtClean="0">
                <a:effectLst>
                  <a:outerShdw blurRad="38100" dist="38100" dir="2700000" algn="tl">
                    <a:srgbClr val="000000">
                      <a:alpha val="43137"/>
                    </a:srgbClr>
                  </a:outerShdw>
                </a:effectLst>
              </a:rPr>
              <a:t>              </a:t>
            </a:r>
            <a:r>
              <a:rPr lang="zh-CN" altLang="en-US" sz="2600" b="1" dirty="0" smtClean="0">
                <a:effectLst>
                  <a:outerShdw blurRad="38100" dist="38100" dir="2700000" algn="tl">
                    <a:srgbClr val="000000">
                      <a:alpha val="43137"/>
                    </a:srgbClr>
                  </a:outerShdw>
                </a:effectLst>
              </a:rPr>
              <a:t>幼、少、小</a:t>
            </a:r>
            <a:r>
              <a:rPr lang="zh-CN" altLang="en-US" b="1" dirty="0" smtClean="0">
                <a:effectLst>
                  <a:outerShdw blurRad="38100" dist="38100" dir="2700000" algn="tl">
                    <a:srgbClr val="000000">
                      <a:alpha val="43137"/>
                    </a:srgbClr>
                  </a:outerShdw>
                </a:effectLst>
              </a:rPr>
              <a:t>   新         嫩</a:t>
            </a:r>
            <a:endParaRPr lang="zh-CN" altLang="en-US" b="1" dirty="0">
              <a:effectLst>
                <a:outerShdw blurRad="38100" dist="38100" dir="2700000" algn="tl">
                  <a:srgbClr val="000000">
                    <a:alpha val="43137"/>
                  </a:srgbClr>
                </a:outerShdw>
              </a:effectLst>
            </a:endParaRPr>
          </a:p>
        </p:txBody>
      </p:sp>
    </p:spTree>
  </p:cSld>
  <p:clrMapOvr>
    <a:masterClrMapping/>
  </p:clrMapOvr>
  <p:transition spd="med">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to="" calcmode="lin" valueType="num">
                                      <p:cBhvr>
                                        <p:cTn id="7" dur="1" fill="hold"/>
                                        <p:tgtEl>
                                          <p:spTgt spid="3">
                                            <p:txEl>
                                              <p:pRg st="1" end="1"/>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to="" calcmode="lin" valueType="num">
                                      <p:cBhvr>
                                        <p:cTn id="17" dur="1" fill="hold"/>
                                        <p:tgtEl>
                                          <p:spTgt spid="3">
                                            <p:txEl>
                                              <p:pRg st="3" end="3"/>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to="" calcmode="lin" valueType="num">
                                      <p:cBhvr>
                                        <p:cTn id="22" dur="1" fill="hold"/>
                                        <p:tgtEl>
                                          <p:spTgt spid="3">
                                            <p:txEl>
                                              <p:pRg st="4" end="4"/>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to="" calcmode="lin" valueType="num">
                                      <p:cBhvr>
                                        <p:cTn id="27" dur="1" fill="hold"/>
                                        <p:tgtEl>
                                          <p:spTgt spid="3">
                                            <p:txEl>
                                              <p:pRg st="5" end="5"/>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 to="" calcmode="lin" valueType="num">
                                      <p:cBhvr>
                                        <p:cTn id="32" dur="1" fill="hold"/>
                                        <p:tgtEl>
                                          <p:spTgt spid="3">
                                            <p:txEl>
                                              <p:pRg st="6" end="6"/>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to="" calcmode="lin" valueType="num">
                                      <p:cBhvr>
                                        <p:cTn id="37" dur="1" fill="hold"/>
                                        <p:tgtEl>
                                          <p:spTgt spid="3">
                                            <p:txEl>
                                              <p:pRg st="7" end="7"/>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a:buFont typeface="Wingdings" pitchFamily="2" charset="2"/>
              <a:buChar char="l"/>
            </a:pPr>
            <a:r>
              <a:rPr lang="zh-CN" altLang="en-US" b="1" dirty="0">
                <a:effectLst>
                  <a:outerShdw blurRad="38100" dist="38100" dir="2700000" algn="tl">
                    <a:srgbClr val="000000">
                      <a:alpha val="43137"/>
                    </a:srgbClr>
                  </a:outerShdw>
                </a:effectLst>
              </a:rPr>
              <a:t>如果构成对立的一对反义词都是多义词，有时它们不只在一个义位上，而是在两个或两个以上的义位上也构成对立关系</a:t>
            </a:r>
            <a:r>
              <a:rPr lang="zh-CN" altLang="en-US" b="1" dirty="0" smtClean="0">
                <a:effectLst>
                  <a:outerShdw blurRad="38100" dist="38100" dir="2700000" algn="tl">
                    <a:srgbClr val="000000">
                      <a:alpha val="43137"/>
                    </a:srgbClr>
                  </a:outerShdw>
                </a:effectLst>
              </a:rPr>
              <a:t>。</a:t>
            </a:r>
            <a:endParaRPr lang="en-US" altLang="zh-CN" b="1" dirty="0" smtClean="0">
              <a:effectLst>
                <a:outerShdw blurRad="38100" dist="38100" dir="2700000" algn="tl">
                  <a:srgbClr val="000000">
                    <a:alpha val="43137"/>
                  </a:srgbClr>
                </a:outerShdw>
              </a:effectLst>
            </a:endParaRPr>
          </a:p>
          <a:p>
            <a:r>
              <a:rPr lang="zh-CN" altLang="en-US" b="1" dirty="0" smtClean="0">
                <a:effectLst>
                  <a:outerShdw blurRad="38100" dist="38100" dir="2700000" algn="tl">
                    <a:srgbClr val="000000">
                      <a:alpha val="43137"/>
                    </a:srgbClr>
                  </a:outerShdw>
                </a:effectLst>
              </a:rPr>
              <a:t>虚：空虚；虚假</a:t>
            </a:r>
            <a:endParaRPr lang="en-US" altLang="zh-CN" b="1" dirty="0" smtClean="0">
              <a:effectLst>
                <a:outerShdw blurRad="38100" dist="38100" dir="2700000" algn="tl">
                  <a:srgbClr val="000000">
                    <a:alpha val="43137"/>
                  </a:srgbClr>
                </a:outerShdw>
              </a:effectLst>
            </a:endParaRPr>
          </a:p>
          <a:p>
            <a:r>
              <a:rPr lang="zh-CN" altLang="en-US" b="1" dirty="0" smtClean="0">
                <a:effectLst>
                  <a:outerShdw blurRad="38100" dist="38100" dir="2700000" algn="tl">
                    <a:srgbClr val="000000">
                      <a:alpha val="43137"/>
                    </a:srgbClr>
                  </a:outerShdw>
                </a:effectLst>
              </a:rPr>
              <a:t>实：充盈；真实</a:t>
            </a:r>
            <a:endParaRPr lang="zh-CN" altLang="en-US" b="1" dirty="0">
              <a:effectLst>
                <a:outerShdw blurRad="38100" dist="38100" dir="2700000" algn="tl">
                  <a:srgbClr val="000000">
                    <a:alpha val="43137"/>
                  </a:srgbClr>
                </a:outerShdw>
              </a:effectLst>
            </a:endParaRPr>
          </a:p>
        </p:txBody>
      </p:sp>
      <p:sp>
        <p:nvSpPr>
          <p:cNvPr id="4" name="矩形 3"/>
          <p:cNvSpPr/>
          <p:nvPr/>
        </p:nvSpPr>
        <p:spPr>
          <a:xfrm>
            <a:off x="1714480" y="3143248"/>
            <a:ext cx="857256" cy="1143008"/>
          </a:xfrm>
          <a:prstGeom prst="rect">
            <a:avLst/>
          </a:prstGeom>
          <a:noFill/>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3000364" y="3143248"/>
            <a:ext cx="857256" cy="1143008"/>
          </a:xfrm>
          <a:prstGeom prst="rect">
            <a:avLst/>
          </a:prstGeom>
          <a:noFill/>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med">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to="" calcmode="lin" valueType="num">
                                      <p:cBhvr>
                                        <p:cTn id="7" dur="1" fill="hold"/>
                                        <p:tgtEl>
                                          <p:spTgt spid="3">
                                            <p:txEl>
                                              <p:pRg st="1" end="1"/>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to="" calcmode="lin" valueType="num">
                                      <p:cBhvr>
                                        <p:cTn id="17" dur="1" fill="hold"/>
                                        <p:tgtEl>
                                          <p:spTgt spid="4"/>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 to="" calcmode="lin" valueType="num">
                                      <p:cBhvr>
                                        <p:cTn id="22" dur="1" fill="hold"/>
                                        <p:tgtEl>
                                          <p:spTgt spid="5"/>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zh-CN" altLang="en-US" b="1" dirty="0">
                <a:effectLst>
                  <a:outerShdw blurRad="38100" dist="38100" dir="2700000" algn="tl">
                    <a:srgbClr val="000000">
                      <a:alpha val="43137"/>
                    </a:srgbClr>
                  </a:outerShdw>
                </a:effectLst>
              </a:rPr>
              <a:t>阴</a:t>
            </a:r>
            <a:r>
              <a:rPr lang="en-US" altLang="zh-CN" b="1" dirty="0" smtClean="0">
                <a:effectLst>
                  <a:outerShdw blurRad="38100" dist="38100" dir="2700000" algn="tl">
                    <a:srgbClr val="000000">
                      <a:alpha val="43137"/>
                    </a:srgbClr>
                  </a:outerShdw>
                </a:effectLst>
              </a:rPr>
              <a:t>—</a:t>
            </a:r>
            <a:r>
              <a:rPr lang="zh-CN" altLang="en-US" b="1" dirty="0">
                <a:effectLst>
                  <a:outerShdw blurRad="38100" dist="38100" dir="2700000" algn="tl">
                    <a:srgbClr val="000000">
                      <a:alpha val="43137"/>
                    </a:srgbClr>
                  </a:outerShdw>
                </a:effectLst>
              </a:rPr>
              <a:t>阳</a:t>
            </a:r>
          </a:p>
        </p:txBody>
      </p:sp>
      <p:sp>
        <p:nvSpPr>
          <p:cNvPr id="5" name="内容占位符 4"/>
          <p:cNvSpPr>
            <a:spLocks noGrp="1"/>
          </p:cNvSpPr>
          <p:nvPr>
            <p:ph sz="half" idx="1"/>
          </p:nvPr>
        </p:nvSpPr>
        <p:spPr/>
        <p:txBody>
          <a:bodyPr>
            <a:normAutofit fontScale="92500" lnSpcReduction="10000"/>
          </a:bodyPr>
          <a:lstStyle/>
          <a:p>
            <a:r>
              <a:rPr lang="zh-CN" altLang="en-US" b="1" dirty="0" smtClean="0">
                <a:effectLst>
                  <a:outerShdw blurRad="38100" dist="38100" dir="2700000" algn="tl">
                    <a:srgbClr val="000000">
                      <a:alpha val="43137"/>
                    </a:srgbClr>
                  </a:outerShdw>
                </a:effectLst>
              </a:rPr>
              <a:t>云翳</a:t>
            </a:r>
            <a:endParaRPr lang="en-US" altLang="zh-CN" b="1" dirty="0" smtClean="0">
              <a:effectLst>
                <a:outerShdw blurRad="38100" dist="38100" dir="2700000" algn="tl">
                  <a:srgbClr val="000000">
                    <a:alpha val="43137"/>
                  </a:srgbClr>
                </a:outerShdw>
              </a:effectLst>
            </a:endParaRPr>
          </a:p>
          <a:p>
            <a:r>
              <a:rPr lang="zh-CN" altLang="en-US" b="1" dirty="0" smtClean="0">
                <a:effectLst>
                  <a:outerShdw blurRad="38100" dist="38100" dir="2700000" algn="tl">
                    <a:srgbClr val="000000">
                      <a:alpha val="43137"/>
                    </a:srgbClr>
                  </a:outerShdw>
                </a:effectLst>
              </a:rPr>
              <a:t>阴冷</a:t>
            </a:r>
            <a:endParaRPr lang="en-US" altLang="zh-CN" b="1" dirty="0">
              <a:effectLst>
                <a:outerShdw blurRad="38100" dist="38100" dir="2700000" algn="tl">
                  <a:srgbClr val="000000">
                    <a:alpha val="43137"/>
                  </a:srgbClr>
                </a:outerShdw>
              </a:effectLst>
            </a:endParaRPr>
          </a:p>
          <a:p>
            <a:r>
              <a:rPr lang="zh-CN" altLang="en-US" b="1" dirty="0" smtClean="0">
                <a:effectLst>
                  <a:outerShdw blurRad="38100" dist="38100" dir="2700000" algn="tl">
                    <a:srgbClr val="000000">
                      <a:alpha val="43137"/>
                    </a:srgbClr>
                  </a:outerShdw>
                </a:effectLst>
              </a:rPr>
              <a:t>暗淡</a:t>
            </a:r>
            <a:endParaRPr lang="en-US" altLang="zh-CN" b="1" dirty="0" smtClean="0">
              <a:effectLst>
                <a:outerShdw blurRad="38100" dist="38100" dir="2700000" algn="tl">
                  <a:srgbClr val="000000">
                    <a:alpha val="43137"/>
                  </a:srgbClr>
                </a:outerShdw>
              </a:effectLst>
            </a:endParaRPr>
          </a:p>
          <a:p>
            <a:r>
              <a:rPr lang="zh-CN" altLang="en-US" b="1" dirty="0">
                <a:effectLst>
                  <a:outerShdw blurRad="38100" dist="38100" dir="2700000" algn="tl">
                    <a:srgbClr val="000000">
                      <a:alpha val="43137"/>
                    </a:srgbClr>
                  </a:outerShdw>
                </a:effectLst>
              </a:rPr>
              <a:t>山之北、</a:t>
            </a:r>
            <a:r>
              <a:rPr lang="zh-CN" altLang="en-US" b="1" dirty="0" smtClean="0">
                <a:effectLst>
                  <a:outerShdw blurRad="38100" dist="38100" dir="2700000" algn="tl">
                    <a:srgbClr val="000000">
                      <a:alpha val="43137"/>
                    </a:srgbClr>
                  </a:outerShdw>
                </a:effectLst>
              </a:rPr>
              <a:t>水之南</a:t>
            </a:r>
            <a:endParaRPr lang="en-US" altLang="zh-CN" b="1" dirty="0" smtClean="0">
              <a:effectLst>
                <a:outerShdw blurRad="38100" dist="38100" dir="2700000" algn="tl">
                  <a:srgbClr val="000000">
                    <a:alpha val="43137"/>
                  </a:srgbClr>
                </a:outerShdw>
              </a:effectLst>
            </a:endParaRPr>
          </a:p>
          <a:p>
            <a:r>
              <a:rPr lang="zh-CN" altLang="en-US" b="1" dirty="0">
                <a:effectLst>
                  <a:outerShdw blurRad="38100" dist="38100" dir="2700000" algn="tl">
                    <a:srgbClr val="000000">
                      <a:alpha val="43137"/>
                    </a:srgbClr>
                  </a:outerShdw>
                </a:effectLst>
              </a:rPr>
              <a:t>暗暗地，偷偷</a:t>
            </a:r>
            <a:r>
              <a:rPr lang="zh-CN" altLang="en-US" b="1" dirty="0" smtClean="0">
                <a:effectLst>
                  <a:outerShdw blurRad="38100" dist="38100" dir="2700000" algn="tl">
                    <a:srgbClr val="000000">
                      <a:alpha val="43137"/>
                    </a:srgbClr>
                  </a:outerShdw>
                </a:effectLst>
              </a:rPr>
              <a:t>地</a:t>
            </a:r>
            <a:endParaRPr lang="en-US" altLang="zh-CN" b="1" dirty="0" smtClean="0">
              <a:effectLst>
                <a:outerShdw blurRad="38100" dist="38100" dir="2700000" algn="tl">
                  <a:srgbClr val="000000">
                    <a:alpha val="43137"/>
                  </a:srgbClr>
                </a:outerShdw>
              </a:effectLst>
            </a:endParaRPr>
          </a:p>
          <a:p>
            <a:r>
              <a:rPr lang="zh-CN" altLang="en-US" b="1" dirty="0">
                <a:effectLst>
                  <a:outerShdw blurRad="38100" dist="38100" dir="2700000" algn="tl">
                    <a:srgbClr val="000000">
                      <a:alpha val="43137"/>
                    </a:srgbClr>
                  </a:outerShdw>
                </a:effectLst>
              </a:rPr>
              <a:t>凹进的（如“阴文”</a:t>
            </a:r>
            <a:r>
              <a:rPr lang="zh-CN" altLang="en-US" b="1" dirty="0" smtClean="0">
                <a:effectLst>
                  <a:outerShdw blurRad="38100" dist="38100" dir="2700000" algn="tl">
                    <a:srgbClr val="000000">
                      <a:alpha val="43137"/>
                    </a:srgbClr>
                  </a:outerShdw>
                </a:effectLst>
              </a:rPr>
              <a:t>）</a:t>
            </a:r>
            <a:endParaRPr lang="en-US" altLang="zh-CN" b="1" dirty="0" smtClean="0">
              <a:effectLst>
                <a:outerShdw blurRad="38100" dist="38100" dir="2700000" algn="tl">
                  <a:srgbClr val="000000">
                    <a:alpha val="43137"/>
                  </a:srgbClr>
                </a:outerShdw>
              </a:effectLst>
            </a:endParaRPr>
          </a:p>
          <a:p>
            <a:r>
              <a:rPr lang="zh-CN" altLang="en-US" b="1" dirty="0" smtClean="0">
                <a:effectLst>
                  <a:outerShdw blurRad="38100" dist="38100" dir="2700000" algn="tl">
                    <a:srgbClr val="000000">
                      <a:alpha val="43137"/>
                    </a:srgbClr>
                  </a:outerShdw>
                </a:effectLst>
              </a:rPr>
              <a:t>宇宙</a:t>
            </a:r>
            <a:r>
              <a:rPr lang="zh-CN" altLang="en-US" b="1" dirty="0">
                <a:effectLst>
                  <a:outerShdw blurRad="38100" dist="38100" dir="2700000" algn="tl">
                    <a:srgbClr val="000000">
                      <a:alpha val="43137"/>
                    </a:srgbClr>
                  </a:outerShdw>
                </a:effectLst>
              </a:rPr>
              <a:t>中贯通物质和人事的两个</a:t>
            </a:r>
            <a:r>
              <a:rPr lang="zh-CN" altLang="en-US" b="1" dirty="0" smtClean="0">
                <a:effectLst>
                  <a:outerShdw blurRad="38100" dist="38100" dir="2700000" algn="tl">
                    <a:srgbClr val="000000">
                      <a:alpha val="43137"/>
                    </a:srgbClr>
                  </a:outerShdw>
                </a:effectLst>
              </a:rPr>
              <a:t>对立面之一</a:t>
            </a:r>
            <a:endParaRPr lang="en-US" altLang="zh-CN" b="1" dirty="0" smtClean="0">
              <a:effectLst>
                <a:outerShdw blurRad="38100" dist="38100" dir="2700000" algn="tl">
                  <a:srgbClr val="000000">
                    <a:alpha val="43137"/>
                  </a:srgbClr>
                </a:outerShdw>
              </a:effectLst>
            </a:endParaRPr>
          </a:p>
          <a:p>
            <a:r>
              <a:rPr lang="zh-CN" altLang="en-US" b="1" dirty="0" smtClean="0">
                <a:effectLst>
                  <a:outerShdw blurRad="38100" dist="38100" dir="2700000" algn="tl">
                    <a:srgbClr val="000000">
                      <a:alpha val="43137"/>
                    </a:srgbClr>
                  </a:outerShdw>
                </a:effectLst>
              </a:rPr>
              <a:t>阴声韵</a:t>
            </a:r>
            <a:endParaRPr lang="en-US" altLang="zh-CN" b="1" dirty="0" smtClean="0">
              <a:effectLst>
                <a:outerShdw blurRad="38100" dist="38100" dir="2700000" algn="tl">
                  <a:srgbClr val="000000">
                    <a:alpha val="43137"/>
                  </a:srgbClr>
                </a:outerShdw>
              </a:effectLst>
            </a:endParaRPr>
          </a:p>
          <a:p>
            <a:r>
              <a:rPr lang="zh-CN" altLang="en-US" b="1" dirty="0" smtClean="0">
                <a:effectLst>
                  <a:outerShdw blurRad="38100" dist="38100" dir="2700000" algn="tl">
                    <a:srgbClr val="000000">
                      <a:alpha val="43137"/>
                    </a:srgbClr>
                  </a:outerShdw>
                </a:effectLst>
              </a:rPr>
              <a:t>阴</a:t>
            </a:r>
            <a:r>
              <a:rPr lang="zh-CN" altLang="en-US" b="1" dirty="0">
                <a:effectLst>
                  <a:outerShdw blurRad="38100" dist="38100" dir="2700000" algn="tl">
                    <a:srgbClr val="000000">
                      <a:alpha val="43137"/>
                    </a:srgbClr>
                  </a:outerShdw>
                </a:effectLst>
              </a:rPr>
              <a:t>调</a:t>
            </a:r>
          </a:p>
        </p:txBody>
      </p:sp>
      <p:sp>
        <p:nvSpPr>
          <p:cNvPr id="6" name="内容占位符 5"/>
          <p:cNvSpPr>
            <a:spLocks noGrp="1"/>
          </p:cNvSpPr>
          <p:nvPr>
            <p:ph sz="half" idx="2"/>
          </p:nvPr>
        </p:nvSpPr>
        <p:spPr/>
        <p:txBody>
          <a:bodyPr>
            <a:normAutofit fontScale="92500" lnSpcReduction="10000"/>
          </a:bodyPr>
          <a:lstStyle/>
          <a:p>
            <a:r>
              <a:rPr lang="zh-CN" altLang="en-US" b="1" dirty="0" smtClean="0">
                <a:effectLst>
                  <a:outerShdw blurRad="38100" dist="38100" dir="2700000" algn="tl">
                    <a:srgbClr val="000000">
                      <a:alpha val="43137"/>
                    </a:srgbClr>
                  </a:outerShdw>
                </a:effectLst>
              </a:rPr>
              <a:t>日光</a:t>
            </a:r>
            <a:endParaRPr lang="en-US" altLang="zh-CN" b="1" dirty="0" smtClean="0">
              <a:effectLst>
                <a:outerShdw blurRad="38100" dist="38100" dir="2700000" algn="tl">
                  <a:srgbClr val="000000">
                    <a:alpha val="43137"/>
                  </a:srgbClr>
                </a:outerShdw>
              </a:effectLst>
            </a:endParaRPr>
          </a:p>
          <a:p>
            <a:r>
              <a:rPr lang="zh-CN" altLang="en-US" b="1" dirty="0" smtClean="0">
                <a:effectLst>
                  <a:outerShdw blurRad="38100" dist="38100" dir="2700000" algn="tl">
                    <a:srgbClr val="000000">
                      <a:alpha val="43137"/>
                    </a:srgbClr>
                  </a:outerShdw>
                </a:effectLst>
              </a:rPr>
              <a:t>温暖</a:t>
            </a:r>
          </a:p>
          <a:p>
            <a:r>
              <a:rPr lang="zh-CN" altLang="en-US" b="1" dirty="0" smtClean="0">
                <a:effectLst>
                  <a:outerShdw blurRad="38100" dist="38100" dir="2700000" algn="tl">
                    <a:srgbClr val="000000">
                      <a:alpha val="43137"/>
                    </a:srgbClr>
                  </a:outerShdw>
                </a:effectLst>
              </a:rPr>
              <a:t>鲜明</a:t>
            </a:r>
          </a:p>
          <a:p>
            <a:r>
              <a:rPr lang="zh-CN" altLang="en-US" b="1" dirty="0" smtClean="0">
                <a:effectLst>
                  <a:outerShdw blurRad="38100" dist="38100" dir="2700000" algn="tl">
                    <a:srgbClr val="000000">
                      <a:alpha val="43137"/>
                    </a:srgbClr>
                  </a:outerShdw>
                </a:effectLst>
              </a:rPr>
              <a:t>山之南、水之北</a:t>
            </a:r>
            <a:endParaRPr lang="en-US" altLang="zh-CN" b="1" dirty="0" smtClean="0">
              <a:effectLst>
                <a:outerShdw blurRad="38100" dist="38100" dir="2700000" algn="tl">
                  <a:srgbClr val="000000">
                    <a:alpha val="43137"/>
                  </a:srgbClr>
                </a:outerShdw>
              </a:effectLst>
            </a:endParaRPr>
          </a:p>
          <a:p>
            <a:r>
              <a:rPr lang="zh-CN" altLang="en-US" b="1" dirty="0" smtClean="0">
                <a:effectLst>
                  <a:outerShdw blurRad="38100" dist="38100" dir="2700000" algn="tl">
                    <a:srgbClr val="000000">
                      <a:alpha val="43137"/>
                    </a:srgbClr>
                  </a:outerShdw>
                </a:effectLst>
              </a:rPr>
              <a:t>表面上</a:t>
            </a:r>
            <a:endParaRPr lang="en-US" altLang="zh-CN" b="1" dirty="0" smtClean="0">
              <a:effectLst>
                <a:outerShdw blurRad="38100" dist="38100" dir="2700000" algn="tl">
                  <a:srgbClr val="000000">
                    <a:alpha val="43137"/>
                  </a:srgbClr>
                </a:outerShdw>
              </a:effectLst>
            </a:endParaRPr>
          </a:p>
          <a:p>
            <a:r>
              <a:rPr lang="zh-CN" altLang="en-US" b="1" dirty="0" smtClean="0">
                <a:effectLst>
                  <a:outerShdw blurRad="38100" dist="38100" dir="2700000" algn="tl">
                    <a:srgbClr val="000000">
                      <a:alpha val="43137"/>
                    </a:srgbClr>
                  </a:outerShdw>
                </a:effectLst>
              </a:rPr>
              <a:t>凸出的（如“阳文”）</a:t>
            </a:r>
            <a:endParaRPr lang="en-US" altLang="zh-CN" b="1" dirty="0" smtClean="0">
              <a:effectLst>
                <a:outerShdw blurRad="38100" dist="38100" dir="2700000" algn="tl">
                  <a:srgbClr val="000000">
                    <a:alpha val="43137"/>
                  </a:srgbClr>
                </a:outerShdw>
              </a:effectLst>
            </a:endParaRPr>
          </a:p>
          <a:p>
            <a:r>
              <a:rPr lang="zh-CN" altLang="en-US" b="1" dirty="0" smtClean="0">
                <a:effectLst>
                  <a:outerShdw blurRad="38100" dist="38100" dir="2700000" algn="tl">
                    <a:srgbClr val="000000">
                      <a:alpha val="43137"/>
                    </a:srgbClr>
                  </a:outerShdw>
                </a:effectLst>
              </a:rPr>
              <a:t>宇宙</a:t>
            </a:r>
            <a:r>
              <a:rPr lang="zh-CN" altLang="en-US" b="1" dirty="0">
                <a:effectLst>
                  <a:outerShdw blurRad="38100" dist="38100" dir="2700000" algn="tl">
                    <a:srgbClr val="000000">
                      <a:alpha val="43137"/>
                    </a:srgbClr>
                  </a:outerShdw>
                </a:effectLst>
              </a:rPr>
              <a:t>中贯通物质和人事的两个</a:t>
            </a:r>
            <a:r>
              <a:rPr lang="zh-CN" altLang="en-US" b="1" dirty="0" smtClean="0">
                <a:effectLst>
                  <a:outerShdw blurRad="38100" dist="38100" dir="2700000" algn="tl">
                    <a:srgbClr val="000000">
                      <a:alpha val="43137"/>
                    </a:srgbClr>
                  </a:outerShdw>
                </a:effectLst>
              </a:rPr>
              <a:t>对立面之二</a:t>
            </a:r>
            <a:endParaRPr lang="en-US" altLang="zh-CN" b="1" dirty="0" smtClean="0">
              <a:effectLst>
                <a:outerShdw blurRad="38100" dist="38100" dir="2700000" algn="tl">
                  <a:srgbClr val="000000">
                    <a:alpha val="43137"/>
                  </a:srgbClr>
                </a:outerShdw>
              </a:effectLst>
            </a:endParaRPr>
          </a:p>
          <a:p>
            <a:r>
              <a:rPr lang="zh-CN" altLang="en-US" b="1" dirty="0" smtClean="0">
                <a:effectLst>
                  <a:outerShdw blurRad="38100" dist="38100" dir="2700000" algn="tl">
                    <a:srgbClr val="000000">
                      <a:alpha val="43137"/>
                    </a:srgbClr>
                  </a:outerShdw>
                </a:effectLst>
              </a:rPr>
              <a:t>阳声韵 </a:t>
            </a:r>
            <a:endParaRPr lang="en-US" altLang="zh-CN" b="1" dirty="0" smtClean="0">
              <a:effectLst>
                <a:outerShdw blurRad="38100" dist="38100" dir="2700000" algn="tl">
                  <a:srgbClr val="000000">
                    <a:alpha val="43137"/>
                  </a:srgbClr>
                </a:outerShdw>
              </a:effectLst>
            </a:endParaRPr>
          </a:p>
          <a:p>
            <a:r>
              <a:rPr lang="zh-CN" altLang="en-US" b="1" dirty="0" smtClean="0">
                <a:effectLst>
                  <a:outerShdw blurRad="38100" dist="38100" dir="2700000" algn="tl">
                    <a:srgbClr val="000000">
                      <a:alpha val="43137"/>
                    </a:srgbClr>
                  </a:outerShdw>
                </a:effectLst>
              </a:rPr>
              <a:t>阳调</a:t>
            </a:r>
            <a:endParaRPr lang="zh-CN" altLang="en-US" b="1" dirty="0">
              <a:effectLst>
                <a:outerShdw blurRad="38100" dist="38100" dir="2700000" algn="tl">
                  <a:srgbClr val="000000">
                    <a:alpha val="43137"/>
                  </a:srgbClr>
                </a:outerShdw>
              </a:effectLst>
            </a:endParaRPr>
          </a:p>
        </p:txBody>
      </p:sp>
    </p:spTree>
  </p:cSld>
  <p:clrMapOvr>
    <a:masterClrMapping/>
  </p:clrMapOvr>
  <p:transition spd="med">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to="" calcmode="lin" valueType="num">
                                      <p:cBhvr>
                                        <p:cTn id="7" dur="1" fill="hold"/>
                                        <p:tgtEl>
                                          <p:spTgt spid="5">
                                            <p:txEl>
                                              <p:pRg st="0" end="0"/>
                                            </p:txEl>
                                          </p:spTgt>
                                        </p:tgtEl>
                                        <p:attrNameLst>
                                          <p:attrName/>
                                        </p:attrNameLst>
                                      </p:cBhvr>
                                    </p:anim>
                                  </p:childTnLst>
                                </p:cTn>
                              </p:par>
                              <p:par>
                                <p:cTn id="8" presetID="24" presetClass="entr" presetSubtype="0"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 to="" calcmode="lin" valueType="num">
                                      <p:cBhvr>
                                        <p:cTn id="10" dur="1" fill="hold"/>
                                        <p:tgtEl>
                                          <p:spTgt spid="5">
                                            <p:txEl>
                                              <p:pRg st="1" end="1"/>
                                            </p:txEl>
                                          </p:spTgt>
                                        </p:tgtEl>
                                        <p:attrNameLst>
                                          <p:attrName/>
                                        </p:attrNameLst>
                                      </p:cBhvr>
                                    </p:anim>
                                  </p:childTnLst>
                                </p:cTn>
                              </p:par>
                              <p:par>
                                <p:cTn id="11" presetID="24"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to="" calcmode="lin" valueType="num">
                                      <p:cBhvr>
                                        <p:cTn id="13" dur="1" fill="hold"/>
                                        <p:tgtEl>
                                          <p:spTgt spid="5">
                                            <p:txEl>
                                              <p:pRg st="2" end="2"/>
                                            </p:txEl>
                                          </p:spTgt>
                                        </p:tgtEl>
                                        <p:attrNameLst>
                                          <p:attrName/>
                                        </p:attrNameLst>
                                      </p:cBhvr>
                                    </p:anim>
                                  </p:childTnLst>
                                </p:cTn>
                              </p:par>
                              <p:par>
                                <p:cTn id="14" presetID="24" presetClass="entr" presetSubtype="0" fill="hold"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 to="" calcmode="lin" valueType="num">
                                      <p:cBhvr>
                                        <p:cTn id="16" dur="1" fill="hold"/>
                                        <p:tgtEl>
                                          <p:spTgt spid="5">
                                            <p:txEl>
                                              <p:pRg st="3" end="3"/>
                                            </p:txEl>
                                          </p:spTgt>
                                        </p:tgtEl>
                                        <p:attrNameLst>
                                          <p:attrName/>
                                        </p:attrNameLst>
                                      </p:cBhvr>
                                    </p:anim>
                                  </p:childTnLst>
                                </p:cTn>
                              </p:par>
                              <p:par>
                                <p:cTn id="17" presetID="24" presetClass="entr" presetSubtype="0" fill="hold"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to="" calcmode="lin" valueType="num">
                                      <p:cBhvr>
                                        <p:cTn id="19" dur="1" fill="hold"/>
                                        <p:tgtEl>
                                          <p:spTgt spid="5">
                                            <p:txEl>
                                              <p:pRg st="4" end="4"/>
                                            </p:txEl>
                                          </p:spTgt>
                                        </p:tgtEl>
                                        <p:attrNameLst>
                                          <p:attrName/>
                                        </p:attrNameLst>
                                      </p:cBhvr>
                                    </p:anim>
                                  </p:childTnLst>
                                </p:cTn>
                              </p:par>
                              <p:par>
                                <p:cTn id="20" presetID="24" presetClass="entr" presetSubtype="0" fill="hold" nodeType="with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 to="" calcmode="lin" valueType="num">
                                      <p:cBhvr>
                                        <p:cTn id="22" dur="1" fill="hold"/>
                                        <p:tgtEl>
                                          <p:spTgt spid="5">
                                            <p:txEl>
                                              <p:pRg st="5" end="5"/>
                                            </p:txEl>
                                          </p:spTgt>
                                        </p:tgtEl>
                                        <p:attrNameLst>
                                          <p:attrName/>
                                        </p:attrNameLst>
                                      </p:cBhvr>
                                    </p:anim>
                                  </p:childTnLst>
                                </p:cTn>
                              </p:par>
                              <p:par>
                                <p:cTn id="23" presetID="24" presetClass="entr" presetSubtype="0" fill="hold" nodeType="with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anim to="" calcmode="lin" valueType="num">
                                      <p:cBhvr>
                                        <p:cTn id="25" dur="1" fill="hold"/>
                                        <p:tgtEl>
                                          <p:spTgt spid="5">
                                            <p:txEl>
                                              <p:pRg st="6" end="6"/>
                                            </p:txEl>
                                          </p:spTgt>
                                        </p:tgtEl>
                                        <p:attrNameLst>
                                          <p:attrName/>
                                        </p:attrNameLst>
                                      </p:cBhvr>
                                    </p:anim>
                                  </p:childTnLst>
                                </p:cTn>
                              </p:par>
                              <p:par>
                                <p:cTn id="26" presetID="24" presetClass="entr" presetSubtype="0" fill="hold" nodeType="withEffect">
                                  <p:stCondLst>
                                    <p:cond delay="0"/>
                                  </p:stCondLst>
                                  <p:childTnLst>
                                    <p:set>
                                      <p:cBhvr>
                                        <p:cTn id="27" dur="1" fill="hold">
                                          <p:stCondLst>
                                            <p:cond delay="0"/>
                                          </p:stCondLst>
                                        </p:cTn>
                                        <p:tgtEl>
                                          <p:spTgt spid="5">
                                            <p:txEl>
                                              <p:pRg st="7" end="7"/>
                                            </p:txEl>
                                          </p:spTgt>
                                        </p:tgtEl>
                                        <p:attrNameLst>
                                          <p:attrName>style.visibility</p:attrName>
                                        </p:attrNameLst>
                                      </p:cBhvr>
                                      <p:to>
                                        <p:strVal val="visible"/>
                                      </p:to>
                                    </p:set>
                                    <p:anim to="" calcmode="lin" valueType="num">
                                      <p:cBhvr>
                                        <p:cTn id="28" dur="1" fill="hold"/>
                                        <p:tgtEl>
                                          <p:spTgt spid="5">
                                            <p:txEl>
                                              <p:pRg st="7" end="7"/>
                                            </p:txEl>
                                          </p:spTgt>
                                        </p:tgtEl>
                                        <p:attrNameLst>
                                          <p:attrName/>
                                        </p:attrNameLst>
                                      </p:cBhvr>
                                    </p:anim>
                                  </p:childTnLst>
                                </p:cTn>
                              </p:par>
                              <p:par>
                                <p:cTn id="29" presetID="24" presetClass="entr" presetSubtype="0" fill="hold" nodeType="withEffect">
                                  <p:stCondLst>
                                    <p:cond delay="0"/>
                                  </p:stCondLst>
                                  <p:childTnLst>
                                    <p:set>
                                      <p:cBhvr>
                                        <p:cTn id="30" dur="1" fill="hold">
                                          <p:stCondLst>
                                            <p:cond delay="0"/>
                                          </p:stCondLst>
                                        </p:cTn>
                                        <p:tgtEl>
                                          <p:spTgt spid="5">
                                            <p:txEl>
                                              <p:pRg st="8" end="8"/>
                                            </p:txEl>
                                          </p:spTgt>
                                        </p:tgtEl>
                                        <p:attrNameLst>
                                          <p:attrName>style.visibility</p:attrName>
                                        </p:attrNameLst>
                                      </p:cBhvr>
                                      <p:to>
                                        <p:strVal val="visible"/>
                                      </p:to>
                                    </p:set>
                                    <p:anim to="" calcmode="lin" valueType="num">
                                      <p:cBhvr>
                                        <p:cTn id="31" dur="1" fill="hold"/>
                                        <p:tgtEl>
                                          <p:spTgt spid="5">
                                            <p:txEl>
                                              <p:pRg st="8" end="8"/>
                                            </p:txEl>
                                          </p:spTgt>
                                        </p:tgtEl>
                                        <p:attrNameLst>
                                          <p:attrName/>
                                        </p:attrNameLst>
                                      </p:cBhvr>
                                    </p:anim>
                                  </p:childTnLst>
                                </p:cTn>
                              </p:par>
                            </p:childTnLst>
                          </p:cTn>
                        </p:par>
                      </p:childTnLst>
                    </p:cTn>
                  </p:par>
                  <p:par>
                    <p:cTn id="32" fill="hold">
                      <p:stCondLst>
                        <p:cond delay="indefinite"/>
                      </p:stCondLst>
                      <p:childTnLst>
                        <p:par>
                          <p:cTn id="33" fill="hold">
                            <p:stCondLst>
                              <p:cond delay="0"/>
                            </p:stCondLst>
                            <p:childTnLst>
                              <p:par>
                                <p:cTn id="34" presetID="24" presetClass="entr" presetSubtype="0" fill="hold" nodeType="clickEffect">
                                  <p:stCondLst>
                                    <p:cond delay="0"/>
                                  </p:stCondLst>
                                  <p:childTnLst>
                                    <p:set>
                                      <p:cBhvr>
                                        <p:cTn id="35" dur="1" fill="hold">
                                          <p:stCondLst>
                                            <p:cond delay="0"/>
                                          </p:stCondLst>
                                        </p:cTn>
                                        <p:tgtEl>
                                          <p:spTgt spid="6">
                                            <p:txEl>
                                              <p:pRg st="0" end="0"/>
                                            </p:txEl>
                                          </p:spTgt>
                                        </p:tgtEl>
                                        <p:attrNameLst>
                                          <p:attrName>style.visibility</p:attrName>
                                        </p:attrNameLst>
                                      </p:cBhvr>
                                      <p:to>
                                        <p:strVal val="visible"/>
                                      </p:to>
                                    </p:set>
                                    <p:anim to="" calcmode="lin" valueType="num">
                                      <p:cBhvr>
                                        <p:cTn id="36" dur="1" fill="hold"/>
                                        <p:tgtEl>
                                          <p:spTgt spid="6">
                                            <p:txEl>
                                              <p:pRg st="0" end="0"/>
                                            </p:txEl>
                                          </p:spTgt>
                                        </p:tgtEl>
                                        <p:attrNameLst>
                                          <p:attrName/>
                                        </p:attrNameLst>
                                      </p:cBhvr>
                                    </p:anim>
                                  </p:childTnLst>
                                </p:cTn>
                              </p:par>
                              <p:par>
                                <p:cTn id="37" presetID="24" presetClass="entr" presetSubtype="0" fill="hold" nodeType="withEffect">
                                  <p:stCondLst>
                                    <p:cond delay="0"/>
                                  </p:stCondLst>
                                  <p:childTnLst>
                                    <p:set>
                                      <p:cBhvr>
                                        <p:cTn id="38" dur="1" fill="hold">
                                          <p:stCondLst>
                                            <p:cond delay="0"/>
                                          </p:stCondLst>
                                        </p:cTn>
                                        <p:tgtEl>
                                          <p:spTgt spid="6">
                                            <p:txEl>
                                              <p:pRg st="1" end="1"/>
                                            </p:txEl>
                                          </p:spTgt>
                                        </p:tgtEl>
                                        <p:attrNameLst>
                                          <p:attrName>style.visibility</p:attrName>
                                        </p:attrNameLst>
                                      </p:cBhvr>
                                      <p:to>
                                        <p:strVal val="visible"/>
                                      </p:to>
                                    </p:set>
                                    <p:anim to="" calcmode="lin" valueType="num">
                                      <p:cBhvr>
                                        <p:cTn id="39" dur="1" fill="hold"/>
                                        <p:tgtEl>
                                          <p:spTgt spid="6">
                                            <p:txEl>
                                              <p:pRg st="1" end="1"/>
                                            </p:txEl>
                                          </p:spTgt>
                                        </p:tgtEl>
                                        <p:attrNameLst>
                                          <p:attrName/>
                                        </p:attrNameLst>
                                      </p:cBhvr>
                                    </p:anim>
                                  </p:childTnLst>
                                </p:cTn>
                              </p:par>
                              <p:par>
                                <p:cTn id="40" presetID="24" presetClass="entr" presetSubtype="0" fill="hold" nodeType="withEffect">
                                  <p:stCondLst>
                                    <p:cond delay="0"/>
                                  </p:stCondLst>
                                  <p:childTnLst>
                                    <p:set>
                                      <p:cBhvr>
                                        <p:cTn id="41" dur="1" fill="hold">
                                          <p:stCondLst>
                                            <p:cond delay="0"/>
                                          </p:stCondLst>
                                        </p:cTn>
                                        <p:tgtEl>
                                          <p:spTgt spid="6">
                                            <p:txEl>
                                              <p:pRg st="2" end="2"/>
                                            </p:txEl>
                                          </p:spTgt>
                                        </p:tgtEl>
                                        <p:attrNameLst>
                                          <p:attrName>style.visibility</p:attrName>
                                        </p:attrNameLst>
                                      </p:cBhvr>
                                      <p:to>
                                        <p:strVal val="visible"/>
                                      </p:to>
                                    </p:set>
                                    <p:anim to="" calcmode="lin" valueType="num">
                                      <p:cBhvr>
                                        <p:cTn id="42" dur="1" fill="hold"/>
                                        <p:tgtEl>
                                          <p:spTgt spid="6">
                                            <p:txEl>
                                              <p:pRg st="2" end="2"/>
                                            </p:txEl>
                                          </p:spTgt>
                                        </p:tgtEl>
                                        <p:attrNameLst>
                                          <p:attrName/>
                                        </p:attrNameLst>
                                      </p:cBhvr>
                                    </p:anim>
                                  </p:childTnLst>
                                </p:cTn>
                              </p:par>
                              <p:par>
                                <p:cTn id="43" presetID="24" presetClass="entr" presetSubtype="0" fill="hold" nodeType="withEffect">
                                  <p:stCondLst>
                                    <p:cond delay="0"/>
                                  </p:stCondLst>
                                  <p:childTnLst>
                                    <p:set>
                                      <p:cBhvr>
                                        <p:cTn id="44" dur="1" fill="hold">
                                          <p:stCondLst>
                                            <p:cond delay="0"/>
                                          </p:stCondLst>
                                        </p:cTn>
                                        <p:tgtEl>
                                          <p:spTgt spid="6">
                                            <p:txEl>
                                              <p:pRg st="3" end="3"/>
                                            </p:txEl>
                                          </p:spTgt>
                                        </p:tgtEl>
                                        <p:attrNameLst>
                                          <p:attrName>style.visibility</p:attrName>
                                        </p:attrNameLst>
                                      </p:cBhvr>
                                      <p:to>
                                        <p:strVal val="visible"/>
                                      </p:to>
                                    </p:set>
                                    <p:anim to="" calcmode="lin" valueType="num">
                                      <p:cBhvr>
                                        <p:cTn id="45" dur="1" fill="hold"/>
                                        <p:tgtEl>
                                          <p:spTgt spid="6">
                                            <p:txEl>
                                              <p:pRg st="3" end="3"/>
                                            </p:txEl>
                                          </p:spTgt>
                                        </p:tgtEl>
                                        <p:attrNameLst>
                                          <p:attrName/>
                                        </p:attrNameLst>
                                      </p:cBhvr>
                                    </p:anim>
                                  </p:childTnLst>
                                </p:cTn>
                              </p:par>
                              <p:par>
                                <p:cTn id="46" presetID="24" presetClass="entr" presetSubtype="0" fill="hold" nodeType="withEffect">
                                  <p:stCondLst>
                                    <p:cond delay="0"/>
                                  </p:stCondLst>
                                  <p:childTnLst>
                                    <p:set>
                                      <p:cBhvr>
                                        <p:cTn id="47" dur="1" fill="hold">
                                          <p:stCondLst>
                                            <p:cond delay="0"/>
                                          </p:stCondLst>
                                        </p:cTn>
                                        <p:tgtEl>
                                          <p:spTgt spid="6">
                                            <p:txEl>
                                              <p:pRg st="4" end="4"/>
                                            </p:txEl>
                                          </p:spTgt>
                                        </p:tgtEl>
                                        <p:attrNameLst>
                                          <p:attrName>style.visibility</p:attrName>
                                        </p:attrNameLst>
                                      </p:cBhvr>
                                      <p:to>
                                        <p:strVal val="visible"/>
                                      </p:to>
                                    </p:set>
                                    <p:anim to="" calcmode="lin" valueType="num">
                                      <p:cBhvr>
                                        <p:cTn id="48" dur="1" fill="hold"/>
                                        <p:tgtEl>
                                          <p:spTgt spid="6">
                                            <p:txEl>
                                              <p:pRg st="4" end="4"/>
                                            </p:txEl>
                                          </p:spTgt>
                                        </p:tgtEl>
                                        <p:attrNameLst>
                                          <p:attrName/>
                                        </p:attrNameLst>
                                      </p:cBhvr>
                                    </p:anim>
                                  </p:childTnLst>
                                </p:cTn>
                              </p:par>
                              <p:par>
                                <p:cTn id="49" presetID="24" presetClass="entr" presetSubtype="0" fill="hold" nodeType="withEffect">
                                  <p:stCondLst>
                                    <p:cond delay="0"/>
                                  </p:stCondLst>
                                  <p:childTnLst>
                                    <p:set>
                                      <p:cBhvr>
                                        <p:cTn id="50" dur="1" fill="hold">
                                          <p:stCondLst>
                                            <p:cond delay="0"/>
                                          </p:stCondLst>
                                        </p:cTn>
                                        <p:tgtEl>
                                          <p:spTgt spid="6">
                                            <p:txEl>
                                              <p:pRg st="5" end="5"/>
                                            </p:txEl>
                                          </p:spTgt>
                                        </p:tgtEl>
                                        <p:attrNameLst>
                                          <p:attrName>style.visibility</p:attrName>
                                        </p:attrNameLst>
                                      </p:cBhvr>
                                      <p:to>
                                        <p:strVal val="visible"/>
                                      </p:to>
                                    </p:set>
                                    <p:anim to="" calcmode="lin" valueType="num">
                                      <p:cBhvr>
                                        <p:cTn id="51" dur="1" fill="hold"/>
                                        <p:tgtEl>
                                          <p:spTgt spid="6">
                                            <p:txEl>
                                              <p:pRg st="5" end="5"/>
                                            </p:txEl>
                                          </p:spTgt>
                                        </p:tgtEl>
                                        <p:attrNameLst>
                                          <p:attrName/>
                                        </p:attrNameLst>
                                      </p:cBhvr>
                                    </p:anim>
                                  </p:childTnLst>
                                </p:cTn>
                              </p:par>
                              <p:par>
                                <p:cTn id="52" presetID="24" presetClass="entr" presetSubtype="0" fill="hold" nodeType="withEffect">
                                  <p:stCondLst>
                                    <p:cond delay="0"/>
                                  </p:stCondLst>
                                  <p:childTnLst>
                                    <p:set>
                                      <p:cBhvr>
                                        <p:cTn id="53" dur="1" fill="hold">
                                          <p:stCondLst>
                                            <p:cond delay="0"/>
                                          </p:stCondLst>
                                        </p:cTn>
                                        <p:tgtEl>
                                          <p:spTgt spid="6">
                                            <p:txEl>
                                              <p:pRg st="6" end="6"/>
                                            </p:txEl>
                                          </p:spTgt>
                                        </p:tgtEl>
                                        <p:attrNameLst>
                                          <p:attrName>style.visibility</p:attrName>
                                        </p:attrNameLst>
                                      </p:cBhvr>
                                      <p:to>
                                        <p:strVal val="visible"/>
                                      </p:to>
                                    </p:set>
                                    <p:anim to="" calcmode="lin" valueType="num">
                                      <p:cBhvr>
                                        <p:cTn id="54" dur="1" fill="hold"/>
                                        <p:tgtEl>
                                          <p:spTgt spid="6">
                                            <p:txEl>
                                              <p:pRg st="6" end="6"/>
                                            </p:txEl>
                                          </p:spTgt>
                                        </p:tgtEl>
                                        <p:attrNameLst>
                                          <p:attrName/>
                                        </p:attrNameLst>
                                      </p:cBhvr>
                                    </p:anim>
                                  </p:childTnLst>
                                </p:cTn>
                              </p:par>
                              <p:par>
                                <p:cTn id="55" presetID="24" presetClass="entr" presetSubtype="0" fill="hold" nodeType="withEffect">
                                  <p:stCondLst>
                                    <p:cond delay="0"/>
                                  </p:stCondLst>
                                  <p:childTnLst>
                                    <p:set>
                                      <p:cBhvr>
                                        <p:cTn id="56" dur="1" fill="hold">
                                          <p:stCondLst>
                                            <p:cond delay="0"/>
                                          </p:stCondLst>
                                        </p:cTn>
                                        <p:tgtEl>
                                          <p:spTgt spid="6">
                                            <p:txEl>
                                              <p:pRg st="7" end="7"/>
                                            </p:txEl>
                                          </p:spTgt>
                                        </p:tgtEl>
                                        <p:attrNameLst>
                                          <p:attrName>style.visibility</p:attrName>
                                        </p:attrNameLst>
                                      </p:cBhvr>
                                      <p:to>
                                        <p:strVal val="visible"/>
                                      </p:to>
                                    </p:set>
                                    <p:anim to="" calcmode="lin" valueType="num">
                                      <p:cBhvr>
                                        <p:cTn id="57" dur="1" fill="hold"/>
                                        <p:tgtEl>
                                          <p:spTgt spid="6">
                                            <p:txEl>
                                              <p:pRg st="7" end="7"/>
                                            </p:txEl>
                                          </p:spTgt>
                                        </p:tgtEl>
                                        <p:attrNameLst>
                                          <p:attrName/>
                                        </p:attrNameLst>
                                      </p:cBhvr>
                                    </p:anim>
                                  </p:childTnLst>
                                </p:cTn>
                              </p:par>
                              <p:par>
                                <p:cTn id="58" presetID="24" presetClass="entr" presetSubtype="0" fill="hold" nodeType="withEffect">
                                  <p:stCondLst>
                                    <p:cond delay="0"/>
                                  </p:stCondLst>
                                  <p:childTnLst>
                                    <p:set>
                                      <p:cBhvr>
                                        <p:cTn id="59" dur="1" fill="hold">
                                          <p:stCondLst>
                                            <p:cond delay="0"/>
                                          </p:stCondLst>
                                        </p:cTn>
                                        <p:tgtEl>
                                          <p:spTgt spid="6">
                                            <p:txEl>
                                              <p:pRg st="8" end="8"/>
                                            </p:txEl>
                                          </p:spTgt>
                                        </p:tgtEl>
                                        <p:attrNameLst>
                                          <p:attrName>style.visibility</p:attrName>
                                        </p:attrNameLst>
                                      </p:cBhvr>
                                      <p:to>
                                        <p:strVal val="visible"/>
                                      </p:to>
                                    </p:set>
                                    <p:anim to="" calcmode="lin" valueType="num">
                                      <p:cBhvr>
                                        <p:cTn id="60" dur="1" fill="hold"/>
                                        <p:tgtEl>
                                          <p:spTgt spid="6">
                                            <p:txEl>
                                              <p:pRg st="8" end="8"/>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b="1" dirty="0" smtClean="0">
                <a:effectLst>
                  <a:outerShdw blurRad="38100" dist="38100" dir="2700000" algn="tl">
                    <a:srgbClr val="000000">
                      <a:alpha val="43137"/>
                    </a:srgbClr>
                  </a:outerShdw>
                </a:effectLst>
              </a:rPr>
              <a:t>池：❶水塘；❷护城河</a:t>
            </a:r>
            <a:endParaRPr lang="en-US" altLang="zh-CN" b="1" dirty="0" smtClean="0">
              <a:effectLst>
                <a:outerShdw blurRad="38100" dist="38100" dir="2700000" algn="tl">
                  <a:srgbClr val="000000">
                    <a:alpha val="43137"/>
                  </a:srgbClr>
                </a:outerShdw>
              </a:effectLst>
            </a:endParaRPr>
          </a:p>
          <a:p>
            <a:pPr>
              <a:buNone/>
            </a:pPr>
            <a:r>
              <a:rPr lang="en-US" altLang="zh-CN" b="1" dirty="0" smtClean="0">
                <a:effectLst>
                  <a:outerShdw blurRad="38100" dist="38100" dir="2700000" algn="tl">
                    <a:srgbClr val="000000">
                      <a:alpha val="43137"/>
                    </a:srgbClr>
                  </a:outerShdw>
                </a:effectLst>
              </a:rPr>
              <a:t>           </a:t>
            </a:r>
          </a:p>
          <a:p>
            <a:pPr>
              <a:buNone/>
            </a:pPr>
            <a:r>
              <a:rPr lang="en-US" altLang="zh-CN" b="1" dirty="0" smtClean="0">
                <a:effectLst>
                  <a:outerShdw blurRad="38100" dist="38100" dir="2700000" algn="tl">
                    <a:srgbClr val="000000">
                      <a:alpha val="43137"/>
                    </a:srgbClr>
                  </a:outerShdw>
                </a:effectLst>
              </a:rPr>
              <a:t>             </a:t>
            </a:r>
            <a:r>
              <a:rPr lang="zh-CN" altLang="en-US" b="1" dirty="0" smtClean="0">
                <a:effectLst>
                  <a:outerShdw blurRad="38100" dist="38100" dir="2700000" algn="tl">
                    <a:srgbClr val="000000">
                      <a:alpha val="43137"/>
                    </a:srgbClr>
                  </a:outerShdw>
                </a:effectLst>
              </a:rPr>
              <a:t>沼</a:t>
            </a:r>
            <a:endParaRPr lang="en-US" altLang="zh-CN" b="1" dirty="0" smtClean="0">
              <a:effectLst>
                <a:outerShdw blurRad="38100" dist="38100" dir="2700000" algn="tl">
                  <a:srgbClr val="000000">
                    <a:alpha val="43137"/>
                  </a:srgbClr>
                </a:outerShdw>
              </a:effectLst>
            </a:endParaRPr>
          </a:p>
          <a:p>
            <a:r>
              <a:rPr lang="zh-CN" altLang="en-US" b="1" dirty="0" smtClean="0">
                <a:effectLst>
                  <a:outerShdw blurRad="38100" dist="38100" dir="2700000" algn="tl">
                    <a:srgbClr val="000000">
                      <a:alpha val="43137"/>
                    </a:srgbClr>
                  </a:outerShdw>
                </a:effectLst>
              </a:rPr>
              <a:t>诛：❶责备；❷惩罚；❸诛杀</a:t>
            </a:r>
            <a:endParaRPr lang="en-US" altLang="zh-CN" b="1" dirty="0" smtClean="0">
              <a:effectLst>
                <a:outerShdw blurRad="38100" dist="38100" dir="2700000" algn="tl">
                  <a:srgbClr val="000000">
                    <a:alpha val="43137"/>
                  </a:srgbClr>
                </a:outerShdw>
              </a:effectLst>
            </a:endParaRPr>
          </a:p>
          <a:p>
            <a:pPr>
              <a:buNone/>
            </a:pPr>
            <a:r>
              <a:rPr lang="en-US" altLang="zh-CN" b="1" dirty="0" smtClean="0">
                <a:effectLst>
                  <a:outerShdw blurRad="38100" dist="38100" dir="2700000" algn="tl">
                    <a:srgbClr val="000000">
                      <a:alpha val="43137"/>
                    </a:srgbClr>
                  </a:outerShdw>
                </a:effectLst>
              </a:rPr>
              <a:t>             </a:t>
            </a:r>
          </a:p>
          <a:p>
            <a:pPr>
              <a:buNone/>
            </a:pPr>
            <a:r>
              <a:rPr lang="en-US" altLang="zh-CN" b="1" dirty="0">
                <a:effectLst>
                  <a:outerShdw blurRad="38100" dist="38100" dir="2700000" algn="tl">
                    <a:srgbClr val="000000">
                      <a:alpha val="43137"/>
                    </a:srgbClr>
                  </a:outerShdw>
                </a:effectLst>
              </a:rPr>
              <a:t> </a:t>
            </a:r>
            <a:r>
              <a:rPr lang="en-US" altLang="zh-CN" b="1" dirty="0" smtClean="0">
                <a:effectLst>
                  <a:outerShdw blurRad="38100" dist="38100" dir="2700000" algn="tl">
                    <a:srgbClr val="000000">
                      <a:alpha val="43137"/>
                    </a:srgbClr>
                  </a:outerShdw>
                </a:effectLst>
              </a:rPr>
              <a:t>            </a:t>
            </a:r>
            <a:r>
              <a:rPr lang="zh-CN" altLang="en-US" b="1" dirty="0" smtClean="0">
                <a:effectLst>
                  <a:outerShdw blurRad="38100" dist="38100" dir="2700000" algn="tl">
                    <a:srgbClr val="000000">
                      <a:alpha val="43137"/>
                    </a:srgbClr>
                  </a:outerShdw>
                </a:effectLst>
              </a:rPr>
              <a:t>责              罚             杀</a:t>
            </a:r>
            <a:endParaRPr lang="zh-CN" altLang="en-US" b="1" dirty="0">
              <a:effectLst>
                <a:outerShdw blurRad="38100" dist="38100" dir="2700000" algn="tl">
                  <a:srgbClr val="000000">
                    <a:alpha val="43137"/>
                  </a:srgbClr>
                </a:outerShdw>
              </a:effectLst>
            </a:endParaRPr>
          </a:p>
        </p:txBody>
      </p:sp>
      <p:cxnSp>
        <p:nvCxnSpPr>
          <p:cNvPr id="5" name="直接箭头连接符 4"/>
          <p:cNvCxnSpPr/>
          <p:nvPr/>
        </p:nvCxnSpPr>
        <p:spPr>
          <a:xfrm rot="5400000">
            <a:off x="1608117" y="2463793"/>
            <a:ext cx="642942" cy="1588"/>
          </a:xfrm>
          <a:prstGeom prst="straightConnector1">
            <a:avLst/>
          </a:prstGeom>
          <a:ln w="38100">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6" name="直接箭头连接符 5"/>
          <p:cNvCxnSpPr/>
          <p:nvPr/>
        </p:nvCxnSpPr>
        <p:spPr>
          <a:xfrm rot="5400000">
            <a:off x="1608117" y="4249743"/>
            <a:ext cx="642942" cy="1588"/>
          </a:xfrm>
          <a:prstGeom prst="straightConnector1">
            <a:avLst/>
          </a:prstGeom>
          <a:ln w="38100">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7" name="直接箭头连接符 6"/>
          <p:cNvCxnSpPr/>
          <p:nvPr/>
        </p:nvCxnSpPr>
        <p:spPr>
          <a:xfrm rot="5400000">
            <a:off x="3251191" y="4178305"/>
            <a:ext cx="642942" cy="1588"/>
          </a:xfrm>
          <a:prstGeom prst="straightConnector1">
            <a:avLst/>
          </a:prstGeom>
          <a:ln w="38100">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8" name="直接箭头连接符 7"/>
          <p:cNvCxnSpPr/>
          <p:nvPr/>
        </p:nvCxnSpPr>
        <p:spPr>
          <a:xfrm rot="5400000">
            <a:off x="4894265" y="4178305"/>
            <a:ext cx="642942" cy="1588"/>
          </a:xfrm>
          <a:prstGeom prst="straightConnector1">
            <a:avLst/>
          </a:prstGeom>
          <a:ln w="38100">
            <a:solidFill>
              <a:srgbClr val="0000FF"/>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to="" calcmode="lin" valueType="num">
                                      <p:cBhvr>
                                        <p:cTn id="7" dur="1" fill="hold"/>
                                        <p:tgtEl>
                                          <p:spTgt spid="3">
                                            <p:txEl>
                                              <p:pRg st="2" end="2"/>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to="" calcmode="lin" valueType="num">
                                      <p:cBhvr>
                                        <p:cTn id="12" dur="1" fill="hold"/>
                                        <p:tgtEl>
                                          <p:spTgt spid="5"/>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to="" calcmode="lin" valueType="num">
                                      <p:cBhvr>
                                        <p:cTn id="17" dur="1" fill="hold"/>
                                        <p:tgtEl>
                                          <p:spTgt spid="3">
                                            <p:txEl>
                                              <p:pRg st="3" end="3"/>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 to="" calcmode="lin" valueType="num">
                                      <p:cBhvr>
                                        <p:cTn id="22" dur="1" fill="hold"/>
                                        <p:tgtEl>
                                          <p:spTgt spid="6"/>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 to="" calcmode="lin" valueType="num">
                                      <p:cBhvr>
                                        <p:cTn id="27" dur="1" fill="hold"/>
                                        <p:tgtEl>
                                          <p:spTgt spid="7"/>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nodeType="clickEffect">
                                  <p:stCondLst>
                                    <p:cond delay="0"/>
                                  </p:stCondLst>
                                  <p:childTnLst>
                                    <p:set>
                                      <p:cBhvr>
                                        <p:cTn id="31" dur="1" fill="hold">
                                          <p:stCondLst>
                                            <p:cond delay="0"/>
                                          </p:stCondLst>
                                        </p:cTn>
                                        <p:tgtEl>
                                          <p:spTgt spid="8"/>
                                        </p:tgtEl>
                                        <p:attrNameLst>
                                          <p:attrName>style.visibility</p:attrName>
                                        </p:attrNameLst>
                                      </p:cBhvr>
                                      <p:to>
                                        <p:strVal val="visible"/>
                                      </p:to>
                                    </p:set>
                                    <p:anim to="" calcmode="lin" valueType="num">
                                      <p:cBhvr>
                                        <p:cTn id="32" dur="1" fill="hold"/>
                                        <p:tgtEl>
                                          <p:spTgt spid="8"/>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to="" calcmode="lin" valueType="num">
                                      <p:cBhvr>
                                        <p:cTn id="37" dur="1" fill="hold"/>
                                        <p:tgtEl>
                                          <p:spTgt spid="3">
                                            <p:txEl>
                                              <p:pRg st="5" end="5"/>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to="" calcmode="lin" valueType="num">
                                      <p:cBhvr>
                                        <p:cTn id="42" dur="1" fill="hold"/>
                                        <p:tgtEl>
                                          <p:spTgt spid="3">
                                            <p:txEl>
                                              <p:pRg st="5" end="5"/>
                                            </p:txEl>
                                          </p:spTgt>
                                        </p:tgtEl>
                                        <p:attrNameLst>
                                          <p:attrName/>
                                        </p:attrNameLst>
                                      </p:cBhvr>
                                    </p:anim>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to="" calcmode="lin" valueType="num">
                                      <p:cBhvr>
                                        <p:cTn id="47" dur="1" fill="hold"/>
                                        <p:tgtEl>
                                          <p:spTgt spid="3">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a:buFont typeface="Wingdings" pitchFamily="2" charset="2"/>
              <a:buChar char="l"/>
            </a:pPr>
            <a:r>
              <a:rPr lang="zh-CN" altLang="en-US" b="1" dirty="0">
                <a:effectLst>
                  <a:outerShdw blurRad="38100" dist="38100" dir="2700000" algn="tl">
                    <a:srgbClr val="000000">
                      <a:alpha val="43137"/>
                    </a:srgbClr>
                  </a:outerShdw>
                </a:effectLst>
              </a:rPr>
              <a:t>当我们说到</a:t>
            </a:r>
            <a:r>
              <a:rPr lang="en-US" b="1" dirty="0">
                <a:effectLst>
                  <a:outerShdw blurRad="38100" dist="38100" dir="2700000" algn="tl">
                    <a:srgbClr val="000000">
                      <a:alpha val="43137"/>
                    </a:srgbClr>
                  </a:outerShdw>
                </a:effectLst>
              </a:rPr>
              <a:t>A</a:t>
            </a:r>
            <a:r>
              <a:rPr lang="zh-CN" altLang="en-US" b="1" dirty="0">
                <a:effectLst>
                  <a:outerShdw blurRad="38100" dist="38100" dir="2700000" algn="tl">
                    <a:srgbClr val="000000">
                      <a:alpha val="43137"/>
                    </a:srgbClr>
                  </a:outerShdw>
                </a:effectLst>
              </a:rPr>
              <a:t>和</a:t>
            </a:r>
            <a:r>
              <a:rPr lang="en-US" b="1" dirty="0">
                <a:effectLst>
                  <a:outerShdw blurRad="38100" dist="38100" dir="2700000" algn="tl">
                    <a:srgbClr val="000000">
                      <a:alpha val="43137"/>
                    </a:srgbClr>
                  </a:outerShdw>
                </a:effectLst>
              </a:rPr>
              <a:t>B</a:t>
            </a:r>
            <a:r>
              <a:rPr lang="zh-CN" altLang="en-US" b="1" dirty="0">
                <a:effectLst>
                  <a:outerShdw blurRad="38100" dist="38100" dir="2700000" algn="tl">
                    <a:srgbClr val="000000">
                      <a:alpha val="43137"/>
                    </a:srgbClr>
                  </a:outerShdw>
                </a:effectLst>
              </a:rPr>
              <a:t>两个词在某个义位上相反或相对时，是就同一个共时层面上来说的（比如上古汉语或现代汉语），如果它们在历时层面上形成对立，我们一般不说它们是反义词</a:t>
            </a:r>
            <a:r>
              <a:rPr lang="zh-CN" altLang="en-US" b="1" dirty="0" smtClean="0">
                <a:effectLst>
                  <a:outerShdw blurRad="38100" dist="38100" dir="2700000" algn="tl">
                    <a:srgbClr val="000000">
                      <a:alpha val="43137"/>
                    </a:srgbClr>
                  </a:outerShdw>
                </a:effectLst>
              </a:rPr>
              <a:t>。</a:t>
            </a:r>
            <a:endParaRPr lang="en-US" altLang="zh-CN" b="1" dirty="0" smtClean="0">
              <a:effectLst>
                <a:outerShdw blurRad="38100" dist="38100" dir="2700000" algn="tl">
                  <a:srgbClr val="000000">
                    <a:alpha val="43137"/>
                  </a:srgbClr>
                </a:outerShdw>
              </a:effectLst>
            </a:endParaRPr>
          </a:p>
          <a:p>
            <a:r>
              <a:rPr lang="zh-CN" altLang="en-US" b="1" dirty="0" smtClean="0">
                <a:effectLst>
                  <a:outerShdw blurRad="38100" dist="38100" dir="2700000" algn="tl">
                    <a:srgbClr val="000000">
                      <a:alpha val="43137"/>
                    </a:srgbClr>
                  </a:outerShdw>
                </a:effectLst>
                <a:latin typeface="黑体" pitchFamily="49" charset="-122"/>
                <a:ea typeface="黑体" pitchFamily="49" charset="-122"/>
              </a:rPr>
              <a:t>粗</a:t>
            </a:r>
            <a:r>
              <a:rPr lang="en-US" altLang="zh-CN" b="1" dirty="0" smtClean="0">
                <a:effectLst>
                  <a:outerShdw blurRad="38100" dist="38100" dir="2700000" algn="tl">
                    <a:srgbClr val="000000">
                      <a:alpha val="43137"/>
                    </a:srgbClr>
                  </a:outerShdw>
                </a:effectLst>
                <a:latin typeface="黑体" pitchFamily="49" charset="-122"/>
                <a:ea typeface="黑体" pitchFamily="49" charset="-122"/>
              </a:rPr>
              <a:t>—</a:t>
            </a:r>
            <a:r>
              <a:rPr lang="zh-CN" altLang="en-US" b="1" dirty="0" smtClean="0">
                <a:effectLst>
                  <a:outerShdw blurRad="38100" dist="38100" dir="2700000" algn="tl">
                    <a:srgbClr val="000000">
                      <a:alpha val="43137"/>
                    </a:srgbClr>
                  </a:outerShdw>
                </a:effectLst>
                <a:latin typeface="黑体" pitchFamily="49" charset="-122"/>
                <a:ea typeface="黑体" pitchFamily="49" charset="-122"/>
              </a:rPr>
              <a:t>精</a:t>
            </a:r>
            <a:endParaRPr lang="en-US" altLang="zh-CN" b="1" dirty="0" smtClean="0">
              <a:effectLst>
                <a:outerShdw blurRad="38100" dist="38100" dir="2700000" algn="tl">
                  <a:srgbClr val="000000">
                    <a:alpha val="43137"/>
                  </a:srgbClr>
                </a:outerShdw>
              </a:effectLst>
              <a:latin typeface="黑体" pitchFamily="49" charset="-122"/>
              <a:ea typeface="黑体" pitchFamily="49" charset="-122"/>
            </a:endParaRPr>
          </a:p>
          <a:p>
            <a:r>
              <a:rPr lang="zh-CN" altLang="en-US" b="1" dirty="0" smtClean="0">
                <a:effectLst>
                  <a:outerShdw blurRad="38100" dist="38100" dir="2700000" algn="tl">
                    <a:srgbClr val="000000">
                      <a:alpha val="43137"/>
                    </a:srgbClr>
                  </a:outerShdw>
                </a:effectLst>
                <a:latin typeface="黑体" pitchFamily="49" charset="-122"/>
                <a:ea typeface="黑体" pitchFamily="49" charset="-122"/>
              </a:rPr>
              <a:t>粗</a:t>
            </a:r>
            <a:r>
              <a:rPr lang="en-US" altLang="zh-CN" b="1" dirty="0" smtClean="0">
                <a:effectLst>
                  <a:outerShdw blurRad="38100" dist="38100" dir="2700000" algn="tl">
                    <a:srgbClr val="000000">
                      <a:alpha val="43137"/>
                    </a:srgbClr>
                  </a:outerShdw>
                </a:effectLst>
                <a:latin typeface="黑体" pitchFamily="49" charset="-122"/>
                <a:ea typeface="黑体" pitchFamily="49" charset="-122"/>
              </a:rPr>
              <a:t>—</a:t>
            </a:r>
            <a:r>
              <a:rPr lang="zh-CN" altLang="en-US" b="1" dirty="0" smtClean="0">
                <a:effectLst>
                  <a:outerShdw blurRad="38100" dist="38100" dir="2700000" algn="tl">
                    <a:srgbClr val="000000">
                      <a:alpha val="43137"/>
                    </a:srgbClr>
                  </a:outerShdw>
                </a:effectLst>
                <a:latin typeface="黑体" pitchFamily="49" charset="-122"/>
                <a:ea typeface="黑体" pitchFamily="49" charset="-122"/>
              </a:rPr>
              <a:t>细</a:t>
            </a:r>
            <a:endParaRPr lang="zh-CN" altLang="en-US" b="1" dirty="0">
              <a:effectLst>
                <a:outerShdw blurRad="38100" dist="38100" dir="2700000" algn="tl">
                  <a:srgbClr val="000000">
                    <a:alpha val="43137"/>
                  </a:srgbClr>
                </a:outerShdw>
              </a:effectLst>
              <a:latin typeface="黑体" pitchFamily="49" charset="-122"/>
              <a:ea typeface="黑体" pitchFamily="49" charset="-122"/>
            </a:endParaRPr>
          </a:p>
        </p:txBody>
      </p:sp>
      <p:sp>
        <p:nvSpPr>
          <p:cNvPr id="4" name="TextBox 3"/>
          <p:cNvSpPr txBox="1"/>
          <p:nvPr/>
        </p:nvSpPr>
        <p:spPr>
          <a:xfrm>
            <a:off x="2143108" y="4143380"/>
            <a:ext cx="2656496" cy="584775"/>
          </a:xfrm>
          <a:prstGeom prst="rect">
            <a:avLst/>
          </a:prstGeom>
          <a:noFill/>
        </p:spPr>
        <p:txBody>
          <a:bodyPr wrap="none" rtlCol="0">
            <a:spAutoFit/>
          </a:bodyPr>
          <a:lstStyle/>
          <a:p>
            <a:r>
              <a:rPr lang="zh-CN" altLang="en-US" sz="3200" b="1" dirty="0" smtClean="0">
                <a:effectLst>
                  <a:outerShdw blurRad="38100" dist="38100" dir="2700000" algn="tl">
                    <a:srgbClr val="000000">
                      <a:alpha val="43137"/>
                    </a:srgbClr>
                  </a:outerShdw>
                </a:effectLst>
              </a:rPr>
              <a:t>（古代汉语）</a:t>
            </a:r>
            <a:endParaRPr lang="zh-CN" altLang="en-US" sz="3200" b="1" dirty="0">
              <a:effectLst>
                <a:outerShdw blurRad="38100" dist="38100" dir="2700000" algn="tl">
                  <a:srgbClr val="000000">
                    <a:alpha val="43137"/>
                  </a:srgbClr>
                </a:outerShdw>
              </a:effectLst>
            </a:endParaRPr>
          </a:p>
        </p:txBody>
      </p:sp>
      <p:sp>
        <p:nvSpPr>
          <p:cNvPr id="5" name="TextBox 4"/>
          <p:cNvSpPr txBox="1"/>
          <p:nvPr/>
        </p:nvSpPr>
        <p:spPr>
          <a:xfrm>
            <a:off x="2143108" y="4786322"/>
            <a:ext cx="2656496" cy="584775"/>
          </a:xfrm>
          <a:prstGeom prst="rect">
            <a:avLst/>
          </a:prstGeom>
          <a:noFill/>
        </p:spPr>
        <p:txBody>
          <a:bodyPr wrap="none" rtlCol="0">
            <a:spAutoFit/>
          </a:bodyPr>
          <a:lstStyle/>
          <a:p>
            <a:r>
              <a:rPr lang="zh-CN" altLang="en-US" sz="3200" b="1" dirty="0" smtClean="0">
                <a:effectLst>
                  <a:outerShdw blurRad="38100" dist="38100" dir="2700000" algn="tl">
                    <a:srgbClr val="000000">
                      <a:alpha val="43137"/>
                    </a:srgbClr>
                  </a:outerShdw>
                </a:effectLst>
              </a:rPr>
              <a:t>（现代汉语）</a:t>
            </a:r>
            <a:endParaRPr lang="zh-CN" altLang="en-US" sz="3200" b="1" dirty="0">
              <a:effectLst>
                <a:outerShdw blurRad="38100" dist="38100" dir="2700000" algn="tl">
                  <a:srgbClr val="000000">
                    <a:alpha val="43137"/>
                  </a:srgbClr>
                </a:outerShdw>
              </a:effectLst>
            </a:endParaRPr>
          </a:p>
        </p:txBody>
      </p:sp>
    </p:spTree>
  </p:cSld>
  <p:clrMapOvr>
    <a:masterClrMapping/>
  </p:clrMapOvr>
  <p:transition spd="med">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to="" calcmode="lin" valueType="num">
                                      <p:cBhvr>
                                        <p:cTn id="7" dur="1" fill="hold"/>
                                        <p:tgtEl>
                                          <p:spTgt spid="3">
                                            <p:txEl>
                                              <p:pRg st="1" end="1"/>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 to="" calcmode="lin" valueType="num">
                                      <p:cBhvr>
                                        <p:cTn id="17" dur="1" fill="hold"/>
                                        <p:tgtEl>
                                          <p:spTgt spid="4">
                                            <p:txEl>
                                              <p:pRg st="0" end="0"/>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 to="" calcmode="lin" valueType="num">
                                      <p:cBhvr>
                                        <p:cTn id="22" dur="1" fill="hold"/>
                                        <p:tgtEl>
                                          <p:spTgt spid="5">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b="1" dirty="0" smtClean="0">
                <a:effectLst>
                  <a:outerShdw blurRad="38100" dist="38100" dir="2700000" algn="tl">
                    <a:srgbClr val="000000">
                      <a:alpha val="43137"/>
                    </a:srgbClr>
                  </a:outerShdw>
                </a:effectLst>
                <a:latin typeface="黑体" pitchFamily="49" charset="-122"/>
                <a:ea typeface="黑体" pitchFamily="49" charset="-122"/>
              </a:rPr>
              <a:t>疾</a:t>
            </a:r>
            <a:r>
              <a:rPr lang="en-US" altLang="zh-CN" b="1" dirty="0" smtClean="0">
                <a:effectLst>
                  <a:outerShdw blurRad="38100" dist="38100" dir="2700000" algn="tl">
                    <a:srgbClr val="000000">
                      <a:alpha val="43137"/>
                    </a:srgbClr>
                  </a:outerShdw>
                </a:effectLst>
                <a:latin typeface="黑体" pitchFamily="49" charset="-122"/>
                <a:ea typeface="黑体" pitchFamily="49" charset="-122"/>
              </a:rPr>
              <a:t>—</a:t>
            </a:r>
            <a:r>
              <a:rPr lang="zh-CN" altLang="en-US" b="1" dirty="0" smtClean="0">
                <a:effectLst>
                  <a:outerShdw blurRad="38100" dist="38100" dir="2700000" algn="tl">
                    <a:srgbClr val="000000">
                      <a:alpha val="43137"/>
                    </a:srgbClr>
                  </a:outerShdw>
                </a:effectLst>
                <a:latin typeface="黑体" pitchFamily="49" charset="-122"/>
                <a:ea typeface="黑体" pitchFamily="49" charset="-122"/>
              </a:rPr>
              <a:t>徐</a:t>
            </a:r>
            <a:endParaRPr lang="en-US" altLang="zh-CN" b="1" dirty="0">
              <a:effectLst>
                <a:outerShdw blurRad="38100" dist="38100" dir="2700000" algn="tl">
                  <a:srgbClr val="000000">
                    <a:alpha val="43137"/>
                  </a:srgbClr>
                </a:outerShdw>
              </a:effectLst>
              <a:latin typeface="黑体" pitchFamily="49" charset="-122"/>
              <a:ea typeface="黑体" pitchFamily="49" charset="-122"/>
            </a:endParaRPr>
          </a:p>
          <a:p>
            <a:r>
              <a:rPr lang="zh-CN" altLang="en-US" b="1" dirty="0" smtClean="0">
                <a:effectLst>
                  <a:outerShdw blurRad="38100" dist="38100" dir="2700000" algn="tl">
                    <a:srgbClr val="000000">
                      <a:alpha val="43137"/>
                    </a:srgbClr>
                  </a:outerShdw>
                </a:effectLst>
                <a:latin typeface="黑体" pitchFamily="49" charset="-122"/>
                <a:ea typeface="黑体" pitchFamily="49" charset="-122"/>
              </a:rPr>
              <a:t>速</a:t>
            </a:r>
            <a:r>
              <a:rPr lang="en-US" altLang="zh-CN" b="1" dirty="0" smtClean="0">
                <a:effectLst>
                  <a:outerShdw blurRad="38100" dist="38100" dir="2700000" algn="tl">
                    <a:srgbClr val="000000">
                      <a:alpha val="43137"/>
                    </a:srgbClr>
                  </a:outerShdw>
                </a:effectLst>
                <a:latin typeface="黑体" pitchFamily="49" charset="-122"/>
                <a:ea typeface="黑体" pitchFamily="49" charset="-122"/>
              </a:rPr>
              <a:t>—</a:t>
            </a:r>
            <a:r>
              <a:rPr lang="zh-CN" altLang="en-US" b="1" dirty="0" smtClean="0">
                <a:effectLst>
                  <a:outerShdw blurRad="38100" dist="38100" dir="2700000" algn="tl">
                    <a:srgbClr val="000000">
                      <a:alpha val="43137"/>
                    </a:srgbClr>
                  </a:outerShdw>
                </a:effectLst>
                <a:latin typeface="黑体" pitchFamily="49" charset="-122"/>
                <a:ea typeface="黑体" pitchFamily="49" charset="-122"/>
              </a:rPr>
              <a:t>迟</a:t>
            </a:r>
            <a:endParaRPr lang="en-US" altLang="zh-CN" b="1" dirty="0" smtClean="0">
              <a:effectLst>
                <a:outerShdw blurRad="38100" dist="38100" dir="2700000" algn="tl">
                  <a:srgbClr val="000000">
                    <a:alpha val="43137"/>
                  </a:srgbClr>
                </a:outerShdw>
              </a:effectLst>
              <a:latin typeface="黑体" pitchFamily="49" charset="-122"/>
              <a:ea typeface="黑体" pitchFamily="49" charset="-122"/>
            </a:endParaRPr>
          </a:p>
          <a:p>
            <a:r>
              <a:rPr lang="en-US" b="1" dirty="0">
                <a:effectLst>
                  <a:outerShdw blurRad="38100" dist="38100" dir="2700000" algn="tl">
                    <a:srgbClr val="000000">
                      <a:alpha val="43137"/>
                    </a:srgbClr>
                  </a:outerShdw>
                </a:effectLst>
                <a:latin typeface="黑体" pitchFamily="49" charset="-122"/>
                <a:ea typeface="黑体" pitchFamily="49" charset="-122"/>
              </a:rPr>
              <a:t>*</a:t>
            </a:r>
            <a:r>
              <a:rPr lang="zh-CN" altLang="en-US" b="1" dirty="0">
                <a:effectLst>
                  <a:outerShdw blurRad="38100" dist="38100" dir="2700000" algn="tl">
                    <a:srgbClr val="000000">
                      <a:alpha val="43137"/>
                    </a:srgbClr>
                  </a:outerShdw>
                </a:effectLst>
                <a:latin typeface="黑体" pitchFamily="49" charset="-122"/>
                <a:ea typeface="黑体" pitchFamily="49" charset="-122"/>
              </a:rPr>
              <a:t>疾</a:t>
            </a:r>
            <a:r>
              <a:rPr lang="en-US" b="1" dirty="0">
                <a:effectLst>
                  <a:outerShdw blurRad="38100" dist="38100" dir="2700000" algn="tl">
                    <a:srgbClr val="000000">
                      <a:alpha val="43137"/>
                    </a:srgbClr>
                  </a:outerShdw>
                </a:effectLst>
                <a:latin typeface="黑体" pitchFamily="49" charset="-122"/>
                <a:ea typeface="黑体" pitchFamily="49" charset="-122"/>
              </a:rPr>
              <a:t>-</a:t>
            </a:r>
            <a:r>
              <a:rPr lang="zh-CN" altLang="en-US" b="1" dirty="0" smtClean="0">
                <a:effectLst>
                  <a:outerShdw blurRad="38100" dist="38100" dir="2700000" algn="tl">
                    <a:srgbClr val="000000">
                      <a:alpha val="43137"/>
                    </a:srgbClr>
                  </a:outerShdw>
                </a:effectLst>
                <a:latin typeface="黑体" pitchFamily="49" charset="-122"/>
                <a:ea typeface="黑体" pitchFamily="49" charset="-122"/>
              </a:rPr>
              <a:t>慢、</a:t>
            </a:r>
            <a:r>
              <a:rPr lang="en-US" b="1" dirty="0" smtClean="0">
                <a:effectLst>
                  <a:outerShdw blurRad="38100" dist="38100" dir="2700000" algn="tl">
                    <a:srgbClr val="000000">
                      <a:alpha val="43137"/>
                    </a:srgbClr>
                  </a:outerShdw>
                </a:effectLst>
                <a:latin typeface="黑体" pitchFamily="49" charset="-122"/>
                <a:ea typeface="黑体" pitchFamily="49" charset="-122"/>
              </a:rPr>
              <a:t>*</a:t>
            </a:r>
            <a:r>
              <a:rPr lang="zh-CN" altLang="en-US" b="1" dirty="0">
                <a:effectLst>
                  <a:outerShdw blurRad="38100" dist="38100" dir="2700000" algn="tl">
                    <a:srgbClr val="000000">
                      <a:alpha val="43137"/>
                    </a:srgbClr>
                  </a:outerShdw>
                </a:effectLst>
                <a:latin typeface="黑体" pitchFamily="49" charset="-122"/>
                <a:ea typeface="黑体" pitchFamily="49" charset="-122"/>
              </a:rPr>
              <a:t>速</a:t>
            </a:r>
            <a:r>
              <a:rPr lang="en-US" b="1" dirty="0">
                <a:effectLst>
                  <a:outerShdw blurRad="38100" dist="38100" dir="2700000" algn="tl">
                    <a:srgbClr val="000000">
                      <a:alpha val="43137"/>
                    </a:srgbClr>
                  </a:outerShdw>
                </a:effectLst>
                <a:latin typeface="黑体" pitchFamily="49" charset="-122"/>
                <a:ea typeface="黑体" pitchFamily="49" charset="-122"/>
              </a:rPr>
              <a:t>-</a:t>
            </a:r>
            <a:r>
              <a:rPr lang="zh-CN" altLang="en-US" b="1" dirty="0" smtClean="0">
                <a:effectLst>
                  <a:outerShdw blurRad="38100" dist="38100" dir="2700000" algn="tl">
                    <a:srgbClr val="000000">
                      <a:alpha val="43137"/>
                    </a:srgbClr>
                  </a:outerShdw>
                </a:effectLst>
                <a:latin typeface="黑体" pitchFamily="49" charset="-122"/>
                <a:ea typeface="黑体" pitchFamily="49" charset="-122"/>
              </a:rPr>
              <a:t>慢</a:t>
            </a:r>
            <a:endParaRPr lang="en-US" altLang="zh-CN" b="1" dirty="0" smtClean="0">
              <a:effectLst>
                <a:outerShdw blurRad="38100" dist="38100" dir="2700000" algn="tl">
                  <a:srgbClr val="000000">
                    <a:alpha val="43137"/>
                  </a:srgbClr>
                </a:outerShdw>
              </a:effectLst>
              <a:latin typeface="黑体" pitchFamily="49" charset="-122"/>
              <a:ea typeface="黑体" pitchFamily="49" charset="-122"/>
            </a:endParaRPr>
          </a:p>
          <a:p>
            <a:r>
              <a:rPr lang="en-US" b="1" dirty="0" smtClean="0">
                <a:effectLst>
                  <a:outerShdw blurRad="38100" dist="38100" dir="2700000" algn="tl">
                    <a:srgbClr val="000000">
                      <a:alpha val="43137"/>
                    </a:srgbClr>
                  </a:outerShdw>
                </a:effectLst>
                <a:latin typeface="黑体" pitchFamily="49" charset="-122"/>
                <a:ea typeface="黑体" pitchFamily="49" charset="-122"/>
              </a:rPr>
              <a:t>*</a:t>
            </a:r>
            <a:r>
              <a:rPr lang="zh-CN" altLang="en-US" b="1" dirty="0">
                <a:effectLst>
                  <a:outerShdw blurRad="38100" dist="38100" dir="2700000" algn="tl">
                    <a:srgbClr val="000000">
                      <a:alpha val="43137"/>
                    </a:srgbClr>
                  </a:outerShdw>
                </a:effectLst>
                <a:latin typeface="黑体" pitchFamily="49" charset="-122"/>
                <a:ea typeface="黑体" pitchFamily="49" charset="-122"/>
              </a:rPr>
              <a:t>徐</a:t>
            </a:r>
            <a:r>
              <a:rPr lang="en-US" b="1" dirty="0">
                <a:effectLst>
                  <a:outerShdw blurRad="38100" dist="38100" dir="2700000" algn="tl">
                    <a:srgbClr val="000000">
                      <a:alpha val="43137"/>
                    </a:srgbClr>
                  </a:outerShdw>
                </a:effectLst>
                <a:latin typeface="黑体" pitchFamily="49" charset="-122"/>
                <a:ea typeface="黑体" pitchFamily="49" charset="-122"/>
              </a:rPr>
              <a:t>-</a:t>
            </a:r>
            <a:r>
              <a:rPr lang="zh-CN" altLang="en-US" b="1" dirty="0" smtClean="0">
                <a:effectLst>
                  <a:outerShdw blurRad="38100" dist="38100" dir="2700000" algn="tl">
                    <a:srgbClr val="000000">
                      <a:alpha val="43137"/>
                    </a:srgbClr>
                  </a:outerShdw>
                </a:effectLst>
                <a:latin typeface="黑体" pitchFamily="49" charset="-122"/>
                <a:ea typeface="黑体" pitchFamily="49" charset="-122"/>
              </a:rPr>
              <a:t>快、</a:t>
            </a:r>
            <a:r>
              <a:rPr lang="en-US" b="1" dirty="0" smtClean="0">
                <a:effectLst>
                  <a:outerShdw blurRad="38100" dist="38100" dir="2700000" algn="tl">
                    <a:srgbClr val="000000">
                      <a:alpha val="43137"/>
                    </a:srgbClr>
                  </a:outerShdw>
                </a:effectLst>
                <a:latin typeface="黑体" pitchFamily="49" charset="-122"/>
                <a:ea typeface="黑体" pitchFamily="49" charset="-122"/>
              </a:rPr>
              <a:t>*</a:t>
            </a:r>
            <a:r>
              <a:rPr lang="zh-CN" altLang="en-US" b="1" dirty="0">
                <a:effectLst>
                  <a:outerShdw blurRad="38100" dist="38100" dir="2700000" algn="tl">
                    <a:srgbClr val="000000">
                      <a:alpha val="43137"/>
                    </a:srgbClr>
                  </a:outerShdw>
                </a:effectLst>
                <a:latin typeface="黑体" pitchFamily="49" charset="-122"/>
                <a:ea typeface="黑体" pitchFamily="49" charset="-122"/>
              </a:rPr>
              <a:t>迟</a:t>
            </a:r>
            <a:r>
              <a:rPr lang="en-US" b="1" dirty="0">
                <a:effectLst>
                  <a:outerShdw blurRad="38100" dist="38100" dir="2700000" algn="tl">
                    <a:srgbClr val="000000">
                      <a:alpha val="43137"/>
                    </a:srgbClr>
                  </a:outerShdw>
                </a:effectLst>
                <a:latin typeface="黑体" pitchFamily="49" charset="-122"/>
                <a:ea typeface="黑体" pitchFamily="49" charset="-122"/>
              </a:rPr>
              <a:t>-</a:t>
            </a:r>
            <a:r>
              <a:rPr lang="zh-CN" altLang="en-US" b="1" dirty="0" smtClean="0">
                <a:effectLst>
                  <a:outerShdw blurRad="38100" dist="38100" dir="2700000" algn="tl">
                    <a:srgbClr val="000000">
                      <a:alpha val="43137"/>
                    </a:srgbClr>
                  </a:outerShdw>
                </a:effectLst>
                <a:latin typeface="黑体" pitchFamily="49" charset="-122"/>
                <a:ea typeface="黑体" pitchFamily="49" charset="-122"/>
              </a:rPr>
              <a:t>快</a:t>
            </a:r>
            <a:endParaRPr lang="en-US" altLang="zh-CN" b="1" dirty="0" smtClean="0">
              <a:effectLst>
                <a:outerShdw blurRad="38100" dist="38100" dir="2700000" algn="tl">
                  <a:srgbClr val="000000">
                    <a:alpha val="43137"/>
                  </a:srgbClr>
                </a:outerShdw>
              </a:effectLst>
              <a:latin typeface="黑体" pitchFamily="49" charset="-122"/>
              <a:ea typeface="黑体" pitchFamily="49" charset="-122"/>
            </a:endParaRPr>
          </a:p>
          <a:p>
            <a:endParaRPr lang="zh-CN" altLang="en-US" b="1" dirty="0">
              <a:effectLst>
                <a:outerShdw blurRad="38100" dist="38100" dir="2700000" algn="tl">
                  <a:srgbClr val="000000">
                    <a:alpha val="43137"/>
                  </a:srgbClr>
                </a:outerShdw>
              </a:effectLst>
            </a:endParaRPr>
          </a:p>
        </p:txBody>
      </p:sp>
      <p:sp>
        <p:nvSpPr>
          <p:cNvPr id="4" name="TextBox 3"/>
          <p:cNvSpPr txBox="1"/>
          <p:nvPr/>
        </p:nvSpPr>
        <p:spPr>
          <a:xfrm>
            <a:off x="2357422" y="1928802"/>
            <a:ext cx="2656496" cy="584775"/>
          </a:xfrm>
          <a:prstGeom prst="rect">
            <a:avLst/>
          </a:prstGeom>
          <a:noFill/>
        </p:spPr>
        <p:txBody>
          <a:bodyPr wrap="none" rtlCol="0">
            <a:spAutoFit/>
          </a:bodyPr>
          <a:lstStyle/>
          <a:p>
            <a:r>
              <a:rPr lang="zh-CN" altLang="en-US" sz="3200" b="1" dirty="0" smtClean="0">
                <a:effectLst>
                  <a:outerShdw blurRad="38100" dist="38100" dir="2700000" algn="tl">
                    <a:srgbClr val="000000">
                      <a:alpha val="43137"/>
                    </a:srgbClr>
                  </a:outerShdw>
                </a:effectLst>
              </a:rPr>
              <a:t>（上古汉语）</a:t>
            </a:r>
            <a:endParaRPr lang="zh-CN" altLang="en-US" sz="3200" b="1" dirty="0">
              <a:effectLst>
                <a:outerShdw blurRad="38100" dist="38100" dir="2700000" algn="tl">
                  <a:srgbClr val="000000">
                    <a:alpha val="43137"/>
                  </a:srgbClr>
                </a:outerShdw>
              </a:effectLst>
            </a:endParaRPr>
          </a:p>
        </p:txBody>
      </p:sp>
      <p:sp>
        <p:nvSpPr>
          <p:cNvPr id="5" name="TextBox 4"/>
          <p:cNvSpPr txBox="1"/>
          <p:nvPr/>
        </p:nvSpPr>
        <p:spPr>
          <a:xfrm>
            <a:off x="3857620" y="3071810"/>
            <a:ext cx="2656496" cy="861774"/>
          </a:xfrm>
          <a:prstGeom prst="rect">
            <a:avLst/>
          </a:prstGeom>
          <a:noFill/>
        </p:spPr>
        <p:txBody>
          <a:bodyPr wrap="none" rtlCol="0">
            <a:spAutoFit/>
          </a:bodyPr>
          <a:lstStyle/>
          <a:p>
            <a:r>
              <a:rPr lang="zh-CN" altLang="en-US" sz="3200" b="1" dirty="0" smtClean="0">
                <a:effectLst>
                  <a:outerShdw blurRad="38100" dist="38100" dir="2700000" algn="tl">
                    <a:srgbClr val="000000">
                      <a:alpha val="43137"/>
                    </a:srgbClr>
                  </a:outerShdw>
                </a:effectLst>
              </a:rPr>
              <a:t>（上古汉语）</a:t>
            </a:r>
          </a:p>
          <a:p>
            <a:endParaRPr lang="zh-CN" altLang="en-US" dirty="0"/>
          </a:p>
        </p:txBody>
      </p:sp>
    </p:spTree>
  </p:cSld>
  <p:clrMapOvr>
    <a:masterClrMapping/>
  </p:clrMapOvr>
  <p:transition spd="med">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to="" calcmode="lin" valueType="num">
                                      <p:cBhvr>
                                        <p:cTn id="7" dur="1" fill="hold"/>
                                        <p:tgtEl>
                                          <p:spTgt spid="4">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to="" calcmode="lin" valueType="num">
                                      <p:cBhvr>
                                        <p:cTn id="17" dur="1" fill="hold"/>
                                        <p:tgtEl>
                                          <p:spTgt spid="3">
                                            <p:txEl>
                                              <p:pRg st="3" end="3"/>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 to="" calcmode="lin" valueType="num">
                                      <p:cBhvr>
                                        <p:cTn id="22" dur="1" fill="hold"/>
                                        <p:tgtEl>
                                          <p:spTgt spid="5">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a:buFont typeface="Wingdings" pitchFamily="2" charset="2"/>
              <a:buChar char="l"/>
            </a:pPr>
            <a:r>
              <a:rPr lang="en-US" b="1" dirty="0" smtClean="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latin typeface="黑体" pitchFamily="49" charset="-122"/>
                <a:ea typeface="黑体" pitchFamily="49" charset="-122"/>
              </a:rPr>
              <a:t>2.2 </a:t>
            </a:r>
            <a:r>
              <a:rPr lang="zh-CN" altLang="en-US" b="1" dirty="0" smtClean="0">
                <a:effectLst>
                  <a:outerShdw blurRad="38100" dist="38100" dir="2700000" algn="tl">
                    <a:srgbClr val="000000">
                      <a:alpha val="43137"/>
                    </a:srgbClr>
                  </a:outerShdw>
                </a:effectLst>
                <a:latin typeface="黑体" pitchFamily="49" charset="-122"/>
                <a:ea typeface="黑体" pitchFamily="49" charset="-122"/>
              </a:rPr>
              <a:t>反义词的语义类型</a:t>
            </a:r>
            <a:endParaRPr lang="en-US" altLang="zh-CN" b="1" dirty="0" smtClean="0">
              <a:effectLst>
                <a:outerShdw blurRad="38100" dist="38100" dir="2700000" algn="tl">
                  <a:srgbClr val="000000">
                    <a:alpha val="43137"/>
                  </a:srgbClr>
                </a:outerShdw>
              </a:effectLst>
              <a:latin typeface="黑体" pitchFamily="49" charset="-122"/>
              <a:ea typeface="黑体" pitchFamily="49" charset="-122"/>
            </a:endParaRPr>
          </a:p>
          <a:p>
            <a:r>
              <a:rPr lang="zh-CN" altLang="en-US" b="1" dirty="0">
                <a:effectLst>
                  <a:outerShdw blurRad="38100" dist="38100" dir="2700000" algn="tl">
                    <a:srgbClr val="000000">
                      <a:alpha val="43137"/>
                    </a:srgbClr>
                  </a:outerShdw>
                </a:effectLst>
              </a:rPr>
              <a:t>根据反义词的内部语义关系</a:t>
            </a:r>
            <a:r>
              <a:rPr lang="zh-CN" altLang="en-US" b="1" dirty="0" smtClean="0">
                <a:effectLst>
                  <a:outerShdw blurRad="38100" dist="38100" dir="2700000" algn="tl">
                    <a:srgbClr val="000000">
                      <a:alpha val="43137"/>
                    </a:srgbClr>
                  </a:outerShdw>
                </a:effectLst>
              </a:rPr>
              <a:t>，一般</a:t>
            </a:r>
            <a:r>
              <a:rPr lang="zh-CN" altLang="en-US" b="1" dirty="0">
                <a:effectLst>
                  <a:outerShdw blurRad="38100" dist="38100" dir="2700000" algn="tl">
                    <a:srgbClr val="000000">
                      <a:alpha val="43137"/>
                    </a:srgbClr>
                  </a:outerShdw>
                </a:effectLst>
              </a:rPr>
              <a:t>把反义词分为“反义类反义词”、“互补类反义词”和“相向类反义词”三大类</a:t>
            </a:r>
            <a:r>
              <a:rPr lang="zh-CN" altLang="en-US" b="1" dirty="0" smtClean="0">
                <a:effectLst>
                  <a:outerShdw blurRad="38100" dist="38100" dir="2700000" algn="tl">
                    <a:srgbClr val="000000">
                      <a:alpha val="43137"/>
                    </a:srgbClr>
                  </a:outerShdw>
                </a:effectLst>
              </a:rPr>
              <a:t>。</a:t>
            </a:r>
            <a:endParaRPr lang="en-US" altLang="zh-CN" b="1" dirty="0" smtClean="0">
              <a:effectLst>
                <a:outerShdw blurRad="38100" dist="38100" dir="2700000" algn="tl">
                  <a:srgbClr val="000000">
                    <a:alpha val="43137"/>
                  </a:srgbClr>
                </a:outerShdw>
              </a:effectLst>
            </a:endParaRPr>
          </a:p>
          <a:p>
            <a:endParaRPr lang="zh-CN" altLang="en-US" b="1" dirty="0">
              <a:effectLst>
                <a:outerShdw blurRad="38100" dist="38100" dir="2700000" algn="tl">
                  <a:srgbClr val="000000">
                    <a:alpha val="43137"/>
                  </a:srgbClr>
                </a:outerShdw>
              </a:effectLst>
            </a:endParaRPr>
          </a:p>
          <a:p>
            <a:endParaRPr lang="zh-CN" altLang="en-US" dirty="0"/>
          </a:p>
        </p:txBody>
      </p:sp>
    </p:spTree>
  </p:cSld>
  <p:clrMapOvr>
    <a:masterClrMapping/>
  </p:clrMapOvr>
  <p:transition spd="med">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to="" calcmode="lin" valueType="num">
                                      <p:cBhvr>
                                        <p:cTn id="7"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a:buFont typeface="Wingdings" pitchFamily="2" charset="2"/>
              <a:buChar char="Ø"/>
            </a:pPr>
            <a:r>
              <a:rPr lang="zh-CN" altLang="en-US" b="1" dirty="0">
                <a:effectLst>
                  <a:outerShdw blurRad="38100" dist="38100" dir="2700000" algn="tl">
                    <a:srgbClr val="000000">
                      <a:alpha val="43137"/>
                    </a:srgbClr>
                  </a:outerShdw>
                </a:effectLst>
              </a:rPr>
              <a:t>反义类反义词指的是</a:t>
            </a:r>
            <a:r>
              <a:rPr lang="en-US" b="1" dirty="0">
                <a:effectLst>
                  <a:outerShdw blurRad="38100" dist="38100" dir="2700000" algn="tl">
                    <a:srgbClr val="000000">
                      <a:alpha val="43137"/>
                    </a:srgbClr>
                  </a:outerShdw>
                </a:effectLst>
              </a:rPr>
              <a:t>A</a:t>
            </a:r>
            <a:r>
              <a:rPr lang="zh-CN" altLang="en-US" b="1" dirty="0">
                <a:effectLst>
                  <a:outerShdw blurRad="38100" dist="38100" dir="2700000" algn="tl">
                    <a:srgbClr val="000000">
                      <a:alpha val="43137"/>
                    </a:srgbClr>
                  </a:outerShdw>
                </a:effectLst>
              </a:rPr>
              <a:t>、</a:t>
            </a:r>
            <a:r>
              <a:rPr lang="en-US" b="1" dirty="0">
                <a:effectLst>
                  <a:outerShdw blurRad="38100" dist="38100" dir="2700000" algn="tl">
                    <a:srgbClr val="000000">
                      <a:alpha val="43137"/>
                    </a:srgbClr>
                  </a:outerShdw>
                </a:effectLst>
              </a:rPr>
              <a:t>B</a:t>
            </a:r>
            <a:r>
              <a:rPr lang="zh-CN" altLang="en-US" b="1" dirty="0">
                <a:effectLst>
                  <a:outerShdw blurRad="38100" dist="38100" dir="2700000" algn="tl">
                    <a:srgbClr val="000000">
                      <a:alpha val="43137"/>
                    </a:srgbClr>
                  </a:outerShdw>
                </a:effectLst>
              </a:rPr>
              <a:t>两个反义词的意义处在两个极端，具有极性对立关系，它们之间存在着非</a:t>
            </a:r>
            <a:r>
              <a:rPr lang="en-US" b="1" dirty="0">
                <a:effectLst>
                  <a:outerShdw blurRad="38100" dist="38100" dir="2700000" algn="tl">
                    <a:srgbClr val="000000">
                      <a:alpha val="43137"/>
                    </a:srgbClr>
                  </a:outerShdw>
                </a:effectLst>
              </a:rPr>
              <a:t>A</a:t>
            </a:r>
            <a:r>
              <a:rPr lang="zh-CN" altLang="en-US" b="1" dirty="0">
                <a:effectLst>
                  <a:outerShdw blurRad="38100" dist="38100" dir="2700000" algn="tl">
                    <a:srgbClr val="000000">
                      <a:alpha val="43137"/>
                    </a:srgbClr>
                  </a:outerShdw>
                </a:effectLst>
              </a:rPr>
              <a:t>非</a:t>
            </a:r>
            <a:r>
              <a:rPr lang="en-US" b="1" dirty="0">
                <a:effectLst>
                  <a:outerShdw blurRad="38100" dist="38100" dir="2700000" algn="tl">
                    <a:srgbClr val="000000">
                      <a:alpha val="43137"/>
                    </a:srgbClr>
                  </a:outerShdw>
                </a:effectLst>
              </a:rPr>
              <a:t>B</a:t>
            </a:r>
            <a:r>
              <a:rPr lang="zh-CN" altLang="en-US" b="1" dirty="0">
                <a:effectLst>
                  <a:outerShdw blurRad="38100" dist="38100" dir="2700000" algn="tl">
                    <a:srgbClr val="000000">
                      <a:alpha val="43137"/>
                    </a:srgbClr>
                  </a:outerShdw>
                </a:effectLst>
              </a:rPr>
              <a:t>的中间状态</a:t>
            </a:r>
            <a:r>
              <a:rPr lang="zh-CN" altLang="en-US" b="1" dirty="0" smtClean="0">
                <a:effectLst>
                  <a:outerShdw blurRad="38100" dist="38100" dir="2700000" algn="tl">
                    <a:srgbClr val="000000">
                      <a:alpha val="43137"/>
                    </a:srgbClr>
                  </a:outerShdw>
                </a:effectLst>
              </a:rPr>
              <a:t>。</a:t>
            </a:r>
            <a:endParaRPr lang="en-US" altLang="zh-CN" b="1" dirty="0" smtClean="0">
              <a:effectLst>
                <a:outerShdw blurRad="38100" dist="38100" dir="2700000" algn="tl">
                  <a:srgbClr val="000000">
                    <a:alpha val="43137"/>
                  </a:srgbClr>
                </a:outerShdw>
              </a:effectLst>
            </a:endParaRPr>
          </a:p>
          <a:p>
            <a:r>
              <a:rPr lang="zh-CN" altLang="en-US" b="1" dirty="0" smtClean="0">
                <a:effectLst>
                  <a:outerShdw blurRad="38100" dist="38100" dir="2700000" algn="tl">
                    <a:srgbClr val="000000">
                      <a:alpha val="43137"/>
                    </a:srgbClr>
                  </a:outerShdw>
                </a:effectLst>
                <a:latin typeface="+mn-ea"/>
              </a:rPr>
              <a:t>毁</a:t>
            </a:r>
            <a:r>
              <a:rPr lang="en-US" b="1" dirty="0">
                <a:effectLst>
                  <a:outerShdw blurRad="38100" dist="38100" dir="2700000" algn="tl">
                    <a:srgbClr val="000000">
                      <a:alpha val="43137"/>
                    </a:srgbClr>
                  </a:outerShdw>
                </a:effectLst>
                <a:latin typeface="+mn-ea"/>
              </a:rPr>
              <a:t>-</a:t>
            </a:r>
            <a:r>
              <a:rPr lang="zh-CN" altLang="en-US" b="1" dirty="0" smtClean="0">
                <a:effectLst>
                  <a:outerShdw blurRad="38100" dist="38100" dir="2700000" algn="tl">
                    <a:srgbClr val="000000">
                      <a:alpha val="43137"/>
                    </a:srgbClr>
                  </a:outerShdw>
                </a:effectLst>
                <a:latin typeface="+mn-ea"/>
              </a:rPr>
              <a:t>誊、哭</a:t>
            </a:r>
            <a:r>
              <a:rPr lang="en-US" b="1" dirty="0">
                <a:effectLst>
                  <a:outerShdw blurRad="38100" dist="38100" dir="2700000" algn="tl">
                    <a:srgbClr val="000000">
                      <a:alpha val="43137"/>
                    </a:srgbClr>
                  </a:outerShdw>
                </a:effectLst>
                <a:latin typeface="+mn-ea"/>
              </a:rPr>
              <a:t>-</a:t>
            </a:r>
            <a:r>
              <a:rPr lang="zh-CN" altLang="en-US" b="1" dirty="0" smtClean="0">
                <a:effectLst>
                  <a:outerShdw blurRad="38100" dist="38100" dir="2700000" algn="tl">
                    <a:srgbClr val="000000">
                      <a:alpha val="43137"/>
                    </a:srgbClr>
                  </a:outerShdw>
                </a:effectLst>
                <a:latin typeface="+mn-ea"/>
              </a:rPr>
              <a:t>笑、憎</a:t>
            </a:r>
            <a:r>
              <a:rPr lang="en-US" b="1" dirty="0">
                <a:effectLst>
                  <a:outerShdw blurRad="38100" dist="38100" dir="2700000" algn="tl">
                    <a:srgbClr val="000000">
                      <a:alpha val="43137"/>
                    </a:srgbClr>
                  </a:outerShdw>
                </a:effectLst>
                <a:latin typeface="+mn-ea"/>
              </a:rPr>
              <a:t>-</a:t>
            </a:r>
            <a:r>
              <a:rPr lang="zh-CN" altLang="en-US" b="1" dirty="0" smtClean="0">
                <a:effectLst>
                  <a:outerShdw blurRad="38100" dist="38100" dir="2700000" algn="tl">
                    <a:srgbClr val="000000">
                      <a:alpha val="43137"/>
                    </a:srgbClr>
                  </a:outerShdw>
                </a:effectLst>
                <a:latin typeface="+mn-ea"/>
              </a:rPr>
              <a:t>爱、贺</a:t>
            </a:r>
            <a:r>
              <a:rPr lang="en-US" b="1" dirty="0">
                <a:effectLst>
                  <a:outerShdw blurRad="38100" dist="38100" dir="2700000" algn="tl">
                    <a:srgbClr val="000000">
                      <a:alpha val="43137"/>
                    </a:srgbClr>
                  </a:outerShdw>
                </a:effectLst>
                <a:latin typeface="+mn-ea"/>
              </a:rPr>
              <a:t>-</a:t>
            </a:r>
            <a:r>
              <a:rPr lang="zh-CN" altLang="en-US" b="1" dirty="0" smtClean="0">
                <a:effectLst>
                  <a:outerShdw blurRad="38100" dist="38100" dir="2700000" algn="tl">
                    <a:srgbClr val="000000">
                      <a:alpha val="43137"/>
                    </a:srgbClr>
                  </a:outerShdw>
                </a:effectLst>
                <a:latin typeface="+mn-ea"/>
              </a:rPr>
              <a:t>吊、始</a:t>
            </a:r>
            <a:r>
              <a:rPr lang="en-US" b="1" dirty="0">
                <a:effectLst>
                  <a:outerShdw blurRad="38100" dist="38100" dir="2700000" algn="tl">
                    <a:srgbClr val="000000">
                      <a:alpha val="43137"/>
                    </a:srgbClr>
                  </a:outerShdw>
                </a:effectLst>
                <a:latin typeface="+mn-ea"/>
              </a:rPr>
              <a:t>-</a:t>
            </a:r>
            <a:r>
              <a:rPr lang="zh-CN" altLang="en-US" b="1" dirty="0" smtClean="0">
                <a:effectLst>
                  <a:outerShdw blurRad="38100" dist="38100" dir="2700000" algn="tl">
                    <a:srgbClr val="000000">
                      <a:alpha val="43137"/>
                    </a:srgbClr>
                  </a:outerShdw>
                </a:effectLst>
                <a:latin typeface="+mn-ea"/>
              </a:rPr>
              <a:t>终、褒</a:t>
            </a:r>
            <a:r>
              <a:rPr lang="en-US" b="1" dirty="0">
                <a:effectLst>
                  <a:outerShdw blurRad="38100" dist="38100" dir="2700000" algn="tl">
                    <a:srgbClr val="000000">
                      <a:alpha val="43137"/>
                    </a:srgbClr>
                  </a:outerShdw>
                </a:effectLst>
                <a:latin typeface="+mn-ea"/>
              </a:rPr>
              <a:t>-</a:t>
            </a:r>
            <a:r>
              <a:rPr lang="zh-CN" altLang="en-US" b="1" dirty="0" smtClean="0">
                <a:effectLst>
                  <a:outerShdw blurRad="38100" dist="38100" dir="2700000" algn="tl">
                    <a:srgbClr val="000000">
                      <a:alpha val="43137"/>
                    </a:srgbClr>
                  </a:outerShdw>
                </a:effectLst>
                <a:latin typeface="+mn-ea"/>
              </a:rPr>
              <a:t>贬、晦</a:t>
            </a:r>
            <a:r>
              <a:rPr lang="en-US" b="1" dirty="0">
                <a:effectLst>
                  <a:outerShdw blurRad="38100" dist="38100" dir="2700000" algn="tl">
                    <a:srgbClr val="000000">
                      <a:alpha val="43137"/>
                    </a:srgbClr>
                  </a:outerShdw>
                </a:effectLst>
                <a:latin typeface="+mn-ea"/>
              </a:rPr>
              <a:t>-</a:t>
            </a:r>
            <a:r>
              <a:rPr lang="zh-CN" altLang="en-US" b="1" dirty="0" smtClean="0">
                <a:effectLst>
                  <a:outerShdw blurRad="38100" dist="38100" dir="2700000" algn="tl">
                    <a:srgbClr val="000000">
                      <a:alpha val="43137"/>
                    </a:srgbClr>
                  </a:outerShdw>
                </a:effectLst>
                <a:latin typeface="+mn-ea"/>
              </a:rPr>
              <a:t>朔、旦</a:t>
            </a:r>
            <a:r>
              <a:rPr lang="en-US" b="1" dirty="0">
                <a:effectLst>
                  <a:outerShdw blurRad="38100" dist="38100" dir="2700000" algn="tl">
                    <a:srgbClr val="000000">
                      <a:alpha val="43137"/>
                    </a:srgbClr>
                  </a:outerShdw>
                </a:effectLst>
                <a:latin typeface="+mn-ea"/>
              </a:rPr>
              <a:t>-</a:t>
            </a:r>
            <a:r>
              <a:rPr lang="zh-CN" altLang="en-US" b="1" dirty="0" smtClean="0">
                <a:effectLst>
                  <a:outerShdw blurRad="38100" dist="38100" dir="2700000" algn="tl">
                    <a:srgbClr val="000000">
                      <a:alpha val="43137"/>
                    </a:srgbClr>
                  </a:outerShdw>
                </a:effectLst>
                <a:latin typeface="+mn-ea"/>
              </a:rPr>
              <a:t>暮、本</a:t>
            </a:r>
            <a:r>
              <a:rPr lang="en-US" b="1" dirty="0">
                <a:effectLst>
                  <a:outerShdw blurRad="38100" dist="38100" dir="2700000" algn="tl">
                    <a:srgbClr val="000000">
                      <a:alpha val="43137"/>
                    </a:srgbClr>
                  </a:outerShdw>
                </a:effectLst>
                <a:latin typeface="+mn-ea"/>
              </a:rPr>
              <a:t>-</a:t>
            </a:r>
            <a:r>
              <a:rPr lang="zh-CN" altLang="en-US" b="1" dirty="0" smtClean="0">
                <a:effectLst>
                  <a:outerShdw blurRad="38100" dist="38100" dir="2700000" algn="tl">
                    <a:srgbClr val="000000">
                      <a:alpha val="43137"/>
                    </a:srgbClr>
                  </a:outerShdw>
                </a:effectLst>
                <a:latin typeface="+mn-ea"/>
              </a:rPr>
              <a:t>末、首</a:t>
            </a:r>
            <a:r>
              <a:rPr lang="en-US" b="1" dirty="0">
                <a:effectLst>
                  <a:outerShdw blurRad="38100" dist="38100" dir="2700000" algn="tl">
                    <a:srgbClr val="000000">
                      <a:alpha val="43137"/>
                    </a:srgbClr>
                  </a:outerShdw>
                </a:effectLst>
                <a:latin typeface="+mn-ea"/>
              </a:rPr>
              <a:t>-</a:t>
            </a:r>
            <a:r>
              <a:rPr lang="zh-CN" altLang="en-US" b="1" dirty="0" smtClean="0">
                <a:effectLst>
                  <a:outerShdw blurRad="38100" dist="38100" dir="2700000" algn="tl">
                    <a:srgbClr val="000000">
                      <a:alpha val="43137"/>
                    </a:srgbClr>
                  </a:outerShdw>
                </a:effectLst>
                <a:latin typeface="+mn-ea"/>
              </a:rPr>
              <a:t>尾、苦</a:t>
            </a:r>
            <a:r>
              <a:rPr lang="en-US" b="1" dirty="0">
                <a:effectLst>
                  <a:outerShdw blurRad="38100" dist="38100" dir="2700000" algn="tl">
                    <a:srgbClr val="000000">
                      <a:alpha val="43137"/>
                    </a:srgbClr>
                  </a:outerShdw>
                </a:effectLst>
                <a:latin typeface="+mn-ea"/>
              </a:rPr>
              <a:t>-</a:t>
            </a:r>
            <a:r>
              <a:rPr lang="zh-CN" altLang="en-US" b="1" dirty="0" smtClean="0">
                <a:effectLst>
                  <a:outerShdw blurRad="38100" dist="38100" dir="2700000" algn="tl">
                    <a:srgbClr val="000000">
                      <a:alpha val="43137"/>
                    </a:srgbClr>
                  </a:outerShdw>
                </a:effectLst>
                <a:latin typeface="+mn-ea"/>
              </a:rPr>
              <a:t>甘、巧</a:t>
            </a:r>
            <a:r>
              <a:rPr lang="en-US" b="1" dirty="0">
                <a:effectLst>
                  <a:outerShdw blurRad="38100" dist="38100" dir="2700000" algn="tl">
                    <a:srgbClr val="000000">
                      <a:alpha val="43137"/>
                    </a:srgbClr>
                  </a:outerShdw>
                </a:effectLst>
                <a:latin typeface="+mn-ea"/>
              </a:rPr>
              <a:t>-</a:t>
            </a:r>
            <a:r>
              <a:rPr lang="zh-CN" altLang="en-US" b="1" dirty="0" smtClean="0">
                <a:effectLst>
                  <a:outerShdw blurRad="38100" dist="38100" dir="2700000" algn="tl">
                    <a:srgbClr val="000000">
                      <a:alpha val="43137"/>
                    </a:srgbClr>
                  </a:outerShdw>
                </a:effectLst>
                <a:latin typeface="+mn-ea"/>
              </a:rPr>
              <a:t>拙、愚</a:t>
            </a:r>
            <a:r>
              <a:rPr lang="en-US" b="1" dirty="0">
                <a:effectLst>
                  <a:outerShdw blurRad="38100" dist="38100" dir="2700000" algn="tl">
                    <a:srgbClr val="000000">
                      <a:alpha val="43137"/>
                    </a:srgbClr>
                  </a:outerShdw>
                </a:effectLst>
                <a:latin typeface="+mn-ea"/>
              </a:rPr>
              <a:t>-</a:t>
            </a:r>
            <a:r>
              <a:rPr lang="zh-CN" altLang="en-US" b="1" dirty="0" smtClean="0">
                <a:effectLst>
                  <a:outerShdw blurRad="38100" dist="38100" dir="2700000" algn="tl">
                    <a:srgbClr val="000000">
                      <a:alpha val="43137"/>
                    </a:srgbClr>
                  </a:outerShdw>
                </a:effectLst>
                <a:latin typeface="+mn-ea"/>
              </a:rPr>
              <a:t>智、穷</a:t>
            </a:r>
            <a:r>
              <a:rPr lang="en-US" b="1" dirty="0">
                <a:effectLst>
                  <a:outerShdw blurRad="38100" dist="38100" dir="2700000" algn="tl">
                    <a:srgbClr val="000000">
                      <a:alpha val="43137"/>
                    </a:srgbClr>
                  </a:outerShdw>
                </a:effectLst>
                <a:latin typeface="+mn-ea"/>
              </a:rPr>
              <a:t>-</a:t>
            </a:r>
            <a:r>
              <a:rPr lang="zh-CN" altLang="en-US" b="1" dirty="0" smtClean="0">
                <a:effectLst>
                  <a:outerShdw blurRad="38100" dist="38100" dir="2700000" algn="tl">
                    <a:srgbClr val="000000">
                      <a:alpha val="43137"/>
                    </a:srgbClr>
                  </a:outerShdw>
                </a:effectLst>
                <a:latin typeface="+mn-ea"/>
              </a:rPr>
              <a:t>达、故</a:t>
            </a:r>
            <a:r>
              <a:rPr lang="en-US" b="1" dirty="0">
                <a:effectLst>
                  <a:outerShdw blurRad="38100" dist="38100" dir="2700000" algn="tl">
                    <a:srgbClr val="000000">
                      <a:alpha val="43137"/>
                    </a:srgbClr>
                  </a:outerShdw>
                </a:effectLst>
                <a:latin typeface="+mn-ea"/>
              </a:rPr>
              <a:t>-</a:t>
            </a:r>
            <a:r>
              <a:rPr lang="zh-CN" altLang="en-US" b="1" dirty="0" smtClean="0">
                <a:effectLst>
                  <a:outerShdw blurRad="38100" dist="38100" dir="2700000" algn="tl">
                    <a:srgbClr val="000000">
                      <a:alpha val="43137"/>
                    </a:srgbClr>
                  </a:outerShdw>
                </a:effectLst>
                <a:latin typeface="+mn-ea"/>
              </a:rPr>
              <a:t>新、老</a:t>
            </a:r>
            <a:r>
              <a:rPr lang="en-US" b="1" dirty="0">
                <a:effectLst>
                  <a:outerShdw blurRad="38100" dist="38100" dir="2700000" algn="tl">
                    <a:srgbClr val="000000">
                      <a:alpha val="43137"/>
                    </a:srgbClr>
                  </a:outerShdw>
                </a:effectLst>
                <a:latin typeface="+mn-ea"/>
              </a:rPr>
              <a:t>-</a:t>
            </a:r>
            <a:r>
              <a:rPr lang="zh-CN" altLang="en-US" b="1" dirty="0" smtClean="0">
                <a:effectLst>
                  <a:outerShdw blurRad="38100" dist="38100" dir="2700000" algn="tl">
                    <a:srgbClr val="000000">
                      <a:alpha val="43137"/>
                    </a:srgbClr>
                  </a:outerShdw>
                </a:effectLst>
                <a:latin typeface="+mn-ea"/>
              </a:rPr>
              <a:t>少</a:t>
            </a:r>
            <a:endParaRPr lang="zh-CN" altLang="en-US" b="1" dirty="0">
              <a:effectLst>
                <a:outerShdw blurRad="38100" dist="38100" dir="2700000" algn="tl">
                  <a:srgbClr val="000000">
                    <a:alpha val="43137"/>
                  </a:srgbClr>
                </a:outerShdw>
              </a:effectLst>
              <a:latin typeface="+mn-ea"/>
            </a:endParaRPr>
          </a:p>
        </p:txBody>
      </p:sp>
    </p:spTree>
  </p:cSld>
  <p:clrMapOvr>
    <a:masterClrMapping/>
  </p:clrMapOvr>
  <p:transition spd="med">
    <p:wipe dir="u"/>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a:buFont typeface="Wingdings" pitchFamily="2" charset="2"/>
              <a:buChar char="Ø"/>
            </a:pPr>
            <a:r>
              <a:rPr lang="zh-CN" altLang="en-US" b="1" dirty="0">
                <a:effectLst>
                  <a:outerShdw blurRad="38100" dist="38100" dir="2700000" algn="tl">
                    <a:srgbClr val="000000">
                      <a:alpha val="43137"/>
                    </a:srgbClr>
                  </a:outerShdw>
                </a:effectLst>
              </a:rPr>
              <a:t>互补类反义词指的是</a:t>
            </a:r>
            <a:r>
              <a:rPr lang="en-US" b="1" dirty="0">
                <a:effectLst>
                  <a:outerShdw blurRad="38100" dist="38100" dir="2700000" algn="tl">
                    <a:srgbClr val="000000">
                      <a:alpha val="43137"/>
                    </a:srgbClr>
                  </a:outerShdw>
                </a:effectLst>
              </a:rPr>
              <a:t>A</a:t>
            </a:r>
            <a:r>
              <a:rPr lang="zh-CN" altLang="en-US" b="1" dirty="0">
                <a:effectLst>
                  <a:outerShdw blurRad="38100" dist="38100" dir="2700000" algn="tl">
                    <a:srgbClr val="000000">
                      <a:alpha val="43137"/>
                    </a:srgbClr>
                  </a:outerShdw>
                </a:effectLst>
              </a:rPr>
              <a:t>、</a:t>
            </a:r>
            <a:r>
              <a:rPr lang="en-US" b="1" dirty="0">
                <a:effectLst>
                  <a:outerShdw blurRad="38100" dist="38100" dir="2700000" algn="tl">
                    <a:srgbClr val="000000">
                      <a:alpha val="43137"/>
                    </a:srgbClr>
                  </a:outerShdw>
                </a:effectLst>
              </a:rPr>
              <a:t>B</a:t>
            </a:r>
            <a:r>
              <a:rPr lang="zh-CN" altLang="en-US" b="1" dirty="0">
                <a:effectLst>
                  <a:outerShdw blurRad="38100" dist="38100" dir="2700000" algn="tl">
                    <a:srgbClr val="000000">
                      <a:alpha val="43137"/>
                    </a:srgbClr>
                  </a:outerShdw>
                </a:effectLst>
              </a:rPr>
              <a:t>两个反义词的意义具有互补关系，即逻辑学中的矛盾关系，非</a:t>
            </a:r>
            <a:r>
              <a:rPr lang="en-US" b="1" dirty="0">
                <a:effectLst>
                  <a:outerShdw blurRad="38100" dist="38100" dir="2700000" algn="tl">
                    <a:srgbClr val="000000">
                      <a:alpha val="43137"/>
                    </a:srgbClr>
                  </a:outerShdw>
                </a:effectLst>
              </a:rPr>
              <a:t>A</a:t>
            </a:r>
            <a:r>
              <a:rPr lang="zh-CN" altLang="en-US" b="1" dirty="0">
                <a:effectLst>
                  <a:outerShdw blurRad="38100" dist="38100" dir="2700000" algn="tl">
                    <a:srgbClr val="000000">
                      <a:alpha val="43137"/>
                    </a:srgbClr>
                  </a:outerShdw>
                </a:effectLst>
              </a:rPr>
              <a:t>必</a:t>
            </a:r>
            <a:r>
              <a:rPr lang="en-US" b="1" dirty="0">
                <a:effectLst>
                  <a:outerShdw blurRad="38100" dist="38100" dir="2700000" algn="tl">
                    <a:srgbClr val="000000">
                      <a:alpha val="43137"/>
                    </a:srgbClr>
                  </a:outerShdw>
                </a:effectLst>
              </a:rPr>
              <a:t>B</a:t>
            </a:r>
            <a:r>
              <a:rPr lang="zh-CN" altLang="en-US" b="1" dirty="0">
                <a:effectLst>
                  <a:outerShdw blurRad="38100" dist="38100" dir="2700000" algn="tl">
                    <a:srgbClr val="000000">
                      <a:alpha val="43137"/>
                    </a:srgbClr>
                  </a:outerShdw>
                </a:effectLst>
              </a:rPr>
              <a:t>，非</a:t>
            </a:r>
            <a:r>
              <a:rPr lang="en-US" b="1" dirty="0">
                <a:effectLst>
                  <a:outerShdw blurRad="38100" dist="38100" dir="2700000" algn="tl">
                    <a:srgbClr val="000000">
                      <a:alpha val="43137"/>
                    </a:srgbClr>
                  </a:outerShdw>
                </a:effectLst>
              </a:rPr>
              <a:t>B</a:t>
            </a:r>
            <a:r>
              <a:rPr lang="zh-CN" altLang="en-US" b="1" dirty="0">
                <a:effectLst>
                  <a:outerShdw blurRad="38100" dist="38100" dir="2700000" algn="tl">
                    <a:srgbClr val="000000">
                      <a:alpha val="43137"/>
                    </a:srgbClr>
                  </a:outerShdw>
                </a:effectLst>
              </a:rPr>
              <a:t>必</a:t>
            </a:r>
            <a:r>
              <a:rPr lang="en-US" b="1" dirty="0">
                <a:effectLst>
                  <a:outerShdw blurRad="38100" dist="38100" dir="2700000" algn="tl">
                    <a:srgbClr val="000000">
                      <a:alpha val="43137"/>
                    </a:srgbClr>
                  </a:outerShdw>
                </a:effectLst>
              </a:rPr>
              <a:t>A</a:t>
            </a:r>
            <a:r>
              <a:rPr lang="zh-CN" altLang="en-US" b="1" dirty="0">
                <a:effectLst>
                  <a:outerShdw blurRad="38100" dist="38100" dir="2700000" algn="tl">
                    <a:srgbClr val="000000">
                      <a:alpha val="43137"/>
                    </a:srgbClr>
                  </a:outerShdw>
                </a:effectLst>
              </a:rPr>
              <a:t>，它们之间没有中间状态</a:t>
            </a:r>
            <a:r>
              <a:rPr lang="zh-CN" altLang="en-US" b="1" dirty="0" smtClean="0">
                <a:effectLst>
                  <a:outerShdw blurRad="38100" dist="38100" dir="2700000" algn="tl">
                    <a:srgbClr val="000000">
                      <a:alpha val="43137"/>
                    </a:srgbClr>
                  </a:outerShdw>
                </a:effectLst>
              </a:rPr>
              <a:t>。</a:t>
            </a:r>
            <a:endParaRPr lang="en-US" altLang="zh-CN" b="1" dirty="0" smtClean="0">
              <a:effectLst>
                <a:outerShdw blurRad="38100" dist="38100" dir="2700000" algn="tl">
                  <a:srgbClr val="000000">
                    <a:alpha val="43137"/>
                  </a:srgbClr>
                </a:outerShdw>
              </a:effectLst>
            </a:endParaRPr>
          </a:p>
          <a:p>
            <a:r>
              <a:rPr lang="zh-CN" altLang="en-US" b="1" dirty="0" smtClean="0">
                <a:effectLst>
                  <a:outerShdw blurRad="38100" dist="38100" dir="2700000" algn="tl">
                    <a:srgbClr val="000000">
                      <a:alpha val="43137"/>
                    </a:srgbClr>
                  </a:outerShdw>
                </a:effectLst>
              </a:rPr>
              <a:t>名</a:t>
            </a:r>
            <a:r>
              <a:rPr lang="en-US" b="1" dirty="0">
                <a:effectLst>
                  <a:outerShdw blurRad="38100" dist="38100" dir="2700000" algn="tl">
                    <a:srgbClr val="000000">
                      <a:alpha val="43137"/>
                    </a:srgbClr>
                  </a:outerShdw>
                </a:effectLst>
              </a:rPr>
              <a:t>-</a:t>
            </a:r>
            <a:r>
              <a:rPr lang="zh-CN" altLang="en-US" b="1" dirty="0" smtClean="0">
                <a:effectLst>
                  <a:outerShdw blurRad="38100" dist="38100" dir="2700000" algn="tl">
                    <a:srgbClr val="000000">
                      <a:alpha val="43137"/>
                    </a:srgbClr>
                  </a:outerShdw>
                </a:effectLst>
              </a:rPr>
              <a:t>实、祸</a:t>
            </a:r>
            <a:r>
              <a:rPr lang="en-US" b="1" dirty="0">
                <a:effectLst>
                  <a:outerShdw blurRad="38100" dist="38100" dir="2700000" algn="tl">
                    <a:srgbClr val="000000">
                      <a:alpha val="43137"/>
                    </a:srgbClr>
                  </a:outerShdw>
                </a:effectLst>
              </a:rPr>
              <a:t>-</a:t>
            </a:r>
            <a:r>
              <a:rPr lang="zh-CN" altLang="en-US" b="1" dirty="0" smtClean="0">
                <a:effectLst>
                  <a:outerShdw blurRad="38100" dist="38100" dir="2700000" algn="tl">
                    <a:srgbClr val="000000">
                      <a:alpha val="43137"/>
                    </a:srgbClr>
                  </a:outerShdw>
                </a:effectLst>
              </a:rPr>
              <a:t>福、是</a:t>
            </a:r>
            <a:r>
              <a:rPr lang="en-US" b="1" dirty="0">
                <a:effectLst>
                  <a:outerShdw blurRad="38100" dist="38100" dir="2700000" algn="tl">
                    <a:srgbClr val="000000">
                      <a:alpha val="43137"/>
                    </a:srgbClr>
                  </a:outerShdw>
                </a:effectLst>
              </a:rPr>
              <a:t>-</a:t>
            </a:r>
            <a:r>
              <a:rPr lang="zh-CN" altLang="en-US" b="1" dirty="0" smtClean="0">
                <a:effectLst>
                  <a:outerShdw blurRad="38100" dist="38100" dir="2700000" algn="tl">
                    <a:srgbClr val="000000">
                      <a:alpha val="43137"/>
                    </a:srgbClr>
                  </a:outerShdw>
                </a:effectLst>
              </a:rPr>
              <a:t>非、寤</a:t>
            </a:r>
            <a:r>
              <a:rPr lang="en-US" b="1" dirty="0">
                <a:effectLst>
                  <a:outerShdw blurRad="38100" dist="38100" dir="2700000" algn="tl">
                    <a:srgbClr val="000000">
                      <a:alpha val="43137"/>
                    </a:srgbClr>
                  </a:outerShdw>
                </a:effectLst>
              </a:rPr>
              <a:t>-</a:t>
            </a:r>
            <a:r>
              <a:rPr lang="zh-CN" altLang="en-US" b="1" dirty="0" smtClean="0">
                <a:effectLst>
                  <a:outerShdw blurRad="38100" dist="38100" dir="2700000" algn="tl">
                    <a:srgbClr val="000000">
                      <a:alpha val="43137"/>
                    </a:srgbClr>
                  </a:outerShdw>
                </a:effectLst>
              </a:rPr>
              <a:t>寐、阴</a:t>
            </a:r>
            <a:r>
              <a:rPr lang="en-US" b="1" dirty="0">
                <a:effectLst>
                  <a:outerShdw blurRad="38100" dist="38100" dir="2700000" algn="tl">
                    <a:srgbClr val="000000">
                      <a:alpha val="43137"/>
                    </a:srgbClr>
                  </a:outerShdw>
                </a:effectLst>
              </a:rPr>
              <a:t>-</a:t>
            </a:r>
            <a:r>
              <a:rPr lang="zh-CN" altLang="en-US" b="1" dirty="0" smtClean="0">
                <a:effectLst>
                  <a:outerShdw blurRad="38100" dist="38100" dir="2700000" algn="tl">
                    <a:srgbClr val="000000">
                      <a:alpha val="43137"/>
                    </a:srgbClr>
                  </a:outerShdw>
                </a:effectLst>
              </a:rPr>
              <a:t>阳、真</a:t>
            </a:r>
            <a:r>
              <a:rPr lang="en-US" b="1" dirty="0">
                <a:effectLst>
                  <a:outerShdw blurRad="38100" dist="38100" dir="2700000" algn="tl">
                    <a:srgbClr val="000000">
                      <a:alpha val="43137"/>
                    </a:srgbClr>
                  </a:outerShdw>
                </a:effectLst>
              </a:rPr>
              <a:t>-</a:t>
            </a:r>
            <a:r>
              <a:rPr lang="zh-CN" altLang="en-US" b="1" dirty="0" smtClean="0">
                <a:effectLst>
                  <a:outerShdw blurRad="38100" dist="38100" dir="2700000" algn="tl">
                    <a:srgbClr val="000000">
                      <a:alpha val="43137"/>
                    </a:srgbClr>
                  </a:outerShdw>
                </a:effectLst>
              </a:rPr>
              <a:t>伪、治</a:t>
            </a:r>
            <a:r>
              <a:rPr lang="en-US" b="1" dirty="0">
                <a:effectLst>
                  <a:outerShdw blurRad="38100" dist="38100" dir="2700000" algn="tl">
                    <a:srgbClr val="000000">
                      <a:alpha val="43137"/>
                    </a:srgbClr>
                  </a:outerShdw>
                </a:effectLst>
              </a:rPr>
              <a:t>-</a:t>
            </a:r>
            <a:r>
              <a:rPr lang="zh-CN" altLang="en-US" b="1" dirty="0" smtClean="0">
                <a:effectLst>
                  <a:outerShdw blurRad="38100" dist="38100" dir="2700000" algn="tl">
                    <a:srgbClr val="000000">
                      <a:alpha val="43137"/>
                    </a:srgbClr>
                  </a:outerShdw>
                </a:effectLst>
              </a:rPr>
              <a:t>乱、有</a:t>
            </a:r>
            <a:r>
              <a:rPr lang="en-US" b="1" dirty="0">
                <a:effectLst>
                  <a:outerShdw blurRad="38100" dist="38100" dir="2700000" algn="tl">
                    <a:srgbClr val="000000">
                      <a:alpha val="43137"/>
                    </a:srgbClr>
                  </a:outerShdw>
                </a:effectLst>
              </a:rPr>
              <a:t>-</a:t>
            </a:r>
            <a:r>
              <a:rPr lang="zh-CN" altLang="en-US" b="1" dirty="0" smtClean="0">
                <a:effectLst>
                  <a:outerShdw blurRad="38100" dist="38100" dir="2700000" algn="tl">
                    <a:srgbClr val="000000">
                      <a:alpha val="43137"/>
                    </a:srgbClr>
                  </a:outerShdw>
                </a:effectLst>
              </a:rPr>
              <a:t>无、生</a:t>
            </a:r>
            <a:r>
              <a:rPr lang="en-US" b="1" dirty="0">
                <a:effectLst>
                  <a:outerShdw blurRad="38100" dist="38100" dir="2700000" algn="tl">
                    <a:srgbClr val="000000">
                      <a:alpha val="43137"/>
                    </a:srgbClr>
                  </a:outerShdw>
                </a:effectLst>
              </a:rPr>
              <a:t>-</a:t>
            </a:r>
            <a:r>
              <a:rPr lang="zh-CN" altLang="en-US" b="1" dirty="0" smtClean="0">
                <a:effectLst>
                  <a:outerShdw blurRad="38100" dist="38100" dir="2700000" algn="tl">
                    <a:srgbClr val="000000">
                      <a:alpha val="43137"/>
                    </a:srgbClr>
                  </a:outerShdw>
                </a:effectLst>
              </a:rPr>
              <a:t>死、雌</a:t>
            </a:r>
            <a:r>
              <a:rPr lang="en-US" b="1" dirty="0">
                <a:effectLst>
                  <a:outerShdw blurRad="38100" dist="38100" dir="2700000" algn="tl">
                    <a:srgbClr val="000000">
                      <a:alpha val="43137"/>
                    </a:srgbClr>
                  </a:outerShdw>
                </a:effectLst>
              </a:rPr>
              <a:t>-</a:t>
            </a:r>
            <a:r>
              <a:rPr lang="zh-CN" altLang="en-US" b="1" dirty="0" smtClean="0">
                <a:effectLst>
                  <a:outerShdw blurRad="38100" dist="38100" dir="2700000" algn="tl">
                    <a:srgbClr val="000000">
                      <a:alpha val="43137"/>
                    </a:srgbClr>
                  </a:outerShdw>
                </a:effectLst>
              </a:rPr>
              <a:t>雄、行</a:t>
            </a:r>
            <a:r>
              <a:rPr lang="en-US" b="1" dirty="0">
                <a:effectLst>
                  <a:outerShdw blurRad="38100" dist="38100" dir="2700000" algn="tl">
                    <a:srgbClr val="000000">
                      <a:alpha val="43137"/>
                    </a:srgbClr>
                  </a:outerShdw>
                </a:effectLst>
              </a:rPr>
              <a:t>-</a:t>
            </a:r>
            <a:r>
              <a:rPr lang="zh-CN" altLang="en-US" b="1" dirty="0" smtClean="0">
                <a:effectLst>
                  <a:outerShdw blurRad="38100" dist="38100" dir="2700000" algn="tl">
                    <a:srgbClr val="000000">
                      <a:alpha val="43137"/>
                    </a:srgbClr>
                  </a:outerShdw>
                </a:effectLst>
              </a:rPr>
              <a:t>止、作</a:t>
            </a:r>
            <a:r>
              <a:rPr lang="en-US" b="1" dirty="0">
                <a:effectLst>
                  <a:outerShdw blurRad="38100" dist="38100" dir="2700000" algn="tl">
                    <a:srgbClr val="000000">
                      <a:alpha val="43137"/>
                    </a:srgbClr>
                  </a:outerShdw>
                </a:effectLst>
              </a:rPr>
              <a:t>-</a:t>
            </a:r>
            <a:r>
              <a:rPr lang="zh-CN" altLang="en-US" b="1" dirty="0" smtClean="0">
                <a:effectLst>
                  <a:outerShdw blurRad="38100" dist="38100" dir="2700000" algn="tl">
                    <a:srgbClr val="000000">
                      <a:alpha val="43137"/>
                    </a:srgbClr>
                  </a:outerShdw>
                </a:effectLst>
              </a:rPr>
              <a:t>息、嫡</a:t>
            </a:r>
            <a:r>
              <a:rPr lang="en-US" b="1" dirty="0">
                <a:effectLst>
                  <a:outerShdw blurRad="38100" dist="38100" dir="2700000" algn="tl">
                    <a:srgbClr val="000000">
                      <a:alpha val="43137"/>
                    </a:srgbClr>
                  </a:outerShdw>
                </a:effectLst>
              </a:rPr>
              <a:t>-</a:t>
            </a:r>
            <a:r>
              <a:rPr lang="zh-CN" altLang="en-US" b="1" dirty="0" smtClean="0">
                <a:effectLst>
                  <a:outerShdw blurRad="38100" dist="38100" dir="2700000" algn="tl">
                    <a:srgbClr val="000000">
                      <a:alpha val="43137"/>
                    </a:srgbClr>
                  </a:outerShdw>
                </a:effectLst>
              </a:rPr>
              <a:t>庶</a:t>
            </a:r>
            <a:endParaRPr lang="zh-CN" altLang="en-US" b="1" dirty="0">
              <a:effectLst>
                <a:outerShdw blurRad="38100" dist="38100" dir="2700000" algn="tl">
                  <a:srgbClr val="000000">
                    <a:alpha val="43137"/>
                  </a:srgbClr>
                </a:outerShdw>
              </a:effectLst>
            </a:endParaRPr>
          </a:p>
        </p:txBody>
      </p:sp>
    </p:spTree>
  </p:cSld>
  <p:clrMapOvr>
    <a:masterClrMapping/>
  </p:clrMapOvr>
  <p:transition spd="med">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to="" calcmode="lin" valueType="num">
                                      <p:cBhvr>
                                        <p:cTn id="7"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a:buFont typeface="Wingdings" pitchFamily="2" charset="2"/>
              <a:buChar char="Ø"/>
            </a:pPr>
            <a:r>
              <a:rPr lang="zh-CN" altLang="en-US" b="1" dirty="0">
                <a:effectLst>
                  <a:outerShdw blurRad="38100" dist="38100" dir="2700000" algn="tl">
                    <a:srgbClr val="000000">
                      <a:alpha val="43137"/>
                    </a:srgbClr>
                  </a:outerShdw>
                </a:effectLst>
              </a:rPr>
              <a:t>相向类反义词指的是</a:t>
            </a:r>
            <a:r>
              <a:rPr lang="en-US" b="1" dirty="0">
                <a:effectLst>
                  <a:outerShdw blurRad="38100" dist="38100" dir="2700000" algn="tl">
                    <a:srgbClr val="000000">
                      <a:alpha val="43137"/>
                    </a:srgbClr>
                  </a:outerShdw>
                </a:effectLst>
              </a:rPr>
              <a:t>A</a:t>
            </a:r>
            <a:r>
              <a:rPr lang="zh-CN" altLang="en-US" b="1" dirty="0">
                <a:effectLst>
                  <a:outerShdw blurRad="38100" dist="38100" dir="2700000" algn="tl">
                    <a:srgbClr val="000000">
                      <a:alpha val="43137"/>
                    </a:srgbClr>
                  </a:outerShdw>
                </a:effectLst>
              </a:rPr>
              <a:t>、</a:t>
            </a:r>
            <a:r>
              <a:rPr lang="en-US" b="1" dirty="0">
                <a:effectLst>
                  <a:outerShdw blurRad="38100" dist="38100" dir="2700000" algn="tl">
                    <a:srgbClr val="000000">
                      <a:alpha val="43137"/>
                    </a:srgbClr>
                  </a:outerShdw>
                </a:effectLst>
              </a:rPr>
              <a:t>B</a:t>
            </a:r>
            <a:r>
              <a:rPr lang="zh-CN" altLang="en-US" b="1" dirty="0">
                <a:effectLst>
                  <a:outerShdw blurRad="38100" dist="38100" dir="2700000" algn="tl">
                    <a:srgbClr val="000000">
                      <a:alpha val="43137"/>
                    </a:srgbClr>
                  </a:outerShdw>
                </a:effectLst>
              </a:rPr>
              <a:t>两个反义词的意义之间存在相向关系，甲对于乙来说称</a:t>
            </a:r>
            <a:r>
              <a:rPr lang="en-US" b="1" dirty="0">
                <a:effectLst>
                  <a:outerShdw blurRad="38100" dist="38100" dir="2700000" algn="tl">
                    <a:srgbClr val="000000">
                      <a:alpha val="43137"/>
                    </a:srgbClr>
                  </a:outerShdw>
                </a:effectLst>
              </a:rPr>
              <a:t>A</a:t>
            </a:r>
            <a:r>
              <a:rPr lang="zh-CN" altLang="en-US" b="1" dirty="0">
                <a:effectLst>
                  <a:outerShdw blurRad="38100" dist="38100" dir="2700000" algn="tl">
                    <a:srgbClr val="000000">
                      <a:alpha val="43137"/>
                    </a:srgbClr>
                  </a:outerShdw>
                </a:effectLst>
              </a:rPr>
              <a:t>，乙对于甲来说称</a:t>
            </a:r>
            <a:r>
              <a:rPr lang="en-US" b="1" dirty="0">
                <a:effectLst>
                  <a:outerShdw blurRad="38100" dist="38100" dir="2700000" algn="tl">
                    <a:srgbClr val="000000">
                      <a:alpha val="43137"/>
                    </a:srgbClr>
                  </a:outerShdw>
                </a:effectLst>
              </a:rPr>
              <a:t>B</a:t>
            </a:r>
            <a:r>
              <a:rPr lang="zh-CN" altLang="en-US" b="1" dirty="0">
                <a:effectLst>
                  <a:outerShdw blurRad="38100" dist="38100" dir="2700000" algn="tl">
                    <a:srgbClr val="000000">
                      <a:alpha val="43137"/>
                    </a:srgbClr>
                  </a:outerShdw>
                </a:effectLst>
              </a:rPr>
              <a:t>。或者说有了</a:t>
            </a:r>
            <a:r>
              <a:rPr lang="en-US" b="1" dirty="0">
                <a:effectLst>
                  <a:outerShdw blurRad="38100" dist="38100" dir="2700000" algn="tl">
                    <a:srgbClr val="000000">
                      <a:alpha val="43137"/>
                    </a:srgbClr>
                  </a:outerShdw>
                </a:effectLst>
              </a:rPr>
              <a:t>A</a:t>
            </a:r>
            <a:r>
              <a:rPr lang="zh-CN" altLang="en-US" b="1" dirty="0">
                <a:effectLst>
                  <a:outerShdw blurRad="38100" dist="38100" dir="2700000" algn="tl">
                    <a:srgbClr val="000000">
                      <a:alpha val="43137"/>
                    </a:srgbClr>
                  </a:outerShdw>
                </a:effectLst>
              </a:rPr>
              <a:t>，就会有</a:t>
            </a:r>
            <a:r>
              <a:rPr lang="en-US" b="1" dirty="0">
                <a:effectLst>
                  <a:outerShdw blurRad="38100" dist="38100" dir="2700000" algn="tl">
                    <a:srgbClr val="000000">
                      <a:alpha val="43137"/>
                    </a:srgbClr>
                  </a:outerShdw>
                </a:effectLst>
              </a:rPr>
              <a:t>B</a:t>
            </a:r>
            <a:r>
              <a:rPr lang="zh-CN" altLang="en-US" b="1" dirty="0">
                <a:effectLst>
                  <a:outerShdw blurRad="38100" dist="38100" dir="2700000" algn="tl">
                    <a:srgbClr val="000000">
                      <a:alpha val="43137"/>
                    </a:srgbClr>
                  </a:outerShdw>
                </a:effectLst>
              </a:rPr>
              <a:t>（或引出</a:t>
            </a:r>
            <a:r>
              <a:rPr lang="en-US" b="1" dirty="0">
                <a:effectLst>
                  <a:outerShdw blurRad="38100" dist="38100" dir="2700000" algn="tl">
                    <a:srgbClr val="000000">
                      <a:alpha val="43137"/>
                    </a:srgbClr>
                  </a:outerShdw>
                </a:effectLst>
              </a:rPr>
              <a:t>B</a:t>
            </a:r>
            <a:r>
              <a:rPr lang="zh-CN" altLang="en-US" b="1" dirty="0">
                <a:effectLst>
                  <a:outerShdw blurRad="38100" dist="38100" dir="2700000" algn="tl">
                    <a:srgbClr val="000000">
                      <a:alpha val="43137"/>
                    </a:srgbClr>
                  </a:outerShdw>
                </a:effectLst>
              </a:rPr>
              <a:t>）</a:t>
            </a:r>
            <a:r>
              <a:rPr lang="zh-CN" altLang="en-US" b="1" dirty="0" smtClean="0">
                <a:effectLst>
                  <a:outerShdw blurRad="38100" dist="38100" dir="2700000" algn="tl">
                    <a:srgbClr val="000000">
                      <a:alpha val="43137"/>
                    </a:srgbClr>
                  </a:outerShdw>
                </a:effectLst>
              </a:rPr>
              <a:t>。</a:t>
            </a:r>
            <a:endParaRPr lang="en-US" altLang="zh-CN" b="1" dirty="0" smtClean="0">
              <a:effectLst>
                <a:outerShdw blurRad="38100" dist="38100" dir="2700000" algn="tl">
                  <a:srgbClr val="000000">
                    <a:alpha val="43137"/>
                  </a:srgbClr>
                </a:outerShdw>
              </a:effectLst>
            </a:endParaRPr>
          </a:p>
          <a:p>
            <a:r>
              <a:rPr lang="zh-CN" altLang="en-US" b="1" dirty="0" smtClean="0">
                <a:effectLst>
                  <a:outerShdw blurRad="38100" dist="38100" dir="2700000" algn="tl">
                    <a:srgbClr val="000000">
                      <a:alpha val="43137"/>
                    </a:srgbClr>
                  </a:outerShdw>
                </a:effectLst>
              </a:rPr>
              <a:t>夫</a:t>
            </a:r>
            <a:r>
              <a:rPr lang="en-US" b="1" dirty="0">
                <a:effectLst>
                  <a:outerShdw blurRad="38100" dist="38100" dir="2700000" algn="tl">
                    <a:srgbClr val="000000">
                      <a:alpha val="43137"/>
                    </a:srgbClr>
                  </a:outerShdw>
                </a:effectLst>
              </a:rPr>
              <a:t>-</a:t>
            </a:r>
            <a:r>
              <a:rPr lang="zh-CN" altLang="en-US" b="1" dirty="0" smtClean="0">
                <a:effectLst>
                  <a:outerShdw blurRad="38100" dist="38100" dir="2700000" algn="tl">
                    <a:srgbClr val="000000">
                      <a:alpha val="43137"/>
                    </a:srgbClr>
                  </a:outerShdw>
                </a:effectLst>
              </a:rPr>
              <a:t>妇、君</a:t>
            </a:r>
            <a:r>
              <a:rPr lang="en-US" b="1" dirty="0">
                <a:effectLst>
                  <a:outerShdw blurRad="38100" dist="38100" dir="2700000" algn="tl">
                    <a:srgbClr val="000000">
                      <a:alpha val="43137"/>
                    </a:srgbClr>
                  </a:outerShdw>
                </a:effectLst>
              </a:rPr>
              <a:t>-</a:t>
            </a:r>
            <a:r>
              <a:rPr lang="zh-CN" altLang="en-US" b="1" dirty="0" smtClean="0">
                <a:effectLst>
                  <a:outerShdw blurRad="38100" dist="38100" dir="2700000" algn="tl">
                    <a:srgbClr val="000000">
                      <a:alpha val="43137"/>
                    </a:srgbClr>
                  </a:outerShdw>
                </a:effectLst>
              </a:rPr>
              <a:t>臣、兵</a:t>
            </a:r>
            <a:r>
              <a:rPr lang="en-US" b="1" dirty="0">
                <a:effectLst>
                  <a:outerShdw blurRad="38100" dist="38100" dir="2700000" algn="tl">
                    <a:srgbClr val="000000">
                      <a:alpha val="43137"/>
                    </a:srgbClr>
                  </a:outerShdw>
                </a:effectLst>
              </a:rPr>
              <a:t>-</a:t>
            </a:r>
            <a:r>
              <a:rPr lang="zh-CN" altLang="en-US" b="1" dirty="0" smtClean="0">
                <a:effectLst>
                  <a:outerShdw blurRad="38100" dist="38100" dir="2700000" algn="tl">
                    <a:srgbClr val="000000">
                      <a:alpha val="43137"/>
                    </a:srgbClr>
                  </a:outerShdw>
                </a:effectLst>
              </a:rPr>
              <a:t>将、师</a:t>
            </a:r>
            <a:r>
              <a:rPr lang="en-US" b="1" dirty="0">
                <a:effectLst>
                  <a:outerShdw blurRad="38100" dist="38100" dir="2700000" algn="tl">
                    <a:srgbClr val="000000">
                      <a:alpha val="43137"/>
                    </a:srgbClr>
                  </a:outerShdw>
                </a:effectLst>
              </a:rPr>
              <a:t>-</a:t>
            </a:r>
            <a:r>
              <a:rPr lang="zh-CN" altLang="en-US" b="1" dirty="0" smtClean="0">
                <a:effectLst>
                  <a:outerShdw blurRad="38100" dist="38100" dir="2700000" algn="tl">
                    <a:srgbClr val="000000">
                      <a:alpha val="43137"/>
                    </a:srgbClr>
                  </a:outerShdw>
                </a:effectLst>
              </a:rPr>
              <a:t>徒、君子</a:t>
            </a:r>
            <a:r>
              <a:rPr lang="en-US" b="1" dirty="0">
                <a:effectLst>
                  <a:outerShdw blurRad="38100" dist="38100" dir="2700000" algn="tl">
                    <a:srgbClr val="000000">
                      <a:alpha val="43137"/>
                    </a:srgbClr>
                  </a:outerShdw>
                </a:effectLst>
              </a:rPr>
              <a:t>-</a:t>
            </a:r>
            <a:r>
              <a:rPr lang="zh-CN" altLang="en-US" b="1" dirty="0" smtClean="0">
                <a:effectLst>
                  <a:outerShdw blurRad="38100" dist="38100" dir="2700000" algn="tl">
                    <a:srgbClr val="000000">
                      <a:alpha val="43137"/>
                    </a:srgbClr>
                  </a:outerShdw>
                </a:effectLst>
              </a:rPr>
              <a:t>小人、出</a:t>
            </a:r>
            <a:r>
              <a:rPr lang="en-US" b="1" dirty="0">
                <a:effectLst>
                  <a:outerShdw blurRad="38100" dist="38100" dir="2700000" algn="tl">
                    <a:srgbClr val="000000">
                      <a:alpha val="43137"/>
                    </a:srgbClr>
                  </a:outerShdw>
                </a:effectLst>
              </a:rPr>
              <a:t>-</a:t>
            </a:r>
            <a:r>
              <a:rPr lang="zh-CN" altLang="en-US" b="1" dirty="0" smtClean="0">
                <a:effectLst>
                  <a:outerShdw blurRad="38100" dist="38100" dir="2700000" algn="tl">
                    <a:srgbClr val="000000">
                      <a:alpha val="43137"/>
                    </a:srgbClr>
                  </a:outerShdw>
                </a:effectLst>
              </a:rPr>
              <a:t>入、进</a:t>
            </a:r>
            <a:r>
              <a:rPr lang="en-US" b="1" dirty="0">
                <a:effectLst>
                  <a:outerShdw blurRad="38100" dist="38100" dir="2700000" algn="tl">
                    <a:srgbClr val="000000">
                      <a:alpha val="43137"/>
                    </a:srgbClr>
                  </a:outerShdw>
                </a:effectLst>
              </a:rPr>
              <a:t>-</a:t>
            </a:r>
            <a:r>
              <a:rPr lang="zh-CN" altLang="en-US" b="1" dirty="0" smtClean="0">
                <a:effectLst>
                  <a:outerShdw blurRad="38100" dist="38100" dir="2700000" algn="tl">
                    <a:srgbClr val="000000">
                      <a:alpha val="43137"/>
                    </a:srgbClr>
                  </a:outerShdw>
                </a:effectLst>
              </a:rPr>
              <a:t>退、取</a:t>
            </a:r>
            <a:r>
              <a:rPr lang="en-US" b="1" dirty="0">
                <a:effectLst>
                  <a:outerShdw blurRad="38100" dist="38100" dir="2700000" algn="tl">
                    <a:srgbClr val="000000">
                      <a:alpha val="43137"/>
                    </a:srgbClr>
                  </a:outerShdw>
                </a:effectLst>
              </a:rPr>
              <a:t>-</a:t>
            </a:r>
            <a:r>
              <a:rPr lang="zh-CN" altLang="en-US" b="1" dirty="0" smtClean="0">
                <a:effectLst>
                  <a:outerShdw blurRad="38100" dist="38100" dir="2700000" algn="tl">
                    <a:srgbClr val="000000">
                      <a:alpha val="43137"/>
                    </a:srgbClr>
                  </a:outerShdw>
                </a:effectLst>
              </a:rPr>
              <a:t>舍、买</a:t>
            </a:r>
            <a:r>
              <a:rPr lang="en-US" b="1" dirty="0">
                <a:effectLst>
                  <a:outerShdw blurRad="38100" dist="38100" dir="2700000" algn="tl">
                    <a:srgbClr val="000000">
                      <a:alpha val="43137"/>
                    </a:srgbClr>
                  </a:outerShdw>
                </a:effectLst>
              </a:rPr>
              <a:t>-</a:t>
            </a:r>
            <a:r>
              <a:rPr lang="zh-CN" altLang="en-US" b="1" dirty="0" smtClean="0">
                <a:effectLst>
                  <a:outerShdw blurRad="38100" dist="38100" dir="2700000" algn="tl">
                    <a:srgbClr val="000000">
                      <a:alpha val="43137"/>
                    </a:srgbClr>
                  </a:outerShdw>
                </a:effectLst>
              </a:rPr>
              <a:t>卖、俯</a:t>
            </a:r>
            <a:r>
              <a:rPr lang="en-US" b="1" dirty="0">
                <a:effectLst>
                  <a:outerShdw blurRad="38100" dist="38100" dir="2700000" algn="tl">
                    <a:srgbClr val="000000">
                      <a:alpha val="43137"/>
                    </a:srgbClr>
                  </a:outerShdw>
                </a:effectLst>
              </a:rPr>
              <a:t>-</a:t>
            </a:r>
            <a:r>
              <a:rPr lang="zh-CN" altLang="en-US" b="1" dirty="0" smtClean="0">
                <a:effectLst>
                  <a:outerShdw blurRad="38100" dist="38100" dir="2700000" algn="tl">
                    <a:srgbClr val="000000">
                      <a:alpha val="43137"/>
                    </a:srgbClr>
                  </a:outerShdw>
                </a:effectLst>
              </a:rPr>
              <a:t>仰、吐</a:t>
            </a:r>
            <a:r>
              <a:rPr lang="en-US" b="1" dirty="0">
                <a:effectLst>
                  <a:outerShdw blurRad="38100" dist="38100" dir="2700000" algn="tl">
                    <a:srgbClr val="000000">
                      <a:alpha val="43137"/>
                    </a:srgbClr>
                  </a:outerShdw>
                </a:effectLst>
              </a:rPr>
              <a:t>-</a:t>
            </a:r>
            <a:r>
              <a:rPr lang="zh-CN" altLang="en-US" b="1" dirty="0" smtClean="0">
                <a:effectLst>
                  <a:outerShdw blurRad="38100" dist="38100" dir="2700000" algn="tl">
                    <a:srgbClr val="000000">
                      <a:alpha val="43137"/>
                    </a:srgbClr>
                  </a:outerShdw>
                </a:effectLst>
              </a:rPr>
              <a:t>纳、表</a:t>
            </a:r>
            <a:r>
              <a:rPr lang="en-US" b="1" dirty="0">
                <a:effectLst>
                  <a:outerShdw blurRad="38100" dist="38100" dir="2700000" algn="tl">
                    <a:srgbClr val="000000">
                      <a:alpha val="43137"/>
                    </a:srgbClr>
                  </a:outerShdw>
                </a:effectLst>
              </a:rPr>
              <a:t>-</a:t>
            </a:r>
            <a:r>
              <a:rPr lang="zh-CN" altLang="en-US" b="1" dirty="0" smtClean="0">
                <a:effectLst>
                  <a:outerShdw blurRad="38100" dist="38100" dir="2700000" algn="tl">
                    <a:srgbClr val="000000">
                      <a:alpha val="43137"/>
                    </a:srgbClr>
                  </a:outerShdw>
                </a:effectLst>
              </a:rPr>
              <a:t>里、今</a:t>
            </a:r>
            <a:r>
              <a:rPr lang="en-US" b="1" dirty="0">
                <a:effectLst>
                  <a:outerShdw blurRad="38100" dist="38100" dir="2700000" algn="tl">
                    <a:srgbClr val="000000">
                      <a:alpha val="43137"/>
                    </a:srgbClr>
                  </a:outerShdw>
                </a:effectLst>
              </a:rPr>
              <a:t>-</a:t>
            </a:r>
            <a:r>
              <a:rPr lang="zh-CN" altLang="en-US" b="1" dirty="0" smtClean="0">
                <a:effectLst>
                  <a:outerShdw blurRad="38100" dist="38100" dir="2700000" algn="tl">
                    <a:srgbClr val="000000">
                      <a:alpha val="43137"/>
                    </a:srgbClr>
                  </a:outerShdw>
                </a:effectLst>
              </a:rPr>
              <a:t>昔</a:t>
            </a:r>
            <a:endParaRPr lang="zh-CN" altLang="en-US" b="1" dirty="0">
              <a:effectLst>
                <a:outerShdw blurRad="38100" dist="38100" dir="2700000" algn="tl">
                  <a:srgbClr val="000000">
                    <a:alpha val="43137"/>
                  </a:srgbClr>
                </a:outerShdw>
              </a:effectLst>
            </a:endParaRPr>
          </a:p>
        </p:txBody>
      </p:sp>
    </p:spTree>
  </p:cSld>
  <p:clrMapOvr>
    <a:masterClrMapping/>
  </p:clrMapOvr>
  <p:transition spd="med">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to="" calcmode="lin" valueType="num">
                                      <p:cBhvr>
                                        <p:cTn id="7"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lnSpcReduction="10000"/>
          </a:bodyPr>
          <a:lstStyle/>
          <a:p>
            <a:pPr>
              <a:buFont typeface="Wingdings" pitchFamily="2" charset="2"/>
              <a:buChar char="l"/>
            </a:pPr>
            <a:r>
              <a:rPr lang="en-US" b="1" dirty="0" smtClean="0">
                <a:effectLst>
                  <a:outerShdw blurRad="38100" dist="38100" dir="2700000" algn="tl">
                    <a:srgbClr val="000000">
                      <a:alpha val="43137"/>
                    </a:srgbClr>
                  </a:outerShdw>
                </a:effectLst>
                <a:latin typeface="黑体" pitchFamily="49" charset="-122"/>
                <a:ea typeface="黑体" pitchFamily="49" charset="-122"/>
              </a:rPr>
              <a:t>2.3 </a:t>
            </a:r>
            <a:r>
              <a:rPr lang="zh-CN" altLang="en-US" b="1" cap="all" dirty="0" smtClean="0">
                <a:effectLst>
                  <a:outerShdw blurRad="38100" dist="38100" dir="2700000" algn="tl">
                    <a:srgbClr val="000000">
                      <a:alpha val="43137"/>
                    </a:srgbClr>
                  </a:outerShdw>
                </a:effectLst>
                <a:latin typeface="黑体" pitchFamily="49" charset="-122"/>
                <a:ea typeface="黑体" pitchFamily="49" charset="-122"/>
              </a:rPr>
              <a:t>反训词</a:t>
            </a:r>
            <a:endParaRPr lang="en-US" altLang="zh-CN" b="1" cap="all" dirty="0" smtClean="0">
              <a:effectLst>
                <a:outerShdw blurRad="38100" dist="38100" dir="2700000" algn="tl">
                  <a:srgbClr val="000000">
                    <a:alpha val="43137"/>
                  </a:srgbClr>
                </a:outerShdw>
              </a:effectLst>
              <a:latin typeface="黑体" pitchFamily="49" charset="-122"/>
              <a:ea typeface="黑体" pitchFamily="49" charset="-122"/>
            </a:endParaRPr>
          </a:p>
          <a:p>
            <a:r>
              <a:rPr lang="zh-CN" altLang="en-US" b="1" dirty="0">
                <a:effectLst>
                  <a:outerShdw blurRad="38100" dist="38100" dir="2700000" algn="tl">
                    <a:srgbClr val="000000">
                      <a:alpha val="43137"/>
                    </a:srgbClr>
                  </a:outerShdw>
                </a:effectLst>
              </a:rPr>
              <a:t>在训诂学中，如果一个词同时兼具相反或相对两种意义，这种词义现象叫做“反训”或“反义相训”。反训词与反义词的不同之处在于，反义词是指两个词相互之间具有相反或相对的意义，而反训词是指一个词内部具有两种相反或相对的意义。反训现象在汉语史上很常见，从语义学的角度可以称之为“反义共存”</a:t>
            </a:r>
            <a:r>
              <a:rPr lang="zh-CN" altLang="en-US" b="1" dirty="0" smtClean="0">
                <a:effectLst>
                  <a:outerShdw blurRad="38100" dist="38100" dir="2700000" algn="tl">
                    <a:srgbClr val="000000">
                      <a:alpha val="43137"/>
                    </a:srgbClr>
                  </a:outerShdw>
                </a:effectLst>
              </a:rPr>
              <a:t>。</a:t>
            </a:r>
            <a:endParaRPr lang="zh-CN" altLang="en-US" b="1" dirty="0">
              <a:effectLst>
                <a:outerShdw blurRad="38100" dist="38100" dir="2700000" algn="tl">
                  <a:srgbClr val="000000">
                    <a:alpha val="43137"/>
                  </a:srgbClr>
                </a:outerShdw>
              </a:effectLst>
            </a:endParaRPr>
          </a:p>
          <a:p>
            <a:endParaRPr lang="zh-CN" altLang="en-US" dirty="0"/>
          </a:p>
        </p:txBody>
      </p:sp>
    </p:spTree>
  </p:cSld>
  <p:clrMapOvr>
    <a:masterClrMapping/>
  </p:clrMapOvr>
  <p:transition spd="med">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to="" calcmode="lin" valueType="num">
                                      <p:cBhvr>
                                        <p:cTn id="7"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b="1" dirty="0" smtClean="0">
                <a:effectLst>
                  <a:outerShdw blurRad="38100" dist="38100" dir="2700000" algn="tl">
                    <a:srgbClr val="000000">
                      <a:alpha val="43137"/>
                    </a:srgbClr>
                  </a:outerShdw>
                </a:effectLst>
              </a:rPr>
              <a:t>反训可以细分为三小类：“</a:t>
            </a:r>
            <a:r>
              <a:rPr lang="zh-CN" altLang="en-US" b="1" dirty="0" smtClean="0">
                <a:solidFill>
                  <a:srgbClr val="0000FF"/>
                </a:solidFill>
                <a:effectLst>
                  <a:outerShdw blurRad="38100" dist="38100" dir="2700000" algn="tl">
                    <a:srgbClr val="000000">
                      <a:alpha val="43137"/>
                    </a:srgbClr>
                  </a:outerShdw>
                </a:effectLst>
              </a:rPr>
              <a:t>正反同词</a:t>
            </a:r>
            <a:r>
              <a:rPr lang="zh-CN" altLang="en-US" b="1" dirty="0" smtClean="0">
                <a:effectLst>
                  <a:outerShdw blurRad="38100" dist="38100" dir="2700000" algn="tl">
                    <a:srgbClr val="000000">
                      <a:alpha val="43137"/>
                    </a:srgbClr>
                  </a:outerShdw>
                </a:effectLst>
              </a:rPr>
              <a:t>”（一个词兼有正反两方面的意思）、“</a:t>
            </a:r>
            <a:r>
              <a:rPr lang="zh-CN" altLang="en-US" b="1" dirty="0" smtClean="0">
                <a:solidFill>
                  <a:srgbClr val="0000FF"/>
                </a:solidFill>
                <a:effectLst>
                  <a:outerShdw blurRad="38100" dist="38100" dir="2700000" algn="tl">
                    <a:srgbClr val="000000">
                      <a:alpha val="43137"/>
                    </a:srgbClr>
                  </a:outerShdw>
                </a:effectLst>
              </a:rPr>
              <a:t>美恶同词</a:t>
            </a:r>
            <a:r>
              <a:rPr lang="zh-CN" altLang="en-US" b="1" dirty="0" smtClean="0">
                <a:effectLst>
                  <a:outerShdw blurRad="38100" dist="38100" dir="2700000" algn="tl">
                    <a:srgbClr val="000000">
                      <a:alpha val="43137"/>
                    </a:srgbClr>
                  </a:outerShdw>
                </a:effectLst>
              </a:rPr>
              <a:t>”（一个词兼有美和丑、好和坏两方面的意思）和“</a:t>
            </a:r>
            <a:r>
              <a:rPr lang="zh-CN" altLang="en-US" b="1" dirty="0" smtClean="0">
                <a:solidFill>
                  <a:srgbClr val="0000FF"/>
                </a:solidFill>
                <a:effectLst>
                  <a:outerShdw blurRad="38100" dist="38100" dir="2700000" algn="tl">
                    <a:srgbClr val="000000">
                      <a:alpha val="43137"/>
                    </a:srgbClr>
                  </a:outerShdw>
                </a:effectLst>
              </a:rPr>
              <a:t>施受同词</a:t>
            </a:r>
            <a:r>
              <a:rPr lang="zh-CN" altLang="en-US" b="1" dirty="0" smtClean="0">
                <a:effectLst>
                  <a:outerShdw blurRad="38100" dist="38100" dir="2700000" algn="tl">
                    <a:srgbClr val="000000">
                      <a:alpha val="43137"/>
                    </a:srgbClr>
                  </a:outerShdw>
                </a:effectLst>
              </a:rPr>
              <a:t>”（一个词兼有施与和接受两个对立的义位）。</a:t>
            </a:r>
            <a:endParaRPr lang="zh-CN" altLang="en-US" dirty="0"/>
          </a:p>
        </p:txBody>
      </p:sp>
    </p:spTree>
  </p:cSld>
  <p:clrMapOvr>
    <a:masterClrMapping/>
  </p:clrMapOvr>
  <p:transition spd="med">
    <p:wipe dir="u"/>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a:buFont typeface="Wingdings" pitchFamily="2" charset="2"/>
              <a:buChar char="u"/>
            </a:pPr>
            <a:r>
              <a:rPr lang="en-US" altLang="zh-CN" b="1" dirty="0" smtClean="0">
                <a:effectLst>
                  <a:outerShdw blurRad="38100" dist="38100" dir="2700000" algn="tl">
                    <a:srgbClr val="000000">
                      <a:alpha val="43137"/>
                    </a:srgbClr>
                  </a:outerShdw>
                </a:effectLst>
              </a:rPr>
              <a:t>2.3.1  </a:t>
            </a:r>
            <a:r>
              <a:rPr lang="zh-CN" altLang="en-US" b="1" dirty="0" smtClean="0">
                <a:effectLst>
                  <a:outerShdw blurRad="38100" dist="38100" dir="2700000" algn="tl">
                    <a:srgbClr val="000000">
                      <a:alpha val="43137"/>
                    </a:srgbClr>
                  </a:outerShdw>
                </a:effectLst>
              </a:rPr>
              <a:t>正反同词</a:t>
            </a:r>
            <a:endParaRPr lang="en-US" altLang="zh-CN" b="1" dirty="0" smtClean="0">
              <a:effectLst>
                <a:outerShdw blurRad="38100" dist="38100" dir="2700000" algn="tl">
                  <a:srgbClr val="000000">
                    <a:alpha val="43137"/>
                  </a:srgbClr>
                </a:outerShdw>
              </a:effectLst>
            </a:endParaRPr>
          </a:p>
          <a:p>
            <a:r>
              <a:rPr lang="zh-CN" altLang="en-US" b="1" dirty="0">
                <a:effectLst>
                  <a:outerShdw blurRad="38100" dist="38100" dir="2700000" algn="tl">
                    <a:srgbClr val="000000">
                      <a:alpha val="43137"/>
                    </a:srgbClr>
                  </a:outerShdw>
                </a:effectLst>
                <a:latin typeface="楷体" pitchFamily="49" charset="-122"/>
                <a:ea typeface="楷体" pitchFamily="49" charset="-122"/>
              </a:rPr>
              <a:t>日居月诸，下土是</a:t>
            </a:r>
            <a:r>
              <a:rPr lang="zh-CN" altLang="en-US" b="1" dirty="0">
                <a:solidFill>
                  <a:srgbClr val="0000FF"/>
                </a:solidFill>
                <a:effectLst>
                  <a:outerShdw blurRad="38100" dist="38100" dir="2700000" algn="tl">
                    <a:srgbClr val="000000">
                      <a:alpha val="43137"/>
                    </a:srgbClr>
                  </a:outerShdw>
                </a:effectLst>
                <a:latin typeface="楷体" pitchFamily="49" charset="-122"/>
                <a:ea typeface="楷体" pitchFamily="49" charset="-122"/>
              </a:rPr>
              <a:t>冒</a:t>
            </a:r>
            <a:r>
              <a:rPr lang="zh-CN" altLang="en-US" b="1" dirty="0">
                <a:effectLst>
                  <a:outerShdw blurRad="38100" dist="38100" dir="2700000" algn="tl">
                    <a:srgbClr val="000000">
                      <a:alpha val="43137"/>
                    </a:srgbClr>
                  </a:outerShdw>
                </a:effectLst>
                <a:latin typeface="楷体" pitchFamily="49" charset="-122"/>
                <a:ea typeface="楷体" pitchFamily="49" charset="-122"/>
              </a:rPr>
              <a:t>。（</a:t>
            </a:r>
            <a:r>
              <a:rPr lang="en-US" altLang="zh-CN" b="1" dirty="0">
                <a:effectLst>
                  <a:outerShdw blurRad="38100" dist="38100" dir="2700000" algn="tl">
                    <a:srgbClr val="000000">
                      <a:alpha val="43137"/>
                    </a:srgbClr>
                  </a:outerShdw>
                </a:effectLst>
                <a:latin typeface="楷体" pitchFamily="49" charset="-122"/>
                <a:ea typeface="楷体" pitchFamily="49" charset="-122"/>
              </a:rPr>
              <a:t>《</a:t>
            </a:r>
            <a:r>
              <a:rPr lang="zh-CN" altLang="en-US" b="1" dirty="0">
                <a:effectLst>
                  <a:outerShdw blurRad="38100" dist="38100" dir="2700000" algn="tl">
                    <a:srgbClr val="000000">
                      <a:alpha val="43137"/>
                    </a:srgbClr>
                  </a:outerShdw>
                </a:effectLst>
                <a:latin typeface="楷体" pitchFamily="49" charset="-122"/>
                <a:ea typeface="楷体" pitchFamily="49" charset="-122"/>
              </a:rPr>
              <a:t>诗经</a:t>
            </a:r>
            <a:r>
              <a:rPr lang="en-US" altLang="zh-CN" b="1" dirty="0">
                <a:effectLst>
                  <a:outerShdw blurRad="38100" dist="38100" dir="2700000" algn="tl">
                    <a:srgbClr val="000000">
                      <a:alpha val="43137"/>
                    </a:srgbClr>
                  </a:outerShdw>
                </a:effectLst>
                <a:latin typeface="楷体" pitchFamily="49" charset="-122"/>
                <a:ea typeface="楷体" pitchFamily="49" charset="-122"/>
              </a:rPr>
              <a:t>·</a:t>
            </a:r>
            <a:r>
              <a:rPr lang="zh-CN" altLang="en-US" b="1" dirty="0">
                <a:effectLst>
                  <a:outerShdw blurRad="38100" dist="38100" dir="2700000" algn="tl">
                    <a:srgbClr val="000000">
                      <a:alpha val="43137"/>
                    </a:srgbClr>
                  </a:outerShdw>
                </a:effectLst>
                <a:latin typeface="楷体" pitchFamily="49" charset="-122"/>
                <a:ea typeface="楷体" pitchFamily="49" charset="-122"/>
              </a:rPr>
              <a:t>邶风</a:t>
            </a:r>
            <a:r>
              <a:rPr lang="en-US" altLang="zh-CN" b="1" dirty="0">
                <a:effectLst>
                  <a:outerShdw blurRad="38100" dist="38100" dir="2700000" algn="tl">
                    <a:srgbClr val="000000">
                      <a:alpha val="43137"/>
                    </a:srgbClr>
                  </a:outerShdw>
                </a:effectLst>
                <a:latin typeface="楷体" pitchFamily="49" charset="-122"/>
                <a:ea typeface="楷体" pitchFamily="49" charset="-122"/>
              </a:rPr>
              <a:t>·</a:t>
            </a:r>
            <a:r>
              <a:rPr lang="zh-CN" altLang="en-US" b="1" dirty="0">
                <a:effectLst>
                  <a:outerShdw blurRad="38100" dist="38100" dir="2700000" algn="tl">
                    <a:srgbClr val="000000">
                      <a:alpha val="43137"/>
                    </a:srgbClr>
                  </a:outerShdw>
                </a:effectLst>
                <a:latin typeface="楷体" pitchFamily="49" charset="-122"/>
                <a:ea typeface="楷体" pitchFamily="49" charset="-122"/>
              </a:rPr>
              <a:t>日月</a:t>
            </a:r>
            <a:r>
              <a:rPr lang="en-US" altLang="zh-CN" b="1" dirty="0">
                <a:effectLst>
                  <a:outerShdw blurRad="38100" dist="38100" dir="2700000" algn="tl">
                    <a:srgbClr val="000000">
                      <a:alpha val="43137"/>
                    </a:srgbClr>
                  </a:outerShdw>
                </a:effectLst>
                <a:latin typeface="楷体" pitchFamily="49" charset="-122"/>
                <a:ea typeface="楷体" pitchFamily="49" charset="-122"/>
              </a:rPr>
              <a:t>》</a:t>
            </a:r>
            <a:r>
              <a:rPr lang="zh-CN" altLang="en-US" b="1" dirty="0" smtClean="0">
                <a:effectLst>
                  <a:outerShdw blurRad="38100" dist="38100" dir="2700000" algn="tl">
                    <a:srgbClr val="000000">
                      <a:alpha val="43137"/>
                    </a:srgbClr>
                  </a:outerShdw>
                </a:effectLst>
                <a:latin typeface="楷体" pitchFamily="49" charset="-122"/>
                <a:ea typeface="楷体" pitchFamily="49" charset="-122"/>
              </a:rPr>
              <a:t>）</a:t>
            </a:r>
            <a:endParaRPr lang="zh-CN" altLang="en-US" b="1" dirty="0">
              <a:effectLst>
                <a:outerShdw blurRad="38100" dist="38100" dir="2700000" algn="tl">
                  <a:srgbClr val="000000">
                    <a:alpha val="43137"/>
                  </a:srgbClr>
                </a:outerShdw>
              </a:effectLst>
              <a:latin typeface="楷体" pitchFamily="49" charset="-122"/>
              <a:ea typeface="楷体" pitchFamily="49" charset="-122"/>
            </a:endParaRPr>
          </a:p>
          <a:p>
            <a:r>
              <a:rPr lang="zh-CN" altLang="en-US" b="1" dirty="0">
                <a:effectLst>
                  <a:outerShdw blurRad="38100" dist="38100" dir="2700000" algn="tl">
                    <a:srgbClr val="000000">
                      <a:alpha val="43137"/>
                    </a:srgbClr>
                  </a:outerShdw>
                </a:effectLst>
                <a:latin typeface="楷体" pitchFamily="49" charset="-122"/>
                <a:ea typeface="楷体" pitchFamily="49" charset="-122"/>
              </a:rPr>
              <a:t>转斗千里，矢尽道穷，士张空弮、</a:t>
            </a:r>
            <a:r>
              <a:rPr lang="zh-CN" altLang="en-US" b="1" dirty="0">
                <a:solidFill>
                  <a:srgbClr val="0000FF"/>
                </a:solidFill>
                <a:effectLst>
                  <a:outerShdw blurRad="38100" dist="38100" dir="2700000" algn="tl">
                    <a:srgbClr val="000000">
                      <a:alpha val="43137"/>
                    </a:srgbClr>
                  </a:outerShdw>
                </a:effectLst>
                <a:latin typeface="楷体" pitchFamily="49" charset="-122"/>
                <a:ea typeface="楷体" pitchFamily="49" charset="-122"/>
              </a:rPr>
              <a:t>冒</a:t>
            </a:r>
            <a:r>
              <a:rPr lang="zh-CN" altLang="en-US" b="1" dirty="0">
                <a:effectLst>
                  <a:outerShdw blurRad="38100" dist="38100" dir="2700000" algn="tl">
                    <a:srgbClr val="000000">
                      <a:alpha val="43137"/>
                    </a:srgbClr>
                  </a:outerShdw>
                </a:effectLst>
                <a:latin typeface="楷体" pitchFamily="49" charset="-122"/>
                <a:ea typeface="楷体" pitchFamily="49" charset="-122"/>
              </a:rPr>
              <a:t>白刃，北首争死敌，得人之死力，虽古名将不过也。（</a:t>
            </a:r>
            <a:r>
              <a:rPr lang="en-US" altLang="zh-CN" b="1" dirty="0">
                <a:effectLst>
                  <a:outerShdw blurRad="38100" dist="38100" dir="2700000" algn="tl">
                    <a:srgbClr val="000000">
                      <a:alpha val="43137"/>
                    </a:srgbClr>
                  </a:outerShdw>
                </a:effectLst>
                <a:latin typeface="楷体" pitchFamily="49" charset="-122"/>
                <a:ea typeface="楷体" pitchFamily="49" charset="-122"/>
              </a:rPr>
              <a:t>《</a:t>
            </a:r>
            <a:r>
              <a:rPr lang="zh-CN" altLang="en-US" b="1" dirty="0">
                <a:effectLst>
                  <a:outerShdw blurRad="38100" dist="38100" dir="2700000" algn="tl">
                    <a:srgbClr val="000000">
                      <a:alpha val="43137"/>
                    </a:srgbClr>
                  </a:outerShdw>
                </a:effectLst>
                <a:latin typeface="楷体" pitchFamily="49" charset="-122"/>
                <a:ea typeface="楷体" pitchFamily="49" charset="-122"/>
              </a:rPr>
              <a:t>汉书</a:t>
            </a:r>
            <a:r>
              <a:rPr lang="en-US" altLang="zh-CN" b="1" dirty="0">
                <a:effectLst>
                  <a:outerShdw blurRad="38100" dist="38100" dir="2700000" algn="tl">
                    <a:srgbClr val="000000">
                      <a:alpha val="43137"/>
                    </a:srgbClr>
                  </a:outerShdw>
                </a:effectLst>
                <a:latin typeface="楷体" pitchFamily="49" charset="-122"/>
                <a:ea typeface="楷体" pitchFamily="49" charset="-122"/>
              </a:rPr>
              <a:t>·</a:t>
            </a:r>
            <a:r>
              <a:rPr lang="zh-CN" altLang="en-US" b="1" dirty="0">
                <a:effectLst>
                  <a:outerShdw blurRad="38100" dist="38100" dir="2700000" algn="tl">
                    <a:srgbClr val="000000">
                      <a:alpha val="43137"/>
                    </a:srgbClr>
                  </a:outerShdw>
                </a:effectLst>
                <a:latin typeface="楷体" pitchFamily="49" charset="-122"/>
                <a:ea typeface="楷体" pitchFamily="49" charset="-122"/>
              </a:rPr>
              <a:t>李广传</a:t>
            </a:r>
            <a:r>
              <a:rPr lang="en-US" altLang="zh-CN" b="1" dirty="0">
                <a:effectLst>
                  <a:outerShdw blurRad="38100" dist="38100" dir="2700000" algn="tl">
                    <a:srgbClr val="000000">
                      <a:alpha val="43137"/>
                    </a:srgbClr>
                  </a:outerShdw>
                </a:effectLst>
                <a:latin typeface="楷体" pitchFamily="49" charset="-122"/>
                <a:ea typeface="楷体" pitchFamily="49" charset="-122"/>
              </a:rPr>
              <a:t>》</a:t>
            </a:r>
            <a:r>
              <a:rPr lang="zh-CN" altLang="en-US" b="1" dirty="0">
                <a:effectLst>
                  <a:outerShdw blurRad="38100" dist="38100" dir="2700000" algn="tl">
                    <a:srgbClr val="000000">
                      <a:alpha val="43137"/>
                    </a:srgbClr>
                  </a:outerShdw>
                </a:effectLst>
                <a:latin typeface="楷体" pitchFamily="49" charset="-122"/>
                <a:ea typeface="楷体" pitchFamily="49" charset="-122"/>
              </a:rPr>
              <a:t>）</a:t>
            </a:r>
          </a:p>
        </p:txBody>
      </p:sp>
    </p:spTree>
  </p:cSld>
  <p:clrMapOvr>
    <a:masterClrMapping/>
  </p:clrMapOvr>
  <p:transition spd="med">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to="" calcmode="lin" valueType="num">
                                      <p:cBhvr>
                                        <p:cTn id="7" dur="1" fill="hold"/>
                                        <p:tgtEl>
                                          <p:spTgt spid="3">
                                            <p:txEl>
                                              <p:pRg st="1" end="1"/>
                                            </p:txEl>
                                          </p:spTgt>
                                        </p:tgtEl>
                                        <p:attrNameLst>
                                          <p:attrName/>
                                        </p:attrNameLst>
                                      </p:cBhvr>
                                    </p:anim>
                                  </p:childTnLst>
                                </p:cTn>
                              </p:par>
                              <p:par>
                                <p:cTn id="8" presetID="24"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 to="" calcmode="lin" valueType="num">
                                      <p:cBhvr>
                                        <p:cTn id="10"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b="1" dirty="0">
                <a:solidFill>
                  <a:srgbClr val="0000FF"/>
                </a:solidFill>
                <a:effectLst>
                  <a:outerShdw blurRad="38100" dist="38100" dir="2700000" algn="tl">
                    <a:srgbClr val="000000">
                      <a:alpha val="43137"/>
                    </a:srgbClr>
                  </a:outerShdw>
                </a:effectLst>
                <a:latin typeface="楷体" pitchFamily="49" charset="-122"/>
                <a:ea typeface="楷体" pitchFamily="49" charset="-122"/>
              </a:rPr>
              <a:t>分</a:t>
            </a:r>
            <a:r>
              <a:rPr lang="zh-CN" altLang="en-US" b="1" dirty="0">
                <a:effectLst>
                  <a:outerShdw blurRad="38100" dist="38100" dir="2700000" algn="tl">
                    <a:srgbClr val="000000">
                      <a:alpha val="43137"/>
                    </a:srgbClr>
                  </a:outerShdw>
                </a:effectLst>
                <a:latin typeface="楷体" pitchFamily="49" charset="-122"/>
                <a:ea typeface="楷体" pitchFamily="49" charset="-122"/>
              </a:rPr>
              <a:t>天下以为三十六郡，郡置守、尉、监。（</a:t>
            </a:r>
            <a:r>
              <a:rPr lang="en-US" altLang="zh-CN" b="1" dirty="0">
                <a:effectLst>
                  <a:outerShdw blurRad="38100" dist="38100" dir="2700000" algn="tl">
                    <a:srgbClr val="000000">
                      <a:alpha val="43137"/>
                    </a:srgbClr>
                  </a:outerShdw>
                </a:effectLst>
                <a:latin typeface="楷体" pitchFamily="49" charset="-122"/>
                <a:ea typeface="楷体" pitchFamily="49" charset="-122"/>
              </a:rPr>
              <a:t>《</a:t>
            </a:r>
            <a:r>
              <a:rPr lang="zh-CN" altLang="en-US" b="1" dirty="0">
                <a:effectLst>
                  <a:outerShdw blurRad="38100" dist="38100" dir="2700000" algn="tl">
                    <a:srgbClr val="000000">
                      <a:alpha val="43137"/>
                    </a:srgbClr>
                  </a:outerShdw>
                </a:effectLst>
                <a:latin typeface="楷体" pitchFamily="49" charset="-122"/>
                <a:ea typeface="楷体" pitchFamily="49" charset="-122"/>
              </a:rPr>
              <a:t>史记</a:t>
            </a:r>
            <a:r>
              <a:rPr lang="en-US" altLang="zh-CN" b="1" dirty="0">
                <a:effectLst>
                  <a:outerShdw blurRad="38100" dist="38100" dir="2700000" algn="tl">
                    <a:srgbClr val="000000">
                      <a:alpha val="43137"/>
                    </a:srgbClr>
                  </a:outerShdw>
                </a:effectLst>
                <a:latin typeface="楷体" pitchFamily="49" charset="-122"/>
                <a:ea typeface="楷体" pitchFamily="49" charset="-122"/>
              </a:rPr>
              <a:t>·</a:t>
            </a:r>
            <a:r>
              <a:rPr lang="zh-CN" altLang="en-US" b="1" dirty="0">
                <a:effectLst>
                  <a:outerShdw blurRad="38100" dist="38100" dir="2700000" algn="tl">
                    <a:srgbClr val="000000">
                      <a:alpha val="43137"/>
                    </a:srgbClr>
                  </a:outerShdw>
                </a:effectLst>
                <a:latin typeface="楷体" pitchFamily="49" charset="-122"/>
                <a:ea typeface="楷体" pitchFamily="49" charset="-122"/>
              </a:rPr>
              <a:t>秦始皇本纪</a:t>
            </a:r>
            <a:r>
              <a:rPr lang="en-US" altLang="zh-CN" b="1" dirty="0">
                <a:effectLst>
                  <a:outerShdw blurRad="38100" dist="38100" dir="2700000" algn="tl">
                    <a:srgbClr val="000000">
                      <a:alpha val="43137"/>
                    </a:srgbClr>
                  </a:outerShdw>
                </a:effectLst>
                <a:latin typeface="楷体" pitchFamily="49" charset="-122"/>
                <a:ea typeface="楷体" pitchFamily="49" charset="-122"/>
              </a:rPr>
              <a:t>》</a:t>
            </a:r>
            <a:r>
              <a:rPr lang="zh-CN" altLang="en-US" b="1" dirty="0" smtClean="0">
                <a:effectLst>
                  <a:outerShdw blurRad="38100" dist="38100" dir="2700000" algn="tl">
                    <a:srgbClr val="000000">
                      <a:alpha val="43137"/>
                    </a:srgbClr>
                  </a:outerShdw>
                </a:effectLst>
                <a:latin typeface="楷体" pitchFamily="49" charset="-122"/>
                <a:ea typeface="楷体" pitchFamily="49" charset="-122"/>
              </a:rPr>
              <a:t>）</a:t>
            </a:r>
            <a:endParaRPr lang="zh-CN" altLang="en-US" b="1" dirty="0">
              <a:effectLst>
                <a:outerShdw blurRad="38100" dist="38100" dir="2700000" algn="tl">
                  <a:srgbClr val="000000">
                    <a:alpha val="43137"/>
                  </a:srgbClr>
                </a:outerShdw>
              </a:effectLst>
              <a:latin typeface="楷体" pitchFamily="49" charset="-122"/>
              <a:ea typeface="楷体" pitchFamily="49" charset="-122"/>
            </a:endParaRPr>
          </a:p>
          <a:p>
            <a:r>
              <a:rPr lang="zh-CN" altLang="en-US" b="1" dirty="0">
                <a:effectLst>
                  <a:outerShdw blurRad="38100" dist="38100" dir="2700000" algn="tl">
                    <a:srgbClr val="000000">
                      <a:alpha val="43137"/>
                    </a:srgbClr>
                  </a:outerShdw>
                </a:effectLst>
                <a:latin typeface="楷体" pitchFamily="49" charset="-122"/>
                <a:ea typeface="楷体" pitchFamily="49" charset="-122"/>
              </a:rPr>
              <a:t>与关羽</a:t>
            </a:r>
            <a:r>
              <a:rPr lang="zh-CN" altLang="en-US" b="1" dirty="0">
                <a:solidFill>
                  <a:srgbClr val="0000FF"/>
                </a:solidFill>
                <a:effectLst>
                  <a:outerShdw blurRad="38100" dist="38100" dir="2700000" algn="tl">
                    <a:srgbClr val="000000">
                      <a:alpha val="43137"/>
                    </a:srgbClr>
                  </a:outerShdw>
                </a:effectLst>
                <a:latin typeface="楷体" pitchFamily="49" charset="-122"/>
                <a:ea typeface="楷体" pitchFamily="49" charset="-122"/>
              </a:rPr>
              <a:t>分</a:t>
            </a:r>
            <a:r>
              <a:rPr lang="zh-CN" altLang="en-US" b="1" dirty="0">
                <a:effectLst>
                  <a:outerShdw blurRad="38100" dist="38100" dir="2700000" algn="tl">
                    <a:srgbClr val="000000">
                      <a:alpha val="43137"/>
                    </a:srgbClr>
                  </a:outerShdw>
                </a:effectLst>
                <a:latin typeface="楷体" pitchFamily="49" charset="-122"/>
                <a:ea typeface="楷体" pitchFamily="49" charset="-122"/>
              </a:rPr>
              <a:t>土接境，知羽骁雄，有并兼心，且居国上流，其势难久。（</a:t>
            </a:r>
            <a:r>
              <a:rPr lang="en-US" altLang="zh-CN" b="1" dirty="0">
                <a:effectLst>
                  <a:outerShdw blurRad="38100" dist="38100" dir="2700000" algn="tl">
                    <a:srgbClr val="000000">
                      <a:alpha val="43137"/>
                    </a:srgbClr>
                  </a:outerShdw>
                </a:effectLst>
                <a:latin typeface="楷体" pitchFamily="49" charset="-122"/>
                <a:ea typeface="楷体" pitchFamily="49" charset="-122"/>
              </a:rPr>
              <a:t>《</a:t>
            </a:r>
            <a:r>
              <a:rPr lang="zh-CN" altLang="en-US" b="1" dirty="0">
                <a:effectLst>
                  <a:outerShdw blurRad="38100" dist="38100" dir="2700000" algn="tl">
                    <a:srgbClr val="000000">
                      <a:alpha val="43137"/>
                    </a:srgbClr>
                  </a:outerShdw>
                </a:effectLst>
                <a:latin typeface="楷体" pitchFamily="49" charset="-122"/>
                <a:ea typeface="楷体" pitchFamily="49" charset="-122"/>
              </a:rPr>
              <a:t>三国志</a:t>
            </a:r>
            <a:r>
              <a:rPr lang="en-US" altLang="zh-CN" b="1" dirty="0">
                <a:effectLst>
                  <a:outerShdw blurRad="38100" dist="38100" dir="2700000" algn="tl">
                    <a:srgbClr val="000000">
                      <a:alpha val="43137"/>
                    </a:srgbClr>
                  </a:outerShdw>
                </a:effectLst>
                <a:latin typeface="楷体" pitchFamily="49" charset="-122"/>
                <a:ea typeface="楷体" pitchFamily="49" charset="-122"/>
              </a:rPr>
              <a:t>·</a:t>
            </a:r>
            <a:r>
              <a:rPr lang="zh-CN" altLang="en-US" b="1" dirty="0">
                <a:effectLst>
                  <a:outerShdw blurRad="38100" dist="38100" dir="2700000" algn="tl">
                    <a:srgbClr val="000000">
                      <a:alpha val="43137"/>
                    </a:srgbClr>
                  </a:outerShdw>
                </a:effectLst>
                <a:latin typeface="楷体" pitchFamily="49" charset="-122"/>
                <a:ea typeface="楷体" pitchFamily="49" charset="-122"/>
              </a:rPr>
              <a:t>吴书</a:t>
            </a:r>
            <a:r>
              <a:rPr lang="en-US" altLang="zh-CN" b="1" dirty="0">
                <a:effectLst>
                  <a:outerShdw blurRad="38100" dist="38100" dir="2700000" algn="tl">
                    <a:srgbClr val="000000">
                      <a:alpha val="43137"/>
                    </a:srgbClr>
                  </a:outerShdw>
                </a:effectLst>
                <a:latin typeface="楷体" pitchFamily="49" charset="-122"/>
                <a:ea typeface="楷体" pitchFamily="49" charset="-122"/>
              </a:rPr>
              <a:t>·</a:t>
            </a:r>
            <a:r>
              <a:rPr lang="zh-CN" altLang="en-US" b="1" dirty="0">
                <a:effectLst>
                  <a:outerShdw blurRad="38100" dist="38100" dir="2700000" algn="tl">
                    <a:srgbClr val="000000">
                      <a:alpha val="43137"/>
                    </a:srgbClr>
                  </a:outerShdw>
                </a:effectLst>
                <a:latin typeface="楷体" pitchFamily="49" charset="-122"/>
                <a:ea typeface="楷体" pitchFamily="49" charset="-122"/>
              </a:rPr>
              <a:t>吕蒙传</a:t>
            </a:r>
            <a:r>
              <a:rPr lang="en-US" altLang="zh-CN" b="1" dirty="0">
                <a:effectLst>
                  <a:outerShdw blurRad="38100" dist="38100" dir="2700000" algn="tl">
                    <a:srgbClr val="000000">
                      <a:alpha val="43137"/>
                    </a:srgbClr>
                  </a:outerShdw>
                </a:effectLst>
                <a:latin typeface="楷体" pitchFamily="49" charset="-122"/>
                <a:ea typeface="楷体" pitchFamily="49" charset="-122"/>
              </a:rPr>
              <a:t>》</a:t>
            </a:r>
            <a:r>
              <a:rPr lang="zh-CN" altLang="en-US" b="1" dirty="0">
                <a:effectLst>
                  <a:outerShdw blurRad="38100" dist="38100" dir="2700000" algn="tl">
                    <a:srgbClr val="000000">
                      <a:alpha val="43137"/>
                    </a:srgbClr>
                  </a:outerShdw>
                </a:effectLst>
                <a:latin typeface="楷体" pitchFamily="49" charset="-122"/>
                <a:ea typeface="楷体" pitchFamily="49" charset="-122"/>
              </a:rPr>
              <a:t>）</a:t>
            </a:r>
          </a:p>
        </p:txBody>
      </p:sp>
    </p:spTree>
  </p:cSld>
  <p:clrMapOvr>
    <a:masterClrMapping/>
  </p:clrMapOvr>
  <p:transition spd="med">
    <p:wipe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lnSpcReduction="10000"/>
          </a:bodyPr>
          <a:lstStyle/>
          <a:p>
            <a:r>
              <a:rPr lang="zh-CN" altLang="zh-CN" b="1" dirty="0" smtClean="0">
                <a:effectLst>
                  <a:outerShdw blurRad="38100" dist="38100" dir="2700000" algn="tl">
                    <a:srgbClr val="000000">
                      <a:alpha val="43137"/>
                    </a:srgbClr>
                  </a:outerShdw>
                </a:effectLst>
              </a:rPr>
              <a:t>同义词一般是同词类的。同一词类中意义同中有异的词，构成一组同义词。</a:t>
            </a:r>
            <a:endParaRPr lang="en-US" altLang="zh-CN" b="1" dirty="0" smtClean="0">
              <a:effectLst>
                <a:outerShdw blurRad="38100" dist="38100" dir="2700000" algn="tl">
                  <a:srgbClr val="000000">
                    <a:alpha val="43137"/>
                  </a:srgbClr>
                </a:outerShdw>
              </a:effectLst>
            </a:endParaRPr>
          </a:p>
          <a:p>
            <a:r>
              <a:rPr lang="zh-CN" altLang="zh-CN" b="1" dirty="0" smtClean="0">
                <a:effectLst>
                  <a:outerShdw blurRad="38100" dist="38100" dir="2700000" algn="tl">
                    <a:srgbClr val="000000">
                      <a:alpha val="43137"/>
                    </a:srgbClr>
                  </a:outerShdw>
                </a:effectLst>
              </a:rPr>
              <a:t>所谓“同中有异”的“同”，是我们名之为“同义词”的依据，“同中有异”的“异”，是辨析同义词的重点</a:t>
            </a:r>
            <a:r>
              <a:rPr lang="zh-CN" altLang="en-US" b="1" dirty="0" smtClean="0">
                <a:effectLst>
                  <a:outerShdw blurRad="38100" dist="38100" dir="2700000" algn="tl">
                    <a:srgbClr val="000000">
                      <a:alpha val="43137"/>
                    </a:srgbClr>
                  </a:outerShdw>
                </a:effectLst>
              </a:rPr>
              <a:t>。</a:t>
            </a:r>
            <a:endParaRPr lang="en-US" altLang="zh-CN" b="1" dirty="0" smtClean="0">
              <a:effectLst>
                <a:outerShdw blurRad="38100" dist="38100" dir="2700000" algn="tl">
                  <a:srgbClr val="000000">
                    <a:alpha val="43137"/>
                  </a:srgbClr>
                </a:outerShdw>
              </a:effectLst>
            </a:endParaRPr>
          </a:p>
          <a:p>
            <a:r>
              <a:rPr lang="zh-CN" altLang="zh-CN" b="1" dirty="0" smtClean="0">
                <a:effectLst>
                  <a:outerShdw blurRad="38100" dist="38100" dir="2700000" algn="tl">
                    <a:srgbClr val="000000">
                      <a:alpha val="43137"/>
                    </a:srgbClr>
                  </a:outerShdw>
                </a:effectLst>
              </a:rPr>
              <a:t>古汉语中“</a:t>
            </a:r>
            <a:r>
              <a:rPr lang="zh-CN" altLang="zh-CN" b="1" dirty="0" smtClean="0">
                <a:solidFill>
                  <a:srgbClr val="0000FF"/>
                </a:solidFill>
                <a:effectLst>
                  <a:outerShdw blurRad="38100" dist="38100" dir="2700000" algn="tl">
                    <a:srgbClr val="000000">
                      <a:alpha val="43137"/>
                    </a:srgbClr>
                  </a:outerShdw>
                </a:effectLst>
                <a:latin typeface="黑体" pitchFamily="49" charset="-122"/>
                <a:ea typeface="黑体" pitchFamily="49" charset="-122"/>
              </a:rPr>
              <a:t>视、望、观、见、瞻、察、顾、相</a:t>
            </a:r>
            <a:r>
              <a:rPr lang="zh-CN" altLang="zh-CN" b="1" dirty="0" smtClean="0">
                <a:effectLst>
                  <a:outerShdw blurRad="38100" dist="38100" dir="2700000" algn="tl">
                    <a:srgbClr val="000000">
                      <a:alpha val="43137"/>
                    </a:srgbClr>
                  </a:outerShdw>
                </a:effectLst>
              </a:rPr>
              <a:t>”这一组词都是动词，其基本意义都是“看”，但“看”的方式各异</a:t>
            </a:r>
            <a:r>
              <a:rPr lang="zh-CN" altLang="en-US" b="1" dirty="0" smtClean="0">
                <a:effectLst>
                  <a:outerShdw blurRad="38100" dist="38100" dir="2700000" algn="tl">
                    <a:srgbClr val="000000">
                      <a:alpha val="43137"/>
                    </a:srgbClr>
                  </a:outerShdw>
                </a:effectLst>
              </a:rPr>
              <a:t>（参见</a:t>
            </a:r>
            <a:r>
              <a:rPr lang="en-US" altLang="zh-CN" b="1" dirty="0" smtClean="0">
                <a:effectLst>
                  <a:outerShdw blurRad="38100" dist="38100" dir="2700000" algn="tl">
                    <a:srgbClr val="000000">
                      <a:alpha val="43137"/>
                    </a:srgbClr>
                  </a:outerShdw>
                </a:effectLst>
              </a:rPr>
              <a:t>《</a:t>
            </a:r>
            <a:r>
              <a:rPr lang="zh-CN" altLang="en-US" b="1" dirty="0" smtClean="0">
                <a:effectLst>
                  <a:outerShdw blurRad="38100" dist="38100" dir="2700000" algn="tl">
                    <a:srgbClr val="000000">
                      <a:alpha val="43137"/>
                    </a:srgbClr>
                  </a:outerShdw>
                </a:effectLst>
              </a:rPr>
              <a:t>教程</a:t>
            </a:r>
            <a:r>
              <a:rPr lang="en-US" altLang="zh-CN" b="1" dirty="0" smtClean="0">
                <a:effectLst>
                  <a:outerShdw blurRad="38100" dist="38100" dir="2700000" algn="tl">
                    <a:srgbClr val="000000">
                      <a:alpha val="43137"/>
                    </a:srgbClr>
                  </a:outerShdw>
                </a:effectLst>
              </a:rPr>
              <a:t>》P107</a:t>
            </a:r>
            <a:r>
              <a:rPr lang="zh-CN" altLang="en-US" b="1" dirty="0" smtClean="0">
                <a:effectLst>
                  <a:outerShdw blurRad="38100" dist="38100" dir="2700000" algn="tl">
                    <a:srgbClr val="000000">
                      <a:alpha val="43137"/>
                    </a:srgbClr>
                  </a:outerShdw>
                </a:effectLst>
              </a:rPr>
              <a:t>）。</a:t>
            </a:r>
            <a:endParaRPr lang="zh-CN" altLang="en-US" b="1" dirty="0">
              <a:effectLst>
                <a:outerShdw blurRad="38100" dist="38100" dir="2700000" algn="tl">
                  <a:srgbClr val="000000">
                    <a:alpha val="43137"/>
                  </a:srgbClr>
                </a:outerShdw>
              </a:effectLst>
            </a:endParaRPr>
          </a:p>
        </p:txBody>
      </p:sp>
    </p:spTree>
  </p:cSld>
  <p:clrMapOvr>
    <a:masterClrMapping/>
  </p:clrMapOvr>
  <p:transition spd="med">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to="" calcmode="lin" valueType="num">
                                      <p:cBhvr>
                                        <p:cTn id="7" dur="1" fill="hold"/>
                                        <p:tgtEl>
                                          <p:spTgt spid="3">
                                            <p:txEl>
                                              <p:pRg st="1" end="1"/>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b="1" dirty="0">
                <a:effectLst>
                  <a:outerShdw blurRad="38100" dist="38100" dir="2700000" algn="tl">
                    <a:srgbClr val="000000">
                      <a:alpha val="43137"/>
                    </a:srgbClr>
                  </a:outerShdw>
                </a:effectLst>
                <a:latin typeface="楷体" pitchFamily="49" charset="-122"/>
                <a:ea typeface="楷体" pitchFamily="49" charset="-122"/>
              </a:rPr>
              <a:t>臣愿</a:t>
            </a:r>
            <a:r>
              <a:rPr lang="zh-CN" altLang="en-US" b="1" dirty="0">
                <a:solidFill>
                  <a:srgbClr val="0000FF"/>
                </a:solidFill>
                <a:effectLst>
                  <a:outerShdw blurRad="38100" dist="38100" dir="2700000" algn="tl">
                    <a:srgbClr val="000000">
                      <a:alpha val="43137"/>
                    </a:srgbClr>
                  </a:outerShdw>
                </a:effectLst>
                <a:latin typeface="楷体" pitchFamily="49" charset="-122"/>
                <a:ea typeface="楷体" pitchFamily="49" charset="-122"/>
              </a:rPr>
              <a:t>颇</a:t>
            </a:r>
            <a:r>
              <a:rPr lang="zh-CN" altLang="en-US" b="1" dirty="0">
                <a:effectLst>
                  <a:outerShdw blurRad="38100" dist="38100" dir="2700000" algn="tl">
                    <a:srgbClr val="000000">
                      <a:alpha val="43137"/>
                    </a:srgbClr>
                  </a:outerShdw>
                </a:effectLst>
                <a:latin typeface="楷体" pitchFamily="49" charset="-122"/>
                <a:ea typeface="楷体" pitchFamily="49" charset="-122"/>
              </a:rPr>
              <a:t>采古礼与秦仪杂就之。（</a:t>
            </a:r>
            <a:r>
              <a:rPr lang="en-US" altLang="zh-CN" b="1" dirty="0">
                <a:effectLst>
                  <a:outerShdw blurRad="38100" dist="38100" dir="2700000" algn="tl">
                    <a:srgbClr val="000000">
                      <a:alpha val="43137"/>
                    </a:srgbClr>
                  </a:outerShdw>
                </a:effectLst>
                <a:latin typeface="楷体" pitchFamily="49" charset="-122"/>
                <a:ea typeface="楷体" pitchFamily="49" charset="-122"/>
              </a:rPr>
              <a:t>《</a:t>
            </a:r>
            <a:r>
              <a:rPr lang="zh-CN" altLang="en-US" b="1" dirty="0">
                <a:effectLst>
                  <a:outerShdw blurRad="38100" dist="38100" dir="2700000" algn="tl">
                    <a:srgbClr val="000000">
                      <a:alpha val="43137"/>
                    </a:srgbClr>
                  </a:outerShdw>
                </a:effectLst>
                <a:latin typeface="楷体" pitchFamily="49" charset="-122"/>
                <a:ea typeface="楷体" pitchFamily="49" charset="-122"/>
              </a:rPr>
              <a:t>史记</a:t>
            </a:r>
            <a:r>
              <a:rPr lang="en-US" altLang="zh-CN" b="1" dirty="0">
                <a:effectLst>
                  <a:outerShdw blurRad="38100" dist="38100" dir="2700000" algn="tl">
                    <a:srgbClr val="000000">
                      <a:alpha val="43137"/>
                    </a:srgbClr>
                  </a:outerShdw>
                </a:effectLst>
                <a:latin typeface="楷体" pitchFamily="49" charset="-122"/>
                <a:ea typeface="楷体" pitchFamily="49" charset="-122"/>
              </a:rPr>
              <a:t>·</a:t>
            </a:r>
            <a:r>
              <a:rPr lang="zh-CN" altLang="en-US" b="1" dirty="0">
                <a:effectLst>
                  <a:outerShdw blurRad="38100" dist="38100" dir="2700000" algn="tl">
                    <a:srgbClr val="000000">
                      <a:alpha val="43137"/>
                    </a:srgbClr>
                  </a:outerShdw>
                </a:effectLst>
                <a:latin typeface="楷体" pitchFamily="49" charset="-122"/>
                <a:ea typeface="楷体" pitchFamily="49" charset="-122"/>
              </a:rPr>
              <a:t>刘敬叔孙通列传</a:t>
            </a:r>
            <a:r>
              <a:rPr lang="en-US" altLang="zh-CN" b="1" dirty="0">
                <a:effectLst>
                  <a:outerShdw blurRad="38100" dist="38100" dir="2700000" algn="tl">
                    <a:srgbClr val="000000">
                      <a:alpha val="43137"/>
                    </a:srgbClr>
                  </a:outerShdw>
                </a:effectLst>
                <a:latin typeface="楷体" pitchFamily="49" charset="-122"/>
                <a:ea typeface="楷体" pitchFamily="49" charset="-122"/>
              </a:rPr>
              <a:t>》</a:t>
            </a:r>
            <a:r>
              <a:rPr lang="zh-CN" altLang="en-US" b="1" dirty="0" smtClean="0">
                <a:effectLst>
                  <a:outerShdw blurRad="38100" dist="38100" dir="2700000" algn="tl">
                    <a:srgbClr val="000000">
                      <a:alpha val="43137"/>
                    </a:srgbClr>
                  </a:outerShdw>
                </a:effectLst>
                <a:latin typeface="楷体" pitchFamily="49" charset="-122"/>
                <a:ea typeface="楷体" pitchFamily="49" charset="-122"/>
              </a:rPr>
              <a:t>）</a:t>
            </a:r>
            <a:endParaRPr lang="zh-CN" altLang="en-US" b="1" dirty="0">
              <a:effectLst>
                <a:outerShdw blurRad="38100" dist="38100" dir="2700000" algn="tl">
                  <a:srgbClr val="000000">
                    <a:alpha val="43137"/>
                  </a:srgbClr>
                </a:outerShdw>
              </a:effectLst>
              <a:latin typeface="楷体" pitchFamily="49" charset="-122"/>
              <a:ea typeface="楷体" pitchFamily="49" charset="-122"/>
            </a:endParaRPr>
          </a:p>
          <a:p>
            <a:r>
              <a:rPr lang="zh-CN" altLang="en-US" b="1" dirty="0">
                <a:effectLst>
                  <a:outerShdw blurRad="38100" dist="38100" dir="2700000" algn="tl">
                    <a:srgbClr val="000000">
                      <a:alpha val="43137"/>
                    </a:srgbClr>
                  </a:outerShdw>
                </a:effectLst>
                <a:latin typeface="楷体" pitchFamily="49" charset="-122"/>
                <a:ea typeface="楷体" pitchFamily="49" charset="-122"/>
              </a:rPr>
              <a:t>奇计或</a:t>
            </a:r>
            <a:r>
              <a:rPr lang="zh-CN" altLang="en-US" b="1" dirty="0">
                <a:solidFill>
                  <a:srgbClr val="0000FF"/>
                </a:solidFill>
                <a:effectLst>
                  <a:outerShdw blurRad="38100" dist="38100" dir="2700000" algn="tl">
                    <a:srgbClr val="000000">
                      <a:alpha val="43137"/>
                    </a:srgbClr>
                  </a:outerShdw>
                </a:effectLst>
                <a:latin typeface="楷体" pitchFamily="49" charset="-122"/>
                <a:ea typeface="楷体" pitchFamily="49" charset="-122"/>
              </a:rPr>
              <a:t>颇</a:t>
            </a:r>
            <a:r>
              <a:rPr lang="zh-CN" altLang="en-US" b="1" dirty="0">
                <a:effectLst>
                  <a:outerShdw blurRad="38100" dist="38100" dir="2700000" algn="tl">
                    <a:srgbClr val="000000">
                      <a:alpha val="43137"/>
                    </a:srgbClr>
                  </a:outerShdw>
                </a:effectLst>
                <a:latin typeface="楷体" pitchFamily="49" charset="-122"/>
                <a:ea typeface="楷体" pitchFamily="49" charset="-122"/>
              </a:rPr>
              <a:t>秘，世莫能闻也。（</a:t>
            </a:r>
            <a:r>
              <a:rPr lang="en-US" altLang="zh-CN" b="1" dirty="0">
                <a:effectLst>
                  <a:outerShdw blurRad="38100" dist="38100" dir="2700000" algn="tl">
                    <a:srgbClr val="000000">
                      <a:alpha val="43137"/>
                    </a:srgbClr>
                  </a:outerShdw>
                </a:effectLst>
                <a:latin typeface="楷体" pitchFamily="49" charset="-122"/>
                <a:ea typeface="楷体" pitchFamily="49" charset="-122"/>
              </a:rPr>
              <a:t>《</a:t>
            </a:r>
            <a:r>
              <a:rPr lang="zh-CN" altLang="en-US" b="1" dirty="0">
                <a:effectLst>
                  <a:outerShdw blurRad="38100" dist="38100" dir="2700000" algn="tl">
                    <a:srgbClr val="000000">
                      <a:alpha val="43137"/>
                    </a:srgbClr>
                  </a:outerShdw>
                </a:effectLst>
                <a:latin typeface="楷体" pitchFamily="49" charset="-122"/>
                <a:ea typeface="楷体" pitchFamily="49" charset="-122"/>
              </a:rPr>
              <a:t>史记</a:t>
            </a:r>
            <a:r>
              <a:rPr lang="en-US" altLang="zh-CN" b="1" dirty="0">
                <a:effectLst>
                  <a:outerShdw blurRad="38100" dist="38100" dir="2700000" algn="tl">
                    <a:srgbClr val="000000">
                      <a:alpha val="43137"/>
                    </a:srgbClr>
                  </a:outerShdw>
                </a:effectLst>
                <a:latin typeface="楷体" pitchFamily="49" charset="-122"/>
                <a:ea typeface="楷体" pitchFamily="49" charset="-122"/>
              </a:rPr>
              <a:t>·</a:t>
            </a:r>
            <a:r>
              <a:rPr lang="zh-CN" altLang="en-US" b="1" dirty="0">
                <a:effectLst>
                  <a:outerShdw blurRad="38100" dist="38100" dir="2700000" algn="tl">
                    <a:srgbClr val="000000">
                      <a:alpha val="43137"/>
                    </a:srgbClr>
                  </a:outerShdw>
                </a:effectLst>
                <a:latin typeface="楷体" pitchFamily="49" charset="-122"/>
                <a:ea typeface="楷体" pitchFamily="49" charset="-122"/>
              </a:rPr>
              <a:t>陈丞相世家</a:t>
            </a:r>
            <a:r>
              <a:rPr lang="en-US" altLang="zh-CN" b="1" dirty="0">
                <a:effectLst>
                  <a:outerShdw blurRad="38100" dist="38100" dir="2700000" algn="tl">
                    <a:srgbClr val="000000">
                      <a:alpha val="43137"/>
                    </a:srgbClr>
                  </a:outerShdw>
                </a:effectLst>
                <a:latin typeface="楷体" pitchFamily="49" charset="-122"/>
                <a:ea typeface="楷体" pitchFamily="49" charset="-122"/>
              </a:rPr>
              <a:t>》</a:t>
            </a:r>
            <a:r>
              <a:rPr lang="zh-CN" altLang="en-US" b="1" dirty="0">
                <a:effectLst>
                  <a:outerShdw blurRad="38100" dist="38100" dir="2700000" algn="tl">
                    <a:srgbClr val="000000">
                      <a:alpha val="43137"/>
                    </a:srgbClr>
                  </a:outerShdw>
                </a:effectLst>
                <a:latin typeface="楷体" pitchFamily="49" charset="-122"/>
                <a:ea typeface="楷体" pitchFamily="49" charset="-122"/>
              </a:rPr>
              <a:t>）</a:t>
            </a:r>
          </a:p>
        </p:txBody>
      </p:sp>
    </p:spTree>
  </p:cSld>
  <p:clrMapOvr>
    <a:masterClrMapping/>
  </p:clrMapOvr>
  <p:transition spd="med">
    <p:wipe dir="u"/>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a:buFont typeface="Wingdings" pitchFamily="2" charset="2"/>
              <a:buChar char="u"/>
            </a:pPr>
            <a:r>
              <a:rPr lang="en-US" b="1" dirty="0">
                <a:effectLst>
                  <a:outerShdw blurRad="38100" dist="38100" dir="2700000" algn="tl">
                    <a:srgbClr val="000000">
                      <a:alpha val="43137"/>
                    </a:srgbClr>
                  </a:outerShdw>
                </a:effectLst>
              </a:rPr>
              <a:t>2.3.2 </a:t>
            </a:r>
            <a:r>
              <a:rPr lang="zh-CN" altLang="en-US" b="1" dirty="0">
                <a:effectLst>
                  <a:outerShdw blurRad="38100" dist="38100" dir="2700000" algn="tl">
                    <a:srgbClr val="000000">
                      <a:alpha val="43137"/>
                    </a:srgbClr>
                  </a:outerShdw>
                </a:effectLst>
              </a:rPr>
              <a:t>美恶同</a:t>
            </a:r>
            <a:r>
              <a:rPr lang="zh-CN" altLang="en-US" b="1" dirty="0" smtClean="0">
                <a:effectLst>
                  <a:outerShdw blurRad="38100" dist="38100" dir="2700000" algn="tl">
                    <a:srgbClr val="000000">
                      <a:alpha val="43137"/>
                    </a:srgbClr>
                  </a:outerShdw>
                </a:effectLst>
              </a:rPr>
              <a:t>词</a:t>
            </a:r>
            <a:endParaRPr lang="en-US" altLang="zh-CN" b="1" dirty="0" smtClean="0">
              <a:effectLst>
                <a:outerShdw blurRad="38100" dist="38100" dir="2700000" algn="tl">
                  <a:srgbClr val="000000">
                    <a:alpha val="43137"/>
                  </a:srgbClr>
                </a:outerShdw>
              </a:effectLst>
            </a:endParaRPr>
          </a:p>
          <a:p>
            <a:r>
              <a:rPr lang="zh-CN" altLang="en-US" b="1" dirty="0">
                <a:effectLst>
                  <a:outerShdw blurRad="38100" dist="38100" dir="2700000" algn="tl">
                    <a:srgbClr val="000000">
                      <a:alpha val="43137"/>
                    </a:srgbClr>
                  </a:outerShdw>
                </a:effectLst>
                <a:latin typeface="楷体" pitchFamily="49" charset="-122"/>
                <a:ea typeface="楷体" pitchFamily="49" charset="-122"/>
              </a:rPr>
              <a:t>赳赳武夫，公侯好</a:t>
            </a:r>
            <a:r>
              <a:rPr lang="zh-CN" altLang="en-US" b="1" dirty="0">
                <a:solidFill>
                  <a:srgbClr val="0000FF"/>
                </a:solidFill>
                <a:effectLst>
                  <a:outerShdw blurRad="38100" dist="38100" dir="2700000" algn="tl">
                    <a:srgbClr val="000000">
                      <a:alpha val="43137"/>
                    </a:srgbClr>
                  </a:outerShdw>
                </a:effectLst>
                <a:latin typeface="楷体" pitchFamily="49" charset="-122"/>
                <a:ea typeface="楷体" pitchFamily="49" charset="-122"/>
              </a:rPr>
              <a:t>仇</a:t>
            </a:r>
            <a:r>
              <a:rPr lang="zh-CN" altLang="en-US" b="1" dirty="0">
                <a:effectLst>
                  <a:outerShdw blurRad="38100" dist="38100" dir="2700000" algn="tl">
                    <a:srgbClr val="000000">
                      <a:alpha val="43137"/>
                    </a:srgbClr>
                  </a:outerShdw>
                </a:effectLst>
                <a:latin typeface="楷体" pitchFamily="49" charset="-122"/>
                <a:ea typeface="楷体" pitchFamily="49" charset="-122"/>
              </a:rPr>
              <a:t>。（</a:t>
            </a:r>
            <a:r>
              <a:rPr lang="en-US" altLang="zh-CN" b="1" dirty="0">
                <a:effectLst>
                  <a:outerShdw blurRad="38100" dist="38100" dir="2700000" algn="tl">
                    <a:srgbClr val="000000">
                      <a:alpha val="43137"/>
                    </a:srgbClr>
                  </a:outerShdw>
                </a:effectLst>
                <a:latin typeface="楷体" pitchFamily="49" charset="-122"/>
                <a:ea typeface="楷体" pitchFamily="49" charset="-122"/>
              </a:rPr>
              <a:t>《</a:t>
            </a:r>
            <a:r>
              <a:rPr lang="zh-CN" altLang="en-US" b="1" dirty="0">
                <a:effectLst>
                  <a:outerShdw blurRad="38100" dist="38100" dir="2700000" algn="tl">
                    <a:srgbClr val="000000">
                      <a:alpha val="43137"/>
                    </a:srgbClr>
                  </a:outerShdw>
                </a:effectLst>
                <a:latin typeface="楷体" pitchFamily="49" charset="-122"/>
                <a:ea typeface="楷体" pitchFamily="49" charset="-122"/>
              </a:rPr>
              <a:t>诗经</a:t>
            </a:r>
            <a:r>
              <a:rPr lang="en-US" altLang="zh-CN" b="1" dirty="0">
                <a:effectLst>
                  <a:outerShdw blurRad="38100" dist="38100" dir="2700000" algn="tl">
                    <a:srgbClr val="000000">
                      <a:alpha val="43137"/>
                    </a:srgbClr>
                  </a:outerShdw>
                </a:effectLst>
                <a:latin typeface="楷体" pitchFamily="49" charset="-122"/>
                <a:ea typeface="楷体" pitchFamily="49" charset="-122"/>
              </a:rPr>
              <a:t>·</a:t>
            </a:r>
            <a:r>
              <a:rPr lang="zh-CN" altLang="en-US" b="1" dirty="0">
                <a:effectLst>
                  <a:outerShdw blurRad="38100" dist="38100" dir="2700000" algn="tl">
                    <a:srgbClr val="000000">
                      <a:alpha val="43137"/>
                    </a:srgbClr>
                  </a:outerShdw>
                </a:effectLst>
                <a:latin typeface="楷体" pitchFamily="49" charset="-122"/>
                <a:ea typeface="楷体" pitchFamily="49" charset="-122"/>
              </a:rPr>
              <a:t>周南</a:t>
            </a:r>
            <a:r>
              <a:rPr lang="en-US" altLang="zh-CN" b="1" dirty="0">
                <a:effectLst>
                  <a:outerShdw blurRad="38100" dist="38100" dir="2700000" algn="tl">
                    <a:srgbClr val="000000">
                      <a:alpha val="43137"/>
                    </a:srgbClr>
                  </a:outerShdw>
                </a:effectLst>
                <a:latin typeface="楷体" pitchFamily="49" charset="-122"/>
                <a:ea typeface="楷体" pitchFamily="49" charset="-122"/>
              </a:rPr>
              <a:t>·</a:t>
            </a:r>
            <a:r>
              <a:rPr lang="zh-CN" altLang="en-US" b="1" dirty="0">
                <a:effectLst>
                  <a:outerShdw blurRad="38100" dist="38100" dir="2700000" algn="tl">
                    <a:srgbClr val="000000">
                      <a:alpha val="43137"/>
                    </a:srgbClr>
                  </a:outerShdw>
                </a:effectLst>
                <a:latin typeface="楷体" pitchFamily="49" charset="-122"/>
                <a:ea typeface="楷体" pitchFamily="49" charset="-122"/>
              </a:rPr>
              <a:t>兔罝</a:t>
            </a:r>
            <a:r>
              <a:rPr lang="en-US" altLang="zh-CN" b="1" dirty="0">
                <a:effectLst>
                  <a:outerShdw blurRad="38100" dist="38100" dir="2700000" algn="tl">
                    <a:srgbClr val="000000">
                      <a:alpha val="43137"/>
                    </a:srgbClr>
                  </a:outerShdw>
                </a:effectLst>
                <a:latin typeface="楷体" pitchFamily="49" charset="-122"/>
                <a:ea typeface="楷体" pitchFamily="49" charset="-122"/>
              </a:rPr>
              <a:t>》</a:t>
            </a:r>
            <a:r>
              <a:rPr lang="zh-CN" altLang="en-US" b="1" dirty="0">
                <a:effectLst>
                  <a:outerShdw blurRad="38100" dist="38100" dir="2700000" algn="tl">
                    <a:srgbClr val="000000">
                      <a:alpha val="43137"/>
                    </a:srgbClr>
                  </a:outerShdw>
                </a:effectLst>
                <a:latin typeface="楷体" pitchFamily="49" charset="-122"/>
                <a:ea typeface="楷体" pitchFamily="49" charset="-122"/>
              </a:rPr>
              <a:t>）</a:t>
            </a:r>
            <a:r>
              <a:rPr lang="en-US" b="1" dirty="0">
                <a:effectLst>
                  <a:outerShdw blurRad="38100" dist="38100" dir="2700000" algn="tl">
                    <a:srgbClr val="000000">
                      <a:alpha val="43137"/>
                    </a:srgbClr>
                  </a:outerShdw>
                </a:effectLst>
                <a:latin typeface="楷体" pitchFamily="49" charset="-122"/>
                <a:ea typeface="楷体" pitchFamily="49" charset="-122"/>
              </a:rPr>
              <a:t>|</a:t>
            </a:r>
            <a:r>
              <a:rPr lang="zh-CN" altLang="en-US" b="1" dirty="0">
                <a:effectLst>
                  <a:outerShdw blurRad="38100" dist="38100" dir="2700000" algn="tl">
                    <a:srgbClr val="000000">
                      <a:alpha val="43137"/>
                    </a:srgbClr>
                  </a:outerShdw>
                </a:effectLst>
                <a:latin typeface="楷体" pitchFamily="49" charset="-122"/>
                <a:ea typeface="楷体" pitchFamily="49" charset="-122"/>
              </a:rPr>
              <a:t>窕窈淑女，君子好</a:t>
            </a:r>
            <a:r>
              <a:rPr lang="zh-CN" altLang="en-US" b="1" dirty="0">
                <a:solidFill>
                  <a:srgbClr val="0000FF"/>
                </a:solidFill>
                <a:effectLst>
                  <a:outerShdw blurRad="38100" dist="38100" dir="2700000" algn="tl">
                    <a:srgbClr val="000000">
                      <a:alpha val="43137"/>
                    </a:srgbClr>
                  </a:outerShdw>
                </a:effectLst>
                <a:latin typeface="楷体" pitchFamily="49" charset="-122"/>
                <a:ea typeface="楷体" pitchFamily="49" charset="-122"/>
              </a:rPr>
              <a:t>逑</a:t>
            </a:r>
            <a:r>
              <a:rPr lang="zh-CN" altLang="en-US" b="1" dirty="0">
                <a:effectLst>
                  <a:outerShdw blurRad="38100" dist="38100" dir="2700000" algn="tl">
                    <a:srgbClr val="000000">
                      <a:alpha val="43137"/>
                    </a:srgbClr>
                  </a:outerShdw>
                </a:effectLst>
                <a:latin typeface="楷体" pitchFamily="49" charset="-122"/>
                <a:ea typeface="楷体" pitchFamily="49" charset="-122"/>
              </a:rPr>
              <a:t>。（</a:t>
            </a:r>
            <a:r>
              <a:rPr lang="en-US" altLang="zh-CN" b="1" dirty="0">
                <a:effectLst>
                  <a:outerShdw blurRad="38100" dist="38100" dir="2700000" algn="tl">
                    <a:srgbClr val="000000">
                      <a:alpha val="43137"/>
                    </a:srgbClr>
                  </a:outerShdw>
                </a:effectLst>
                <a:latin typeface="楷体" pitchFamily="49" charset="-122"/>
                <a:ea typeface="楷体" pitchFamily="49" charset="-122"/>
              </a:rPr>
              <a:t>《</a:t>
            </a:r>
            <a:r>
              <a:rPr lang="zh-CN" altLang="en-US" b="1" dirty="0">
                <a:effectLst>
                  <a:outerShdw blurRad="38100" dist="38100" dir="2700000" algn="tl">
                    <a:srgbClr val="000000">
                      <a:alpha val="43137"/>
                    </a:srgbClr>
                  </a:outerShdw>
                </a:effectLst>
                <a:latin typeface="楷体" pitchFamily="49" charset="-122"/>
                <a:ea typeface="楷体" pitchFamily="49" charset="-122"/>
              </a:rPr>
              <a:t>诗经</a:t>
            </a:r>
            <a:r>
              <a:rPr lang="en-US" altLang="zh-CN" b="1" dirty="0">
                <a:effectLst>
                  <a:outerShdw blurRad="38100" dist="38100" dir="2700000" algn="tl">
                    <a:srgbClr val="000000">
                      <a:alpha val="43137"/>
                    </a:srgbClr>
                  </a:outerShdw>
                </a:effectLst>
                <a:latin typeface="楷体" pitchFamily="49" charset="-122"/>
                <a:ea typeface="楷体" pitchFamily="49" charset="-122"/>
              </a:rPr>
              <a:t>·</a:t>
            </a:r>
            <a:r>
              <a:rPr lang="zh-CN" altLang="en-US" b="1" dirty="0">
                <a:effectLst>
                  <a:outerShdw blurRad="38100" dist="38100" dir="2700000" algn="tl">
                    <a:srgbClr val="000000">
                      <a:alpha val="43137"/>
                    </a:srgbClr>
                  </a:outerShdw>
                </a:effectLst>
                <a:latin typeface="楷体" pitchFamily="49" charset="-122"/>
                <a:ea typeface="楷体" pitchFamily="49" charset="-122"/>
              </a:rPr>
              <a:t>周南</a:t>
            </a:r>
            <a:r>
              <a:rPr lang="en-US" altLang="zh-CN" b="1" dirty="0">
                <a:effectLst>
                  <a:outerShdw blurRad="38100" dist="38100" dir="2700000" algn="tl">
                    <a:srgbClr val="000000">
                      <a:alpha val="43137"/>
                    </a:srgbClr>
                  </a:outerShdw>
                </a:effectLst>
                <a:latin typeface="楷体" pitchFamily="49" charset="-122"/>
                <a:ea typeface="楷体" pitchFamily="49" charset="-122"/>
              </a:rPr>
              <a:t>·</a:t>
            </a:r>
            <a:r>
              <a:rPr lang="zh-CN" altLang="en-US" b="1" dirty="0">
                <a:effectLst>
                  <a:outerShdw blurRad="38100" dist="38100" dir="2700000" algn="tl">
                    <a:srgbClr val="000000">
                      <a:alpha val="43137"/>
                    </a:srgbClr>
                  </a:outerShdw>
                </a:effectLst>
                <a:latin typeface="楷体" pitchFamily="49" charset="-122"/>
                <a:ea typeface="楷体" pitchFamily="49" charset="-122"/>
              </a:rPr>
              <a:t>关雎</a:t>
            </a:r>
            <a:r>
              <a:rPr lang="en-US" altLang="zh-CN" b="1" dirty="0">
                <a:effectLst>
                  <a:outerShdw blurRad="38100" dist="38100" dir="2700000" algn="tl">
                    <a:srgbClr val="000000">
                      <a:alpha val="43137"/>
                    </a:srgbClr>
                  </a:outerShdw>
                </a:effectLst>
                <a:latin typeface="楷体" pitchFamily="49" charset="-122"/>
                <a:ea typeface="楷体" pitchFamily="49" charset="-122"/>
              </a:rPr>
              <a:t>》</a:t>
            </a:r>
            <a:r>
              <a:rPr lang="zh-CN" altLang="en-US" b="1" dirty="0">
                <a:effectLst>
                  <a:outerShdw blurRad="38100" dist="38100" dir="2700000" algn="tl">
                    <a:srgbClr val="000000">
                      <a:alpha val="43137"/>
                    </a:srgbClr>
                  </a:outerShdw>
                </a:effectLst>
                <a:latin typeface="楷体" pitchFamily="49" charset="-122"/>
                <a:ea typeface="楷体" pitchFamily="49" charset="-122"/>
              </a:rPr>
              <a:t>）逑，读“仇”，配偶</a:t>
            </a:r>
            <a:r>
              <a:rPr lang="zh-CN" altLang="en-US" b="1" dirty="0" smtClean="0">
                <a:effectLst>
                  <a:outerShdw blurRad="38100" dist="38100" dir="2700000" algn="tl">
                    <a:srgbClr val="000000">
                      <a:alpha val="43137"/>
                    </a:srgbClr>
                  </a:outerShdw>
                </a:effectLst>
                <a:latin typeface="楷体" pitchFamily="49" charset="-122"/>
                <a:ea typeface="楷体" pitchFamily="49" charset="-122"/>
              </a:rPr>
              <a:t>。</a:t>
            </a:r>
            <a:endParaRPr lang="zh-CN" altLang="en-US" b="1" dirty="0">
              <a:effectLst>
                <a:outerShdw blurRad="38100" dist="38100" dir="2700000" algn="tl">
                  <a:srgbClr val="000000">
                    <a:alpha val="43137"/>
                  </a:srgbClr>
                </a:outerShdw>
              </a:effectLst>
              <a:latin typeface="楷体" pitchFamily="49" charset="-122"/>
              <a:ea typeface="楷体" pitchFamily="49" charset="-122"/>
            </a:endParaRPr>
          </a:p>
          <a:p>
            <a:r>
              <a:rPr lang="zh-CN" altLang="en-US" b="1" dirty="0">
                <a:effectLst>
                  <a:outerShdw blurRad="38100" dist="38100" dir="2700000" algn="tl">
                    <a:srgbClr val="000000">
                      <a:alpha val="43137"/>
                    </a:srgbClr>
                  </a:outerShdw>
                </a:effectLst>
                <a:latin typeface="楷体" pitchFamily="49" charset="-122"/>
                <a:ea typeface="楷体" pitchFamily="49" charset="-122"/>
              </a:rPr>
              <a:t>是智法之士与当涂之人，不可两存之</a:t>
            </a:r>
            <a:r>
              <a:rPr lang="zh-CN" altLang="en-US" b="1" dirty="0">
                <a:solidFill>
                  <a:srgbClr val="0000FF"/>
                </a:solidFill>
                <a:effectLst>
                  <a:outerShdw blurRad="38100" dist="38100" dir="2700000" algn="tl">
                    <a:srgbClr val="000000">
                      <a:alpha val="43137"/>
                    </a:srgbClr>
                  </a:outerShdw>
                </a:effectLst>
                <a:latin typeface="楷体" pitchFamily="49" charset="-122"/>
                <a:ea typeface="楷体" pitchFamily="49" charset="-122"/>
              </a:rPr>
              <a:t>仇</a:t>
            </a:r>
            <a:r>
              <a:rPr lang="zh-CN" altLang="en-US" b="1" dirty="0">
                <a:effectLst>
                  <a:outerShdw blurRad="38100" dist="38100" dir="2700000" algn="tl">
                    <a:srgbClr val="000000">
                      <a:alpha val="43137"/>
                    </a:srgbClr>
                  </a:outerShdw>
                </a:effectLst>
                <a:latin typeface="楷体" pitchFamily="49" charset="-122"/>
                <a:ea typeface="楷体" pitchFamily="49" charset="-122"/>
              </a:rPr>
              <a:t>也。（</a:t>
            </a:r>
            <a:r>
              <a:rPr lang="en-US" altLang="zh-CN" b="1" dirty="0">
                <a:effectLst>
                  <a:outerShdw blurRad="38100" dist="38100" dir="2700000" algn="tl">
                    <a:srgbClr val="000000">
                      <a:alpha val="43137"/>
                    </a:srgbClr>
                  </a:outerShdw>
                </a:effectLst>
                <a:latin typeface="楷体" pitchFamily="49" charset="-122"/>
                <a:ea typeface="楷体" pitchFamily="49" charset="-122"/>
              </a:rPr>
              <a:t>《</a:t>
            </a:r>
            <a:r>
              <a:rPr lang="zh-CN" altLang="en-US" b="1" dirty="0">
                <a:effectLst>
                  <a:outerShdw blurRad="38100" dist="38100" dir="2700000" algn="tl">
                    <a:srgbClr val="000000">
                      <a:alpha val="43137"/>
                    </a:srgbClr>
                  </a:outerShdw>
                </a:effectLst>
                <a:latin typeface="楷体" pitchFamily="49" charset="-122"/>
                <a:ea typeface="楷体" pitchFamily="49" charset="-122"/>
              </a:rPr>
              <a:t>韩非子</a:t>
            </a:r>
            <a:r>
              <a:rPr lang="en-US" altLang="zh-CN" b="1" dirty="0">
                <a:effectLst>
                  <a:outerShdw blurRad="38100" dist="38100" dir="2700000" algn="tl">
                    <a:srgbClr val="000000">
                      <a:alpha val="43137"/>
                    </a:srgbClr>
                  </a:outerShdw>
                </a:effectLst>
                <a:latin typeface="楷体" pitchFamily="49" charset="-122"/>
                <a:ea typeface="楷体" pitchFamily="49" charset="-122"/>
              </a:rPr>
              <a:t>·</a:t>
            </a:r>
            <a:r>
              <a:rPr lang="zh-CN" altLang="en-US" b="1" dirty="0">
                <a:effectLst>
                  <a:outerShdw blurRad="38100" dist="38100" dir="2700000" algn="tl">
                    <a:srgbClr val="000000">
                      <a:alpha val="43137"/>
                    </a:srgbClr>
                  </a:outerShdw>
                </a:effectLst>
                <a:latin typeface="楷体" pitchFamily="49" charset="-122"/>
                <a:ea typeface="楷体" pitchFamily="49" charset="-122"/>
              </a:rPr>
              <a:t>孤愤</a:t>
            </a:r>
            <a:r>
              <a:rPr lang="en-US" altLang="zh-CN" b="1" dirty="0">
                <a:effectLst>
                  <a:outerShdw blurRad="38100" dist="38100" dir="2700000" algn="tl">
                    <a:srgbClr val="000000">
                      <a:alpha val="43137"/>
                    </a:srgbClr>
                  </a:outerShdw>
                </a:effectLst>
                <a:latin typeface="楷体" pitchFamily="49" charset="-122"/>
                <a:ea typeface="楷体" pitchFamily="49" charset="-122"/>
              </a:rPr>
              <a:t>》</a:t>
            </a:r>
            <a:r>
              <a:rPr lang="zh-CN" altLang="en-US" b="1" dirty="0">
                <a:effectLst>
                  <a:outerShdw blurRad="38100" dist="38100" dir="2700000" algn="tl">
                    <a:srgbClr val="000000">
                      <a:alpha val="43137"/>
                    </a:srgbClr>
                  </a:outerShdw>
                </a:effectLst>
                <a:latin typeface="楷体" pitchFamily="49" charset="-122"/>
                <a:ea typeface="楷体" pitchFamily="49" charset="-122"/>
              </a:rPr>
              <a:t>）涂，同“途”。当涂之人，这里指执掌大权的人。</a:t>
            </a:r>
          </a:p>
        </p:txBody>
      </p:sp>
    </p:spTree>
  </p:cSld>
  <p:clrMapOvr>
    <a:masterClrMapping/>
  </p:clrMapOvr>
  <p:transition spd="med">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to="" calcmode="lin" valueType="num">
                                      <p:cBhvr>
                                        <p:cTn id="7" dur="1" fill="hold"/>
                                        <p:tgtEl>
                                          <p:spTgt spid="3">
                                            <p:txEl>
                                              <p:pRg st="1" end="1"/>
                                            </p:txEl>
                                          </p:spTgt>
                                        </p:tgtEl>
                                        <p:attrNameLst>
                                          <p:attrName/>
                                        </p:attrNameLst>
                                      </p:cBhvr>
                                    </p:anim>
                                  </p:childTnLst>
                                </p:cTn>
                              </p:par>
                              <p:par>
                                <p:cTn id="8" presetID="24"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 to="" calcmode="lin" valueType="num">
                                      <p:cBhvr>
                                        <p:cTn id="10"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b="1" dirty="0">
                <a:effectLst>
                  <a:outerShdw blurRad="38100" dist="38100" dir="2700000" algn="tl">
                    <a:srgbClr val="000000">
                      <a:alpha val="43137"/>
                    </a:srgbClr>
                  </a:outerShdw>
                </a:effectLst>
                <a:latin typeface="楷体" pitchFamily="49" charset="-122"/>
                <a:ea typeface="楷体" pitchFamily="49" charset="-122"/>
              </a:rPr>
              <a:t>桓公知天下诸侯多</a:t>
            </a:r>
            <a:r>
              <a:rPr lang="zh-CN" altLang="en-US" b="1" dirty="0">
                <a:solidFill>
                  <a:srgbClr val="0000FF"/>
                </a:solidFill>
                <a:effectLst>
                  <a:outerShdw blurRad="38100" dist="38100" dir="2700000" algn="tl">
                    <a:srgbClr val="000000">
                      <a:alpha val="43137"/>
                    </a:srgbClr>
                  </a:outerShdw>
                </a:effectLst>
                <a:latin typeface="楷体" pitchFamily="49" charset="-122"/>
                <a:ea typeface="楷体" pitchFamily="49" charset="-122"/>
              </a:rPr>
              <a:t>与</a:t>
            </a:r>
            <a:r>
              <a:rPr lang="zh-CN" altLang="en-US" b="1" dirty="0">
                <a:effectLst>
                  <a:outerShdw blurRad="38100" dist="38100" dir="2700000" algn="tl">
                    <a:srgbClr val="000000">
                      <a:alpha val="43137"/>
                    </a:srgbClr>
                  </a:outerShdw>
                </a:effectLst>
                <a:latin typeface="楷体" pitchFamily="49" charset="-122"/>
                <a:ea typeface="楷体" pitchFamily="49" charset="-122"/>
              </a:rPr>
              <a:t>己也，故又大施忠焉。（</a:t>
            </a:r>
            <a:r>
              <a:rPr lang="en-US" altLang="zh-CN" b="1" dirty="0">
                <a:effectLst>
                  <a:outerShdw blurRad="38100" dist="38100" dir="2700000" algn="tl">
                    <a:srgbClr val="000000">
                      <a:alpha val="43137"/>
                    </a:srgbClr>
                  </a:outerShdw>
                </a:effectLst>
                <a:latin typeface="楷体" pitchFamily="49" charset="-122"/>
                <a:ea typeface="楷体" pitchFamily="49" charset="-122"/>
              </a:rPr>
              <a:t>《</a:t>
            </a:r>
            <a:r>
              <a:rPr lang="zh-CN" altLang="en-US" b="1" dirty="0">
                <a:effectLst>
                  <a:outerShdw blurRad="38100" dist="38100" dir="2700000" algn="tl">
                    <a:srgbClr val="000000">
                      <a:alpha val="43137"/>
                    </a:srgbClr>
                  </a:outerShdw>
                </a:effectLst>
                <a:latin typeface="楷体" pitchFamily="49" charset="-122"/>
                <a:ea typeface="楷体" pitchFamily="49" charset="-122"/>
              </a:rPr>
              <a:t>国语</a:t>
            </a:r>
            <a:r>
              <a:rPr lang="en-US" altLang="zh-CN" b="1" dirty="0">
                <a:effectLst>
                  <a:outerShdw blurRad="38100" dist="38100" dir="2700000" algn="tl">
                    <a:srgbClr val="000000">
                      <a:alpha val="43137"/>
                    </a:srgbClr>
                  </a:outerShdw>
                </a:effectLst>
                <a:latin typeface="楷体" pitchFamily="49" charset="-122"/>
                <a:ea typeface="楷体" pitchFamily="49" charset="-122"/>
              </a:rPr>
              <a:t>·</a:t>
            </a:r>
            <a:r>
              <a:rPr lang="zh-CN" altLang="en-US" b="1" dirty="0">
                <a:effectLst>
                  <a:outerShdw blurRad="38100" dist="38100" dir="2700000" algn="tl">
                    <a:srgbClr val="000000">
                      <a:alpha val="43137"/>
                    </a:srgbClr>
                  </a:outerShdw>
                </a:effectLst>
                <a:latin typeface="楷体" pitchFamily="49" charset="-122"/>
                <a:ea typeface="楷体" pitchFamily="49" charset="-122"/>
              </a:rPr>
              <a:t>齐语</a:t>
            </a:r>
            <a:r>
              <a:rPr lang="en-US" altLang="zh-CN" b="1" dirty="0">
                <a:effectLst>
                  <a:outerShdw blurRad="38100" dist="38100" dir="2700000" algn="tl">
                    <a:srgbClr val="000000">
                      <a:alpha val="43137"/>
                    </a:srgbClr>
                  </a:outerShdw>
                </a:effectLst>
                <a:latin typeface="楷体" pitchFamily="49" charset="-122"/>
                <a:ea typeface="楷体" pitchFamily="49" charset="-122"/>
              </a:rPr>
              <a:t>》</a:t>
            </a:r>
            <a:r>
              <a:rPr lang="zh-CN" altLang="en-US" b="1" dirty="0" smtClean="0">
                <a:effectLst>
                  <a:outerShdw blurRad="38100" dist="38100" dir="2700000" algn="tl">
                    <a:srgbClr val="000000">
                      <a:alpha val="43137"/>
                    </a:srgbClr>
                  </a:outerShdw>
                </a:effectLst>
                <a:latin typeface="楷体" pitchFamily="49" charset="-122"/>
                <a:ea typeface="楷体" pitchFamily="49" charset="-122"/>
              </a:rPr>
              <a:t>）</a:t>
            </a:r>
            <a:endParaRPr lang="zh-CN" altLang="en-US" b="1" dirty="0">
              <a:effectLst>
                <a:outerShdw blurRad="38100" dist="38100" dir="2700000" algn="tl">
                  <a:srgbClr val="000000">
                    <a:alpha val="43137"/>
                  </a:srgbClr>
                </a:outerShdw>
              </a:effectLst>
              <a:latin typeface="楷体" pitchFamily="49" charset="-122"/>
              <a:ea typeface="楷体" pitchFamily="49" charset="-122"/>
            </a:endParaRPr>
          </a:p>
          <a:p>
            <a:r>
              <a:rPr lang="zh-CN" altLang="en-US" b="1" dirty="0">
                <a:effectLst>
                  <a:outerShdw blurRad="38100" dist="38100" dir="2700000" algn="tl">
                    <a:srgbClr val="000000">
                      <a:alpha val="43137"/>
                    </a:srgbClr>
                  </a:outerShdw>
                </a:effectLst>
                <a:latin typeface="楷体" pitchFamily="49" charset="-122"/>
                <a:ea typeface="楷体" pitchFamily="49" charset="-122"/>
              </a:rPr>
              <a:t>鲜虞曰：“一</a:t>
            </a:r>
            <a:r>
              <a:rPr lang="zh-CN" altLang="en-US" b="1" dirty="0">
                <a:solidFill>
                  <a:srgbClr val="0000FF"/>
                </a:solidFill>
                <a:effectLst>
                  <a:outerShdw blurRad="38100" dist="38100" dir="2700000" algn="tl">
                    <a:srgbClr val="000000">
                      <a:alpha val="43137"/>
                    </a:srgbClr>
                  </a:outerShdw>
                </a:effectLst>
                <a:latin typeface="楷体" pitchFamily="49" charset="-122"/>
                <a:ea typeface="楷体" pitchFamily="49" charset="-122"/>
              </a:rPr>
              <a:t>与</a:t>
            </a:r>
            <a:r>
              <a:rPr lang="zh-CN" altLang="en-US" b="1" dirty="0">
                <a:effectLst>
                  <a:outerShdw blurRad="38100" dist="38100" dir="2700000" algn="tl">
                    <a:srgbClr val="000000">
                      <a:alpha val="43137"/>
                    </a:srgbClr>
                  </a:outerShdw>
                </a:effectLst>
                <a:latin typeface="楷体" pitchFamily="49" charset="-122"/>
                <a:ea typeface="楷体" pitchFamily="49" charset="-122"/>
              </a:rPr>
              <a:t>一，谁能惧我？”（</a:t>
            </a:r>
            <a:r>
              <a:rPr lang="en-US" altLang="zh-CN" b="1" dirty="0">
                <a:effectLst>
                  <a:outerShdw blurRad="38100" dist="38100" dir="2700000" algn="tl">
                    <a:srgbClr val="000000">
                      <a:alpha val="43137"/>
                    </a:srgbClr>
                  </a:outerShdw>
                </a:effectLst>
                <a:latin typeface="楷体" pitchFamily="49" charset="-122"/>
                <a:ea typeface="楷体" pitchFamily="49" charset="-122"/>
              </a:rPr>
              <a:t>《</a:t>
            </a:r>
            <a:r>
              <a:rPr lang="zh-CN" altLang="en-US" b="1" dirty="0">
                <a:effectLst>
                  <a:outerShdw blurRad="38100" dist="38100" dir="2700000" algn="tl">
                    <a:srgbClr val="000000">
                      <a:alpha val="43137"/>
                    </a:srgbClr>
                  </a:outerShdw>
                </a:effectLst>
                <a:latin typeface="楷体" pitchFamily="49" charset="-122"/>
                <a:ea typeface="楷体" pitchFamily="49" charset="-122"/>
              </a:rPr>
              <a:t>左传</a:t>
            </a:r>
            <a:r>
              <a:rPr lang="en-US" altLang="zh-CN" b="1" dirty="0">
                <a:effectLst>
                  <a:outerShdw blurRad="38100" dist="38100" dir="2700000" algn="tl">
                    <a:srgbClr val="000000">
                      <a:alpha val="43137"/>
                    </a:srgbClr>
                  </a:outerShdw>
                </a:effectLst>
                <a:latin typeface="楷体" pitchFamily="49" charset="-122"/>
                <a:ea typeface="楷体" pitchFamily="49" charset="-122"/>
              </a:rPr>
              <a:t>·</a:t>
            </a:r>
            <a:r>
              <a:rPr lang="zh-CN" altLang="en-US" b="1" dirty="0">
                <a:effectLst>
                  <a:outerShdw blurRad="38100" dist="38100" dir="2700000" algn="tl">
                    <a:srgbClr val="000000">
                      <a:alpha val="43137"/>
                    </a:srgbClr>
                  </a:outerShdw>
                </a:effectLst>
                <a:latin typeface="楷体" pitchFamily="49" charset="-122"/>
                <a:ea typeface="楷体" pitchFamily="49" charset="-122"/>
              </a:rPr>
              <a:t>襄公二十五年</a:t>
            </a:r>
            <a:r>
              <a:rPr lang="en-US" altLang="zh-CN" b="1" dirty="0">
                <a:effectLst>
                  <a:outerShdw blurRad="38100" dist="38100" dir="2700000" algn="tl">
                    <a:srgbClr val="000000">
                      <a:alpha val="43137"/>
                    </a:srgbClr>
                  </a:outerShdw>
                </a:effectLst>
                <a:latin typeface="楷体" pitchFamily="49" charset="-122"/>
                <a:ea typeface="楷体" pitchFamily="49" charset="-122"/>
              </a:rPr>
              <a:t>》</a:t>
            </a:r>
            <a:r>
              <a:rPr lang="zh-CN" altLang="en-US" b="1" dirty="0" smtClean="0">
                <a:effectLst>
                  <a:outerShdw blurRad="38100" dist="38100" dir="2700000" algn="tl">
                    <a:srgbClr val="000000">
                      <a:alpha val="43137"/>
                    </a:srgbClr>
                  </a:outerShdw>
                </a:effectLst>
                <a:latin typeface="楷体" pitchFamily="49" charset="-122"/>
                <a:ea typeface="楷体" pitchFamily="49" charset="-122"/>
              </a:rPr>
              <a:t>）</a:t>
            </a:r>
            <a:endParaRPr lang="zh-CN" altLang="en-US" b="1" dirty="0">
              <a:effectLst>
                <a:outerShdw blurRad="38100" dist="38100" dir="2700000" algn="tl">
                  <a:srgbClr val="000000">
                    <a:alpha val="43137"/>
                  </a:srgbClr>
                </a:outerShdw>
              </a:effectLst>
              <a:latin typeface="楷体" pitchFamily="49" charset="-122"/>
              <a:ea typeface="楷体" pitchFamily="49" charset="-122"/>
            </a:endParaRPr>
          </a:p>
          <a:p>
            <a:endParaRPr lang="zh-CN" altLang="en-US" dirty="0"/>
          </a:p>
        </p:txBody>
      </p:sp>
    </p:spTree>
  </p:cSld>
  <p:clrMapOvr>
    <a:masterClrMapping/>
  </p:clrMapOvr>
  <p:transition spd="med">
    <p:wipe dir="u"/>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b="1" dirty="0">
                <a:solidFill>
                  <a:srgbClr val="0000FF"/>
                </a:solidFill>
                <a:effectLst>
                  <a:outerShdw blurRad="38100" dist="38100" dir="2700000" algn="tl">
                    <a:srgbClr val="000000">
                      <a:alpha val="43137"/>
                    </a:srgbClr>
                  </a:outerShdw>
                </a:effectLst>
                <a:latin typeface="楷体" pitchFamily="49" charset="-122"/>
                <a:ea typeface="楷体" pitchFamily="49" charset="-122"/>
              </a:rPr>
              <a:t>爱</a:t>
            </a:r>
            <a:r>
              <a:rPr lang="zh-CN" altLang="en-US" b="1" dirty="0">
                <a:effectLst>
                  <a:outerShdw blurRad="38100" dist="38100" dir="2700000" algn="tl">
                    <a:srgbClr val="000000">
                      <a:alpha val="43137"/>
                    </a:srgbClr>
                  </a:outerShdw>
                </a:effectLst>
                <a:latin typeface="楷体" pitchFamily="49" charset="-122"/>
                <a:ea typeface="楷体" pitchFamily="49" charset="-122"/>
              </a:rPr>
              <a:t>之欲其生，恶之欲其死。（</a:t>
            </a:r>
            <a:r>
              <a:rPr lang="en-US" altLang="zh-CN" b="1" dirty="0">
                <a:effectLst>
                  <a:outerShdw blurRad="38100" dist="38100" dir="2700000" algn="tl">
                    <a:srgbClr val="000000">
                      <a:alpha val="43137"/>
                    </a:srgbClr>
                  </a:outerShdw>
                </a:effectLst>
                <a:latin typeface="楷体" pitchFamily="49" charset="-122"/>
                <a:ea typeface="楷体" pitchFamily="49" charset="-122"/>
              </a:rPr>
              <a:t>《</a:t>
            </a:r>
            <a:r>
              <a:rPr lang="zh-CN" altLang="en-US" b="1" dirty="0">
                <a:effectLst>
                  <a:outerShdw blurRad="38100" dist="38100" dir="2700000" algn="tl">
                    <a:srgbClr val="000000">
                      <a:alpha val="43137"/>
                    </a:srgbClr>
                  </a:outerShdw>
                </a:effectLst>
                <a:latin typeface="楷体" pitchFamily="49" charset="-122"/>
                <a:ea typeface="楷体" pitchFamily="49" charset="-122"/>
              </a:rPr>
              <a:t>论语</a:t>
            </a:r>
            <a:r>
              <a:rPr lang="en-US" altLang="zh-CN" b="1" dirty="0">
                <a:effectLst>
                  <a:outerShdw blurRad="38100" dist="38100" dir="2700000" algn="tl">
                    <a:srgbClr val="000000">
                      <a:alpha val="43137"/>
                    </a:srgbClr>
                  </a:outerShdw>
                </a:effectLst>
                <a:latin typeface="楷体" pitchFamily="49" charset="-122"/>
                <a:ea typeface="楷体" pitchFamily="49" charset="-122"/>
              </a:rPr>
              <a:t>·</a:t>
            </a:r>
            <a:r>
              <a:rPr lang="zh-CN" altLang="en-US" b="1" dirty="0">
                <a:effectLst>
                  <a:outerShdw blurRad="38100" dist="38100" dir="2700000" algn="tl">
                    <a:srgbClr val="000000">
                      <a:alpha val="43137"/>
                    </a:srgbClr>
                  </a:outerShdw>
                </a:effectLst>
                <a:latin typeface="楷体" pitchFamily="49" charset="-122"/>
                <a:ea typeface="楷体" pitchFamily="49" charset="-122"/>
              </a:rPr>
              <a:t>颜渊</a:t>
            </a:r>
            <a:r>
              <a:rPr lang="en-US" altLang="zh-CN" b="1" dirty="0">
                <a:effectLst>
                  <a:outerShdw blurRad="38100" dist="38100" dir="2700000" algn="tl">
                    <a:srgbClr val="000000">
                      <a:alpha val="43137"/>
                    </a:srgbClr>
                  </a:outerShdw>
                </a:effectLst>
                <a:latin typeface="楷体" pitchFamily="49" charset="-122"/>
                <a:ea typeface="楷体" pitchFamily="49" charset="-122"/>
              </a:rPr>
              <a:t>》</a:t>
            </a:r>
            <a:r>
              <a:rPr lang="zh-CN" altLang="en-US" b="1" dirty="0" smtClean="0">
                <a:effectLst>
                  <a:outerShdw blurRad="38100" dist="38100" dir="2700000" algn="tl">
                    <a:srgbClr val="000000">
                      <a:alpha val="43137"/>
                    </a:srgbClr>
                  </a:outerShdw>
                </a:effectLst>
                <a:latin typeface="楷体" pitchFamily="49" charset="-122"/>
                <a:ea typeface="楷体" pitchFamily="49" charset="-122"/>
              </a:rPr>
              <a:t>）</a:t>
            </a:r>
            <a:endParaRPr lang="zh-CN" altLang="en-US" b="1" dirty="0">
              <a:effectLst>
                <a:outerShdw blurRad="38100" dist="38100" dir="2700000" algn="tl">
                  <a:srgbClr val="000000">
                    <a:alpha val="43137"/>
                  </a:srgbClr>
                </a:outerShdw>
              </a:effectLst>
              <a:latin typeface="楷体" pitchFamily="49" charset="-122"/>
              <a:ea typeface="楷体" pitchFamily="49" charset="-122"/>
            </a:endParaRPr>
          </a:p>
          <a:p>
            <a:r>
              <a:rPr lang="zh-CN" altLang="en-US" b="1" dirty="0">
                <a:effectLst>
                  <a:outerShdw blurRad="38100" dist="38100" dir="2700000" algn="tl">
                    <a:srgbClr val="000000">
                      <a:alpha val="43137"/>
                    </a:srgbClr>
                  </a:outerShdw>
                </a:effectLst>
                <a:latin typeface="楷体" pitchFamily="49" charset="-122"/>
                <a:ea typeface="楷体" pitchFamily="49" charset="-122"/>
              </a:rPr>
              <a:t>王笑曰：“是诚何心哉？我非</a:t>
            </a:r>
            <a:r>
              <a:rPr lang="zh-CN" altLang="en-US" b="1" dirty="0">
                <a:solidFill>
                  <a:srgbClr val="0000FF"/>
                </a:solidFill>
                <a:effectLst>
                  <a:outerShdw blurRad="38100" dist="38100" dir="2700000" algn="tl">
                    <a:srgbClr val="000000">
                      <a:alpha val="43137"/>
                    </a:srgbClr>
                  </a:outerShdw>
                </a:effectLst>
                <a:latin typeface="楷体" pitchFamily="49" charset="-122"/>
                <a:ea typeface="楷体" pitchFamily="49" charset="-122"/>
              </a:rPr>
              <a:t>爱</a:t>
            </a:r>
            <a:r>
              <a:rPr lang="zh-CN" altLang="en-US" b="1" dirty="0">
                <a:effectLst>
                  <a:outerShdw blurRad="38100" dist="38100" dir="2700000" algn="tl">
                    <a:srgbClr val="000000">
                      <a:alpha val="43137"/>
                    </a:srgbClr>
                  </a:outerShdw>
                </a:effectLst>
                <a:latin typeface="楷体" pitchFamily="49" charset="-122"/>
                <a:ea typeface="楷体" pitchFamily="49" charset="-122"/>
              </a:rPr>
              <a:t>其财而易之以羊也。宜乎百姓之谓我</a:t>
            </a:r>
            <a:r>
              <a:rPr lang="zh-CN" altLang="en-US" b="1" dirty="0">
                <a:solidFill>
                  <a:srgbClr val="0000FF"/>
                </a:solidFill>
                <a:effectLst>
                  <a:outerShdw blurRad="38100" dist="38100" dir="2700000" algn="tl">
                    <a:srgbClr val="000000">
                      <a:alpha val="43137"/>
                    </a:srgbClr>
                  </a:outerShdw>
                </a:effectLst>
                <a:latin typeface="楷体" pitchFamily="49" charset="-122"/>
                <a:ea typeface="楷体" pitchFamily="49" charset="-122"/>
              </a:rPr>
              <a:t>爱</a:t>
            </a:r>
            <a:r>
              <a:rPr lang="zh-CN" altLang="en-US" b="1" dirty="0">
                <a:effectLst>
                  <a:outerShdw blurRad="38100" dist="38100" dir="2700000" algn="tl">
                    <a:srgbClr val="000000">
                      <a:alpha val="43137"/>
                    </a:srgbClr>
                  </a:outerShdw>
                </a:effectLst>
                <a:latin typeface="楷体" pitchFamily="49" charset="-122"/>
                <a:ea typeface="楷体" pitchFamily="49" charset="-122"/>
              </a:rPr>
              <a:t>也。”（</a:t>
            </a:r>
            <a:r>
              <a:rPr lang="en-US" altLang="zh-CN" b="1" dirty="0">
                <a:effectLst>
                  <a:outerShdw blurRad="38100" dist="38100" dir="2700000" algn="tl">
                    <a:srgbClr val="000000">
                      <a:alpha val="43137"/>
                    </a:srgbClr>
                  </a:outerShdw>
                </a:effectLst>
                <a:latin typeface="楷体" pitchFamily="49" charset="-122"/>
                <a:ea typeface="楷体" pitchFamily="49" charset="-122"/>
              </a:rPr>
              <a:t>《</a:t>
            </a:r>
            <a:r>
              <a:rPr lang="zh-CN" altLang="en-US" b="1" dirty="0">
                <a:effectLst>
                  <a:outerShdw blurRad="38100" dist="38100" dir="2700000" algn="tl">
                    <a:srgbClr val="000000">
                      <a:alpha val="43137"/>
                    </a:srgbClr>
                  </a:outerShdw>
                </a:effectLst>
                <a:latin typeface="楷体" pitchFamily="49" charset="-122"/>
                <a:ea typeface="楷体" pitchFamily="49" charset="-122"/>
              </a:rPr>
              <a:t>孟子</a:t>
            </a:r>
            <a:r>
              <a:rPr lang="en-US" altLang="zh-CN" b="1" dirty="0">
                <a:effectLst>
                  <a:outerShdw blurRad="38100" dist="38100" dir="2700000" algn="tl">
                    <a:srgbClr val="000000">
                      <a:alpha val="43137"/>
                    </a:srgbClr>
                  </a:outerShdw>
                </a:effectLst>
                <a:latin typeface="楷体" pitchFamily="49" charset="-122"/>
                <a:ea typeface="楷体" pitchFamily="49" charset="-122"/>
              </a:rPr>
              <a:t>·</a:t>
            </a:r>
            <a:r>
              <a:rPr lang="zh-CN" altLang="en-US" b="1" dirty="0">
                <a:effectLst>
                  <a:outerShdw blurRad="38100" dist="38100" dir="2700000" algn="tl">
                    <a:srgbClr val="000000">
                      <a:alpha val="43137"/>
                    </a:srgbClr>
                  </a:outerShdw>
                </a:effectLst>
                <a:latin typeface="楷体" pitchFamily="49" charset="-122"/>
                <a:ea typeface="楷体" pitchFamily="49" charset="-122"/>
              </a:rPr>
              <a:t>梁惠王上</a:t>
            </a:r>
            <a:r>
              <a:rPr lang="en-US" altLang="zh-CN" b="1" dirty="0">
                <a:effectLst>
                  <a:outerShdw blurRad="38100" dist="38100" dir="2700000" algn="tl">
                    <a:srgbClr val="000000">
                      <a:alpha val="43137"/>
                    </a:srgbClr>
                  </a:outerShdw>
                </a:effectLst>
                <a:latin typeface="楷体" pitchFamily="49" charset="-122"/>
                <a:ea typeface="楷体" pitchFamily="49" charset="-122"/>
              </a:rPr>
              <a:t>》</a:t>
            </a:r>
            <a:r>
              <a:rPr lang="zh-CN" altLang="en-US" b="1" dirty="0">
                <a:effectLst>
                  <a:outerShdw blurRad="38100" dist="38100" dir="2700000" algn="tl">
                    <a:srgbClr val="000000">
                      <a:alpha val="43137"/>
                    </a:srgbClr>
                  </a:outerShdw>
                </a:effectLst>
                <a:latin typeface="楷体" pitchFamily="49" charset="-122"/>
                <a:ea typeface="楷体" pitchFamily="49" charset="-122"/>
              </a:rPr>
              <a:t>）</a:t>
            </a:r>
          </a:p>
        </p:txBody>
      </p:sp>
    </p:spTree>
  </p:cSld>
  <p:clrMapOvr>
    <a:masterClrMapping/>
  </p:clrMapOvr>
  <p:transition spd="med">
    <p:wipe dir="u"/>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a:buFont typeface="Wingdings" pitchFamily="2" charset="2"/>
              <a:buChar char="u"/>
            </a:pPr>
            <a:r>
              <a:rPr lang="en-US" b="1" dirty="0">
                <a:effectLst>
                  <a:outerShdw blurRad="38100" dist="38100" dir="2700000" algn="tl">
                    <a:srgbClr val="000000">
                      <a:alpha val="43137"/>
                    </a:srgbClr>
                  </a:outerShdw>
                </a:effectLst>
              </a:rPr>
              <a:t>2.3.3 </a:t>
            </a:r>
            <a:r>
              <a:rPr lang="zh-CN" altLang="en-US" b="1" dirty="0">
                <a:effectLst>
                  <a:outerShdw blurRad="38100" dist="38100" dir="2700000" algn="tl">
                    <a:srgbClr val="000000">
                      <a:alpha val="43137"/>
                    </a:srgbClr>
                  </a:outerShdw>
                </a:effectLst>
              </a:rPr>
              <a:t>施受同</a:t>
            </a:r>
            <a:r>
              <a:rPr lang="zh-CN" altLang="en-US" b="1" dirty="0" smtClean="0">
                <a:effectLst>
                  <a:outerShdw blurRad="38100" dist="38100" dir="2700000" algn="tl">
                    <a:srgbClr val="000000">
                      <a:alpha val="43137"/>
                    </a:srgbClr>
                  </a:outerShdw>
                </a:effectLst>
              </a:rPr>
              <a:t>词</a:t>
            </a:r>
            <a:endParaRPr lang="en-US" altLang="zh-CN" b="1" dirty="0" smtClean="0">
              <a:effectLst>
                <a:outerShdw blurRad="38100" dist="38100" dir="2700000" algn="tl">
                  <a:srgbClr val="000000">
                    <a:alpha val="43137"/>
                  </a:srgbClr>
                </a:outerShdw>
              </a:effectLst>
            </a:endParaRPr>
          </a:p>
          <a:p>
            <a:r>
              <a:rPr lang="zh-CN" altLang="en-US" b="1" dirty="0" smtClean="0">
                <a:effectLst>
                  <a:outerShdw blurRad="38100" dist="38100" dir="2700000" algn="tl">
                    <a:srgbClr val="000000">
                      <a:alpha val="43137"/>
                    </a:srgbClr>
                  </a:outerShdw>
                </a:effectLst>
                <a:latin typeface="楷体" pitchFamily="49" charset="-122"/>
                <a:ea typeface="楷体" pitchFamily="49" charset="-122"/>
              </a:rPr>
              <a:t>秋，诸侯复伐郑。宋公使来</a:t>
            </a:r>
            <a:r>
              <a:rPr lang="zh-CN" altLang="en-US" b="1" dirty="0" smtClean="0">
                <a:solidFill>
                  <a:srgbClr val="0000FF"/>
                </a:solidFill>
                <a:effectLst>
                  <a:outerShdw blurRad="38100" dist="38100" dir="2700000" algn="tl">
                    <a:srgbClr val="000000">
                      <a:alpha val="43137"/>
                    </a:srgbClr>
                  </a:outerShdw>
                </a:effectLst>
                <a:latin typeface="楷体" pitchFamily="49" charset="-122"/>
                <a:ea typeface="楷体" pitchFamily="49" charset="-122"/>
              </a:rPr>
              <a:t>乞</a:t>
            </a:r>
            <a:r>
              <a:rPr lang="zh-CN" altLang="en-US" b="1" dirty="0" smtClean="0">
                <a:effectLst>
                  <a:outerShdw blurRad="38100" dist="38100" dir="2700000" algn="tl">
                    <a:srgbClr val="000000">
                      <a:alpha val="43137"/>
                    </a:srgbClr>
                  </a:outerShdw>
                </a:effectLst>
                <a:latin typeface="楷体" pitchFamily="49" charset="-122"/>
                <a:ea typeface="楷体" pitchFamily="49" charset="-122"/>
              </a:rPr>
              <a:t>师，公辞之。（</a:t>
            </a:r>
            <a:r>
              <a:rPr lang="en-US" altLang="zh-CN" b="1" dirty="0" smtClean="0">
                <a:effectLst>
                  <a:outerShdw blurRad="38100" dist="38100" dir="2700000" algn="tl">
                    <a:srgbClr val="000000">
                      <a:alpha val="43137"/>
                    </a:srgbClr>
                  </a:outerShdw>
                </a:effectLst>
                <a:latin typeface="楷体" pitchFamily="49" charset="-122"/>
                <a:ea typeface="楷体" pitchFamily="49" charset="-122"/>
              </a:rPr>
              <a:t>《</a:t>
            </a:r>
            <a:r>
              <a:rPr lang="zh-CN" altLang="en-US" b="1" dirty="0" smtClean="0">
                <a:effectLst>
                  <a:outerShdw blurRad="38100" dist="38100" dir="2700000" algn="tl">
                    <a:srgbClr val="000000">
                      <a:alpha val="43137"/>
                    </a:srgbClr>
                  </a:outerShdw>
                </a:effectLst>
                <a:latin typeface="楷体" pitchFamily="49" charset="-122"/>
                <a:ea typeface="楷体" pitchFamily="49" charset="-122"/>
              </a:rPr>
              <a:t>左传</a:t>
            </a:r>
            <a:r>
              <a:rPr lang="en-US" altLang="zh-CN" b="1" dirty="0" smtClean="0">
                <a:effectLst>
                  <a:outerShdw blurRad="38100" dist="38100" dir="2700000" algn="tl">
                    <a:srgbClr val="000000">
                      <a:alpha val="43137"/>
                    </a:srgbClr>
                  </a:outerShdw>
                </a:effectLst>
                <a:latin typeface="楷体" pitchFamily="49" charset="-122"/>
                <a:ea typeface="楷体" pitchFamily="49" charset="-122"/>
              </a:rPr>
              <a:t>·</a:t>
            </a:r>
            <a:r>
              <a:rPr lang="zh-CN" altLang="en-US" b="1" dirty="0" smtClean="0">
                <a:effectLst>
                  <a:outerShdw blurRad="38100" dist="38100" dir="2700000" algn="tl">
                    <a:srgbClr val="000000">
                      <a:alpha val="43137"/>
                    </a:srgbClr>
                  </a:outerShdw>
                </a:effectLst>
                <a:latin typeface="楷体" pitchFamily="49" charset="-122"/>
                <a:ea typeface="楷体" pitchFamily="49" charset="-122"/>
              </a:rPr>
              <a:t>隐公四年</a:t>
            </a:r>
            <a:r>
              <a:rPr lang="en-US" altLang="zh-CN" b="1" dirty="0" smtClean="0">
                <a:effectLst>
                  <a:outerShdw blurRad="38100" dist="38100" dir="2700000" algn="tl">
                    <a:srgbClr val="000000">
                      <a:alpha val="43137"/>
                    </a:srgbClr>
                  </a:outerShdw>
                </a:effectLst>
                <a:latin typeface="楷体" pitchFamily="49" charset="-122"/>
                <a:ea typeface="楷体" pitchFamily="49" charset="-122"/>
              </a:rPr>
              <a:t>》</a:t>
            </a:r>
            <a:r>
              <a:rPr lang="zh-CN" altLang="en-US" b="1" dirty="0" smtClean="0">
                <a:effectLst>
                  <a:outerShdw blurRad="38100" dist="38100" dir="2700000" algn="tl">
                    <a:srgbClr val="000000">
                      <a:alpha val="43137"/>
                    </a:srgbClr>
                  </a:outerShdw>
                </a:effectLst>
                <a:latin typeface="楷体" pitchFamily="49" charset="-122"/>
                <a:ea typeface="楷体" pitchFamily="49" charset="-122"/>
              </a:rPr>
              <a:t>）</a:t>
            </a:r>
          </a:p>
          <a:p>
            <a:r>
              <a:rPr lang="zh-CN" altLang="en-US" b="1" dirty="0" smtClean="0">
                <a:effectLst>
                  <a:outerShdw blurRad="38100" dist="38100" dir="2700000" algn="tl">
                    <a:srgbClr val="000000">
                      <a:alpha val="43137"/>
                    </a:srgbClr>
                  </a:outerShdw>
                </a:effectLst>
                <a:latin typeface="楷体" pitchFamily="49" charset="-122"/>
                <a:ea typeface="楷体" pitchFamily="49" charset="-122"/>
              </a:rPr>
              <a:t>居一月，妻自经死，买臣</a:t>
            </a:r>
            <a:r>
              <a:rPr lang="zh-CN" altLang="en-US" b="1" dirty="0" smtClean="0">
                <a:solidFill>
                  <a:srgbClr val="0000FF"/>
                </a:solidFill>
                <a:effectLst>
                  <a:outerShdw blurRad="38100" dist="38100" dir="2700000" algn="tl">
                    <a:srgbClr val="000000">
                      <a:alpha val="43137"/>
                    </a:srgbClr>
                  </a:outerShdw>
                </a:effectLst>
                <a:latin typeface="楷体" pitchFamily="49" charset="-122"/>
                <a:ea typeface="楷体" pitchFamily="49" charset="-122"/>
              </a:rPr>
              <a:t>乞</a:t>
            </a:r>
            <a:r>
              <a:rPr lang="zh-CN" altLang="en-US" b="1" dirty="0" smtClean="0">
                <a:effectLst>
                  <a:outerShdw blurRad="38100" dist="38100" dir="2700000" algn="tl">
                    <a:srgbClr val="000000">
                      <a:alpha val="43137"/>
                    </a:srgbClr>
                  </a:outerShdw>
                </a:effectLst>
                <a:latin typeface="楷体" pitchFamily="49" charset="-122"/>
                <a:ea typeface="楷体" pitchFamily="49" charset="-122"/>
              </a:rPr>
              <a:t>其夫钱，令葬。（</a:t>
            </a:r>
            <a:r>
              <a:rPr lang="en-US" altLang="zh-CN" b="1" dirty="0" smtClean="0">
                <a:effectLst>
                  <a:outerShdw blurRad="38100" dist="38100" dir="2700000" algn="tl">
                    <a:srgbClr val="000000">
                      <a:alpha val="43137"/>
                    </a:srgbClr>
                  </a:outerShdw>
                </a:effectLst>
                <a:latin typeface="楷体" pitchFamily="49" charset="-122"/>
                <a:ea typeface="楷体" pitchFamily="49" charset="-122"/>
              </a:rPr>
              <a:t>《</a:t>
            </a:r>
            <a:r>
              <a:rPr lang="zh-CN" altLang="en-US" b="1" dirty="0" smtClean="0">
                <a:effectLst>
                  <a:outerShdw blurRad="38100" dist="38100" dir="2700000" algn="tl">
                    <a:srgbClr val="000000">
                      <a:alpha val="43137"/>
                    </a:srgbClr>
                  </a:outerShdw>
                </a:effectLst>
                <a:latin typeface="楷体" pitchFamily="49" charset="-122"/>
                <a:ea typeface="楷体" pitchFamily="49" charset="-122"/>
              </a:rPr>
              <a:t>汉书</a:t>
            </a:r>
            <a:r>
              <a:rPr lang="en-US" altLang="zh-CN" b="1" dirty="0" smtClean="0">
                <a:effectLst>
                  <a:outerShdw blurRad="38100" dist="38100" dir="2700000" algn="tl">
                    <a:srgbClr val="000000">
                      <a:alpha val="43137"/>
                    </a:srgbClr>
                  </a:outerShdw>
                </a:effectLst>
                <a:latin typeface="楷体" pitchFamily="49" charset="-122"/>
                <a:ea typeface="楷体" pitchFamily="49" charset="-122"/>
              </a:rPr>
              <a:t>·</a:t>
            </a:r>
            <a:r>
              <a:rPr lang="zh-CN" altLang="en-US" b="1" dirty="0" smtClean="0">
                <a:effectLst>
                  <a:outerShdw blurRad="38100" dist="38100" dir="2700000" algn="tl">
                    <a:srgbClr val="000000">
                      <a:alpha val="43137"/>
                    </a:srgbClr>
                  </a:outerShdw>
                </a:effectLst>
                <a:latin typeface="楷体" pitchFamily="49" charset="-122"/>
                <a:ea typeface="楷体" pitchFamily="49" charset="-122"/>
              </a:rPr>
              <a:t>朱买臣传</a:t>
            </a:r>
            <a:r>
              <a:rPr lang="en-US" altLang="zh-CN" b="1" dirty="0" smtClean="0">
                <a:effectLst>
                  <a:outerShdw blurRad="38100" dist="38100" dir="2700000" algn="tl">
                    <a:srgbClr val="000000">
                      <a:alpha val="43137"/>
                    </a:srgbClr>
                  </a:outerShdw>
                </a:effectLst>
                <a:latin typeface="楷体" pitchFamily="49" charset="-122"/>
                <a:ea typeface="楷体" pitchFamily="49" charset="-122"/>
              </a:rPr>
              <a:t>》</a:t>
            </a:r>
            <a:r>
              <a:rPr lang="zh-CN" altLang="en-US" b="1" dirty="0" smtClean="0">
                <a:effectLst>
                  <a:outerShdw blurRad="38100" dist="38100" dir="2700000" algn="tl">
                    <a:srgbClr val="000000">
                      <a:alpha val="43137"/>
                    </a:srgbClr>
                  </a:outerShdw>
                </a:effectLst>
                <a:latin typeface="楷体" pitchFamily="49" charset="-122"/>
                <a:ea typeface="楷体" pitchFamily="49" charset="-122"/>
              </a:rPr>
              <a:t>）</a:t>
            </a:r>
          </a:p>
          <a:p>
            <a:pPr>
              <a:buFont typeface="Wingdings" pitchFamily="2" charset="2"/>
              <a:buChar char="u"/>
            </a:pPr>
            <a:endParaRPr lang="en-US" altLang="zh-CN" b="1" dirty="0" smtClean="0">
              <a:effectLst>
                <a:outerShdw blurRad="38100" dist="38100" dir="2700000" algn="tl">
                  <a:srgbClr val="000000">
                    <a:alpha val="43137"/>
                  </a:srgbClr>
                </a:outerShdw>
              </a:effectLst>
            </a:endParaRPr>
          </a:p>
        </p:txBody>
      </p:sp>
    </p:spTree>
  </p:cSld>
  <p:clrMapOvr>
    <a:masterClrMapping/>
  </p:clrMapOvr>
  <p:transition spd="med">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to="" calcmode="lin" valueType="num">
                                      <p:cBhvr>
                                        <p:cTn id="7" dur="1" fill="hold"/>
                                        <p:tgtEl>
                                          <p:spTgt spid="3">
                                            <p:txEl>
                                              <p:pRg st="1" end="1"/>
                                            </p:txEl>
                                          </p:spTgt>
                                        </p:tgtEl>
                                        <p:attrNameLst>
                                          <p:attrName/>
                                        </p:attrNameLst>
                                      </p:cBhvr>
                                    </p:anim>
                                  </p:childTnLst>
                                </p:cTn>
                              </p:par>
                              <p:par>
                                <p:cTn id="8" presetID="24"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 to="" calcmode="lin" valueType="num">
                                      <p:cBhvr>
                                        <p:cTn id="10"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标题 1"/>
          <p:cNvSpPr>
            <a:spLocks noGrp="1"/>
          </p:cNvSpPr>
          <p:nvPr>
            <p:ph type="title"/>
          </p:nvPr>
        </p:nvSpPr>
        <p:spPr/>
        <p:txBody>
          <a:bodyPr/>
          <a:lstStyle/>
          <a:p>
            <a:pPr>
              <a:defRPr/>
            </a:pPr>
            <a:endParaRPr lang="zh-CN" altLang="en-US" dirty="0" smtClean="0">
              <a:effectLst>
                <a:outerShdw blurRad="38100" dist="38100" dir="2700000" algn="tl">
                  <a:srgbClr val="000000">
                    <a:alpha val="43137"/>
                  </a:srgbClr>
                </a:outerShdw>
              </a:effectLst>
              <a:latin typeface="隶书" pitchFamily="49" charset="-122"/>
              <a:ea typeface="隶书" pitchFamily="49" charset="-122"/>
            </a:endParaRPr>
          </a:p>
        </p:txBody>
      </p:sp>
      <p:sp>
        <p:nvSpPr>
          <p:cNvPr id="75779" name="内容占位符 2"/>
          <p:cNvSpPr>
            <a:spLocks noGrp="1"/>
          </p:cNvSpPr>
          <p:nvPr>
            <p:ph idx="1"/>
          </p:nvPr>
        </p:nvSpPr>
        <p:spPr/>
        <p:txBody>
          <a:bodyPr/>
          <a:lstStyle/>
          <a:p>
            <a:pPr>
              <a:defRPr/>
            </a:pPr>
            <a:r>
              <a:rPr lang="zh-CN" altLang="en-US" b="1" dirty="0" smtClean="0">
                <a:effectLst>
                  <a:outerShdw blurRad="38100" dist="38100" dir="2700000" algn="tl">
                    <a:srgbClr val="000000">
                      <a:alpha val="43137"/>
                    </a:srgbClr>
                  </a:outerShdw>
                </a:effectLst>
                <a:latin typeface="楷体" pitchFamily="49" charset="-122"/>
                <a:ea typeface="楷体" pitchFamily="49" charset="-122"/>
              </a:rPr>
              <a:t>秦伯</a:t>
            </a:r>
            <a:r>
              <a:rPr lang="zh-CN" altLang="en-US" b="1" dirty="0" smtClean="0">
                <a:solidFill>
                  <a:srgbClr val="0000FF"/>
                </a:solidFill>
                <a:effectLst>
                  <a:outerShdw blurRad="38100" dist="38100" dir="2700000" algn="tl">
                    <a:srgbClr val="000000">
                      <a:alpha val="43137"/>
                    </a:srgbClr>
                  </a:outerShdw>
                </a:effectLst>
                <a:latin typeface="楷体" pitchFamily="49" charset="-122"/>
                <a:ea typeface="楷体" pitchFamily="49" charset="-122"/>
              </a:rPr>
              <a:t>纳</a:t>
            </a:r>
            <a:r>
              <a:rPr lang="zh-CN" altLang="en-US" b="1" dirty="0" smtClean="0">
                <a:effectLst>
                  <a:outerShdw blurRad="38100" dist="38100" dir="2700000" algn="tl">
                    <a:srgbClr val="000000">
                      <a:alpha val="43137"/>
                    </a:srgbClr>
                  </a:outerShdw>
                </a:effectLst>
                <a:latin typeface="楷体" pitchFamily="49" charset="-122"/>
                <a:ea typeface="楷体" pitchFamily="49" charset="-122"/>
              </a:rPr>
              <a:t>女五人，怀赢与焉。（</a:t>
            </a:r>
            <a:r>
              <a:rPr lang="en-US" altLang="zh-CN" b="1" dirty="0" smtClean="0">
                <a:effectLst>
                  <a:outerShdw blurRad="38100" dist="38100" dir="2700000" algn="tl">
                    <a:srgbClr val="000000">
                      <a:alpha val="43137"/>
                    </a:srgbClr>
                  </a:outerShdw>
                </a:effectLst>
                <a:latin typeface="楷体" pitchFamily="49" charset="-122"/>
                <a:ea typeface="楷体" pitchFamily="49" charset="-122"/>
              </a:rPr>
              <a:t>《</a:t>
            </a:r>
            <a:r>
              <a:rPr lang="zh-CN" altLang="en-US" b="1" dirty="0" smtClean="0">
                <a:effectLst>
                  <a:outerShdw blurRad="38100" dist="38100" dir="2700000" algn="tl">
                    <a:srgbClr val="000000">
                      <a:alpha val="43137"/>
                    </a:srgbClr>
                  </a:outerShdw>
                </a:effectLst>
                <a:latin typeface="楷体" pitchFamily="49" charset="-122"/>
                <a:ea typeface="楷体" pitchFamily="49" charset="-122"/>
              </a:rPr>
              <a:t>左传</a:t>
            </a:r>
            <a:r>
              <a:rPr lang="en-US" altLang="zh-CN" b="1" dirty="0" smtClean="0">
                <a:effectLst>
                  <a:outerShdw blurRad="38100" dist="38100" dir="2700000" algn="tl">
                    <a:srgbClr val="000000">
                      <a:alpha val="43137"/>
                    </a:srgbClr>
                  </a:outerShdw>
                </a:effectLst>
                <a:latin typeface="楷体" pitchFamily="49" charset="-122"/>
                <a:ea typeface="楷体" pitchFamily="49" charset="-122"/>
              </a:rPr>
              <a:t>·</a:t>
            </a:r>
            <a:r>
              <a:rPr lang="zh-CN" altLang="en-US" b="1" dirty="0" smtClean="0">
                <a:effectLst>
                  <a:outerShdw blurRad="38100" dist="38100" dir="2700000" algn="tl">
                    <a:srgbClr val="000000">
                      <a:alpha val="43137"/>
                    </a:srgbClr>
                  </a:outerShdw>
                </a:effectLst>
                <a:latin typeface="楷体" pitchFamily="49" charset="-122"/>
                <a:ea typeface="楷体" pitchFamily="49" charset="-122"/>
              </a:rPr>
              <a:t>晋公子重耳之亡</a:t>
            </a:r>
            <a:r>
              <a:rPr lang="en-US" altLang="zh-CN" b="1" dirty="0" smtClean="0">
                <a:effectLst>
                  <a:outerShdw blurRad="38100" dist="38100" dir="2700000" algn="tl">
                    <a:srgbClr val="000000">
                      <a:alpha val="43137"/>
                    </a:srgbClr>
                  </a:outerShdw>
                </a:effectLst>
                <a:latin typeface="楷体" pitchFamily="49" charset="-122"/>
                <a:ea typeface="楷体" pitchFamily="49" charset="-122"/>
              </a:rPr>
              <a:t>》</a:t>
            </a:r>
            <a:r>
              <a:rPr lang="zh-CN" altLang="en-US" b="1" dirty="0" smtClean="0">
                <a:effectLst>
                  <a:outerShdw blurRad="38100" dist="38100" dir="2700000" algn="tl">
                    <a:srgbClr val="000000">
                      <a:alpha val="43137"/>
                    </a:srgbClr>
                  </a:outerShdw>
                </a:effectLst>
                <a:latin typeface="楷体" pitchFamily="49" charset="-122"/>
                <a:ea typeface="楷体" pitchFamily="49" charset="-122"/>
              </a:rPr>
              <a:t>）纳女五人，纳女五人于公子重耳。</a:t>
            </a:r>
            <a:endParaRPr lang="en-US" altLang="zh-CN" b="1" dirty="0" smtClean="0">
              <a:effectLst>
                <a:outerShdw blurRad="38100" dist="38100" dir="2700000" algn="tl">
                  <a:srgbClr val="000000">
                    <a:alpha val="43137"/>
                  </a:srgbClr>
                </a:outerShdw>
              </a:effectLst>
              <a:latin typeface="楷体" pitchFamily="49" charset="-122"/>
              <a:ea typeface="楷体" pitchFamily="49" charset="-122"/>
            </a:endParaRPr>
          </a:p>
          <a:p>
            <a:pPr>
              <a:defRPr/>
            </a:pPr>
            <a:r>
              <a:rPr lang="zh-CN" altLang="en-US" b="1" dirty="0" smtClean="0">
                <a:effectLst>
                  <a:outerShdw blurRad="38100" dist="38100" dir="2700000" algn="tl">
                    <a:srgbClr val="000000">
                      <a:alpha val="43137"/>
                    </a:srgbClr>
                  </a:outerShdw>
                </a:effectLst>
                <a:latin typeface="楷体" pitchFamily="49" charset="-122"/>
                <a:ea typeface="楷体" pitchFamily="49" charset="-122"/>
              </a:rPr>
              <a:t>其出也，窃藏以逃，尽用以求</a:t>
            </a:r>
            <a:r>
              <a:rPr lang="zh-CN" altLang="en-US" b="1" dirty="0" smtClean="0">
                <a:solidFill>
                  <a:srgbClr val="0000FF"/>
                </a:solidFill>
                <a:effectLst>
                  <a:outerShdw blurRad="38100" dist="38100" dir="2700000" algn="tl">
                    <a:srgbClr val="000000">
                      <a:alpha val="43137"/>
                    </a:srgbClr>
                  </a:outerShdw>
                </a:effectLst>
                <a:latin typeface="楷体" pitchFamily="49" charset="-122"/>
                <a:ea typeface="楷体" pitchFamily="49" charset="-122"/>
              </a:rPr>
              <a:t>纳</a:t>
            </a:r>
            <a:r>
              <a:rPr lang="zh-CN" altLang="en-US" b="1" dirty="0" smtClean="0">
                <a:effectLst>
                  <a:outerShdw blurRad="38100" dist="38100" dir="2700000" algn="tl">
                    <a:srgbClr val="000000">
                      <a:alpha val="43137"/>
                    </a:srgbClr>
                  </a:outerShdw>
                </a:effectLst>
                <a:latin typeface="楷体" pitchFamily="49" charset="-122"/>
                <a:ea typeface="楷体" pitchFamily="49" charset="-122"/>
              </a:rPr>
              <a:t>之。（</a:t>
            </a:r>
            <a:r>
              <a:rPr lang="en-US" altLang="zh-CN" b="1" dirty="0" smtClean="0">
                <a:effectLst>
                  <a:outerShdw blurRad="38100" dist="38100" dir="2700000" algn="tl">
                    <a:srgbClr val="000000">
                      <a:alpha val="43137"/>
                    </a:srgbClr>
                  </a:outerShdw>
                </a:effectLst>
                <a:latin typeface="楷体" pitchFamily="49" charset="-122"/>
                <a:ea typeface="楷体" pitchFamily="49" charset="-122"/>
              </a:rPr>
              <a:t>《</a:t>
            </a:r>
            <a:r>
              <a:rPr lang="zh-CN" altLang="en-US" b="1" dirty="0" smtClean="0">
                <a:effectLst>
                  <a:outerShdw blurRad="38100" dist="38100" dir="2700000" algn="tl">
                    <a:srgbClr val="000000">
                      <a:alpha val="43137"/>
                    </a:srgbClr>
                  </a:outerShdw>
                </a:effectLst>
                <a:latin typeface="楷体" pitchFamily="49" charset="-122"/>
                <a:ea typeface="楷体" pitchFamily="49" charset="-122"/>
              </a:rPr>
              <a:t>左传</a:t>
            </a:r>
            <a:r>
              <a:rPr lang="en-US" altLang="zh-CN" b="1" dirty="0" smtClean="0">
                <a:effectLst>
                  <a:outerShdw blurRad="38100" dist="38100" dir="2700000" algn="tl">
                    <a:srgbClr val="000000">
                      <a:alpha val="43137"/>
                    </a:srgbClr>
                  </a:outerShdw>
                </a:effectLst>
                <a:latin typeface="楷体" pitchFamily="49" charset="-122"/>
                <a:ea typeface="楷体" pitchFamily="49" charset="-122"/>
              </a:rPr>
              <a:t>·</a:t>
            </a:r>
            <a:r>
              <a:rPr lang="zh-CN" altLang="en-US" b="1" dirty="0" smtClean="0">
                <a:effectLst>
                  <a:outerShdw blurRad="38100" dist="38100" dir="2700000" algn="tl">
                    <a:srgbClr val="000000">
                      <a:alpha val="43137"/>
                    </a:srgbClr>
                  </a:outerShdw>
                </a:effectLst>
                <a:latin typeface="楷体" pitchFamily="49" charset="-122"/>
                <a:ea typeface="楷体" pitchFamily="49" charset="-122"/>
              </a:rPr>
              <a:t>晋公子重耳之亡</a:t>
            </a:r>
            <a:r>
              <a:rPr lang="en-US" altLang="zh-CN" b="1" dirty="0" smtClean="0">
                <a:effectLst>
                  <a:outerShdw blurRad="38100" dist="38100" dir="2700000" algn="tl">
                    <a:srgbClr val="000000">
                      <a:alpha val="43137"/>
                    </a:srgbClr>
                  </a:outerShdw>
                </a:effectLst>
                <a:latin typeface="楷体" pitchFamily="49" charset="-122"/>
                <a:ea typeface="楷体" pitchFamily="49" charset="-122"/>
              </a:rPr>
              <a:t>》）</a:t>
            </a:r>
            <a:r>
              <a:rPr lang="zh-CN" altLang="en-US" b="1" dirty="0" smtClean="0">
                <a:effectLst>
                  <a:outerShdw blurRad="38100" dist="38100" dir="2700000" algn="tl">
                    <a:srgbClr val="000000">
                      <a:alpha val="43137"/>
                    </a:srgbClr>
                  </a:outerShdw>
                </a:effectLst>
                <a:latin typeface="楷体" pitchFamily="49" charset="-122"/>
                <a:ea typeface="楷体" pitchFamily="49" charset="-122"/>
              </a:rPr>
              <a:t>之，指公子重耳。纳之，接纳公子重耳（回国）。</a:t>
            </a:r>
          </a:p>
        </p:txBody>
      </p:sp>
    </p:spTree>
  </p:cSld>
  <p:clrMapOvr>
    <a:masterClrMapping/>
  </p:clrMapOvr>
  <p:transition spd="med">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75779">
                                            <p:txEl>
                                              <p:pRg st="0" end="0"/>
                                            </p:txEl>
                                          </p:spTgt>
                                        </p:tgtEl>
                                        <p:attrNameLst>
                                          <p:attrName>style.visibility</p:attrName>
                                        </p:attrNameLst>
                                      </p:cBhvr>
                                      <p:to>
                                        <p:strVal val="visible"/>
                                      </p:to>
                                    </p:set>
                                    <p:anim to="" calcmode="lin" valueType="num">
                                      <p:cBhvr>
                                        <p:cTn id="7" dur="1" fill="hold"/>
                                        <p:tgtEl>
                                          <p:spTgt spid="75779">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75779">
                                            <p:txEl>
                                              <p:pRg st="1" end="1"/>
                                            </p:txEl>
                                          </p:spTgt>
                                        </p:tgtEl>
                                        <p:attrNameLst>
                                          <p:attrName>style.visibility</p:attrName>
                                        </p:attrNameLst>
                                      </p:cBhvr>
                                      <p:to>
                                        <p:strVal val="visible"/>
                                      </p:to>
                                    </p:set>
                                    <p:anim to="" calcmode="lin" valueType="num">
                                      <p:cBhvr>
                                        <p:cTn id="12" dur="1" fill="hold"/>
                                        <p:tgtEl>
                                          <p:spTgt spid="75779">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标题 1"/>
          <p:cNvSpPr>
            <a:spLocks noGrp="1"/>
          </p:cNvSpPr>
          <p:nvPr>
            <p:ph type="title"/>
          </p:nvPr>
        </p:nvSpPr>
        <p:spPr/>
        <p:txBody>
          <a:bodyPr/>
          <a:lstStyle/>
          <a:p>
            <a:pPr eaLnBrk="1" hangingPunct="1"/>
            <a:endParaRPr lang="zh-CN" altLang="en-US" smtClean="0"/>
          </a:p>
        </p:txBody>
      </p:sp>
      <p:sp>
        <p:nvSpPr>
          <p:cNvPr id="3" name="内容占位符 2"/>
          <p:cNvSpPr>
            <a:spLocks noGrp="1"/>
          </p:cNvSpPr>
          <p:nvPr>
            <p:ph idx="1"/>
          </p:nvPr>
        </p:nvSpPr>
        <p:spPr/>
        <p:txBody>
          <a:bodyPr/>
          <a:lstStyle/>
          <a:p>
            <a:pPr eaLnBrk="1" hangingPunct="1">
              <a:defRPr/>
            </a:pPr>
            <a:r>
              <a:rPr lang="zh-CN" altLang="en-US" b="1" dirty="0" smtClean="0">
                <a:effectLst>
                  <a:outerShdw blurRad="38100" dist="38100" dir="2700000" algn="tl">
                    <a:srgbClr val="000000">
                      <a:alpha val="43137"/>
                    </a:srgbClr>
                  </a:outerShdw>
                </a:effectLst>
              </a:rPr>
              <a:t>九月筑场圃，十月</a:t>
            </a:r>
            <a:r>
              <a:rPr lang="zh-CN" altLang="en-US" b="1" dirty="0" smtClean="0">
                <a:solidFill>
                  <a:srgbClr val="0000FF"/>
                </a:solidFill>
                <a:effectLst>
                  <a:outerShdw blurRad="38100" dist="38100" dir="2700000" algn="tl">
                    <a:srgbClr val="000000">
                      <a:alpha val="43137"/>
                    </a:srgbClr>
                  </a:outerShdw>
                </a:effectLst>
              </a:rPr>
              <a:t>纳</a:t>
            </a:r>
            <a:r>
              <a:rPr lang="zh-CN" altLang="en-US" b="1" dirty="0" smtClean="0">
                <a:effectLst>
                  <a:outerShdw blurRad="38100" dist="38100" dir="2700000" algn="tl">
                    <a:srgbClr val="000000">
                      <a:alpha val="43137"/>
                    </a:srgbClr>
                  </a:outerShdw>
                </a:effectLst>
              </a:rPr>
              <a:t>禾稼。（</a:t>
            </a:r>
            <a:r>
              <a:rPr lang="en-US" altLang="zh-CN" b="1" dirty="0" smtClean="0">
                <a:effectLst>
                  <a:outerShdw blurRad="38100" dist="38100" dir="2700000" algn="tl">
                    <a:srgbClr val="000000">
                      <a:alpha val="43137"/>
                    </a:srgbClr>
                  </a:outerShdw>
                </a:effectLst>
              </a:rPr>
              <a:t>《</a:t>
            </a:r>
            <a:r>
              <a:rPr lang="zh-CN" altLang="en-US" b="1" dirty="0" smtClean="0">
                <a:effectLst>
                  <a:outerShdw blurRad="38100" dist="38100" dir="2700000" algn="tl">
                    <a:srgbClr val="000000">
                      <a:alpha val="43137"/>
                    </a:srgbClr>
                  </a:outerShdw>
                </a:effectLst>
              </a:rPr>
              <a:t>诗经</a:t>
            </a:r>
            <a:r>
              <a:rPr lang="en-US" altLang="zh-CN" b="1" dirty="0" smtClean="0">
                <a:effectLst>
                  <a:outerShdw blurRad="38100" dist="38100" dir="2700000" algn="tl">
                    <a:srgbClr val="000000">
                      <a:alpha val="43137"/>
                    </a:srgbClr>
                  </a:outerShdw>
                </a:effectLst>
              </a:rPr>
              <a:t>·</a:t>
            </a:r>
            <a:r>
              <a:rPr lang="zh-CN" altLang="en-US" b="1" dirty="0" smtClean="0">
                <a:effectLst>
                  <a:outerShdw blurRad="38100" dist="38100" dir="2700000" algn="tl">
                    <a:srgbClr val="000000">
                      <a:alpha val="43137"/>
                    </a:srgbClr>
                  </a:outerShdw>
                </a:effectLst>
              </a:rPr>
              <a:t>豳风</a:t>
            </a:r>
            <a:r>
              <a:rPr lang="en-US" altLang="zh-CN" b="1" dirty="0" smtClean="0">
                <a:effectLst>
                  <a:outerShdw blurRad="38100" dist="38100" dir="2700000" algn="tl">
                    <a:srgbClr val="000000">
                      <a:alpha val="43137"/>
                    </a:srgbClr>
                  </a:outerShdw>
                </a:effectLst>
              </a:rPr>
              <a:t>·</a:t>
            </a:r>
            <a:r>
              <a:rPr lang="zh-CN" altLang="en-US" b="1" dirty="0" smtClean="0">
                <a:effectLst>
                  <a:outerShdw blurRad="38100" dist="38100" dir="2700000" algn="tl">
                    <a:srgbClr val="000000">
                      <a:alpha val="43137"/>
                    </a:srgbClr>
                  </a:outerShdw>
                </a:effectLst>
              </a:rPr>
              <a:t>七月</a:t>
            </a:r>
            <a:r>
              <a:rPr lang="en-US" altLang="zh-CN" b="1" dirty="0" smtClean="0">
                <a:effectLst>
                  <a:outerShdw blurRad="38100" dist="38100" dir="2700000" algn="tl">
                    <a:srgbClr val="000000">
                      <a:alpha val="43137"/>
                    </a:srgbClr>
                  </a:outerShdw>
                </a:effectLst>
              </a:rPr>
              <a:t>》</a:t>
            </a:r>
            <a:r>
              <a:rPr lang="zh-CN" altLang="en-US" b="1" dirty="0" smtClean="0">
                <a:effectLst>
                  <a:outerShdw blurRad="38100" dist="38100" dir="2700000" algn="tl">
                    <a:srgbClr val="000000">
                      <a:alpha val="43137"/>
                    </a:srgbClr>
                  </a:outerShdw>
                </a:effectLst>
              </a:rPr>
              <a:t>）场圃，打谷场。</a:t>
            </a:r>
            <a:endParaRPr lang="en-US" altLang="zh-CN" b="1" dirty="0" smtClean="0">
              <a:effectLst>
                <a:outerShdw blurRad="38100" dist="38100" dir="2700000" algn="tl">
                  <a:srgbClr val="000000">
                    <a:alpha val="43137"/>
                  </a:srgbClr>
                </a:outerShdw>
              </a:effectLst>
            </a:endParaRPr>
          </a:p>
          <a:p>
            <a:pPr eaLnBrk="1" hangingPunct="1">
              <a:defRPr/>
            </a:pPr>
            <a:r>
              <a:rPr lang="zh-CN" altLang="en-US" b="1" dirty="0" smtClean="0">
                <a:effectLst>
                  <a:outerShdw blurRad="38100" dist="38100" dir="2700000" algn="tl">
                    <a:srgbClr val="000000">
                      <a:alpha val="43137"/>
                    </a:srgbClr>
                  </a:outerShdw>
                </a:effectLst>
              </a:rPr>
              <a:t>二之日凿冰冲冲，三之日</a:t>
            </a:r>
            <a:r>
              <a:rPr lang="zh-CN" altLang="en-US" b="1" dirty="0" smtClean="0">
                <a:solidFill>
                  <a:srgbClr val="0000FF"/>
                </a:solidFill>
                <a:effectLst>
                  <a:outerShdw blurRad="38100" dist="38100" dir="2700000" algn="tl">
                    <a:srgbClr val="000000">
                      <a:alpha val="43137"/>
                    </a:srgbClr>
                  </a:outerShdw>
                </a:effectLst>
              </a:rPr>
              <a:t>纳</a:t>
            </a:r>
            <a:r>
              <a:rPr lang="zh-CN" altLang="en-US" b="1" dirty="0" smtClean="0">
                <a:effectLst>
                  <a:outerShdw blurRad="38100" dist="38100" dir="2700000" algn="tl">
                    <a:srgbClr val="000000">
                      <a:alpha val="43137"/>
                    </a:srgbClr>
                  </a:outerShdw>
                </a:effectLst>
              </a:rPr>
              <a:t>于凌阴。（</a:t>
            </a:r>
            <a:r>
              <a:rPr lang="en-US" altLang="zh-CN" b="1" dirty="0" smtClean="0">
                <a:effectLst>
                  <a:outerShdw blurRad="38100" dist="38100" dir="2700000" algn="tl">
                    <a:srgbClr val="000000">
                      <a:alpha val="43137"/>
                    </a:srgbClr>
                  </a:outerShdw>
                </a:effectLst>
              </a:rPr>
              <a:t>《</a:t>
            </a:r>
            <a:r>
              <a:rPr lang="zh-CN" altLang="en-US" b="1" dirty="0" smtClean="0">
                <a:effectLst>
                  <a:outerShdw blurRad="38100" dist="38100" dir="2700000" algn="tl">
                    <a:srgbClr val="000000">
                      <a:alpha val="43137"/>
                    </a:srgbClr>
                  </a:outerShdw>
                </a:effectLst>
              </a:rPr>
              <a:t>诗经</a:t>
            </a:r>
            <a:r>
              <a:rPr lang="en-US" altLang="zh-CN" b="1" dirty="0" smtClean="0">
                <a:effectLst>
                  <a:outerShdw blurRad="38100" dist="38100" dir="2700000" algn="tl">
                    <a:srgbClr val="000000">
                      <a:alpha val="43137"/>
                    </a:srgbClr>
                  </a:outerShdw>
                </a:effectLst>
              </a:rPr>
              <a:t>·</a:t>
            </a:r>
            <a:r>
              <a:rPr lang="zh-CN" altLang="en-US" b="1" dirty="0" smtClean="0">
                <a:effectLst>
                  <a:outerShdw blurRad="38100" dist="38100" dir="2700000" algn="tl">
                    <a:srgbClr val="000000">
                      <a:alpha val="43137"/>
                    </a:srgbClr>
                  </a:outerShdw>
                </a:effectLst>
              </a:rPr>
              <a:t>豳风</a:t>
            </a:r>
            <a:r>
              <a:rPr lang="en-US" altLang="zh-CN" b="1" dirty="0" smtClean="0">
                <a:effectLst>
                  <a:outerShdw blurRad="38100" dist="38100" dir="2700000" algn="tl">
                    <a:srgbClr val="000000">
                      <a:alpha val="43137"/>
                    </a:srgbClr>
                  </a:outerShdw>
                </a:effectLst>
              </a:rPr>
              <a:t>·</a:t>
            </a:r>
            <a:r>
              <a:rPr lang="zh-CN" altLang="en-US" b="1" dirty="0" smtClean="0">
                <a:effectLst>
                  <a:outerShdw blurRad="38100" dist="38100" dir="2700000" algn="tl">
                    <a:srgbClr val="000000">
                      <a:alpha val="43137"/>
                    </a:srgbClr>
                  </a:outerShdw>
                </a:effectLst>
              </a:rPr>
              <a:t>七月</a:t>
            </a:r>
            <a:r>
              <a:rPr lang="en-US" altLang="zh-CN" b="1" dirty="0" smtClean="0">
                <a:effectLst>
                  <a:outerShdw blurRad="38100" dist="38100" dir="2700000" algn="tl">
                    <a:srgbClr val="000000">
                      <a:alpha val="43137"/>
                    </a:srgbClr>
                  </a:outerShdw>
                </a:effectLst>
              </a:rPr>
              <a:t>》</a:t>
            </a:r>
            <a:r>
              <a:rPr lang="zh-CN" altLang="en-US" b="1" dirty="0" smtClean="0">
                <a:effectLst>
                  <a:outerShdw blurRad="38100" dist="38100" dir="2700000" algn="tl">
                    <a:srgbClr val="000000">
                      <a:alpha val="43137"/>
                    </a:srgbClr>
                  </a:outerShdw>
                </a:effectLst>
              </a:rPr>
              <a:t>）凌阴，地窖。</a:t>
            </a:r>
            <a:endParaRPr lang="en-US" altLang="zh-CN" b="1" dirty="0" smtClean="0">
              <a:effectLst>
                <a:outerShdw blurRad="38100" dist="38100" dir="2700000" algn="tl">
                  <a:srgbClr val="000000">
                    <a:alpha val="43137"/>
                  </a:srgbClr>
                </a:outerShdw>
              </a:effectLst>
            </a:endParaRPr>
          </a:p>
          <a:p>
            <a:pPr eaLnBrk="1" hangingPunct="1">
              <a:defRPr/>
            </a:pPr>
            <a:endParaRPr lang="en-US" altLang="zh-CN" b="1" dirty="0" smtClean="0">
              <a:effectLst>
                <a:outerShdw blurRad="38100" dist="38100" dir="2700000" algn="tl">
                  <a:srgbClr val="000000">
                    <a:alpha val="43137"/>
                  </a:srgbClr>
                </a:outerShdw>
              </a:effectLst>
            </a:endParaRPr>
          </a:p>
          <a:p>
            <a:pPr eaLnBrk="1" hangingPunct="1">
              <a:defRPr/>
            </a:pPr>
            <a:r>
              <a:rPr lang="zh-CN" altLang="en-US" b="1" dirty="0" smtClean="0">
                <a:effectLst>
                  <a:outerShdw blurRad="38100" dist="38100" dir="2700000" algn="tl">
                    <a:srgbClr val="000000">
                      <a:alpha val="43137"/>
                    </a:srgbClr>
                  </a:outerShdw>
                </a:effectLst>
              </a:rPr>
              <a:t>现代汉语：采纳</a:t>
            </a:r>
            <a:r>
              <a:rPr lang="en-US" altLang="zh-CN" b="1" dirty="0" smtClean="0">
                <a:effectLst>
                  <a:outerShdw blurRad="38100" dist="38100" dir="2700000" algn="tl">
                    <a:srgbClr val="000000">
                      <a:alpha val="43137"/>
                    </a:srgbClr>
                  </a:outerShdw>
                </a:effectLst>
              </a:rPr>
              <a:t>——</a:t>
            </a:r>
            <a:r>
              <a:rPr lang="zh-CN" altLang="en-US" b="1" dirty="0" smtClean="0">
                <a:effectLst>
                  <a:outerShdw blurRad="38100" dist="38100" dir="2700000" algn="tl">
                    <a:srgbClr val="000000">
                      <a:alpha val="43137"/>
                    </a:srgbClr>
                  </a:outerShdw>
                </a:effectLst>
              </a:rPr>
              <a:t>交纳、纳税</a:t>
            </a:r>
          </a:p>
        </p:txBody>
      </p:sp>
      <p:sp>
        <p:nvSpPr>
          <p:cNvPr id="4" name="TextBox 3"/>
          <p:cNvSpPr txBox="1">
            <a:spLocks noChangeArrowheads="1"/>
          </p:cNvSpPr>
          <p:nvPr/>
        </p:nvSpPr>
        <p:spPr bwMode="auto">
          <a:xfrm>
            <a:off x="5857875" y="2071688"/>
            <a:ext cx="1831975" cy="584200"/>
          </a:xfrm>
          <a:prstGeom prst="rect">
            <a:avLst/>
          </a:prstGeom>
          <a:noFill/>
          <a:ln w="9525">
            <a:noFill/>
            <a:miter lim="800000"/>
            <a:headEnd/>
            <a:tailEnd/>
          </a:ln>
        </p:spPr>
        <p:txBody>
          <a:bodyPr wrap="none">
            <a:spAutoFit/>
          </a:bodyPr>
          <a:lstStyle/>
          <a:p>
            <a:pPr>
              <a:defRPr/>
            </a:pPr>
            <a:r>
              <a:rPr lang="zh-CN" altLang="en-US" sz="3200" b="1" dirty="0">
                <a:solidFill>
                  <a:srgbClr val="0000FF"/>
                </a:solidFill>
                <a:effectLst>
                  <a:outerShdw blurRad="38100" dist="38100" dir="2700000" algn="tl">
                    <a:srgbClr val="000000">
                      <a:alpha val="43137"/>
                    </a:srgbClr>
                  </a:outerShdw>
                </a:effectLst>
              </a:rPr>
              <a:t>（收进）</a:t>
            </a:r>
          </a:p>
        </p:txBody>
      </p:sp>
      <p:sp>
        <p:nvSpPr>
          <p:cNvPr id="5" name="TextBox 4"/>
          <p:cNvSpPr txBox="1">
            <a:spLocks noChangeArrowheads="1"/>
          </p:cNvSpPr>
          <p:nvPr/>
        </p:nvSpPr>
        <p:spPr bwMode="auto">
          <a:xfrm>
            <a:off x="7500938" y="3143250"/>
            <a:ext cx="1831975" cy="584200"/>
          </a:xfrm>
          <a:prstGeom prst="rect">
            <a:avLst/>
          </a:prstGeom>
          <a:noFill/>
          <a:ln w="9525">
            <a:noFill/>
            <a:miter lim="800000"/>
            <a:headEnd/>
            <a:tailEnd/>
          </a:ln>
        </p:spPr>
        <p:txBody>
          <a:bodyPr wrap="none">
            <a:spAutoFit/>
          </a:bodyPr>
          <a:lstStyle/>
          <a:p>
            <a:pPr>
              <a:defRPr/>
            </a:pPr>
            <a:r>
              <a:rPr lang="zh-CN" altLang="en-US" sz="3200" b="1" dirty="0">
                <a:solidFill>
                  <a:srgbClr val="0000FF"/>
                </a:solidFill>
                <a:effectLst>
                  <a:outerShdw blurRad="38100" dist="38100" dir="2700000" algn="tl">
                    <a:srgbClr val="000000">
                      <a:alpha val="43137"/>
                    </a:srgbClr>
                  </a:outerShdw>
                </a:effectLst>
              </a:rPr>
              <a:t>（放进）</a:t>
            </a:r>
          </a:p>
        </p:txBody>
      </p:sp>
    </p:spTree>
  </p:cSld>
  <p:clrMapOvr>
    <a:masterClrMapping/>
  </p:clrMapOvr>
  <p:transition spd="med">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dissolv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b="1" dirty="0" smtClean="0">
                <a:effectLst>
                  <a:outerShdw blurRad="38100" dist="38100" dir="2700000" algn="tl">
                    <a:srgbClr val="000000">
                      <a:alpha val="43137"/>
                    </a:srgbClr>
                  </a:outerShdw>
                </a:effectLst>
                <a:latin typeface="+mn-ea"/>
              </a:rPr>
              <a:t>课下作业</a:t>
            </a:r>
            <a:r>
              <a:rPr lang="en-US" altLang="zh-CN" b="1" dirty="0" smtClean="0">
                <a:effectLst>
                  <a:outerShdw blurRad="38100" dist="38100" dir="2700000" algn="tl">
                    <a:srgbClr val="000000">
                      <a:alpha val="43137"/>
                    </a:srgbClr>
                  </a:outerShdw>
                </a:effectLst>
                <a:latin typeface="+mn-ea"/>
              </a:rPr>
              <a:t/>
            </a:r>
            <a:br>
              <a:rPr lang="en-US" altLang="zh-CN" b="1" dirty="0" smtClean="0">
                <a:effectLst>
                  <a:outerShdw blurRad="38100" dist="38100" dir="2700000" algn="tl">
                    <a:srgbClr val="000000">
                      <a:alpha val="43137"/>
                    </a:srgbClr>
                  </a:outerShdw>
                </a:effectLst>
                <a:latin typeface="+mn-ea"/>
              </a:rPr>
            </a:br>
            <a:r>
              <a:rPr lang="zh-CN" altLang="en-US" b="1" dirty="0" smtClean="0">
                <a:effectLst>
                  <a:outerShdw blurRad="38100" dist="38100" dir="2700000" algn="tl">
                    <a:srgbClr val="000000">
                      <a:alpha val="43137"/>
                    </a:srgbClr>
                  </a:outerShdw>
                </a:effectLst>
              </a:rPr>
              <a:t>（</a:t>
            </a:r>
            <a:r>
              <a:rPr lang="en-US" altLang="zh-CN" b="1" smtClean="0">
                <a:effectLst>
                  <a:outerShdw blurRad="38100" dist="38100" dir="2700000" algn="tl">
                    <a:srgbClr val="000000">
                      <a:alpha val="43137"/>
                    </a:srgbClr>
                  </a:outerShdw>
                </a:effectLst>
              </a:rPr>
              <a:t>11</a:t>
            </a:r>
            <a:r>
              <a:rPr lang="zh-CN" altLang="en-US" b="1" smtClean="0">
                <a:effectLst>
                  <a:outerShdw blurRad="38100" dist="38100" dir="2700000" algn="tl">
                    <a:srgbClr val="000000">
                      <a:alpha val="43137"/>
                    </a:srgbClr>
                  </a:outerShdw>
                </a:effectLst>
              </a:rPr>
              <a:t>月</a:t>
            </a:r>
            <a:r>
              <a:rPr lang="en-US" altLang="zh-CN" b="1" dirty="0" smtClean="0">
                <a:effectLst>
                  <a:outerShdw blurRad="38100" dist="38100" dir="2700000" algn="tl">
                    <a:srgbClr val="000000">
                      <a:alpha val="43137"/>
                    </a:srgbClr>
                  </a:outerShdw>
                </a:effectLst>
              </a:rPr>
              <a:t>22</a:t>
            </a:r>
            <a:r>
              <a:rPr lang="zh-CN" altLang="en-US" b="1" dirty="0" smtClean="0">
                <a:effectLst>
                  <a:outerShdw blurRad="38100" dist="38100" dir="2700000" algn="tl">
                    <a:srgbClr val="000000">
                      <a:alpha val="43137"/>
                    </a:srgbClr>
                  </a:outerShdw>
                </a:effectLst>
              </a:rPr>
              <a:t>日上课时交）</a:t>
            </a:r>
            <a:endParaRPr lang="zh-CN" altLang="en-US" dirty="0"/>
          </a:p>
        </p:txBody>
      </p:sp>
      <p:sp>
        <p:nvSpPr>
          <p:cNvPr id="3" name="内容占位符 2"/>
          <p:cNvSpPr>
            <a:spLocks noGrp="1"/>
          </p:cNvSpPr>
          <p:nvPr>
            <p:ph idx="1"/>
          </p:nvPr>
        </p:nvSpPr>
        <p:spPr/>
        <p:txBody>
          <a:bodyPr/>
          <a:lstStyle/>
          <a:p>
            <a:r>
              <a:rPr lang="zh-CN" altLang="en-US" b="1" dirty="0" smtClean="0">
                <a:effectLst>
                  <a:outerShdw blurRad="38100" dist="38100" dir="2700000" algn="tl">
                    <a:srgbClr val="000000">
                      <a:alpha val="43137"/>
                    </a:srgbClr>
                  </a:outerShdw>
                </a:effectLst>
              </a:rPr>
              <a:t>请各举出五个古代汉语中正反同词、美恶同词、施受同词的例子（不能与课件中的例子相同），每个例子各举一个例句。</a:t>
            </a:r>
            <a:endParaRPr lang="en-US" altLang="zh-CN" b="1" dirty="0" smtClean="0">
              <a:effectLst>
                <a:outerShdw blurRad="38100" dist="38100" dir="2700000" algn="tl">
                  <a:srgbClr val="000000">
                    <a:alpha val="43137"/>
                  </a:srgbClr>
                </a:outerShdw>
              </a:effectLst>
            </a:endParaRPr>
          </a:p>
          <a:p>
            <a:endParaRPr lang="zh-CN" altLang="en-US" dirty="0"/>
          </a:p>
        </p:txBody>
      </p:sp>
    </p:spTree>
  </p:cSld>
  <p:clrMapOvr>
    <a:masterClrMapping/>
  </p:clrMapOvr>
  <p:transition spd="med">
    <p:wipe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lnSpcReduction="10000"/>
          </a:bodyPr>
          <a:lstStyle/>
          <a:p>
            <a:r>
              <a:rPr lang="zh-CN" altLang="en-US" b="1" dirty="0">
                <a:solidFill>
                  <a:srgbClr val="0000FF"/>
                </a:solidFill>
                <a:effectLst>
                  <a:outerShdw blurRad="38100" dist="38100" dir="2700000" algn="tl">
                    <a:srgbClr val="000000">
                      <a:alpha val="43137"/>
                    </a:srgbClr>
                  </a:outerShdw>
                </a:effectLst>
              </a:rPr>
              <a:t>同义词不同于等义词</a:t>
            </a:r>
            <a:r>
              <a:rPr lang="zh-CN" altLang="en-US" b="1" dirty="0" smtClean="0">
                <a:effectLst>
                  <a:outerShdw blurRad="38100" dist="38100" dir="2700000" algn="tl">
                    <a:srgbClr val="000000">
                      <a:alpha val="43137"/>
                    </a:srgbClr>
                  </a:outerShdw>
                </a:effectLst>
              </a:rPr>
              <a:t>。</a:t>
            </a:r>
            <a:r>
              <a:rPr lang="zh-CN" altLang="en-US" b="1" dirty="0">
                <a:effectLst>
                  <a:outerShdw blurRad="38100" dist="38100" dir="2700000" algn="tl">
                    <a:srgbClr val="000000">
                      <a:alpha val="43137"/>
                    </a:srgbClr>
                  </a:outerShdw>
                </a:effectLst>
              </a:rPr>
              <a:t>等义词又称为绝对同义词，指的是两个词的意义没有任何差别，在任何情况</a:t>
            </a:r>
            <a:r>
              <a:rPr lang="zh-CN" altLang="en-US" b="1" dirty="0" smtClean="0">
                <a:effectLst>
                  <a:outerShdw blurRad="38100" dist="38100" dir="2700000" algn="tl">
                    <a:srgbClr val="000000">
                      <a:alpha val="43137"/>
                    </a:srgbClr>
                  </a:outerShdw>
                </a:effectLst>
              </a:rPr>
              <a:t>下都</a:t>
            </a:r>
            <a:r>
              <a:rPr lang="zh-CN" altLang="en-US" b="1" dirty="0">
                <a:effectLst>
                  <a:outerShdw blurRad="38100" dist="38100" dir="2700000" algn="tl">
                    <a:srgbClr val="000000">
                      <a:alpha val="43137"/>
                    </a:srgbClr>
                  </a:outerShdw>
                </a:effectLst>
              </a:rPr>
              <a:t>可以互相替换</a:t>
            </a:r>
            <a:r>
              <a:rPr lang="zh-CN" altLang="en-US" b="1" dirty="0" smtClean="0">
                <a:effectLst>
                  <a:outerShdw blurRad="38100" dist="38100" dir="2700000" algn="tl">
                    <a:srgbClr val="000000">
                      <a:alpha val="43137"/>
                    </a:srgbClr>
                  </a:outerShdw>
                </a:effectLst>
              </a:rPr>
              <a:t>。</a:t>
            </a:r>
            <a:r>
              <a:rPr lang="zh-CN" altLang="en-US" b="1" dirty="0">
                <a:effectLst>
                  <a:outerShdw blurRad="38100" dist="38100" dir="2700000" algn="tl">
                    <a:srgbClr val="000000">
                      <a:alpha val="43137"/>
                    </a:srgbClr>
                  </a:outerShdw>
                </a:effectLst>
              </a:rPr>
              <a:t>但这类词实际上是很少</a:t>
            </a:r>
            <a:r>
              <a:rPr lang="zh-CN" altLang="en-US" b="1" dirty="0" smtClean="0">
                <a:effectLst>
                  <a:outerShdw blurRad="38100" dist="38100" dir="2700000" algn="tl">
                    <a:srgbClr val="000000">
                      <a:alpha val="43137"/>
                    </a:srgbClr>
                  </a:outerShdw>
                </a:effectLst>
              </a:rPr>
              <a:t>的。</a:t>
            </a:r>
            <a:endParaRPr lang="en-US" altLang="zh-CN" b="1" dirty="0" smtClean="0">
              <a:effectLst>
                <a:outerShdw blurRad="38100" dist="38100" dir="2700000" algn="tl">
                  <a:srgbClr val="000000">
                    <a:alpha val="43137"/>
                  </a:srgbClr>
                </a:outerShdw>
              </a:effectLst>
            </a:endParaRPr>
          </a:p>
          <a:p>
            <a:r>
              <a:rPr lang="zh-CN" altLang="en-US" b="1" dirty="0" smtClean="0">
                <a:effectLst>
                  <a:outerShdw blurRad="38100" dist="38100" dir="2700000" algn="tl">
                    <a:srgbClr val="000000">
                      <a:alpha val="43137"/>
                    </a:srgbClr>
                  </a:outerShdw>
                </a:effectLst>
              </a:rPr>
              <a:t>古代汉语：</a:t>
            </a:r>
            <a:r>
              <a:rPr lang="zh-CN" altLang="en-US" b="1" dirty="0" smtClean="0">
                <a:effectLst>
                  <a:outerShdw blurRad="38100" dist="38100" dir="2700000" algn="tl">
                    <a:srgbClr val="000000">
                      <a:alpha val="43137"/>
                    </a:srgbClr>
                  </a:outerShdw>
                </a:effectLst>
                <a:latin typeface="黑体" pitchFamily="49" charset="-122"/>
                <a:ea typeface="黑体" pitchFamily="49" charset="-122"/>
              </a:rPr>
              <a:t>燕</a:t>
            </a:r>
            <a:r>
              <a:rPr lang="en-US" altLang="zh-CN" b="1" dirty="0" smtClean="0">
                <a:effectLst>
                  <a:outerShdw blurRad="38100" dist="38100" dir="2700000" algn="tl">
                    <a:srgbClr val="000000">
                      <a:alpha val="43137"/>
                    </a:srgbClr>
                  </a:outerShdw>
                </a:effectLst>
                <a:latin typeface="黑体" pitchFamily="49" charset="-122"/>
                <a:ea typeface="黑体" pitchFamily="49" charset="-122"/>
              </a:rPr>
              <a:t>—</a:t>
            </a:r>
            <a:r>
              <a:rPr lang="zh-CN" altLang="en-US" b="1" dirty="0" smtClean="0">
                <a:effectLst>
                  <a:outerShdw blurRad="38100" dist="38100" dir="2700000" algn="tl">
                    <a:srgbClr val="000000">
                      <a:alpha val="43137"/>
                    </a:srgbClr>
                  </a:outerShdw>
                </a:effectLst>
                <a:latin typeface="黑体" pitchFamily="49" charset="-122"/>
                <a:ea typeface="黑体" pitchFamily="49" charset="-122"/>
              </a:rPr>
              <a:t>玄鸟</a:t>
            </a:r>
            <a:endParaRPr lang="en-US" altLang="zh-CN" b="1" dirty="0">
              <a:effectLst>
                <a:outerShdw blurRad="38100" dist="38100" dir="2700000" algn="tl">
                  <a:srgbClr val="000000">
                    <a:alpha val="43137"/>
                  </a:srgbClr>
                </a:outerShdw>
              </a:effectLst>
              <a:latin typeface="黑体" pitchFamily="49" charset="-122"/>
              <a:ea typeface="黑体" pitchFamily="49" charset="-122"/>
            </a:endParaRPr>
          </a:p>
          <a:p>
            <a:r>
              <a:rPr lang="zh-CN" altLang="en-US" b="1" dirty="0">
                <a:effectLst>
                  <a:outerShdw blurRad="38100" dist="38100" dir="2700000" algn="tl">
                    <a:srgbClr val="000000">
                      <a:alpha val="43137"/>
                    </a:srgbClr>
                  </a:outerShdw>
                </a:effectLst>
              </a:rPr>
              <a:t>一般谈到同义词的时候，两个词总会有一些区别性的义素，语义各有所侧重，它们的义素不会完全</a:t>
            </a:r>
            <a:r>
              <a:rPr lang="zh-CN" altLang="en-US" b="1" dirty="0" smtClean="0">
                <a:effectLst>
                  <a:outerShdw blurRad="38100" dist="38100" dir="2700000" algn="tl">
                    <a:srgbClr val="000000">
                      <a:alpha val="43137"/>
                    </a:srgbClr>
                  </a:outerShdw>
                </a:effectLst>
              </a:rPr>
              <a:t>相同。</a:t>
            </a:r>
            <a:endParaRPr lang="en-US" altLang="zh-CN" b="1" dirty="0" smtClean="0">
              <a:effectLst>
                <a:outerShdw blurRad="38100" dist="38100" dir="2700000" algn="tl">
                  <a:srgbClr val="000000">
                    <a:alpha val="43137"/>
                  </a:srgbClr>
                </a:outerShdw>
              </a:effectLst>
            </a:endParaRPr>
          </a:p>
          <a:p>
            <a:r>
              <a:rPr lang="zh-CN" altLang="en-US" b="1" dirty="0" smtClean="0">
                <a:effectLst>
                  <a:outerShdw blurRad="38100" dist="38100" dir="2700000" algn="tl">
                    <a:srgbClr val="000000">
                      <a:alpha val="43137"/>
                    </a:srgbClr>
                  </a:outerShdw>
                </a:effectLst>
                <a:latin typeface="黑体" pitchFamily="49" charset="-122"/>
                <a:ea typeface="黑体" pitchFamily="49" charset="-122"/>
              </a:rPr>
              <a:t>犬</a:t>
            </a:r>
            <a:r>
              <a:rPr lang="en-US" altLang="zh-CN" b="1" dirty="0" smtClean="0">
                <a:effectLst>
                  <a:outerShdw blurRad="38100" dist="38100" dir="2700000" algn="tl">
                    <a:srgbClr val="000000">
                      <a:alpha val="43137"/>
                    </a:srgbClr>
                  </a:outerShdw>
                </a:effectLst>
                <a:latin typeface="黑体" pitchFamily="49" charset="-122"/>
                <a:ea typeface="黑体" pitchFamily="49" charset="-122"/>
              </a:rPr>
              <a:t>—</a:t>
            </a:r>
            <a:r>
              <a:rPr lang="zh-CN" altLang="en-US" b="1" dirty="0" smtClean="0">
                <a:effectLst>
                  <a:outerShdw blurRad="38100" dist="38100" dir="2700000" algn="tl">
                    <a:srgbClr val="000000">
                      <a:alpha val="43137"/>
                    </a:srgbClr>
                  </a:outerShdw>
                </a:effectLst>
                <a:latin typeface="黑体" pitchFamily="49" charset="-122"/>
                <a:ea typeface="黑体" pitchFamily="49" charset="-122"/>
              </a:rPr>
              <a:t>狗</a:t>
            </a:r>
            <a:endParaRPr lang="zh-CN" altLang="en-US" b="1" dirty="0">
              <a:effectLst>
                <a:outerShdw blurRad="38100" dist="38100" dir="2700000" algn="tl">
                  <a:srgbClr val="000000">
                    <a:alpha val="43137"/>
                  </a:srgbClr>
                </a:outerShdw>
              </a:effectLst>
              <a:latin typeface="黑体" pitchFamily="49" charset="-122"/>
              <a:ea typeface="黑体" pitchFamily="49" charset="-122"/>
            </a:endParaRPr>
          </a:p>
        </p:txBody>
      </p:sp>
    </p:spTree>
  </p:cSld>
  <p:clrMapOvr>
    <a:masterClrMapping/>
  </p:clrMapOvr>
  <p:transition spd="med">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to="" calcmode="lin" valueType="num">
                                      <p:cBhvr>
                                        <p:cTn id="7" dur="1" fill="hold"/>
                                        <p:tgtEl>
                                          <p:spTgt spid="3">
                                            <p:txEl>
                                              <p:pRg st="1" end="1"/>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to="" calcmode="lin" valueType="num">
                                      <p:cBhvr>
                                        <p:cTn id="17" dur="1" fill="hold"/>
                                        <p:tgtEl>
                                          <p:spTgt spid="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b="1" dirty="0" smtClean="0">
                <a:effectLst>
                  <a:outerShdw blurRad="38100" dist="38100" dir="2700000" algn="tl">
                    <a:srgbClr val="000000">
                      <a:alpha val="43137"/>
                    </a:srgbClr>
                  </a:outerShdw>
                </a:effectLst>
                <a:latin typeface="黑体" pitchFamily="49" charset="-122"/>
                <a:ea typeface="黑体" pitchFamily="49" charset="-122"/>
              </a:rPr>
              <a:t>完</a:t>
            </a:r>
            <a:r>
              <a:rPr lang="en-US" altLang="zh-CN" b="1" dirty="0" smtClean="0">
                <a:effectLst>
                  <a:outerShdw blurRad="38100" dist="38100" dir="2700000" algn="tl">
                    <a:srgbClr val="000000">
                      <a:alpha val="43137"/>
                    </a:srgbClr>
                  </a:outerShdw>
                </a:effectLst>
                <a:latin typeface="黑体" pitchFamily="49" charset="-122"/>
                <a:ea typeface="黑体" pitchFamily="49" charset="-122"/>
              </a:rPr>
              <a:t>—</a:t>
            </a:r>
            <a:r>
              <a:rPr lang="zh-CN" altLang="en-US" b="1" dirty="0" smtClean="0">
                <a:effectLst>
                  <a:outerShdw blurRad="38100" dist="38100" dir="2700000" algn="tl">
                    <a:srgbClr val="000000">
                      <a:alpha val="43137"/>
                    </a:srgbClr>
                  </a:outerShdw>
                </a:effectLst>
                <a:latin typeface="黑体" pitchFamily="49" charset="-122"/>
                <a:ea typeface="黑体" pitchFamily="49" charset="-122"/>
              </a:rPr>
              <a:t>备</a:t>
            </a:r>
          </a:p>
          <a:p>
            <a:r>
              <a:rPr lang="zh-CN" altLang="zh-CN" b="1" dirty="0" smtClean="0">
                <a:effectLst>
                  <a:outerShdw blurRad="38100" dist="38100" dir="2700000" algn="tl">
                    <a:srgbClr val="000000">
                      <a:alpha val="43137"/>
                    </a:srgbClr>
                  </a:outerShdw>
                </a:effectLst>
              </a:rPr>
              <a:t>“完”和“备”都有全的意思，但“完”重在表示完好无损，没有残缺；“备”重在表示数量、品类方面应有尽有，没有遗漏</a:t>
            </a:r>
            <a:r>
              <a:rPr lang="zh-CN" altLang="en-US" b="1" dirty="0" smtClean="0">
                <a:effectLst>
                  <a:outerShdw blurRad="38100" dist="38100" dir="2700000" algn="tl">
                    <a:srgbClr val="000000">
                      <a:alpha val="43137"/>
                    </a:srgbClr>
                  </a:outerShdw>
                </a:effectLst>
              </a:rPr>
              <a:t>。</a:t>
            </a:r>
            <a:r>
              <a:rPr lang="zh-CN" altLang="zh-CN" b="1" dirty="0" smtClean="0">
                <a:effectLst>
                  <a:outerShdw blurRad="38100" dist="38100" dir="2700000" algn="tl">
                    <a:srgbClr val="000000">
                      <a:alpha val="43137"/>
                    </a:srgbClr>
                  </a:outerShdw>
                </a:effectLst>
              </a:rPr>
              <a:t>这是同义词所表示的概念的内涵有所不同。</a:t>
            </a:r>
            <a:endParaRPr lang="zh-CN" altLang="en-US" b="1" dirty="0">
              <a:effectLst>
                <a:outerShdw blurRad="38100" dist="38100" dir="2700000" algn="tl">
                  <a:srgbClr val="000000">
                    <a:alpha val="43137"/>
                  </a:srgbClr>
                </a:outerShdw>
              </a:effectLst>
            </a:endParaRPr>
          </a:p>
        </p:txBody>
      </p:sp>
    </p:spTree>
  </p:cSld>
  <p:clrMapOvr>
    <a:masterClrMapping/>
  </p:clrMapOvr>
  <p:transition spd="med">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to="" calcmode="lin" valueType="num">
                                      <p:cBhvr>
                                        <p:cTn id="7"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zh-CN" b="1" dirty="0" smtClean="0">
                <a:effectLst>
                  <a:outerShdw blurRad="38100" dist="38100" dir="2700000" algn="tl">
                    <a:srgbClr val="000000">
                      <a:alpha val="43137"/>
                    </a:srgbClr>
                  </a:outerShdw>
                </a:effectLst>
                <a:latin typeface="楷体" pitchFamily="49" charset="-122"/>
                <a:ea typeface="楷体" pitchFamily="49" charset="-122"/>
              </a:rPr>
              <a:t>风至苕折，卵破子死。巢非不</a:t>
            </a:r>
            <a:r>
              <a:rPr lang="zh-CN" altLang="zh-CN" b="1" dirty="0" smtClean="0">
                <a:solidFill>
                  <a:srgbClr val="0000FF"/>
                </a:solidFill>
                <a:effectLst>
                  <a:outerShdw blurRad="38100" dist="38100" dir="2700000" algn="tl">
                    <a:srgbClr val="000000">
                      <a:alpha val="43137"/>
                    </a:srgbClr>
                  </a:outerShdw>
                </a:effectLst>
                <a:latin typeface="楷体" pitchFamily="49" charset="-122"/>
                <a:ea typeface="楷体" pitchFamily="49" charset="-122"/>
              </a:rPr>
              <a:t>完</a:t>
            </a:r>
            <a:r>
              <a:rPr lang="zh-CN" altLang="zh-CN" b="1" dirty="0" smtClean="0">
                <a:effectLst>
                  <a:outerShdw blurRad="38100" dist="38100" dir="2700000" algn="tl">
                    <a:srgbClr val="000000">
                      <a:alpha val="43137"/>
                    </a:srgbClr>
                  </a:outerShdw>
                </a:effectLst>
                <a:latin typeface="楷体" pitchFamily="49" charset="-122"/>
                <a:ea typeface="楷体" pitchFamily="49" charset="-122"/>
              </a:rPr>
              <a:t>也，所系者然也。（《荀子·劝学》）苕，芦苇的穗。</a:t>
            </a:r>
            <a:endParaRPr lang="en-US" altLang="zh-CN" b="1" dirty="0" smtClean="0">
              <a:effectLst>
                <a:outerShdw blurRad="38100" dist="38100" dir="2700000" algn="tl">
                  <a:srgbClr val="000000">
                    <a:alpha val="43137"/>
                  </a:srgbClr>
                </a:outerShdw>
              </a:effectLst>
              <a:latin typeface="楷体" pitchFamily="49" charset="-122"/>
              <a:ea typeface="楷体" pitchFamily="49" charset="-122"/>
            </a:endParaRPr>
          </a:p>
          <a:p>
            <a:r>
              <a:rPr lang="zh-CN" altLang="zh-CN" b="1" dirty="0" smtClean="0">
                <a:effectLst>
                  <a:outerShdw blurRad="38100" dist="38100" dir="2700000" algn="tl">
                    <a:srgbClr val="000000">
                      <a:alpha val="43137"/>
                    </a:srgbClr>
                  </a:outerShdw>
                </a:effectLst>
                <a:latin typeface="楷体" pitchFamily="49" charset="-122"/>
                <a:ea typeface="楷体" pitchFamily="49" charset="-122"/>
              </a:rPr>
              <a:t>城入赵而璧留秦；城不入，臣请</a:t>
            </a:r>
            <a:r>
              <a:rPr lang="zh-CN" altLang="zh-CN" b="1" dirty="0" smtClean="0">
                <a:solidFill>
                  <a:srgbClr val="0000FF"/>
                </a:solidFill>
                <a:effectLst>
                  <a:outerShdw blurRad="38100" dist="38100" dir="2700000" algn="tl">
                    <a:srgbClr val="000000">
                      <a:alpha val="43137"/>
                    </a:srgbClr>
                  </a:outerShdw>
                </a:effectLst>
                <a:latin typeface="楷体" pitchFamily="49" charset="-122"/>
                <a:ea typeface="楷体" pitchFamily="49" charset="-122"/>
              </a:rPr>
              <a:t>完璧归赵</a:t>
            </a:r>
            <a:r>
              <a:rPr lang="zh-CN" altLang="zh-CN" b="1" dirty="0" smtClean="0">
                <a:effectLst>
                  <a:outerShdw blurRad="38100" dist="38100" dir="2700000" algn="tl">
                    <a:srgbClr val="000000">
                      <a:alpha val="43137"/>
                    </a:srgbClr>
                  </a:outerShdw>
                </a:effectLst>
                <a:latin typeface="楷体" pitchFamily="49" charset="-122"/>
                <a:ea typeface="楷体" pitchFamily="49" charset="-122"/>
              </a:rPr>
              <a:t>。（《史记·廉颇蔺相如列传》）</a:t>
            </a:r>
            <a:endParaRPr lang="en-US" altLang="zh-CN" b="1" dirty="0" smtClean="0">
              <a:effectLst>
                <a:outerShdw blurRad="38100" dist="38100" dir="2700000" algn="tl">
                  <a:srgbClr val="000000">
                    <a:alpha val="43137"/>
                  </a:srgbClr>
                </a:outerShdw>
              </a:effectLst>
              <a:latin typeface="楷体" pitchFamily="49" charset="-122"/>
              <a:ea typeface="楷体" pitchFamily="49" charset="-122"/>
            </a:endParaRPr>
          </a:p>
          <a:p>
            <a:r>
              <a:rPr lang="zh-CN" altLang="zh-CN" b="1" dirty="0" smtClean="0">
                <a:effectLst>
                  <a:outerShdw blurRad="38100" dist="38100" dir="2700000" algn="tl">
                    <a:srgbClr val="000000">
                      <a:alpha val="43137"/>
                    </a:srgbClr>
                  </a:outerShdw>
                </a:effectLst>
                <a:latin typeface="楷体" pitchFamily="49" charset="-122"/>
                <a:ea typeface="楷体" pitchFamily="49" charset="-122"/>
              </a:rPr>
              <a:t>有孙母未去，出入无</a:t>
            </a:r>
            <a:r>
              <a:rPr lang="zh-CN" altLang="zh-CN" b="1" dirty="0" smtClean="0">
                <a:solidFill>
                  <a:srgbClr val="0000FF"/>
                </a:solidFill>
                <a:effectLst>
                  <a:outerShdw blurRad="38100" dist="38100" dir="2700000" algn="tl">
                    <a:srgbClr val="000000">
                      <a:alpha val="43137"/>
                    </a:srgbClr>
                  </a:outerShdw>
                </a:effectLst>
                <a:latin typeface="楷体" pitchFamily="49" charset="-122"/>
                <a:ea typeface="楷体" pitchFamily="49" charset="-122"/>
              </a:rPr>
              <a:t>完</a:t>
            </a:r>
            <a:r>
              <a:rPr lang="zh-CN" altLang="zh-CN" b="1" dirty="0" smtClean="0">
                <a:effectLst>
                  <a:outerShdw blurRad="38100" dist="38100" dir="2700000" algn="tl">
                    <a:srgbClr val="000000">
                      <a:alpha val="43137"/>
                    </a:srgbClr>
                  </a:outerShdw>
                </a:effectLst>
                <a:latin typeface="楷体" pitchFamily="49" charset="-122"/>
                <a:ea typeface="楷体" pitchFamily="49" charset="-122"/>
              </a:rPr>
              <a:t>裙。（杜甫《石壕吏》）</a:t>
            </a:r>
          </a:p>
          <a:p>
            <a:endParaRPr lang="zh-CN" altLang="en-US" dirty="0"/>
          </a:p>
        </p:txBody>
      </p:sp>
    </p:spTree>
  </p:cSld>
  <p:clrMapOvr>
    <a:masterClrMapping/>
  </p:clrMapOvr>
  <p:transition spd="med">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to="" calcmode="lin" valueType="num">
                                      <p:cBhvr>
                                        <p:cTn id="7" dur="1" fill="hold"/>
                                        <p:tgtEl>
                                          <p:spTgt spid="3">
                                            <p:txEl>
                                              <p:pRg st="1" end="1"/>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zh-CN" b="1" dirty="0" smtClean="0">
                <a:effectLst>
                  <a:outerShdw blurRad="38100" dist="38100" dir="2700000" algn="tl">
                    <a:srgbClr val="000000">
                      <a:alpha val="43137"/>
                    </a:srgbClr>
                  </a:outerShdw>
                </a:effectLst>
                <a:latin typeface="楷体" pitchFamily="49" charset="-122"/>
                <a:ea typeface="楷体" pitchFamily="49" charset="-122"/>
              </a:rPr>
              <a:t>公曰：“吾牲牷肥腯，粢盛丰</a:t>
            </a:r>
            <a:r>
              <a:rPr lang="zh-CN" altLang="zh-CN" b="1" dirty="0" smtClean="0">
                <a:solidFill>
                  <a:srgbClr val="0000FF"/>
                </a:solidFill>
                <a:effectLst>
                  <a:outerShdw blurRad="38100" dist="38100" dir="2700000" algn="tl">
                    <a:srgbClr val="000000">
                      <a:alpha val="43137"/>
                    </a:srgbClr>
                  </a:outerShdw>
                </a:effectLst>
                <a:latin typeface="楷体" pitchFamily="49" charset="-122"/>
                <a:ea typeface="楷体" pitchFamily="49" charset="-122"/>
              </a:rPr>
              <a:t>备</a:t>
            </a:r>
            <a:r>
              <a:rPr lang="zh-CN" altLang="zh-CN" b="1" dirty="0" smtClean="0">
                <a:effectLst>
                  <a:outerShdw blurRad="38100" dist="38100" dir="2700000" algn="tl">
                    <a:srgbClr val="000000">
                      <a:alpha val="43137"/>
                    </a:srgbClr>
                  </a:outerShdw>
                </a:effectLst>
                <a:latin typeface="楷体" pitchFamily="49" charset="-122"/>
                <a:ea typeface="楷体" pitchFamily="49" charset="-122"/>
              </a:rPr>
              <a:t>，何则不信？”（《左传·桓公六年》）</a:t>
            </a:r>
            <a:endParaRPr lang="en-US" altLang="zh-CN" b="1" dirty="0" smtClean="0">
              <a:effectLst>
                <a:outerShdw blurRad="38100" dist="38100" dir="2700000" algn="tl">
                  <a:srgbClr val="000000">
                    <a:alpha val="43137"/>
                  </a:srgbClr>
                </a:outerShdw>
              </a:effectLst>
              <a:latin typeface="楷体" pitchFamily="49" charset="-122"/>
              <a:ea typeface="楷体" pitchFamily="49" charset="-122"/>
            </a:endParaRPr>
          </a:p>
          <a:p>
            <a:r>
              <a:rPr lang="zh-CN" altLang="zh-CN" b="1" dirty="0" smtClean="0">
                <a:effectLst>
                  <a:outerShdw blurRad="38100" dist="38100" dir="2700000" algn="tl">
                    <a:srgbClr val="000000">
                      <a:alpha val="43137"/>
                    </a:srgbClr>
                  </a:outerShdw>
                </a:effectLst>
                <a:latin typeface="楷体" pitchFamily="49" charset="-122"/>
                <a:ea typeface="楷体" pitchFamily="49" charset="-122"/>
              </a:rPr>
              <a:t>养</a:t>
            </a:r>
            <a:r>
              <a:rPr lang="zh-CN" altLang="zh-CN" b="1" dirty="0" smtClean="0">
                <a:solidFill>
                  <a:srgbClr val="0000FF"/>
                </a:solidFill>
                <a:effectLst>
                  <a:outerShdw blurRad="38100" dist="38100" dir="2700000" algn="tl">
                    <a:srgbClr val="000000">
                      <a:alpha val="43137"/>
                    </a:srgbClr>
                  </a:outerShdw>
                </a:effectLst>
                <a:latin typeface="楷体" pitchFamily="49" charset="-122"/>
                <a:ea typeface="楷体" pitchFamily="49" charset="-122"/>
              </a:rPr>
              <a:t>备</a:t>
            </a:r>
            <a:r>
              <a:rPr lang="zh-CN" altLang="zh-CN" b="1" dirty="0" smtClean="0">
                <a:effectLst>
                  <a:outerShdw blurRad="38100" dist="38100" dir="2700000" algn="tl">
                    <a:srgbClr val="000000">
                      <a:alpha val="43137"/>
                    </a:srgbClr>
                  </a:outerShdw>
                </a:effectLst>
                <a:latin typeface="楷体" pitchFamily="49" charset="-122"/>
                <a:ea typeface="楷体" pitchFamily="49" charset="-122"/>
              </a:rPr>
              <a:t>而动时，则天不能病。（《荀子·天论》）</a:t>
            </a:r>
            <a:endParaRPr lang="zh-CN" altLang="en-US" b="1" dirty="0">
              <a:effectLst>
                <a:outerShdw blurRad="38100" dist="38100" dir="2700000" algn="tl">
                  <a:srgbClr val="000000">
                    <a:alpha val="43137"/>
                  </a:srgbClr>
                </a:outerShdw>
              </a:effectLst>
              <a:latin typeface="楷体" pitchFamily="49" charset="-122"/>
              <a:ea typeface="楷体" pitchFamily="49" charset="-122"/>
            </a:endParaRPr>
          </a:p>
        </p:txBody>
      </p:sp>
    </p:spTree>
  </p:cSld>
  <p:clrMapOvr>
    <a:masterClrMapping/>
  </p:clrMapOvr>
  <p:transition spd="med">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to="" calcmode="lin" valueType="num">
                                      <p:cBhvr>
                                        <p:cTn id="7"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250</TotalTime>
  <Words>4046</Words>
  <Application>Microsoft Office PowerPoint</Application>
  <PresentationFormat>全屏显示(4:3)</PresentationFormat>
  <Paragraphs>224</Paragraphs>
  <Slides>57</Slides>
  <Notes>0</Notes>
  <HiddenSlides>0</HiddenSlides>
  <MMClips>0</MMClips>
  <ScaleCrop>false</ScaleCrop>
  <HeadingPairs>
    <vt:vector size="4" baseType="variant">
      <vt:variant>
        <vt:lpstr>主题</vt:lpstr>
      </vt:variant>
      <vt:variant>
        <vt:i4>1</vt:i4>
      </vt:variant>
      <vt:variant>
        <vt:lpstr>幻灯片标题</vt:lpstr>
      </vt:variant>
      <vt:variant>
        <vt:i4>57</vt:i4>
      </vt:variant>
    </vt:vector>
  </HeadingPairs>
  <TitlesOfParts>
    <vt:vector size="58" baseType="lpstr">
      <vt:lpstr>Office 主题</vt:lpstr>
      <vt:lpstr>古代汉语中的同义词和反义词 《古代汉语教程》第106-113页</vt:lpstr>
      <vt:lpstr>幻灯片 2</vt:lpstr>
      <vt:lpstr>1 古代汉语的同义词</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lpstr>幻灯片 26</vt:lpstr>
      <vt:lpstr>幻灯片 27</vt:lpstr>
      <vt:lpstr>幻灯片 28</vt:lpstr>
      <vt:lpstr>幻灯片 29</vt:lpstr>
      <vt:lpstr>幻灯片 30</vt:lpstr>
      <vt:lpstr>幻灯片 31</vt:lpstr>
      <vt:lpstr>幻灯片 32</vt:lpstr>
      <vt:lpstr>幻灯片 33</vt:lpstr>
      <vt:lpstr>幻灯片 34</vt:lpstr>
      <vt:lpstr>幻灯片 35</vt:lpstr>
      <vt:lpstr>2 古代汉语的反义词</vt:lpstr>
      <vt:lpstr>幻灯片 37</vt:lpstr>
      <vt:lpstr>幻灯片 38</vt:lpstr>
      <vt:lpstr>阴—阳</vt:lpstr>
      <vt:lpstr>幻灯片 40</vt:lpstr>
      <vt:lpstr>幻灯片 41</vt:lpstr>
      <vt:lpstr>幻灯片 42</vt:lpstr>
      <vt:lpstr>幻灯片 43</vt:lpstr>
      <vt:lpstr>幻灯片 44</vt:lpstr>
      <vt:lpstr>幻灯片 45</vt:lpstr>
      <vt:lpstr>幻灯片 46</vt:lpstr>
      <vt:lpstr>幻灯片 47</vt:lpstr>
      <vt:lpstr>幻灯片 48</vt:lpstr>
      <vt:lpstr>幻灯片 49</vt:lpstr>
      <vt:lpstr>幻灯片 50</vt:lpstr>
      <vt:lpstr>幻灯片 51</vt:lpstr>
      <vt:lpstr>幻灯片 52</vt:lpstr>
      <vt:lpstr>幻灯片 53</vt:lpstr>
      <vt:lpstr>幻灯片 54</vt:lpstr>
      <vt:lpstr>幻灯片 55</vt:lpstr>
      <vt:lpstr>幻灯片 56</vt:lpstr>
      <vt:lpstr>课下作业 （11月22日上课时交）</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古代汉语中的同义词和反义词</dc:title>
  <dc:creator>dz</dc:creator>
  <cp:lastModifiedBy>dz</cp:lastModifiedBy>
  <cp:revision>72</cp:revision>
  <dcterms:created xsi:type="dcterms:W3CDTF">2016-12-21T16:54:32Z</dcterms:created>
  <dcterms:modified xsi:type="dcterms:W3CDTF">2018-11-15T02:25:38Z</dcterms:modified>
</cp:coreProperties>
</file>