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7" r:id="rId2"/>
    <p:sldId id="258" r:id="rId3"/>
    <p:sldId id="327" r:id="rId4"/>
    <p:sldId id="328" r:id="rId5"/>
    <p:sldId id="329" r:id="rId6"/>
    <p:sldId id="305" r:id="rId7"/>
    <p:sldId id="332" r:id="rId8"/>
    <p:sldId id="325" r:id="rId9"/>
    <p:sldId id="326" r:id="rId10"/>
    <p:sldId id="330" r:id="rId11"/>
    <p:sldId id="331" r:id="rId12"/>
    <p:sldId id="333" r:id="rId13"/>
    <p:sldId id="307" r:id="rId14"/>
    <p:sldId id="308" r:id="rId15"/>
    <p:sldId id="309" r:id="rId16"/>
    <p:sldId id="310" r:id="rId17"/>
    <p:sldId id="313" r:id="rId18"/>
    <p:sldId id="297" r:id="rId19"/>
    <p:sldId id="295" r:id="rId20"/>
    <p:sldId id="312" r:id="rId21"/>
    <p:sldId id="317" r:id="rId22"/>
    <p:sldId id="316" r:id="rId23"/>
    <p:sldId id="299" r:id="rId24"/>
    <p:sldId id="289" r:id="rId25"/>
    <p:sldId id="304" r:id="rId26"/>
    <p:sldId id="322" r:id="rId27"/>
    <p:sldId id="321" r:id="rId28"/>
    <p:sldId id="323" r:id="rId29"/>
    <p:sldId id="303" r:id="rId30"/>
    <p:sldId id="318" r:id="rId31"/>
    <p:sldId id="319" r:id="rId32"/>
    <p:sldId id="301" r:id="rId33"/>
    <p:sldId id="302" r:id="rId34"/>
    <p:sldId id="300" r:id="rId35"/>
    <p:sldId id="324" r:id="rId36"/>
    <p:sldId id="335" r:id="rId37"/>
    <p:sldId id="334" r:id="rId38"/>
    <p:sldId id="336" r:id="rId39"/>
    <p:sldId id="285" r:id="rId40"/>
  </p:sldIdLst>
  <p:sldSz cx="9144000" cy="6858000" type="screen4x3"/>
  <p:notesSz cx="6805613"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658"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76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8693"/>
          </a:xfrm>
          <a:prstGeom prst="rect">
            <a:avLst/>
          </a:prstGeom>
        </p:spPr>
        <p:txBody>
          <a:bodyPr vert="horz" lIns="91430" tIns="45715" rIns="91430" bIns="45715" rtlCol="0"/>
          <a:lstStyle>
            <a:lvl1pPr algn="l">
              <a:defRPr sz="1200"/>
            </a:lvl1pPr>
          </a:lstStyle>
          <a:p>
            <a:endParaRPr lang="en-NZ"/>
          </a:p>
        </p:txBody>
      </p:sp>
      <p:sp>
        <p:nvSpPr>
          <p:cNvPr id="3" name="Date Placeholder 2"/>
          <p:cNvSpPr>
            <a:spLocks noGrp="1"/>
          </p:cNvSpPr>
          <p:nvPr>
            <p:ph type="dt" sz="quarter" idx="1"/>
          </p:nvPr>
        </p:nvSpPr>
        <p:spPr>
          <a:xfrm>
            <a:off x="3854940" y="1"/>
            <a:ext cx="2949099" cy="498693"/>
          </a:xfrm>
          <a:prstGeom prst="rect">
            <a:avLst/>
          </a:prstGeom>
        </p:spPr>
        <p:txBody>
          <a:bodyPr vert="horz" lIns="91430" tIns="45715" rIns="91430" bIns="45715" rtlCol="0"/>
          <a:lstStyle>
            <a:lvl1pPr algn="r">
              <a:defRPr sz="1200"/>
            </a:lvl1pPr>
          </a:lstStyle>
          <a:p>
            <a:fld id="{7EB4FCF8-B613-4AE3-B111-029AB4D444D4}" type="datetimeFigureOut">
              <a:rPr lang="en-NZ" smtClean="0"/>
              <a:pPr/>
              <a:t>12/05/2015</a:t>
            </a:fld>
            <a:endParaRPr lang="en-NZ"/>
          </a:p>
        </p:txBody>
      </p:sp>
      <p:sp>
        <p:nvSpPr>
          <p:cNvPr id="4" name="Footer Placeholder 3"/>
          <p:cNvSpPr>
            <a:spLocks noGrp="1"/>
          </p:cNvSpPr>
          <p:nvPr>
            <p:ph type="ftr" sz="quarter" idx="2"/>
          </p:nvPr>
        </p:nvSpPr>
        <p:spPr>
          <a:xfrm>
            <a:off x="1" y="9440647"/>
            <a:ext cx="2949099" cy="498692"/>
          </a:xfrm>
          <a:prstGeom prst="rect">
            <a:avLst/>
          </a:prstGeom>
        </p:spPr>
        <p:txBody>
          <a:bodyPr vert="horz" lIns="91430" tIns="45715" rIns="91430" bIns="45715" rtlCol="0" anchor="b"/>
          <a:lstStyle>
            <a:lvl1pPr algn="l">
              <a:defRPr sz="1200"/>
            </a:lvl1pPr>
          </a:lstStyle>
          <a:p>
            <a:endParaRPr lang="en-NZ"/>
          </a:p>
        </p:txBody>
      </p:sp>
      <p:sp>
        <p:nvSpPr>
          <p:cNvPr id="5" name="Slide Number Placeholder 4"/>
          <p:cNvSpPr>
            <a:spLocks noGrp="1"/>
          </p:cNvSpPr>
          <p:nvPr>
            <p:ph type="sldNum" sz="quarter" idx="3"/>
          </p:nvPr>
        </p:nvSpPr>
        <p:spPr>
          <a:xfrm>
            <a:off x="3854940" y="9440647"/>
            <a:ext cx="2949099" cy="498692"/>
          </a:xfrm>
          <a:prstGeom prst="rect">
            <a:avLst/>
          </a:prstGeom>
        </p:spPr>
        <p:txBody>
          <a:bodyPr vert="horz" lIns="91430" tIns="45715" rIns="91430" bIns="45715" rtlCol="0" anchor="b"/>
          <a:lstStyle>
            <a:lvl1pPr algn="r">
              <a:defRPr sz="1200"/>
            </a:lvl1pPr>
          </a:lstStyle>
          <a:p>
            <a:fld id="{AC194477-639D-4B69-B5E0-A437A7240BCC}" type="slidenum">
              <a:rPr lang="en-NZ" smtClean="0"/>
              <a:pPr/>
              <a:t>‹#›</a:t>
            </a:fld>
            <a:endParaRPr lang="en-NZ"/>
          </a:p>
        </p:txBody>
      </p:sp>
    </p:spTree>
    <p:extLst>
      <p:ext uri="{BB962C8B-B14F-4D97-AF65-F5344CB8AC3E}">
        <p14:creationId xmlns:p14="http://schemas.microsoft.com/office/powerpoint/2010/main" xmlns="" val="776239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9099" cy="496967"/>
          </a:xfrm>
          <a:prstGeom prst="rect">
            <a:avLst/>
          </a:prstGeom>
        </p:spPr>
        <p:txBody>
          <a:bodyPr vert="horz" lIns="91430" tIns="45715" rIns="91430" bIns="45715" rtlCol="0"/>
          <a:lstStyle>
            <a:lvl1pPr algn="l">
              <a:defRPr sz="1200"/>
            </a:lvl1pPr>
          </a:lstStyle>
          <a:p>
            <a:endParaRPr lang="zh-TW" altLang="en-US"/>
          </a:p>
        </p:txBody>
      </p:sp>
      <p:sp>
        <p:nvSpPr>
          <p:cNvPr id="3" name="Date Placeholder 2"/>
          <p:cNvSpPr>
            <a:spLocks noGrp="1"/>
          </p:cNvSpPr>
          <p:nvPr>
            <p:ph type="dt" idx="1"/>
          </p:nvPr>
        </p:nvSpPr>
        <p:spPr>
          <a:xfrm>
            <a:off x="3854940" y="1"/>
            <a:ext cx="2949099" cy="496967"/>
          </a:xfrm>
          <a:prstGeom prst="rect">
            <a:avLst/>
          </a:prstGeom>
        </p:spPr>
        <p:txBody>
          <a:bodyPr vert="horz" lIns="91430" tIns="45715" rIns="91430" bIns="45715" rtlCol="0"/>
          <a:lstStyle>
            <a:lvl1pPr algn="r">
              <a:defRPr sz="1200"/>
            </a:lvl1pPr>
          </a:lstStyle>
          <a:p>
            <a:fld id="{82990D42-982B-4BBB-85E7-7098F9CF8578}" type="datetimeFigureOut">
              <a:rPr lang="zh-TW" altLang="en-US" smtClean="0"/>
              <a:pPr/>
              <a:t>2015/5/12</a:t>
            </a:fld>
            <a:endParaRPr lang="zh-TW" alt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0" tIns="45715" rIns="91430" bIns="45715" rtlCol="0" anchor="ctr"/>
          <a:lstStyle/>
          <a:p>
            <a:endParaRPr lang="zh-TW" altLang="en-US"/>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30" tIns="45715" rIns="91430" bIns="45715"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6" name="Footer Placeholder 5"/>
          <p:cNvSpPr>
            <a:spLocks noGrp="1"/>
          </p:cNvSpPr>
          <p:nvPr>
            <p:ph type="ftr" sz="quarter" idx="4"/>
          </p:nvPr>
        </p:nvSpPr>
        <p:spPr>
          <a:xfrm>
            <a:off x="1" y="9440647"/>
            <a:ext cx="2949099" cy="496967"/>
          </a:xfrm>
          <a:prstGeom prst="rect">
            <a:avLst/>
          </a:prstGeom>
        </p:spPr>
        <p:txBody>
          <a:bodyPr vert="horz" lIns="91430" tIns="45715" rIns="91430" bIns="45715" rtlCol="0" anchor="b"/>
          <a:lstStyle>
            <a:lvl1pPr algn="l">
              <a:defRPr sz="1200"/>
            </a:lvl1pPr>
          </a:lstStyle>
          <a:p>
            <a:endParaRPr lang="zh-TW" altLang="en-US"/>
          </a:p>
        </p:txBody>
      </p:sp>
      <p:sp>
        <p:nvSpPr>
          <p:cNvPr id="7" name="Slide Number Placeholder 6"/>
          <p:cNvSpPr>
            <a:spLocks noGrp="1"/>
          </p:cNvSpPr>
          <p:nvPr>
            <p:ph type="sldNum" sz="quarter" idx="5"/>
          </p:nvPr>
        </p:nvSpPr>
        <p:spPr>
          <a:xfrm>
            <a:off x="3854940" y="9440647"/>
            <a:ext cx="2949099" cy="496967"/>
          </a:xfrm>
          <a:prstGeom prst="rect">
            <a:avLst/>
          </a:prstGeom>
        </p:spPr>
        <p:txBody>
          <a:bodyPr vert="horz" lIns="91430" tIns="45715" rIns="91430" bIns="45715" rtlCol="0" anchor="b"/>
          <a:lstStyle>
            <a:lvl1pPr algn="r">
              <a:defRPr sz="1200"/>
            </a:lvl1pPr>
          </a:lstStyle>
          <a:p>
            <a:fld id="{FFB533BE-BF50-4C74-BC10-38F7DB1DB051}" type="slidenum">
              <a:rPr lang="zh-TW" altLang="en-US" smtClean="0"/>
              <a:pPr/>
              <a:t>‹#›</a:t>
            </a:fld>
            <a:endParaRPr lang="zh-TW" altLang="en-US"/>
          </a:p>
        </p:txBody>
      </p:sp>
    </p:spTree>
    <p:extLst>
      <p:ext uri="{BB962C8B-B14F-4D97-AF65-F5344CB8AC3E}">
        <p14:creationId xmlns:p14="http://schemas.microsoft.com/office/powerpoint/2010/main" xmlns="" val="32254688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TW" altLang="en-US"/>
          </a:p>
        </p:txBody>
      </p:sp>
      <p:sp>
        <p:nvSpPr>
          <p:cNvPr id="4" name="Slide Number Placeholder 3"/>
          <p:cNvSpPr>
            <a:spLocks noGrp="1"/>
          </p:cNvSpPr>
          <p:nvPr>
            <p:ph type="sldNum" sz="quarter" idx="10"/>
          </p:nvPr>
        </p:nvSpPr>
        <p:spPr/>
        <p:txBody>
          <a:bodyPr/>
          <a:lstStyle/>
          <a:p>
            <a:fld id="{0784D078-41B4-4A7E-B7C4-FAA0794593BA}" type="slidenum">
              <a:rPr lang="en-NZ" smtClean="0"/>
              <a:pPr/>
              <a:t>1</a:t>
            </a:fld>
            <a:endParaRPr lang="en-NZ"/>
          </a:p>
        </p:txBody>
      </p:sp>
    </p:spTree>
    <p:extLst>
      <p:ext uri="{BB962C8B-B14F-4D97-AF65-F5344CB8AC3E}">
        <p14:creationId xmlns:p14="http://schemas.microsoft.com/office/powerpoint/2010/main" xmlns="" val="465660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TW" smtClean="0"/>
              <a:t>Click to edit Master title style</a:t>
            </a:r>
            <a:endParaRPr lang="zh-TW"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TW" smtClean="0"/>
              <a:t>Click to edit Master subtitle style</a:t>
            </a:r>
            <a:endParaRPr lang="zh-TW" altLang="en-US"/>
          </a:p>
        </p:txBody>
      </p:sp>
      <p:sp>
        <p:nvSpPr>
          <p:cNvPr id="4" name="Date Placeholder 3"/>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TW" smtClean="0"/>
              <a:t>Click to edit Master title style</a:t>
            </a:r>
            <a:endParaRPr lang="zh-TW"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idx="1"/>
          </p:nvPr>
        </p:nvSpPr>
        <p:spPr/>
        <p:txBody>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TW" smtClean="0"/>
              <a:t>Click to edit Master text styles</a:t>
            </a:r>
          </a:p>
        </p:txBody>
      </p:sp>
      <p:sp>
        <p:nvSpPr>
          <p:cNvPr id="4" name="Date Placeholder 3"/>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Date Placeholder 4"/>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TW"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7" name="Date Placeholder 6"/>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smtClean="0"/>
              <a:t>Click to edit Master title style</a:t>
            </a:r>
            <a:endParaRPr lang="zh-TW" altLang="en-US"/>
          </a:p>
        </p:txBody>
      </p:sp>
      <p:sp>
        <p:nvSpPr>
          <p:cNvPr id="3" name="Date Placeholder 2"/>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TW" smtClean="0"/>
              <a:t>Click to edit Master title style</a:t>
            </a:r>
            <a:endParaRPr lang="zh-TW"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TW" smtClean="0"/>
              <a:t>Click to edit Master title style</a:t>
            </a:r>
            <a:endParaRPr lang="zh-TW"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TW" smtClean="0"/>
              <a:t>Click to edit Master text styles</a:t>
            </a:r>
          </a:p>
        </p:txBody>
      </p:sp>
      <p:sp>
        <p:nvSpPr>
          <p:cNvPr id="5" name="Date Placeholder 4"/>
          <p:cNvSpPr>
            <a:spLocks noGrp="1"/>
          </p:cNvSpPr>
          <p:nvPr>
            <p:ph type="dt" sz="half" idx="10"/>
          </p:nvPr>
        </p:nvSpPr>
        <p:spPr/>
        <p:txBody>
          <a:bodyPr/>
          <a:lstStyle/>
          <a:p>
            <a:fld id="{C3E57C84-3447-4F78-8A06-060FAC5222BD}" type="datetimeFigureOut">
              <a:rPr lang="zh-TW" altLang="en-US" smtClean="0"/>
              <a:pPr/>
              <a:t>2015/5/12</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8EBA7ED-81FF-4CDF-8D03-1CC19E216F8D}" type="slidenum">
              <a:rPr lang="zh-TW" altLang="en-US" smtClean="0"/>
              <a:pPr/>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TW" smtClean="0"/>
              <a:t>Click to edit Master title style</a:t>
            </a:r>
            <a:endParaRPr lang="zh-TW"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endParaRPr lang="zh-TW"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E57C84-3447-4F78-8A06-060FAC5222BD}" type="datetimeFigureOut">
              <a:rPr lang="zh-TW" altLang="en-US" smtClean="0"/>
              <a:pPr/>
              <a:t>2015/5/12</a:t>
            </a:fld>
            <a:endParaRPr lang="zh-TW"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BA7ED-81FF-4CDF-8D03-1CC19E216F8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asean.org/resources/publications/asean-publications/item/asean-economic-community-scorecard-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cz2LvpS_z8" TargetMode="External"/><Relationship Id="rId2" Type="http://schemas.openxmlformats.org/officeDocument/2006/relationships/hyperlink" Target="https://www.youtube.com/watch?v=8fU_n2g60q4" TargetMode="External"/><Relationship Id="rId1" Type="http://schemas.openxmlformats.org/officeDocument/2006/relationships/slideLayout" Target="../slideLayouts/slideLayout2.xml"/><Relationship Id="rId6" Type="http://schemas.openxmlformats.org/officeDocument/2006/relationships/hyperlink" Target="https://www.youtube.com/watch?v=DZX2fdVW3XU" TargetMode="External"/><Relationship Id="rId5" Type="http://schemas.openxmlformats.org/officeDocument/2006/relationships/hyperlink" Target="https://www.youtube.com/watch?v=i1ZJbtvaZjw" TargetMode="External"/><Relationship Id="rId4" Type="http://schemas.openxmlformats.org/officeDocument/2006/relationships/hyperlink" Target="https://www.youtube.com/watch?v=d47--SRYYNo"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ctrTitle"/>
          </p:nvPr>
        </p:nvSpPr>
        <p:spPr>
          <a:xfrm>
            <a:off x="609600" y="2209800"/>
            <a:ext cx="7772400" cy="3276600"/>
          </a:xfrm>
        </p:spPr>
        <p:txBody>
          <a:bodyPr>
            <a:normAutofit fontScale="90000"/>
          </a:bodyPr>
          <a:lstStyle/>
          <a:p>
            <a:r>
              <a:rPr lang="en-NZ" dirty="0" smtClean="0"/>
              <a:t>Regionalism in Asia </a:t>
            </a:r>
            <a:br>
              <a:rPr lang="en-NZ" dirty="0" smtClean="0"/>
            </a:br>
            <a:r>
              <a:rPr lang="en-NZ" dirty="0" smtClean="0"/>
              <a:t> </a:t>
            </a:r>
            <a:br>
              <a:rPr lang="en-NZ" dirty="0" smtClean="0"/>
            </a:br>
            <a:r>
              <a:rPr lang="en-NZ" sz="2400" dirty="0" smtClean="0"/>
              <a:t>(</a:t>
            </a:r>
            <a:r>
              <a:rPr lang="en-NZ" sz="2400" dirty="0" smtClean="0">
                <a:solidFill>
                  <a:schemeClr val="tx1"/>
                </a:solidFill>
              </a:rPr>
              <a:t>GOVT 518</a:t>
            </a:r>
            <a:r>
              <a:rPr lang="en-NZ" sz="2400" dirty="0" smtClean="0">
                <a:solidFill>
                  <a:schemeClr val="tx1"/>
                </a:solidFill>
              </a:rPr>
              <a:t>)</a:t>
            </a:r>
            <a:br>
              <a:rPr lang="en-NZ" sz="2400" dirty="0" smtClean="0">
                <a:solidFill>
                  <a:schemeClr val="tx1"/>
                </a:solidFill>
              </a:rPr>
            </a:br>
            <a:r>
              <a:rPr lang="en-NZ" sz="2400" dirty="0" smtClean="0">
                <a:solidFill>
                  <a:schemeClr val="tx1"/>
                </a:solidFill>
              </a:rPr>
              <a:t/>
            </a:r>
            <a:br>
              <a:rPr lang="en-NZ" sz="2400" dirty="0" smtClean="0">
                <a:solidFill>
                  <a:schemeClr val="tx1"/>
                </a:solidFill>
              </a:rPr>
            </a:b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2400" dirty="0" smtClean="0"/>
              <a:t/>
            </a:r>
            <a:br>
              <a:rPr lang="en-NZ" sz="2400" dirty="0" smtClean="0"/>
            </a:br>
            <a:r>
              <a:rPr lang="en-NZ" sz="3100" dirty="0" smtClean="0"/>
              <a:t>May 2015</a:t>
            </a:r>
            <a:endParaRPr lang="en-NZ" sz="3100" dirty="0"/>
          </a:p>
        </p:txBody>
      </p:sp>
      <p:sp>
        <p:nvSpPr>
          <p:cNvPr id="2" name="Slide Number Placeholder 1"/>
          <p:cNvSpPr>
            <a:spLocks noGrp="1"/>
          </p:cNvSpPr>
          <p:nvPr>
            <p:ph type="sldNum" sz="quarter" idx="12"/>
          </p:nvPr>
        </p:nvSpPr>
        <p:spPr/>
        <p:txBody>
          <a:bodyPr/>
          <a:lstStyle/>
          <a:p>
            <a:fld id="{1C83059A-8C95-43B4-9BD1-619C1C4E2E65}" type="slidenum">
              <a:rPr lang="zh-TW" altLang="en-US" smtClean="0"/>
              <a:pPr/>
              <a:t>1</a:t>
            </a:fld>
            <a:endParaRPr lang="zh-TW"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483291"/>
          </a:xfrm>
        </p:spPr>
        <p:txBody>
          <a:bodyPr>
            <a:normAutofit fontScale="77500" lnSpcReduction="20000"/>
          </a:bodyPr>
          <a:lstStyle/>
          <a:p>
            <a:pPr algn="r"/>
            <a:r>
              <a:rPr lang="en-US" dirty="0" smtClean="0"/>
              <a:t>Theories based on the Western experiences are of little use in explaining Asia-Pacific development.</a:t>
            </a:r>
          </a:p>
          <a:p>
            <a:pPr algn="r"/>
            <a:endParaRPr lang="en-US" dirty="0" smtClean="0"/>
          </a:p>
          <a:p>
            <a:pPr algn="r"/>
            <a:r>
              <a:rPr lang="en-US" dirty="0" smtClean="0"/>
              <a:t>Flying Geese Pattern is the most prominent theoretical model of East Asian economic development to explain the catching-up process led by Japan as the first newly industrializing economies (NIEs).</a:t>
            </a:r>
          </a:p>
          <a:p>
            <a:pPr algn="r"/>
            <a:endParaRPr lang="en-US" dirty="0" smtClean="0"/>
          </a:p>
          <a:p>
            <a:pPr marL="2690813" indent="-2690813" algn="r"/>
            <a:r>
              <a:rPr lang="en-US" dirty="0" smtClean="0"/>
              <a:t>Alignment of the economies in this pattern is according  to their level of industrialization, and the hierarchical connotation.</a:t>
            </a:r>
          </a:p>
          <a:p>
            <a:pPr algn="r"/>
            <a:endParaRPr lang="en-US" dirty="0" smtClean="0"/>
          </a:p>
          <a:p>
            <a:pPr marL="1793875" lvl="0" indent="-1793875" algn="r"/>
            <a:r>
              <a:rPr lang="en-US" dirty="0" smtClean="0"/>
              <a:t>China’s leapfrogging due to its privileged position as a latecomer, with both its huge economy and growing domestic market, signifies a challenge to this formation. </a:t>
            </a:r>
          </a:p>
          <a:p>
            <a:endParaRPr lang="en-US" dirty="0"/>
          </a:p>
        </p:txBody>
      </p:sp>
      <p:sp>
        <p:nvSpPr>
          <p:cNvPr id="2" name="Title 1"/>
          <p:cNvSpPr>
            <a:spLocks noGrp="1"/>
          </p:cNvSpPr>
          <p:nvPr>
            <p:ph type="title"/>
          </p:nvPr>
        </p:nvSpPr>
        <p:spPr>
          <a:xfrm>
            <a:off x="609600" y="609600"/>
            <a:ext cx="8077200" cy="762000"/>
          </a:xfrm>
        </p:spPr>
        <p:txBody>
          <a:bodyPr>
            <a:normAutofit fontScale="90000"/>
          </a:bodyPr>
          <a:lstStyle/>
          <a:p>
            <a:pPr algn="ctr"/>
            <a:r>
              <a:rPr lang="en-US" sz="2700" b="1" i="1" dirty="0" smtClean="0"/>
              <a:t>East Asian Developmental Phenomenon: Flying Geese  </a:t>
            </a:r>
            <a:r>
              <a:rPr lang="en-US" dirty="0" smtClean="0"/>
              <a:t/>
            </a:r>
            <a:br>
              <a:rPr lang="en-US" dirty="0" smtClean="0"/>
            </a:br>
            <a:endParaRPr lang="en-US" dirty="0"/>
          </a:p>
        </p:txBody>
      </p:sp>
      <p:pic>
        <p:nvPicPr>
          <p:cNvPr id="6" name="Picture 5"/>
          <p:cNvPicPr>
            <a:picLocks noChangeAspect="1"/>
          </p:cNvPicPr>
          <p:nvPr/>
        </p:nvPicPr>
        <p:blipFill>
          <a:blip r:embed="rId2" cstate="print"/>
          <a:stretch>
            <a:fillRect/>
          </a:stretch>
        </p:blipFill>
        <p:spPr>
          <a:xfrm>
            <a:off x="-152399" y="3429000"/>
            <a:ext cx="3352800" cy="2969165"/>
          </a:xfrm>
          <a:prstGeom prst="rect">
            <a:avLst/>
          </a:prstGeom>
        </p:spPr>
      </p:pic>
    </p:spTree>
    <p:extLst>
      <p:ext uri="{BB962C8B-B14F-4D97-AF65-F5344CB8AC3E}">
        <p14:creationId xmlns:p14="http://schemas.microsoft.com/office/powerpoint/2010/main" xmlns="" val="3595587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Autofit/>
          </a:bodyPr>
          <a:lstStyle/>
          <a:p>
            <a:pPr lvl="0">
              <a:spcBef>
                <a:spcPts val="1800"/>
              </a:spcBef>
            </a:pPr>
            <a:r>
              <a:rPr lang="en-US" sz="1800" dirty="0" smtClean="0"/>
              <a:t>Market forces are a major promoter of regional </a:t>
            </a:r>
            <a:r>
              <a:rPr lang="en-US" sz="1800" dirty="0" smtClean="0"/>
              <a:t>economic integration in </a:t>
            </a:r>
            <a:r>
              <a:rPr lang="en-US" sz="1800" dirty="0" smtClean="0"/>
              <a:t>East Asia, opposing to a more institutionalized integration in other regions in the </a:t>
            </a:r>
            <a:r>
              <a:rPr lang="en-US" sz="1800" dirty="0" smtClean="0"/>
              <a:t>world. </a:t>
            </a:r>
            <a:endParaRPr lang="en-US" sz="1800" dirty="0" smtClean="0"/>
          </a:p>
          <a:p>
            <a:pPr>
              <a:spcBef>
                <a:spcPts val="1800"/>
              </a:spcBef>
            </a:pPr>
            <a:r>
              <a:rPr lang="en-US" sz="1800" dirty="0" smtClean="0"/>
              <a:t>East Asian integration is driven by the interaction of three majors elements: regional production networks, ethnic business networks and sub regional economic zones. </a:t>
            </a:r>
          </a:p>
          <a:p>
            <a:pPr>
              <a:spcBef>
                <a:spcPts val="1800"/>
              </a:spcBef>
            </a:pPr>
            <a:r>
              <a:rPr lang="en-US" sz="1800" dirty="0" smtClean="0"/>
              <a:t>Now,  need to address issues :</a:t>
            </a:r>
          </a:p>
          <a:p>
            <a:pPr lvl="1">
              <a:spcBef>
                <a:spcPts val="600"/>
              </a:spcBef>
            </a:pPr>
            <a:r>
              <a:rPr lang="en-US" sz="1800" dirty="0" smtClean="0"/>
              <a:t>of free people movement</a:t>
            </a:r>
          </a:p>
          <a:p>
            <a:pPr lvl="1">
              <a:spcBef>
                <a:spcPts val="0"/>
              </a:spcBef>
            </a:pPr>
            <a:r>
              <a:rPr lang="en-US" sz="1800" dirty="0" smtClean="0"/>
              <a:t>health </a:t>
            </a:r>
            <a:r>
              <a:rPr lang="en-US" sz="1800" dirty="0" smtClean="0"/>
              <a:t>issues (infectious diseases)</a:t>
            </a:r>
          </a:p>
          <a:p>
            <a:pPr lvl="1">
              <a:spcBef>
                <a:spcPts val="0"/>
              </a:spcBef>
            </a:pPr>
            <a:r>
              <a:rPr lang="en-US" sz="1800" dirty="0" smtClean="0"/>
              <a:t>water </a:t>
            </a:r>
            <a:r>
              <a:rPr lang="en-US" sz="1800" dirty="0" smtClean="0"/>
              <a:t>management </a:t>
            </a:r>
          </a:p>
          <a:p>
            <a:pPr lvl="1">
              <a:spcBef>
                <a:spcPts val="0"/>
              </a:spcBef>
            </a:pPr>
            <a:r>
              <a:rPr lang="en-US" sz="1800" dirty="0" smtClean="0"/>
              <a:t>human trafficking</a:t>
            </a:r>
          </a:p>
          <a:p>
            <a:pPr lvl="1">
              <a:spcBef>
                <a:spcPts val="0"/>
              </a:spcBef>
            </a:pPr>
            <a:r>
              <a:rPr lang="en-US" sz="1800" dirty="0" smtClean="0"/>
              <a:t>refugees</a:t>
            </a:r>
            <a:endParaRPr lang="en-US" sz="1800" dirty="0" smtClean="0"/>
          </a:p>
          <a:p>
            <a:pPr lvl="1">
              <a:spcBef>
                <a:spcPts val="0"/>
              </a:spcBef>
            </a:pPr>
            <a:r>
              <a:rPr lang="en-US" sz="1800" dirty="0" smtClean="0"/>
              <a:t>financial reform/coordination</a:t>
            </a:r>
          </a:p>
          <a:p>
            <a:pPr lvl="1">
              <a:spcBef>
                <a:spcPts val="0"/>
              </a:spcBef>
            </a:pPr>
            <a:r>
              <a:rPr lang="en-US" sz="1800" dirty="0" smtClean="0"/>
              <a:t>security disputes  (South China sea,  etc)    </a:t>
            </a:r>
          </a:p>
          <a:p>
            <a:pPr>
              <a:spcBef>
                <a:spcPts val="1800"/>
              </a:spcBef>
            </a:pPr>
            <a:endParaRPr lang="en-US" sz="1800" dirty="0" smtClean="0"/>
          </a:p>
        </p:txBody>
      </p:sp>
      <p:sp>
        <p:nvSpPr>
          <p:cNvPr id="3" name="Title 2"/>
          <p:cNvSpPr>
            <a:spLocks noGrp="1"/>
          </p:cNvSpPr>
          <p:nvPr>
            <p:ph type="title"/>
          </p:nvPr>
        </p:nvSpPr>
        <p:spPr>
          <a:xfrm>
            <a:off x="457200" y="274638"/>
            <a:ext cx="8229600" cy="868362"/>
          </a:xfrm>
        </p:spPr>
        <p:txBody>
          <a:bodyPr>
            <a:normAutofit/>
          </a:bodyPr>
          <a:lstStyle/>
          <a:p>
            <a:pPr algn="ctr"/>
            <a:r>
              <a:rPr lang="en-US" sz="3200" dirty="0" smtClean="0"/>
              <a:t>Integration in East-Asia</a:t>
            </a:r>
            <a:endParaRPr lang="en-US" sz="3200" dirty="0"/>
          </a:p>
        </p:txBody>
      </p:sp>
    </p:spTree>
    <p:extLst>
      <p:ext uri="{BB962C8B-B14F-4D97-AF65-F5344CB8AC3E}">
        <p14:creationId xmlns:p14="http://schemas.microsoft.com/office/powerpoint/2010/main" xmlns="" val="2288517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533400" y="457200"/>
            <a:ext cx="7630702" cy="6096000"/>
          </a:xfrm>
          <a:prstGeom prst="rect">
            <a:avLst/>
          </a:prstGeom>
        </p:spPr>
      </p:pic>
    </p:spTree>
    <p:extLst>
      <p:ext uri="{BB962C8B-B14F-4D97-AF65-F5344CB8AC3E}">
        <p14:creationId xmlns:p14="http://schemas.microsoft.com/office/powerpoint/2010/main" xmlns="" val="2800757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411162"/>
          </a:xfrm>
        </p:spPr>
        <p:txBody>
          <a:bodyPr/>
          <a:lstStyle/>
          <a:p>
            <a:pPr algn="l"/>
            <a:r>
              <a:rPr lang="en-US" altLang="zh-TW" sz="2000" b="1">
                <a:latin typeface="Palatino Linotype" pitchFamily="18" charset="0"/>
                <a:ea typeface="新細明體" charset="-120"/>
              </a:rPr>
              <a:t>Features of Multilateralism – Positive &amp; Negative</a:t>
            </a:r>
          </a:p>
        </p:txBody>
      </p:sp>
      <p:sp>
        <p:nvSpPr>
          <p:cNvPr id="43011" name="Rectangle 3"/>
          <p:cNvSpPr>
            <a:spLocks noGrp="1" noChangeArrowheads="1"/>
          </p:cNvSpPr>
          <p:nvPr>
            <p:ph type="body" idx="1"/>
          </p:nvPr>
        </p:nvSpPr>
        <p:spPr>
          <a:xfrm>
            <a:off x="457200" y="762000"/>
            <a:ext cx="8229600" cy="5867400"/>
          </a:xfrm>
        </p:spPr>
        <p:txBody>
          <a:bodyPr/>
          <a:lstStyle/>
          <a:p>
            <a:pPr>
              <a:buFontTx/>
              <a:buNone/>
            </a:pPr>
            <a:endParaRPr lang="en-US" altLang="zh-TW" sz="1800" dirty="0">
              <a:latin typeface="Palatino Linotype" pitchFamily="18" charset="0"/>
              <a:ea typeface="新細明體" charset="-120"/>
            </a:endParaRPr>
          </a:p>
          <a:p>
            <a:pPr>
              <a:buFontTx/>
              <a:buNone/>
            </a:pPr>
            <a:r>
              <a:rPr lang="en-US" altLang="zh-TW" sz="1800" dirty="0">
                <a:latin typeface="Palatino Linotype" pitchFamily="18" charset="0"/>
                <a:ea typeface="新細明體" charset="-120"/>
              </a:rPr>
              <a:t>Positive </a:t>
            </a:r>
            <a:r>
              <a:rPr lang="en-US" altLang="zh-TW" sz="1800" dirty="0" smtClean="0">
                <a:latin typeface="Palatino Linotype" pitchFamily="18" charset="0"/>
                <a:ea typeface="新細明體" charset="-120"/>
              </a:rPr>
              <a:t>features</a:t>
            </a:r>
            <a:endParaRPr lang="en-US" altLang="zh-TW" sz="1800" dirty="0">
              <a:latin typeface="Palatino Linotype" pitchFamily="18" charset="0"/>
              <a:ea typeface="新細明體" charset="-120"/>
            </a:endParaRPr>
          </a:p>
          <a:p>
            <a:pPr>
              <a:spcBef>
                <a:spcPts val="3000"/>
              </a:spcBef>
            </a:pPr>
            <a:r>
              <a:rPr lang="en-US" altLang="zh-TW" sz="1800" dirty="0">
                <a:latin typeface="Palatino Linotype" pitchFamily="18" charset="0"/>
                <a:ea typeface="新細明體" charset="-120"/>
              </a:rPr>
              <a:t>Multilateralism is based largely upon the principle of ‘diffuse reciprocity.’ Nations cooperate because they will benefit in the aggregate</a:t>
            </a:r>
            <a:r>
              <a:rPr lang="en-US" altLang="zh-TW" sz="1800" dirty="0" smtClean="0">
                <a:latin typeface="Palatino Linotype" pitchFamily="18" charset="0"/>
                <a:ea typeface="新細明體" charset="-120"/>
              </a:rPr>
              <a:t>.</a:t>
            </a:r>
            <a:endParaRPr lang="en-US" altLang="zh-TW" sz="1800" dirty="0">
              <a:latin typeface="Palatino Linotype" pitchFamily="18" charset="0"/>
              <a:ea typeface="新細明體" charset="-120"/>
            </a:endParaRPr>
          </a:p>
          <a:p>
            <a:pPr>
              <a:spcBef>
                <a:spcPts val="1800"/>
              </a:spcBef>
            </a:pPr>
            <a:r>
              <a:rPr lang="en-US" altLang="zh-TW" sz="1800" dirty="0">
                <a:latin typeface="Palatino Linotype" pitchFamily="18" charset="0"/>
                <a:ea typeface="新細明體" charset="-120"/>
              </a:rPr>
              <a:t>Multilateralism provides developing states with a greater voice in international matters</a:t>
            </a:r>
            <a:r>
              <a:rPr lang="en-US" altLang="zh-TW" sz="1800" dirty="0" smtClean="0">
                <a:latin typeface="Palatino Linotype" pitchFamily="18" charset="0"/>
                <a:ea typeface="新細明體" charset="-120"/>
              </a:rPr>
              <a:t>.</a:t>
            </a:r>
            <a:endParaRPr lang="en-US" altLang="zh-TW" sz="1800" dirty="0">
              <a:latin typeface="Palatino Linotype" pitchFamily="18" charset="0"/>
              <a:ea typeface="新細明體" charset="-120"/>
            </a:endParaRPr>
          </a:p>
          <a:p>
            <a:pPr>
              <a:spcBef>
                <a:spcPts val="1800"/>
              </a:spcBef>
            </a:pPr>
            <a:r>
              <a:rPr lang="en-US" altLang="zh-TW" sz="1800" dirty="0">
                <a:latin typeface="Palatino Linotype" pitchFamily="18" charset="0"/>
                <a:ea typeface="新細明體" charset="-120"/>
              </a:rPr>
              <a:t>Multilateralism facilitates mutually beneficial trade-offs between developed and developing states</a:t>
            </a:r>
            <a:r>
              <a:rPr lang="en-US" altLang="zh-TW" sz="1800" dirty="0" smtClean="0">
                <a:latin typeface="Palatino Linotype" pitchFamily="18" charset="0"/>
                <a:ea typeface="新細明體" charset="-120"/>
              </a:rPr>
              <a:t>.</a:t>
            </a:r>
            <a:endParaRPr lang="en-US" altLang="zh-TW" sz="1800" dirty="0">
              <a:latin typeface="Palatino Linotype" pitchFamily="18" charset="0"/>
              <a:ea typeface="新細明體" charset="-120"/>
            </a:endParaRPr>
          </a:p>
          <a:p>
            <a:pPr>
              <a:spcBef>
                <a:spcPts val="1800"/>
              </a:spcBef>
            </a:pPr>
            <a:r>
              <a:rPr lang="en-US" altLang="zh-TW" sz="1800" dirty="0">
                <a:latin typeface="Palatino Linotype" pitchFamily="18" charset="0"/>
                <a:ea typeface="新細明體" charset="-120"/>
              </a:rPr>
              <a:t>Multilateralism is the most egalitarian form of international cooperation and decision-making</a:t>
            </a:r>
            <a:r>
              <a:rPr lang="en-US" altLang="zh-TW" sz="1800" dirty="0" smtClean="0">
                <a:latin typeface="Palatino Linotype" pitchFamily="18" charset="0"/>
                <a:ea typeface="新細明體" charset="-120"/>
              </a:rPr>
              <a:t>.</a:t>
            </a:r>
            <a:endParaRPr lang="en-US" altLang="zh-TW" sz="1800" dirty="0">
              <a:latin typeface="Palatino Linotype" pitchFamily="18" charset="0"/>
              <a:ea typeface="新細明體" charset="-120"/>
            </a:endParaRPr>
          </a:p>
          <a:p>
            <a:pPr>
              <a:spcBef>
                <a:spcPts val="1800"/>
              </a:spcBef>
            </a:pPr>
            <a:r>
              <a:rPr lang="en-US" altLang="zh-TW" sz="1800" dirty="0">
                <a:latin typeface="Palatino Linotype" pitchFamily="18" charset="0"/>
                <a:ea typeface="新細明體" charset="-120"/>
              </a:rPr>
              <a:t>Multilateralism and multilateral institutions provide a more democratic means of determining which global issues should be addressed and how states should address them.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487362"/>
          </a:xfrm>
        </p:spPr>
        <p:txBody>
          <a:bodyPr/>
          <a:lstStyle/>
          <a:p>
            <a:pPr algn="l"/>
            <a:r>
              <a:rPr lang="en-US" altLang="zh-TW" sz="2000">
                <a:latin typeface="Palatino Linotype" pitchFamily="18" charset="0"/>
                <a:ea typeface="新細明體" charset="-120"/>
              </a:rPr>
              <a:t>Cont’d</a:t>
            </a:r>
          </a:p>
        </p:txBody>
      </p:sp>
      <p:sp>
        <p:nvSpPr>
          <p:cNvPr id="44035" name="Rectangle 3"/>
          <p:cNvSpPr>
            <a:spLocks noGrp="1" noChangeArrowheads="1"/>
          </p:cNvSpPr>
          <p:nvPr>
            <p:ph type="body" idx="1"/>
          </p:nvPr>
        </p:nvSpPr>
        <p:spPr>
          <a:xfrm>
            <a:off x="457200" y="1219200"/>
            <a:ext cx="8229600" cy="4419600"/>
          </a:xfrm>
        </p:spPr>
        <p:txBody>
          <a:bodyPr/>
          <a:lstStyle/>
          <a:p>
            <a:pPr>
              <a:lnSpc>
                <a:spcPct val="90000"/>
              </a:lnSpc>
              <a:buFontTx/>
              <a:buNone/>
            </a:pPr>
            <a:r>
              <a:rPr lang="en-US" altLang="zh-TW" sz="1800" dirty="0">
                <a:latin typeface="Palatino Linotype" pitchFamily="18" charset="0"/>
                <a:ea typeface="新細明體" charset="-120"/>
              </a:rPr>
              <a:t>Negative features</a:t>
            </a:r>
          </a:p>
          <a:p>
            <a:pPr>
              <a:lnSpc>
                <a:spcPct val="90000"/>
              </a:lnSpc>
            </a:pPr>
            <a:endParaRPr lang="en-US" altLang="zh-TW" sz="1800" dirty="0">
              <a:latin typeface="Palatino Linotype" pitchFamily="18" charset="0"/>
              <a:ea typeface="新細明體" charset="-120"/>
            </a:endParaRPr>
          </a:p>
          <a:p>
            <a:pPr>
              <a:lnSpc>
                <a:spcPct val="90000"/>
              </a:lnSpc>
            </a:pPr>
            <a:r>
              <a:rPr lang="en-US" altLang="zh-TW" sz="1800" dirty="0">
                <a:latin typeface="Palatino Linotype" pitchFamily="18" charset="0"/>
                <a:ea typeface="新細明體" charset="-120"/>
              </a:rPr>
              <a:t>Multilateral agreements for developing countries are a risk as they sign and enter a regulatory framework favoring organized systems and are legal instruments drafted by successful states to maintain their absolute advantages </a:t>
            </a:r>
          </a:p>
          <a:p>
            <a:pPr>
              <a:lnSpc>
                <a:spcPct val="90000"/>
              </a:lnSpc>
            </a:pPr>
            <a:endParaRPr lang="en-US" altLang="zh-TW" sz="1800" dirty="0">
              <a:latin typeface="Palatino Linotype" pitchFamily="18" charset="0"/>
              <a:ea typeface="新細明體" charset="-120"/>
            </a:endParaRPr>
          </a:p>
          <a:p>
            <a:pPr>
              <a:lnSpc>
                <a:spcPct val="90000"/>
              </a:lnSpc>
            </a:pPr>
            <a:r>
              <a:rPr lang="en-US" altLang="zh-TW" sz="1800" dirty="0">
                <a:latin typeface="Palatino Linotype" pitchFamily="18" charset="0"/>
                <a:ea typeface="新細明體" charset="-120"/>
              </a:rPr>
              <a:t>Multilateralism has its positive features but exposes the weak and tardy financial and technological resource base of developing countries to that of advanced countries. (ex. International Law and Developing countries…the lack of resources</a:t>
            </a:r>
            <a:r>
              <a:rPr lang="en-US" altLang="zh-TW" sz="1800" dirty="0" smtClean="0">
                <a:latin typeface="Palatino Linotype" pitchFamily="18" charset="0"/>
                <a:ea typeface="新細明體" charset="-120"/>
              </a:rPr>
              <a:t>) (i.e., welcome foreign investment, but want to maintain control) </a:t>
            </a:r>
            <a:endParaRPr lang="en-US" altLang="zh-TW" sz="1800" dirty="0">
              <a:latin typeface="Palatino Linotype" pitchFamily="18" charset="0"/>
              <a:ea typeface="新細明體" charset="-120"/>
            </a:endParaRPr>
          </a:p>
          <a:p>
            <a:pPr>
              <a:lnSpc>
                <a:spcPct val="90000"/>
              </a:lnSpc>
            </a:pPr>
            <a:endParaRPr lang="en-US" altLang="zh-TW" sz="1800" dirty="0">
              <a:latin typeface="Palatino Linotype" pitchFamily="18" charset="0"/>
              <a:ea typeface="新細明體" charset="-120"/>
            </a:endParaRPr>
          </a:p>
          <a:p>
            <a:pPr>
              <a:lnSpc>
                <a:spcPct val="90000"/>
              </a:lnSpc>
            </a:pPr>
            <a:r>
              <a:rPr lang="en-US" altLang="zh-TW" sz="1800" dirty="0">
                <a:latin typeface="Palatino Linotype" pitchFamily="18" charset="0"/>
                <a:ea typeface="新細明體" charset="-120"/>
              </a:rPr>
              <a:t>Industrialized nations dominate the policy making processes of multilateral institutions and thrust policies on developing countries through the instrument of multilateral institutions ex. World Bank (Structural Adjustment Programs).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sz="3200" dirty="0" smtClean="0"/>
              <a:t>Jan-Erik Lane: Regionalism in Asia-Pacific </a:t>
            </a:r>
            <a:endParaRPr lang="zh-TW" altLang="en-US" sz="3200" dirty="0"/>
          </a:p>
        </p:txBody>
      </p:sp>
      <p:sp>
        <p:nvSpPr>
          <p:cNvPr id="3" name="Content Placeholder 2"/>
          <p:cNvSpPr>
            <a:spLocks noGrp="1"/>
          </p:cNvSpPr>
          <p:nvPr>
            <p:ph idx="1"/>
          </p:nvPr>
        </p:nvSpPr>
        <p:spPr>
          <a:xfrm>
            <a:off x="457200" y="1600200"/>
            <a:ext cx="8229600" cy="4953000"/>
          </a:xfrm>
        </p:spPr>
        <p:txBody>
          <a:bodyPr>
            <a:normAutofit/>
          </a:bodyPr>
          <a:lstStyle/>
          <a:p>
            <a:pPr>
              <a:spcBef>
                <a:spcPts val="1800"/>
              </a:spcBef>
            </a:pPr>
            <a:r>
              <a:rPr lang="en-US" altLang="zh-TW" sz="2600" dirty="0" smtClean="0"/>
              <a:t>Politics is the driving seat, especially foreign policy</a:t>
            </a:r>
          </a:p>
          <a:p>
            <a:pPr>
              <a:spcBef>
                <a:spcPts val="1800"/>
              </a:spcBef>
            </a:pPr>
            <a:r>
              <a:rPr lang="en-US" altLang="zh-TW" sz="2600" dirty="0" smtClean="0"/>
              <a:t>SAARC (South Asian Association for Regional Cooperation),  Association of South-East Asian Nations  (ASEAN), and Asia-Pacific Economic Cooperation (APEC)  endorse free trade and do not favor strong regionalism (institutions above the state)  - example of </a:t>
            </a:r>
            <a:r>
              <a:rPr lang="en-US" altLang="zh-TW" sz="2600" u="sng" dirty="0" smtClean="0"/>
              <a:t>weak</a:t>
            </a:r>
            <a:r>
              <a:rPr lang="en-US" altLang="zh-TW" sz="2600" dirty="0" smtClean="0"/>
              <a:t> and </a:t>
            </a:r>
            <a:r>
              <a:rPr lang="en-US" altLang="zh-TW" sz="2600" u="sng" dirty="0" smtClean="0"/>
              <a:t>open</a:t>
            </a:r>
            <a:r>
              <a:rPr lang="en-US" altLang="zh-TW" sz="2600" dirty="0" smtClean="0"/>
              <a:t> regionalism.  </a:t>
            </a:r>
          </a:p>
          <a:p>
            <a:pPr>
              <a:spcBef>
                <a:spcPts val="1800"/>
              </a:spcBef>
            </a:pPr>
            <a:r>
              <a:rPr lang="en-US" altLang="zh-TW" sz="2600" dirty="0" smtClean="0"/>
              <a:t>Pacific Islands Forum – group of island states with high tariffs, not yet a free trade agreement (PICTA) </a:t>
            </a:r>
            <a:endParaRPr lang="en-US" altLang="zh-TW" sz="2600" dirty="0" smtClean="0"/>
          </a:p>
          <a:p>
            <a:pPr>
              <a:spcBef>
                <a:spcPts val="1800"/>
              </a:spcBef>
            </a:pPr>
            <a:r>
              <a:rPr lang="en-US" altLang="zh-TW" sz="2600" dirty="0" smtClean="0"/>
              <a:t>Update: TPP, RCEP in the near future? </a:t>
            </a:r>
            <a:endParaRPr lang="zh-TW" altLang="en-US" sz="2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71999"/>
          </a:xfrm>
        </p:spPr>
        <p:txBody>
          <a:bodyPr/>
          <a:lstStyle/>
          <a:p>
            <a:r>
              <a:rPr lang="en-US" altLang="zh-TW" sz="2600" dirty="0" err="1" smtClean="0"/>
              <a:t>Balassa’s</a:t>
            </a:r>
            <a:r>
              <a:rPr lang="en-US" altLang="zh-TW" sz="2600" dirty="0" smtClean="0"/>
              <a:t> 5-stage model of region integration:</a:t>
            </a:r>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sz="2600" dirty="0" smtClean="0"/>
              <a:t>Economic benefits from cooperation leads to greater integration for four (4) “liberties:”  people, capital, goods and services.</a:t>
            </a:r>
          </a:p>
          <a:p>
            <a:r>
              <a:rPr lang="en-US" altLang="zh-TW" sz="2600" dirty="0" smtClean="0"/>
              <a:t>EU follows this five-step model, but closed and profound institutional cooperation need not always occur: </a:t>
            </a:r>
          </a:p>
          <a:p>
            <a:pPr>
              <a:buNone/>
            </a:pPr>
            <a:r>
              <a:rPr lang="en-US" altLang="zh-TW" sz="2600" dirty="0" smtClean="0"/>
              <a:t> </a:t>
            </a:r>
            <a:endParaRPr lang="zh-TW" altLang="en-US" sz="2600" dirty="0"/>
          </a:p>
        </p:txBody>
      </p:sp>
      <p:pic>
        <p:nvPicPr>
          <p:cNvPr id="1027" name="Picture 3"/>
          <p:cNvPicPr>
            <a:picLocks noChangeAspect="1" noChangeArrowheads="1"/>
          </p:cNvPicPr>
          <p:nvPr/>
        </p:nvPicPr>
        <p:blipFill>
          <a:blip r:embed="rId2" cstate="print"/>
          <a:srcRect/>
          <a:stretch>
            <a:fillRect/>
          </a:stretch>
        </p:blipFill>
        <p:spPr bwMode="auto">
          <a:xfrm>
            <a:off x="2971800" y="1295400"/>
            <a:ext cx="2962275" cy="2581275"/>
          </a:xfrm>
          <a:prstGeom prst="rect">
            <a:avLst/>
          </a:prstGeom>
          <a:noFill/>
          <a:ln w="9525">
            <a:noFill/>
            <a:miter lim="800000"/>
            <a:headEnd/>
            <a:tailEnd/>
          </a:ln>
        </p:spPr>
      </p:pic>
      <p:sp>
        <p:nvSpPr>
          <p:cNvPr id="2" name="TextBox 1"/>
          <p:cNvSpPr txBox="1"/>
          <p:nvPr/>
        </p:nvSpPr>
        <p:spPr>
          <a:xfrm>
            <a:off x="7315200" y="2209800"/>
            <a:ext cx="1752600" cy="369332"/>
          </a:xfrm>
          <a:prstGeom prst="rect">
            <a:avLst/>
          </a:prstGeom>
          <a:noFill/>
        </p:spPr>
        <p:txBody>
          <a:bodyPr wrap="square" rtlCol="0">
            <a:spAutoFit/>
          </a:bodyPr>
          <a:lstStyle/>
          <a:p>
            <a:r>
              <a:rPr lang="en-NZ" dirty="0" smtClean="0">
                <a:sym typeface="Wingdings" panose="05000000000000000000" pitchFamily="2" charset="2"/>
              </a:rPr>
              <a:t> </a:t>
            </a:r>
            <a:r>
              <a:rPr lang="en-NZ" dirty="0" smtClean="0"/>
              <a:t> ASEAN aim </a:t>
            </a:r>
            <a:endParaRPr lang="en-NZ" dirty="0"/>
          </a:p>
        </p:txBody>
      </p:sp>
      <p:sp>
        <p:nvSpPr>
          <p:cNvPr id="6" name="TextBox 5"/>
          <p:cNvSpPr txBox="1"/>
          <p:nvPr/>
        </p:nvSpPr>
        <p:spPr>
          <a:xfrm>
            <a:off x="7010400" y="1295400"/>
            <a:ext cx="2209800" cy="369332"/>
          </a:xfrm>
          <a:prstGeom prst="rect">
            <a:avLst/>
          </a:prstGeom>
          <a:noFill/>
        </p:spPr>
        <p:txBody>
          <a:bodyPr wrap="square" rtlCol="0">
            <a:spAutoFit/>
          </a:bodyPr>
          <a:lstStyle/>
          <a:p>
            <a:r>
              <a:rPr lang="en-NZ" dirty="0" smtClean="0">
                <a:sym typeface="Wingdings" panose="05000000000000000000" pitchFamily="2" charset="2"/>
              </a:rPr>
              <a:t> </a:t>
            </a:r>
            <a:r>
              <a:rPr lang="en-NZ" dirty="0" smtClean="0"/>
              <a:t>APEC, SAARC aims </a:t>
            </a:r>
            <a:endParaRPr lang="en-N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248400"/>
          </a:xfrm>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sz="2800" dirty="0" smtClean="0"/>
              <a:t>Free trade is easy to set up, but strong economic integration includes customs unions and economic regulation which states may not wish to give up. </a:t>
            </a:r>
          </a:p>
          <a:p>
            <a:pPr>
              <a:buNone/>
            </a:pPr>
            <a:endParaRPr lang="zh-TW" altLang="en-US" sz="2800" dirty="0"/>
          </a:p>
        </p:txBody>
      </p:sp>
      <p:pic>
        <p:nvPicPr>
          <p:cNvPr id="2050" name="Picture 2"/>
          <p:cNvPicPr>
            <a:picLocks noChangeAspect="1" noChangeArrowheads="1"/>
          </p:cNvPicPr>
          <p:nvPr/>
        </p:nvPicPr>
        <p:blipFill>
          <a:blip r:embed="rId2" cstate="print"/>
          <a:srcRect/>
          <a:stretch>
            <a:fillRect/>
          </a:stretch>
        </p:blipFill>
        <p:spPr bwMode="auto">
          <a:xfrm>
            <a:off x="1143000" y="381000"/>
            <a:ext cx="6667500" cy="2447925"/>
          </a:xfrm>
          <a:prstGeom prst="rect">
            <a:avLst/>
          </a:prstGeom>
          <a:noFill/>
          <a:ln w="9525">
            <a:noFill/>
            <a:miter lim="800000"/>
            <a:headEnd/>
            <a:tailEnd/>
          </a:ln>
        </p:spPr>
      </p:pic>
      <p:sp>
        <p:nvSpPr>
          <p:cNvPr id="5" name="TextBox 4"/>
          <p:cNvSpPr txBox="1"/>
          <p:nvPr/>
        </p:nvSpPr>
        <p:spPr>
          <a:xfrm>
            <a:off x="1676400" y="2743200"/>
            <a:ext cx="5410200" cy="646331"/>
          </a:xfrm>
          <a:prstGeom prst="rect">
            <a:avLst/>
          </a:prstGeom>
          <a:noFill/>
        </p:spPr>
        <p:txBody>
          <a:bodyPr wrap="square" rtlCol="0">
            <a:spAutoFit/>
          </a:bodyPr>
          <a:lstStyle/>
          <a:p>
            <a:r>
              <a:rPr lang="en-US" altLang="zh-TW" dirty="0" smtClean="0"/>
              <a:t>GCC = Gulf Coop Council; CARICOM = Caribbean Common Market; OECS= Org of East Caribbean States  </a:t>
            </a:r>
            <a:endParaRPr lang="zh-TW"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pPr lvl="0"/>
            <a:endParaRPr lang="en-US" sz="2400" dirty="0" smtClean="0"/>
          </a:p>
          <a:p>
            <a:pPr lvl="0"/>
            <a:r>
              <a:rPr lang="en-US" sz="2000" dirty="0" smtClean="0"/>
              <a:t>Regional economic integration (EI) refers to Regional Trading Agreements, which are used as a way to promote competition within the region and also make the region more competitive at a global level. </a:t>
            </a:r>
          </a:p>
          <a:p>
            <a:pPr lvl="0"/>
            <a:endParaRPr lang="en-US" sz="2400" dirty="0" smtClean="0"/>
          </a:p>
          <a:p>
            <a:endParaRPr lang="en-US" dirty="0"/>
          </a:p>
        </p:txBody>
      </p:sp>
      <p:sp>
        <p:nvSpPr>
          <p:cNvPr id="2" name="Title 1"/>
          <p:cNvSpPr>
            <a:spLocks noGrp="1"/>
          </p:cNvSpPr>
          <p:nvPr>
            <p:ph type="title"/>
          </p:nvPr>
        </p:nvSpPr>
        <p:spPr/>
        <p:txBody>
          <a:bodyPr>
            <a:normAutofit fontScale="90000"/>
          </a:bodyPr>
          <a:lstStyle/>
          <a:p>
            <a:r>
              <a:rPr lang="en-US" b="1" dirty="0" smtClean="0"/>
              <a:t>Types of Regional Economic Integration</a:t>
            </a:r>
            <a:endParaRPr lang="en-US" dirty="0"/>
          </a:p>
        </p:txBody>
      </p:sp>
      <p:graphicFrame>
        <p:nvGraphicFramePr>
          <p:cNvPr id="4" name="Group 62"/>
          <p:cNvGraphicFramePr>
            <a:graphicFrameLocks/>
          </p:cNvGraphicFramePr>
          <p:nvPr/>
        </p:nvGraphicFramePr>
        <p:xfrm>
          <a:off x="1371600" y="3200400"/>
          <a:ext cx="6858000" cy="3130551"/>
        </p:xfrm>
        <a:graphic>
          <a:graphicData uri="http://schemas.openxmlformats.org/drawingml/2006/table">
            <a:tbl>
              <a:tblPr/>
              <a:tblGrid>
                <a:gridCol w="1230313"/>
                <a:gridCol w="1582737"/>
                <a:gridCol w="1055688"/>
                <a:gridCol w="1406525"/>
                <a:gridCol w="1582737"/>
              </a:tblGrid>
              <a:tr h="755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Free Trade among members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rPr>
                        <a:t>Common external tariffs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Arial" charset="0"/>
                        </a:rPr>
                        <a:t>Free mobility of production factors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Arial" charset="0"/>
                        </a:rPr>
                        <a:t>Coordination of all economic policies, including fiscal and monetary policy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smtClean="0">
                          <a:ln>
                            <a:noFill/>
                          </a:ln>
                          <a:solidFill>
                            <a:schemeClr val="tx1"/>
                          </a:solidFill>
                          <a:effectLst/>
                          <a:latin typeface="Arial" charset="0"/>
                        </a:rPr>
                        <a:t>Free Trade Area (FTA)</a:t>
                      </a:r>
                      <a:r>
                        <a:rPr kumimoji="0" lang="en-US" sz="1400" b="0" i="1" u="none" strike="noStrike" cap="none" normalizeH="0" baseline="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5921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charset="0"/>
                        </a:rPr>
                        <a:t>Customs Union</a:t>
                      </a:r>
                      <a:r>
                        <a:rPr kumimoji="0" lang="en-US" sz="1400" b="0" i="1"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590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u="none" strike="noStrike" cap="none" normalizeH="0" baseline="0" dirty="0" smtClean="0">
                          <a:ln>
                            <a:noFill/>
                          </a:ln>
                          <a:solidFill>
                            <a:schemeClr val="tx1"/>
                          </a:solidFill>
                          <a:effectLst/>
                          <a:latin typeface="Arial" charset="0"/>
                        </a:rPr>
                        <a:t>Common Market</a:t>
                      </a:r>
                      <a:r>
                        <a:rPr kumimoji="0" lang="en-US" sz="1400" b="0" i="1" u="none" strike="noStrike" cap="none" normalizeH="0" baseline="0" dirty="0" smtClean="0">
                          <a:ln>
                            <a:noFill/>
                          </a:ln>
                          <a:solidFill>
                            <a:schemeClr val="tx1"/>
                          </a:solidFill>
                          <a:effectLst/>
                          <a:latin typeface="Arial"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r h="5937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1" kern="1200" dirty="0" smtClean="0">
                          <a:solidFill>
                            <a:schemeClr val="tx1"/>
                          </a:solidFill>
                          <a:latin typeface="Arial" pitchFamily="34" charset="0"/>
                          <a:ea typeface="+mn-ea"/>
                          <a:cs typeface="Arial" pitchFamily="34" charset="0"/>
                        </a:rPr>
                        <a:t>Economic Union</a:t>
                      </a:r>
                      <a:endParaRPr kumimoji="0" lang="en-US" sz="1400" b="0" i="1" u="none" strike="noStrike" cap="none" normalizeH="0" baseline="0" dirty="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V</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alpha val="5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483291"/>
          </a:xfrm>
        </p:spPr>
        <p:txBody>
          <a:bodyPr>
            <a:normAutofit/>
          </a:bodyPr>
          <a:lstStyle/>
          <a:p>
            <a:pPr lvl="0"/>
            <a:r>
              <a:rPr lang="en-US" sz="1800" dirty="0" smtClean="0"/>
              <a:t>Process of building </a:t>
            </a:r>
            <a:r>
              <a:rPr lang="en-US" sz="1800" u="sng" dirty="0" smtClean="0"/>
              <a:t>regional systems </a:t>
            </a:r>
            <a:r>
              <a:rPr lang="en-US" sz="1800" dirty="0" smtClean="0"/>
              <a:t>that increase the economic interaction whereby economic exchanges increasingly transcend national boundaries. More inclusive that the conventional definition, which defines EI as just different levels of trade of blocs. </a:t>
            </a:r>
          </a:p>
          <a:p>
            <a:pPr lvl="0"/>
            <a:endParaRPr lang="en-US" sz="1800" dirty="0" smtClean="0"/>
          </a:p>
          <a:p>
            <a:pPr lvl="0"/>
            <a:r>
              <a:rPr lang="en-US" sz="1800" dirty="0" smtClean="0"/>
              <a:t>The deepening on </a:t>
            </a:r>
            <a:r>
              <a:rPr lang="en-US" sz="1800" u="sng" dirty="0" smtClean="0"/>
              <a:t>intra-regional economic interdependence </a:t>
            </a:r>
            <a:r>
              <a:rPr lang="en-US" sz="1800" dirty="0" smtClean="0"/>
              <a:t>in a given region, through intra-regional trade, FDI and harmonization of commercial regulations, standards and practices. </a:t>
            </a:r>
          </a:p>
          <a:p>
            <a:pPr lvl="0"/>
            <a:endParaRPr lang="en-US" sz="1800" dirty="0" smtClean="0"/>
          </a:p>
          <a:p>
            <a:r>
              <a:rPr lang="en-US" sz="1800" dirty="0" smtClean="0"/>
              <a:t>The study of regional integration is not always efficacious for studying Asia-Pacific. Regionalism as a sub-set of political economy has been heavily influenced by the European experience. </a:t>
            </a:r>
          </a:p>
          <a:p>
            <a:pPr lvl="0"/>
            <a:endParaRPr lang="en-US" dirty="0" smtClean="0"/>
          </a:p>
          <a:p>
            <a:endParaRPr lang="en-US" dirty="0"/>
          </a:p>
        </p:txBody>
      </p:sp>
      <p:sp>
        <p:nvSpPr>
          <p:cNvPr id="2" name="Title 1"/>
          <p:cNvSpPr>
            <a:spLocks noGrp="1"/>
          </p:cNvSpPr>
          <p:nvPr>
            <p:ph type="title"/>
          </p:nvPr>
        </p:nvSpPr>
        <p:spPr>
          <a:xfrm>
            <a:off x="457200" y="274638"/>
            <a:ext cx="8229600" cy="944562"/>
          </a:xfrm>
        </p:spPr>
        <p:txBody>
          <a:bodyPr>
            <a:normAutofit/>
          </a:bodyPr>
          <a:lstStyle/>
          <a:p>
            <a:pPr algn="ctr"/>
            <a:r>
              <a:rPr lang="en-US" sz="3200" dirty="0" smtClean="0"/>
              <a:t>Economic Integration</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Topics</a:t>
            </a:r>
            <a:endParaRPr lang="zh-TW" altLang="en-US" dirty="0"/>
          </a:p>
        </p:txBody>
      </p:sp>
      <p:sp>
        <p:nvSpPr>
          <p:cNvPr id="3" name="Content Placeholder 2"/>
          <p:cNvSpPr>
            <a:spLocks noGrp="1"/>
          </p:cNvSpPr>
          <p:nvPr>
            <p:ph idx="1"/>
          </p:nvPr>
        </p:nvSpPr>
        <p:spPr>
          <a:xfrm>
            <a:off x="533400" y="2438400"/>
            <a:ext cx="8229600" cy="3200399"/>
          </a:xfrm>
        </p:spPr>
        <p:txBody>
          <a:bodyPr/>
          <a:lstStyle/>
          <a:p>
            <a:pPr>
              <a:spcBef>
                <a:spcPts val="1800"/>
              </a:spcBef>
            </a:pPr>
            <a:r>
              <a:rPr lang="en-US" altLang="zh-TW" dirty="0" smtClean="0"/>
              <a:t>What is Regionalism?</a:t>
            </a:r>
          </a:p>
          <a:p>
            <a:pPr>
              <a:spcBef>
                <a:spcPts val="1800"/>
              </a:spcBef>
            </a:pPr>
            <a:r>
              <a:rPr lang="en-US" altLang="zh-TW" dirty="0" smtClean="0"/>
              <a:t>What is the ASEAN Regional Architecture?</a:t>
            </a:r>
          </a:p>
          <a:p>
            <a:pPr>
              <a:spcBef>
                <a:spcPts val="1800"/>
              </a:spcBef>
            </a:pPr>
            <a:r>
              <a:rPr lang="en-US" altLang="zh-TW" dirty="0" smtClean="0"/>
              <a:t>How do APEC and ASEAN	work? </a:t>
            </a:r>
          </a:p>
          <a:p>
            <a:pPr>
              <a:spcBef>
                <a:spcPts val="1800"/>
              </a:spcBef>
            </a:pPr>
            <a:r>
              <a:rPr lang="en-US" altLang="zh-TW" dirty="0" smtClean="0"/>
              <a:t>Underlying factors causing regional integration? </a:t>
            </a:r>
          </a:p>
        </p:txBody>
      </p:sp>
      <p:sp>
        <p:nvSpPr>
          <p:cNvPr id="4" name="Slide Number Placeholder 3"/>
          <p:cNvSpPr>
            <a:spLocks noGrp="1"/>
          </p:cNvSpPr>
          <p:nvPr>
            <p:ph type="sldNum" sz="quarter" idx="12"/>
          </p:nvPr>
        </p:nvSpPr>
        <p:spPr/>
        <p:txBody>
          <a:bodyPr/>
          <a:lstStyle/>
          <a:p>
            <a:fld id="{1C83059A-8C95-43B4-9BD1-619C1C4E2E65}" type="slidenum">
              <a:rPr lang="zh-TW" altLang="en-US" smtClean="0"/>
              <a:pPr/>
              <a:t>2</a:t>
            </a:fld>
            <a:endParaRPr lang="zh-TW"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sz="4000" dirty="0" smtClean="0"/>
              <a:t>Political Factors in Regionalization</a:t>
            </a:r>
            <a:endParaRPr lang="zh-TW" altLang="en-US" sz="4000" dirty="0"/>
          </a:p>
        </p:txBody>
      </p:sp>
      <p:sp>
        <p:nvSpPr>
          <p:cNvPr id="3" name="Content Placeholder 2"/>
          <p:cNvSpPr>
            <a:spLocks noGrp="1"/>
          </p:cNvSpPr>
          <p:nvPr>
            <p:ph idx="1"/>
          </p:nvPr>
        </p:nvSpPr>
        <p:spPr>
          <a:xfrm>
            <a:off x="381000" y="1676400"/>
            <a:ext cx="8458200" cy="4800600"/>
          </a:xfrm>
        </p:spPr>
        <p:txBody>
          <a:bodyPr>
            <a:normAutofit/>
          </a:bodyPr>
          <a:lstStyle/>
          <a:p>
            <a:pPr>
              <a:spcBef>
                <a:spcPts val="1200"/>
              </a:spcBef>
            </a:pPr>
            <a:r>
              <a:rPr lang="en-US" altLang="zh-TW" sz="2200" dirty="0" smtClean="0"/>
              <a:t>Political stability and predictability are major priorities of governments</a:t>
            </a:r>
            <a:r>
              <a:rPr lang="en-US" altLang="zh-TW" sz="2200" dirty="0"/>
              <a:t> </a:t>
            </a:r>
            <a:r>
              <a:rPr lang="en-US" altLang="zh-TW" sz="2200" dirty="0" smtClean="0"/>
              <a:t>(also further democracy/regime, human rights) </a:t>
            </a:r>
          </a:p>
          <a:p>
            <a:pPr>
              <a:spcBef>
                <a:spcPts val="1200"/>
              </a:spcBef>
            </a:pPr>
            <a:r>
              <a:rPr lang="en-US" altLang="zh-TW" sz="2200" dirty="0" smtClean="0"/>
              <a:t>Governments want/need to engage with neighboring states, even when there is disagreement. </a:t>
            </a:r>
          </a:p>
          <a:p>
            <a:pPr>
              <a:spcBef>
                <a:spcPts val="1200"/>
              </a:spcBef>
            </a:pPr>
            <a:r>
              <a:rPr lang="en-US" altLang="zh-TW" sz="2200" dirty="0" smtClean="0"/>
              <a:t>Meetings may not resolve deep differences, but provide time for solutions to occur, or events to pass by.</a:t>
            </a:r>
          </a:p>
          <a:p>
            <a:pPr>
              <a:spcBef>
                <a:spcPts val="1200"/>
              </a:spcBef>
            </a:pPr>
            <a:r>
              <a:rPr lang="en-US" altLang="zh-TW" sz="2200" dirty="0" smtClean="0"/>
              <a:t>Regional forums bring many heads-of-state in direct contact with each other – more direct than embassies, etc .   </a:t>
            </a:r>
          </a:p>
          <a:p>
            <a:pPr>
              <a:spcBef>
                <a:spcPts val="1200"/>
              </a:spcBef>
            </a:pPr>
            <a:r>
              <a:rPr lang="en-US" altLang="zh-TW" sz="2200" dirty="0" smtClean="0"/>
              <a:t>Democracy and human rights may be important priorities.  </a:t>
            </a:r>
          </a:p>
          <a:p>
            <a:pPr>
              <a:spcBef>
                <a:spcPts val="1200"/>
              </a:spcBef>
            </a:pPr>
            <a:r>
              <a:rPr lang="en-US" altLang="zh-TW" sz="2200" dirty="0" smtClean="0"/>
              <a:t>Some matters are of bi-lateral nature, such as border crossings, air traffic, etc. </a:t>
            </a:r>
            <a:endParaRPr lang="zh-TW" altLang="en-US"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505200" y="304800"/>
            <a:ext cx="5426675" cy="6096000"/>
          </a:xfrm>
          <a:prstGeom prst="rect">
            <a:avLst/>
          </a:prstGeom>
          <a:noFill/>
          <a:ln w="9525">
            <a:noFill/>
            <a:miter lim="800000"/>
            <a:headEnd/>
            <a:tailEnd/>
          </a:ln>
        </p:spPr>
      </p:pic>
      <p:sp>
        <p:nvSpPr>
          <p:cNvPr id="5" name="TextBox 4"/>
          <p:cNvSpPr txBox="1"/>
          <p:nvPr/>
        </p:nvSpPr>
        <p:spPr>
          <a:xfrm>
            <a:off x="457200" y="2133600"/>
            <a:ext cx="2286000" cy="2246769"/>
          </a:xfrm>
          <a:prstGeom prst="rect">
            <a:avLst/>
          </a:prstGeom>
          <a:noFill/>
        </p:spPr>
        <p:txBody>
          <a:bodyPr wrap="square" rtlCol="0">
            <a:spAutoFit/>
          </a:bodyPr>
          <a:lstStyle/>
          <a:p>
            <a:r>
              <a:rPr lang="en-US" altLang="zh-TW" sz="2800" dirty="0" smtClean="0"/>
              <a:t>Asian political integration not yet very far…..just (a) and (b)…. </a:t>
            </a:r>
            <a:endParaRPr lang="zh-TW" alt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ASEAN Regional Forum </a:t>
            </a:r>
            <a:endParaRPr lang="zh-TW" altLang="en-US" dirty="0"/>
          </a:p>
        </p:txBody>
      </p:sp>
      <p:sp>
        <p:nvSpPr>
          <p:cNvPr id="3" name="Content Placeholder 2"/>
          <p:cNvSpPr>
            <a:spLocks noGrp="1"/>
          </p:cNvSpPr>
          <p:nvPr>
            <p:ph idx="1"/>
          </p:nvPr>
        </p:nvSpPr>
        <p:spPr/>
        <p:txBody>
          <a:bodyPr>
            <a:normAutofit/>
          </a:bodyPr>
          <a:lstStyle/>
          <a:p>
            <a:r>
              <a:rPr lang="en-US" altLang="zh-TW" sz="2400" dirty="0" smtClean="0"/>
              <a:t>An informal multilateral dialogue of 27 members about security issues in the Asia-Pacific region.  </a:t>
            </a:r>
          </a:p>
          <a:p>
            <a:r>
              <a:rPr lang="en-US" altLang="zh-TW" sz="2400" dirty="0" smtClean="0"/>
              <a:t>Includes ASEAN members +3 (PRC, Japan S. Korea) + “EA Summit” (Australia, India, NZ, Russia and USA) + other: Bangladesh, Canada, Mongolia, North Korea, Pakistan, Sri Lanka, and European Union + observer states (PNG, Timor- </a:t>
            </a:r>
            <a:r>
              <a:rPr lang="en-US" altLang="zh-TW" sz="2400" dirty="0" err="1" smtClean="0"/>
              <a:t>Leste</a:t>
            </a:r>
            <a:r>
              <a:rPr lang="en-US" altLang="zh-TW" sz="2400" dirty="0" smtClean="0"/>
              <a:t>)</a:t>
            </a:r>
          </a:p>
          <a:p>
            <a:r>
              <a:rPr lang="en-US" altLang="zh-TW" sz="2400" dirty="0" smtClean="0"/>
              <a:t>Working groups (“track two” meetings) may include Taiwanese specialists (in individual capacity).  (“track one” meetings are among foreign ministers)  </a:t>
            </a:r>
          </a:p>
          <a:p>
            <a:r>
              <a:rPr lang="en-US" altLang="zh-TW" sz="2400" dirty="0" smtClean="0"/>
              <a:t>ASEAN Asian Regional Forum (ARF) meetings may reduce the opportunity and desire for using power </a:t>
            </a:r>
            <a:endParaRPr lang="zh-TW"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534400" cy="4800600"/>
          </a:xfrm>
        </p:spPr>
        <p:txBody>
          <a:bodyPr>
            <a:noAutofit/>
          </a:bodyPr>
          <a:lstStyle/>
          <a:p>
            <a:pPr algn="r"/>
            <a:r>
              <a:rPr lang="en-US" sz="1600" dirty="0" smtClean="0"/>
              <a:t>The lack of formal trade agreements began to change rapidly, mainly because of two factors: the AFC in 1998 and the arrival of China as a major player in the region. </a:t>
            </a:r>
          </a:p>
          <a:p>
            <a:pPr algn="r"/>
            <a:endParaRPr lang="en-US" sz="1600" dirty="0" smtClean="0"/>
          </a:p>
          <a:p>
            <a:pPr algn="r"/>
            <a:r>
              <a:rPr lang="en-US" sz="1600" dirty="0" smtClean="0"/>
              <a:t>The AFC showed that Asia-Pacific economies are highly regionalized, since the linkages among Asian economies, mostly informal in nature, often appears “invisible” to many in the West. </a:t>
            </a:r>
          </a:p>
          <a:p>
            <a:pPr algn="r"/>
            <a:endParaRPr lang="en-US" sz="1600" dirty="0" smtClean="0"/>
          </a:p>
          <a:p>
            <a:pPr algn="r"/>
            <a:r>
              <a:rPr lang="en-US" sz="1600" dirty="0" smtClean="0"/>
              <a:t>Regional cooperation by generating intra-regional demand could supplement the external demand and reduce the vulnerability of the region due to over dependence on outside regions. </a:t>
            </a:r>
          </a:p>
          <a:p>
            <a:pPr algn="r"/>
            <a:endParaRPr lang="en-US" sz="1600" dirty="0" smtClean="0"/>
          </a:p>
          <a:p>
            <a:pPr lvl="0" algn="r"/>
            <a:r>
              <a:rPr lang="en-US" sz="1600" dirty="0" smtClean="0"/>
              <a:t>The Asian region combines some of the fastest growing economies in the world. Together they form a huge market that is growing faster than any other region in the world and could form a vibrant regional grouping that would be roughly of the size of the EU in terms of GDP, will have larger magnitude of trade than NAFTA and international reserves bigger than those of the EU and NAFTA put together.” </a:t>
            </a:r>
          </a:p>
        </p:txBody>
      </p:sp>
      <p:sp>
        <p:nvSpPr>
          <p:cNvPr id="2" name="Title 1"/>
          <p:cNvSpPr>
            <a:spLocks noGrp="1"/>
          </p:cNvSpPr>
          <p:nvPr>
            <p:ph type="title"/>
          </p:nvPr>
        </p:nvSpPr>
        <p:spPr>
          <a:xfrm>
            <a:off x="457200" y="457200"/>
            <a:ext cx="8229600" cy="960438"/>
          </a:xfrm>
        </p:spPr>
        <p:txBody>
          <a:bodyPr>
            <a:normAutofit fontScale="90000"/>
          </a:bodyPr>
          <a:lstStyle/>
          <a:p>
            <a:pPr algn="ctr"/>
            <a:r>
              <a:rPr lang="en-US" sz="2700" i="1" dirty="0" smtClean="0"/>
              <a:t>Why the Asia-Pacific region should promote its integration in a more institutionalized way?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TW" sz="4000" dirty="0" smtClean="0"/>
              <a:t>ASEAN </a:t>
            </a:r>
            <a:endParaRPr lang="zh-TW" altLang="en-US" sz="4000" dirty="0"/>
          </a:p>
        </p:txBody>
      </p:sp>
      <p:sp>
        <p:nvSpPr>
          <p:cNvPr id="3" name="Content Placeholder 2"/>
          <p:cNvSpPr>
            <a:spLocks noGrp="1"/>
          </p:cNvSpPr>
          <p:nvPr>
            <p:ph idx="1"/>
          </p:nvPr>
        </p:nvSpPr>
        <p:spPr/>
        <p:txBody>
          <a:bodyPr>
            <a:normAutofit/>
          </a:bodyPr>
          <a:lstStyle/>
          <a:p>
            <a:r>
              <a:rPr lang="en-US" altLang="zh-TW" sz="2400" dirty="0" smtClean="0"/>
              <a:t>1961:- Association of Southeast Asia (ASA), The Philippines, Malaysia and Thailand.</a:t>
            </a:r>
          </a:p>
          <a:p>
            <a:r>
              <a:rPr lang="en-US" altLang="zh-TW" sz="2400" dirty="0" smtClean="0"/>
              <a:t>1967:  ASA+ Indonesia and Singapore form ASEAN (anti-communism, econ development)</a:t>
            </a:r>
          </a:p>
          <a:p>
            <a:r>
              <a:rPr lang="en-US" altLang="zh-TW" sz="2400" dirty="0" smtClean="0"/>
              <a:t>1984: add Brunei, 1995, Vietnam, 1997 Laos, Myanmar,  1999 Cambodia. </a:t>
            </a:r>
          </a:p>
          <a:p>
            <a:r>
              <a:rPr lang="en-US" altLang="zh-TW" sz="2400" dirty="0" smtClean="0"/>
              <a:t>1997: ASEAN +3 (PRC, South Korea, Japan) </a:t>
            </a:r>
          </a:p>
          <a:p>
            <a:pPr>
              <a:buNone/>
            </a:pPr>
            <a:r>
              <a:rPr lang="en-US" altLang="zh-TW" sz="2400" dirty="0" smtClean="0"/>
              <a:t>Economic Area:  </a:t>
            </a:r>
          </a:p>
          <a:p>
            <a:r>
              <a:rPr lang="en-US" altLang="zh-TW" sz="2400" dirty="0" smtClean="0"/>
              <a:t>1992:  Common Effective Preferential Tariff (CEPT), later ASEAN Free Trade Area (FTA) </a:t>
            </a:r>
          </a:p>
          <a:p>
            <a:r>
              <a:rPr lang="en-US" altLang="zh-TW" sz="2400" dirty="0" smtClean="0"/>
              <a:t>2009: Free Trade Agreement with ASEAN block and Australia + NZ </a:t>
            </a:r>
          </a:p>
          <a:p>
            <a:pPr>
              <a:buNone/>
            </a:pPr>
            <a:r>
              <a:rPr lang="en-US" altLang="zh-TW" sz="2400" dirty="0" smtClean="0"/>
              <a:t> </a:t>
            </a:r>
            <a:endParaRPr lang="zh-TW" alt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r>
              <a:rPr lang="en-US" altLang="zh-TW" sz="2400" dirty="0" smtClean="0">
                <a:solidFill>
                  <a:prstClr val="black"/>
                </a:solidFill>
              </a:rPr>
              <a:t>2015:  </a:t>
            </a:r>
            <a:r>
              <a:rPr lang="en-US" altLang="zh-TW" sz="2400" dirty="0" smtClean="0"/>
              <a:t>ASEAN Economic Community </a:t>
            </a:r>
            <a:r>
              <a:rPr lang="en-US" altLang="zh-TW" sz="2400" dirty="0" smtClean="0"/>
              <a:t>almost fully created: </a:t>
            </a:r>
            <a:r>
              <a:rPr lang="en-US" altLang="zh-TW" sz="2400" dirty="0" smtClean="0"/>
              <a:t>goals of being a single market and production base, fully integrated in global economy, equitable development, competitive region, and economies open to foreign investment.  (For example, unified aviation market, etc)  </a:t>
            </a:r>
            <a:endParaRPr lang="en-US" altLang="zh-TW" sz="2400" dirty="0" smtClean="0">
              <a:solidFill>
                <a:prstClr val="black"/>
              </a:solidFill>
            </a:endParaRPr>
          </a:p>
          <a:p>
            <a:pPr>
              <a:buNone/>
            </a:pPr>
            <a:r>
              <a:rPr lang="en-US" altLang="zh-TW" sz="2400" dirty="0" smtClean="0">
                <a:solidFill>
                  <a:prstClr val="black"/>
                </a:solidFill>
              </a:rPr>
              <a:t>Security</a:t>
            </a:r>
          </a:p>
          <a:p>
            <a:pPr lvl="0"/>
            <a:r>
              <a:rPr lang="en-US" altLang="zh-TW" sz="2400" dirty="0" smtClean="0">
                <a:solidFill>
                  <a:prstClr val="black"/>
                </a:solidFill>
              </a:rPr>
              <a:t>The ASEAN way: </a:t>
            </a:r>
            <a:r>
              <a:rPr lang="en-US" altLang="zh-TW" sz="2400" dirty="0" smtClean="0"/>
              <a:t> ideals of non-interference, informality, minimal </a:t>
            </a:r>
            <a:r>
              <a:rPr lang="en-US" altLang="zh-TW" sz="2400" dirty="0" err="1" smtClean="0"/>
              <a:t>institutionalisation</a:t>
            </a:r>
            <a:r>
              <a:rPr lang="en-US" altLang="zh-TW" sz="2400" dirty="0" smtClean="0"/>
              <a:t>, consultation and consensus, non-use of force and non-confrontation</a:t>
            </a:r>
            <a:endParaRPr lang="en-US" altLang="zh-TW" sz="2400" dirty="0" smtClean="0">
              <a:solidFill>
                <a:prstClr val="black"/>
              </a:solidFill>
            </a:endParaRPr>
          </a:p>
          <a:p>
            <a:pPr lvl="0"/>
            <a:r>
              <a:rPr lang="en-US" altLang="zh-TW" sz="2400" dirty="0" smtClean="0">
                <a:solidFill>
                  <a:prstClr val="black"/>
                </a:solidFill>
              </a:rPr>
              <a:t>1995:   Southeast Asian Nuclear-Weapon-Free Zone Treaty</a:t>
            </a:r>
          </a:p>
          <a:p>
            <a:pPr lvl="0"/>
            <a:r>
              <a:rPr lang="en-US" altLang="zh-TW" sz="2400" dirty="0" smtClean="0">
                <a:solidFill>
                  <a:prstClr val="black"/>
                </a:solidFill>
              </a:rPr>
              <a:t>ASEAN Regional Forum as dialogue  (excl. Taiwan and cross-strait issues).  </a:t>
            </a:r>
          </a:p>
          <a:p>
            <a:pPr lvl="0">
              <a:buNone/>
            </a:pPr>
            <a:r>
              <a:rPr lang="en-US" altLang="zh-TW" sz="2400" dirty="0" smtClean="0">
                <a:solidFill>
                  <a:prstClr val="black"/>
                </a:solidFill>
              </a:rPr>
              <a:t>Other </a:t>
            </a:r>
          </a:p>
          <a:p>
            <a:pPr lvl="0"/>
            <a:r>
              <a:rPr lang="en-US" altLang="zh-TW" sz="2400" dirty="0" smtClean="0">
                <a:solidFill>
                  <a:prstClr val="black"/>
                </a:solidFill>
              </a:rPr>
              <a:t>2002-:  ASEAN Agreements on </a:t>
            </a:r>
            <a:r>
              <a:rPr lang="en-US" altLang="zh-TW" sz="2400" dirty="0" err="1" smtClean="0">
                <a:solidFill>
                  <a:prstClr val="black"/>
                </a:solidFill>
              </a:rPr>
              <a:t>Transboundary</a:t>
            </a:r>
            <a:r>
              <a:rPr lang="en-US" altLang="zh-TW" sz="2400" dirty="0" smtClean="0">
                <a:solidFill>
                  <a:prstClr val="black"/>
                </a:solidFill>
              </a:rPr>
              <a:t> Haze Pollution</a:t>
            </a:r>
          </a:p>
          <a:p>
            <a:r>
              <a:rPr lang="en-US" altLang="zh-TW" sz="2400" dirty="0" smtClean="0">
                <a:solidFill>
                  <a:prstClr val="black"/>
                </a:solidFill>
              </a:rPr>
              <a:t>2005: ASEAN Wildlife Enforcement Network </a:t>
            </a:r>
          </a:p>
          <a:p>
            <a:r>
              <a:rPr lang="en-US" altLang="zh-TW" sz="2400" dirty="0" smtClean="0">
                <a:solidFill>
                  <a:prstClr val="black"/>
                </a:solidFill>
              </a:rPr>
              <a:t>1995- Human Rights working group  </a:t>
            </a:r>
            <a:endParaRPr lang="zh-TW"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ASEAN Operations </a:t>
            </a:r>
            <a:endParaRPr lang="zh-TW" altLang="en-US" dirty="0"/>
          </a:p>
        </p:txBody>
      </p:sp>
      <p:pic>
        <p:nvPicPr>
          <p:cNvPr id="4098" name="Picture 2" descr="contact us"/>
          <p:cNvPicPr>
            <a:picLocks noChangeAspect="1" noChangeArrowheads="1"/>
          </p:cNvPicPr>
          <p:nvPr/>
        </p:nvPicPr>
        <p:blipFill>
          <a:blip r:embed="rId2" cstate="print"/>
          <a:srcRect/>
          <a:stretch>
            <a:fillRect/>
          </a:stretch>
        </p:blipFill>
        <p:spPr bwMode="auto">
          <a:xfrm>
            <a:off x="1905000" y="1981199"/>
            <a:ext cx="6869240" cy="4876801"/>
          </a:xfrm>
          <a:prstGeom prst="rect">
            <a:avLst/>
          </a:prstGeom>
          <a:noFill/>
        </p:spPr>
      </p:pic>
      <p:sp>
        <p:nvSpPr>
          <p:cNvPr id="3" name="Content Placeholder 2"/>
          <p:cNvSpPr>
            <a:spLocks noGrp="1"/>
          </p:cNvSpPr>
          <p:nvPr>
            <p:ph idx="1"/>
          </p:nvPr>
        </p:nvSpPr>
        <p:spPr>
          <a:xfrm>
            <a:off x="457200" y="1600201"/>
            <a:ext cx="8229600" cy="1066800"/>
          </a:xfrm>
        </p:spPr>
        <p:txBody>
          <a:bodyPr/>
          <a:lstStyle/>
          <a:p>
            <a:r>
              <a:rPr lang="en-US" altLang="zh-TW" sz="2400" dirty="0" smtClean="0"/>
              <a:t>Secretariat (Jakarta), supporting Three Communities of Activity. </a:t>
            </a:r>
          </a:p>
          <a:p>
            <a:endParaRPr lang="en-US" altLang="zh-TW" sz="2400" dirty="0" smtClean="0"/>
          </a:p>
          <a:p>
            <a:pPr>
              <a:buNone/>
            </a:pPr>
            <a:r>
              <a:rPr lang="en-US" altLang="zh-TW" dirty="0" smtClean="0"/>
              <a:t> </a:t>
            </a:r>
            <a:endParaRPr lang="zh-TW"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858000"/>
          </a:xfrm>
        </p:spPr>
        <p:txBody>
          <a:bodyPr/>
          <a:lstStyle/>
          <a:p>
            <a:pPr>
              <a:buNone/>
            </a:pPr>
            <a:r>
              <a:rPr lang="en-US" altLang="zh-TW" dirty="0" smtClean="0"/>
              <a:t>ASEAN Political-Security Community </a:t>
            </a:r>
          </a:p>
          <a:p>
            <a:r>
              <a:rPr lang="en-US" altLang="zh-TW" sz="1400" dirty="0" smtClean="0"/>
              <a:t>ASEAN Intergovernmental Commission on Human Rights (AICHR)</a:t>
            </a:r>
          </a:p>
          <a:p>
            <a:r>
              <a:rPr lang="en-US" altLang="zh-TW" sz="1400" dirty="0" smtClean="0"/>
              <a:t>ASEAN Ministerial Meeting (AMM)</a:t>
            </a:r>
          </a:p>
          <a:p>
            <a:r>
              <a:rPr lang="en-US" altLang="zh-TW" sz="1400" dirty="0" smtClean="0"/>
              <a:t>ASEAN Regional Forum (ARF)</a:t>
            </a:r>
          </a:p>
          <a:p>
            <a:r>
              <a:rPr lang="en-US" altLang="zh-TW" sz="1400" dirty="0" smtClean="0"/>
              <a:t>ASEAN </a:t>
            </a:r>
            <a:r>
              <a:rPr lang="en-US" altLang="zh-TW" sz="1400" dirty="0" err="1" smtClean="0"/>
              <a:t>Defence</a:t>
            </a:r>
            <a:r>
              <a:rPr lang="en-US" altLang="zh-TW" sz="1400" dirty="0" smtClean="0"/>
              <a:t> Ministers Meeting (ADMM)</a:t>
            </a:r>
          </a:p>
          <a:p>
            <a:r>
              <a:rPr lang="en-US" altLang="zh-TW" sz="1400" dirty="0" smtClean="0"/>
              <a:t>ASEAN Law Ministers Meeting (ALAWMM)</a:t>
            </a:r>
          </a:p>
          <a:p>
            <a:r>
              <a:rPr lang="en-US" altLang="zh-TW" sz="1400" dirty="0" smtClean="0"/>
              <a:t>ASEAN Ministerial Meeting on Transnational Crime (AMMTC)</a:t>
            </a:r>
          </a:p>
          <a:p>
            <a:pPr>
              <a:spcBef>
                <a:spcPts val="1800"/>
              </a:spcBef>
              <a:buNone/>
            </a:pPr>
            <a:r>
              <a:rPr lang="en-US" altLang="zh-TW" dirty="0" smtClean="0"/>
              <a:t>ASEAN Economic Community</a:t>
            </a:r>
          </a:p>
          <a:p>
            <a:pPr>
              <a:lnSpc>
                <a:spcPts val="1600"/>
              </a:lnSpc>
            </a:pPr>
            <a:r>
              <a:rPr lang="en-US" altLang="zh-TW" sz="1400" dirty="0" smtClean="0"/>
              <a:t>ASEAN Economic Ministers (AEM)</a:t>
            </a:r>
          </a:p>
          <a:p>
            <a:pPr>
              <a:lnSpc>
                <a:spcPts val="1600"/>
              </a:lnSpc>
            </a:pPr>
            <a:r>
              <a:rPr lang="en-US" altLang="zh-TW" sz="1400" dirty="0" smtClean="0"/>
              <a:t>ASEAN Free Trade Area (AFTA Council)</a:t>
            </a:r>
          </a:p>
          <a:p>
            <a:pPr>
              <a:lnSpc>
                <a:spcPts val="1600"/>
              </a:lnSpc>
            </a:pPr>
            <a:r>
              <a:rPr lang="en-US" altLang="zh-TW" sz="1400" dirty="0" smtClean="0"/>
              <a:t>ASEAN Ministers on Energy Meeting (AMEM)</a:t>
            </a:r>
          </a:p>
          <a:p>
            <a:pPr>
              <a:lnSpc>
                <a:spcPts val="1600"/>
              </a:lnSpc>
            </a:pPr>
            <a:r>
              <a:rPr lang="en-US" altLang="zh-TW" sz="1400" dirty="0" smtClean="0"/>
              <a:t>ASEAN Ministerial Meeting on Agriculture and Forestry (AMAF)</a:t>
            </a:r>
          </a:p>
          <a:p>
            <a:pPr>
              <a:lnSpc>
                <a:spcPts val="1600"/>
              </a:lnSpc>
            </a:pPr>
            <a:r>
              <a:rPr lang="en-US" altLang="zh-TW" sz="1400" dirty="0" smtClean="0"/>
              <a:t>ASEAN Finance Ministers Meeting (AFMM)</a:t>
            </a:r>
          </a:p>
          <a:p>
            <a:pPr>
              <a:lnSpc>
                <a:spcPts val="1600"/>
              </a:lnSpc>
            </a:pPr>
            <a:r>
              <a:rPr lang="en-US" altLang="zh-TW" sz="1400" dirty="0" smtClean="0"/>
              <a:t>ASEAN Investment Area (AIA) Council</a:t>
            </a:r>
          </a:p>
          <a:p>
            <a:pPr>
              <a:lnSpc>
                <a:spcPts val="1600"/>
              </a:lnSpc>
            </a:pPr>
            <a:r>
              <a:rPr lang="en-US" altLang="zh-TW" sz="1400" dirty="0" smtClean="0"/>
              <a:t>ASEAN Ministerial Meeting on Minerals (</a:t>
            </a:r>
            <a:r>
              <a:rPr lang="en-US" altLang="zh-TW" sz="1400" dirty="0" err="1" smtClean="0"/>
              <a:t>AMMin</a:t>
            </a:r>
            <a:r>
              <a:rPr lang="en-US" altLang="zh-TW" sz="1400" dirty="0" smtClean="0"/>
              <a:t>)</a:t>
            </a:r>
          </a:p>
          <a:p>
            <a:pPr>
              <a:lnSpc>
                <a:spcPts val="1600"/>
              </a:lnSpc>
            </a:pPr>
            <a:r>
              <a:rPr lang="en-US" altLang="zh-TW" sz="1400" dirty="0" smtClean="0"/>
              <a:t>ASEAN Ministerial Meeting on Science and Technology (AMMST)</a:t>
            </a:r>
          </a:p>
          <a:p>
            <a:pPr>
              <a:lnSpc>
                <a:spcPts val="1600"/>
              </a:lnSpc>
            </a:pPr>
            <a:r>
              <a:rPr lang="en-US" altLang="zh-TW" sz="1400" dirty="0" smtClean="0"/>
              <a:t>ASEAN Mekong Basin Development Cooperation (AMBDC)</a:t>
            </a:r>
          </a:p>
          <a:p>
            <a:pPr>
              <a:lnSpc>
                <a:spcPts val="1600"/>
              </a:lnSpc>
            </a:pPr>
            <a:r>
              <a:rPr lang="en-US" altLang="zh-TW" sz="1400" dirty="0" smtClean="0"/>
              <a:t>ASEAN Transport Ministers Meeting (ATM)</a:t>
            </a:r>
          </a:p>
          <a:p>
            <a:pPr>
              <a:lnSpc>
                <a:spcPts val="1600"/>
              </a:lnSpc>
            </a:pPr>
            <a:r>
              <a:rPr lang="en-US" altLang="zh-TW" sz="1400" dirty="0" smtClean="0"/>
              <a:t>ASEAN Telecommunications and IT Ministers Meeting (TELMIN)</a:t>
            </a:r>
          </a:p>
          <a:p>
            <a:pPr>
              <a:lnSpc>
                <a:spcPts val="1600"/>
              </a:lnSpc>
            </a:pPr>
            <a:r>
              <a:rPr lang="en-US" altLang="zh-TW" sz="1400" dirty="0" smtClean="0"/>
              <a:t>ASEAN Tourism Ministers Meeting (M-ATM)</a:t>
            </a:r>
          </a:p>
          <a:p>
            <a:pPr>
              <a:lnSpc>
                <a:spcPts val="1600"/>
              </a:lnSpc>
            </a:pPr>
            <a:r>
              <a:rPr lang="en-US" altLang="zh-TW" sz="1400" dirty="0" smtClean="0"/>
              <a:t>Initiative for ASEAN Integration (IAI) and Narrowing the Development Gap (NDG)</a:t>
            </a:r>
          </a:p>
          <a:p>
            <a:pPr>
              <a:lnSpc>
                <a:spcPts val="1600"/>
              </a:lnSpc>
            </a:pPr>
            <a:r>
              <a:rPr lang="en-US" altLang="zh-TW" sz="1400" dirty="0" err="1" smtClean="0"/>
              <a:t>Sectoral</a:t>
            </a:r>
            <a:r>
              <a:rPr lang="en-US" altLang="zh-TW" sz="1400" dirty="0" smtClean="0"/>
              <a:t> Bodies under the Purview of AEM</a:t>
            </a:r>
          </a:p>
          <a:p>
            <a:pPr>
              <a:lnSpc>
                <a:spcPts val="1600"/>
              </a:lnSpc>
              <a:buNone/>
            </a:pPr>
            <a:r>
              <a:rPr lang="en-US" altLang="zh-TW" sz="1400" dirty="0" smtClean="0"/>
              <a:t>Scorecard: </a:t>
            </a:r>
            <a:r>
              <a:rPr lang="en-US" altLang="zh-TW" sz="1400" dirty="0" smtClean="0">
                <a:hlinkClick r:id="rId2"/>
              </a:rPr>
              <a:t>http://www.asean.org/resources/publications/asean-publications/item/asean-economic-community-scorecard-3</a:t>
            </a:r>
            <a:r>
              <a:rPr lang="en-US" altLang="zh-TW" sz="1400" dirty="0" smtClean="0"/>
              <a:t> </a:t>
            </a:r>
          </a:p>
          <a:p>
            <a:endParaRPr lang="en-US" altLang="zh-TW" sz="2200" dirty="0" smtClean="0"/>
          </a:p>
          <a:p>
            <a:endParaRPr lang="zh-TW"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lstStyle/>
          <a:p>
            <a:pPr>
              <a:buNone/>
            </a:pPr>
            <a:r>
              <a:rPr lang="en-US" altLang="zh-TW" dirty="0" smtClean="0"/>
              <a:t>ASEAN Socio - Cultural Community</a:t>
            </a:r>
          </a:p>
          <a:p>
            <a:pPr>
              <a:spcBef>
                <a:spcPts val="1200"/>
              </a:spcBef>
            </a:pPr>
            <a:r>
              <a:rPr lang="en-US" altLang="zh-TW" sz="1400" dirty="0" smtClean="0"/>
              <a:t>ASEAN Ministers Responsible for Culture &amp; Arts (AMCA)</a:t>
            </a:r>
          </a:p>
          <a:p>
            <a:r>
              <a:rPr lang="en-US" altLang="zh-TW" sz="1400" dirty="0" smtClean="0"/>
              <a:t>ASEAN Ministerial Meeting on Disaster Management (AMMDM)</a:t>
            </a:r>
          </a:p>
          <a:p>
            <a:r>
              <a:rPr lang="en-US" altLang="zh-TW" sz="1400" dirty="0" smtClean="0"/>
              <a:t>ASEAN Education Ministers Meeting (ASED)</a:t>
            </a:r>
          </a:p>
          <a:p>
            <a:r>
              <a:rPr lang="en-US" altLang="zh-TW" sz="1400" dirty="0" smtClean="0"/>
              <a:t>ASEAN Ministerial Meeting on Environment (AMME)</a:t>
            </a:r>
          </a:p>
          <a:p>
            <a:r>
              <a:rPr lang="en-US" altLang="zh-TW" sz="1400" dirty="0" smtClean="0"/>
              <a:t>COP to AATHP (Conference of the Parties to the ASEAN Agreement on </a:t>
            </a:r>
            <a:r>
              <a:rPr lang="en-US" altLang="zh-TW" sz="1400" dirty="0" err="1" smtClean="0"/>
              <a:t>Transboundary</a:t>
            </a:r>
            <a:r>
              <a:rPr lang="en-US" altLang="zh-TW" sz="1400" dirty="0" smtClean="0"/>
              <a:t> Haze Pollution)</a:t>
            </a:r>
          </a:p>
          <a:p>
            <a:r>
              <a:rPr lang="en-US" altLang="zh-TW" sz="1400" dirty="0" smtClean="0"/>
              <a:t>ASEAN Health Ministers Meeting (AHMM)</a:t>
            </a:r>
          </a:p>
          <a:p>
            <a:r>
              <a:rPr lang="en-US" altLang="zh-TW" sz="1400" dirty="0" smtClean="0"/>
              <a:t>ASEAN Ministers Responsible for Information (AMRI)</a:t>
            </a:r>
          </a:p>
          <a:p>
            <a:r>
              <a:rPr lang="en-US" altLang="zh-TW" sz="1400" dirty="0" smtClean="0"/>
              <a:t>ASEAN </a:t>
            </a:r>
            <a:r>
              <a:rPr lang="en-US" altLang="zh-TW" sz="1400" dirty="0" err="1" smtClean="0"/>
              <a:t>Labour</a:t>
            </a:r>
            <a:r>
              <a:rPr lang="en-US" altLang="zh-TW" sz="1400" dirty="0" smtClean="0"/>
              <a:t> Ministers Meeting (ALMM)</a:t>
            </a:r>
          </a:p>
          <a:p>
            <a:r>
              <a:rPr lang="en-US" altLang="zh-TW" sz="1400" dirty="0" smtClean="0"/>
              <a:t>ASEAN Ministers Meeting on Rural Development and Poverty Eradication (AMRDPE)</a:t>
            </a:r>
          </a:p>
          <a:p>
            <a:r>
              <a:rPr lang="en-US" altLang="zh-TW" sz="1400" dirty="0" smtClean="0"/>
              <a:t>ASEAN Ministerial Meeting on Science and Technology (AMMST)</a:t>
            </a:r>
          </a:p>
          <a:p>
            <a:r>
              <a:rPr lang="en-US" altLang="zh-TW" sz="1400" dirty="0" smtClean="0"/>
              <a:t>ASEAN Ministerial Meeting on Social Welfare and Development (AMMSWD)</a:t>
            </a:r>
          </a:p>
          <a:p>
            <a:r>
              <a:rPr lang="en-US" altLang="zh-TW" sz="1400" dirty="0" smtClean="0"/>
              <a:t>ASEAN Ministerial Meeting on Women (AMMW)</a:t>
            </a:r>
          </a:p>
          <a:p>
            <a:r>
              <a:rPr lang="en-US" altLang="zh-TW" sz="1400" dirty="0" smtClean="0"/>
              <a:t>ASEAN Ministerial Meeting on Youth (AMMY)</a:t>
            </a:r>
          </a:p>
          <a:p>
            <a:pPr>
              <a:buNone/>
            </a:pPr>
            <a:endParaRPr lang="en-US" altLang="zh-TW" sz="2800" dirty="0" smtClean="0"/>
          </a:p>
          <a:p>
            <a:pPr>
              <a:buNone/>
            </a:pPr>
            <a:r>
              <a:rPr lang="en-US" altLang="zh-TW" sz="2800" dirty="0" smtClean="0"/>
              <a:t>Videos about ASEAN: </a:t>
            </a:r>
          </a:p>
          <a:p>
            <a:pPr>
              <a:buNone/>
            </a:pPr>
            <a:r>
              <a:rPr lang="en-US" altLang="zh-TW" sz="1400" dirty="0" smtClean="0">
                <a:hlinkClick r:id="rId2"/>
              </a:rPr>
              <a:t>https://www.youtube.com/watch?v=8fU_n2g60q4</a:t>
            </a:r>
            <a:r>
              <a:rPr lang="en-US" altLang="zh-TW" sz="1400" dirty="0" smtClean="0"/>
              <a:t>    (example issue: haze) </a:t>
            </a:r>
          </a:p>
          <a:p>
            <a:pPr>
              <a:buNone/>
            </a:pPr>
            <a:r>
              <a:rPr lang="en-US" altLang="zh-TW" sz="1400" dirty="0" smtClean="0">
                <a:hlinkClick r:id="rId3"/>
              </a:rPr>
              <a:t>https://www.youtube.com/watch?v=-cz2LvpS_z8</a:t>
            </a:r>
            <a:r>
              <a:rPr lang="en-US" altLang="zh-TW" sz="1400" dirty="0" smtClean="0"/>
              <a:t>  (single market)</a:t>
            </a:r>
          </a:p>
          <a:p>
            <a:pPr>
              <a:buNone/>
            </a:pPr>
            <a:r>
              <a:rPr lang="en-US" altLang="zh-TW" sz="1400" dirty="0" smtClean="0">
                <a:hlinkClick r:id="rId4"/>
              </a:rPr>
              <a:t>https://www.youtube.com/watch?v=d47--SRYYNo</a:t>
            </a:r>
            <a:r>
              <a:rPr lang="en-US" altLang="zh-TW" sz="1400" dirty="0" smtClean="0"/>
              <a:t>  (disaster relief) </a:t>
            </a:r>
          </a:p>
          <a:p>
            <a:pPr>
              <a:buNone/>
            </a:pPr>
            <a:r>
              <a:rPr lang="en-US" altLang="zh-TW" sz="1400" dirty="0" smtClean="0">
                <a:hlinkClick r:id="rId5"/>
              </a:rPr>
              <a:t>https://www.youtube.com/watch?v=i1ZJbtvaZjw</a:t>
            </a:r>
            <a:r>
              <a:rPr lang="en-US" altLang="zh-TW" sz="1400" dirty="0" smtClean="0"/>
              <a:t>  (organizing) </a:t>
            </a:r>
          </a:p>
          <a:p>
            <a:pPr>
              <a:buNone/>
            </a:pPr>
            <a:r>
              <a:rPr lang="en-US" altLang="zh-TW" sz="1400" dirty="0" smtClean="0"/>
              <a:t>World Economic Forum/</a:t>
            </a:r>
            <a:r>
              <a:rPr lang="en-US" altLang="zh-TW" sz="1400" dirty="0" err="1" smtClean="0"/>
              <a:t>Fareed</a:t>
            </a:r>
            <a:r>
              <a:rPr lang="en-US" altLang="zh-TW" sz="1400" dirty="0" smtClean="0"/>
              <a:t> </a:t>
            </a:r>
            <a:r>
              <a:rPr lang="en-US" altLang="zh-TW" sz="1400" dirty="0" err="1" smtClean="0"/>
              <a:t>Zakaria</a:t>
            </a:r>
            <a:r>
              <a:rPr lang="en-US" altLang="zh-TW" sz="1400" dirty="0" smtClean="0"/>
              <a:t>: </a:t>
            </a:r>
            <a:r>
              <a:rPr lang="en-US" altLang="zh-TW" sz="1400" dirty="0" smtClean="0">
                <a:hlinkClick r:id="rId6"/>
              </a:rPr>
              <a:t>https://www.youtube.com/watch?v=DZX2fdVW3XU</a:t>
            </a:r>
            <a:r>
              <a:rPr lang="en-US" altLang="zh-TW" sz="1400" dirty="0" smtClean="0"/>
              <a:t> </a:t>
            </a:r>
          </a:p>
          <a:p>
            <a:pPr>
              <a:buNone/>
            </a:pPr>
            <a:endParaRPr lang="en-US" altLang="zh-TW" sz="2800" dirty="0" smtClean="0"/>
          </a:p>
          <a:p>
            <a:pPr>
              <a:buNone/>
            </a:pPr>
            <a:endParaRPr lang="zh-TW"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altLang="zh-TW" dirty="0" smtClean="0"/>
              <a:t>APEC</a:t>
            </a:r>
            <a:endParaRPr lang="zh-TW" altLang="en-US" dirty="0"/>
          </a:p>
        </p:txBody>
      </p:sp>
      <p:sp>
        <p:nvSpPr>
          <p:cNvPr id="3" name="Content Placeholder 2"/>
          <p:cNvSpPr>
            <a:spLocks noGrp="1"/>
          </p:cNvSpPr>
          <p:nvPr>
            <p:ph idx="1"/>
          </p:nvPr>
        </p:nvSpPr>
        <p:spPr>
          <a:xfrm>
            <a:off x="457200" y="1066800"/>
            <a:ext cx="8229600" cy="4525963"/>
          </a:xfrm>
        </p:spPr>
        <p:txBody>
          <a:bodyPr>
            <a:normAutofit/>
          </a:bodyPr>
          <a:lstStyle/>
          <a:p>
            <a:r>
              <a:rPr lang="en-US" altLang="zh-TW" sz="2600" dirty="0" smtClean="0"/>
              <a:t>1989:  Australia calls for more better economic cooperation and hosts a 12-country meeting in Canberra.</a:t>
            </a:r>
          </a:p>
          <a:p>
            <a:r>
              <a:rPr lang="en-US" altLang="zh-TW" sz="2600" dirty="0" smtClean="0"/>
              <a:t>Annual leaders’ meetings since 1993, with many meetings leading up that. </a:t>
            </a:r>
          </a:p>
          <a:p>
            <a:r>
              <a:rPr lang="en-US" altLang="zh-TW" sz="2600" dirty="0" smtClean="0"/>
              <a:t>1994: APEC leaders adopt goals for free and open trade  (“Bogor Goals”). Three Pillars: (</a:t>
            </a:r>
            <a:r>
              <a:rPr lang="en-US" altLang="zh-TW" sz="2600" dirty="0" err="1" smtClean="0"/>
              <a:t>i</a:t>
            </a:r>
            <a:r>
              <a:rPr lang="en-US" altLang="zh-TW" sz="2600" dirty="0" smtClean="0"/>
              <a:t>) trade and investment liberalization, (ii) business facilitation, (iii) economic and technical cooperation.    </a:t>
            </a:r>
          </a:p>
          <a:p>
            <a:r>
              <a:rPr lang="en-US" altLang="zh-TW" sz="2600" dirty="0" smtClean="0"/>
              <a:t>2001: </a:t>
            </a:r>
            <a:r>
              <a:rPr lang="en-US" altLang="zh-TW" sz="2800" dirty="0" smtClean="0"/>
              <a:t>Broadening the APEC Vision, Clarifying the roadmap to Bogor, e-APEC Strategy,  promote entrepreneurship and human capacity building. </a:t>
            </a:r>
            <a:endParaRPr lang="en-US" altLang="zh-TW" sz="2600" dirty="0" smtClean="0"/>
          </a:p>
          <a:p>
            <a:r>
              <a:rPr lang="en-US" altLang="zh-TW" sz="2600" dirty="0" smtClean="0"/>
              <a:t>2006: Formal proposal for Asia-Pacific Free Trade Area, WTO Doha Round discussion.  </a:t>
            </a:r>
            <a:endParaRPr lang="zh-TW" altLang="en-US" sz="2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199"/>
            <a:ext cx="8229600" cy="4267201"/>
          </a:xfrm>
        </p:spPr>
        <p:txBody>
          <a:bodyPr>
            <a:normAutofit/>
          </a:bodyPr>
          <a:lstStyle/>
          <a:p>
            <a:pPr lvl="0" algn="r"/>
            <a:r>
              <a:rPr lang="en-US" sz="2000" i="1" dirty="0" smtClean="0"/>
              <a:t>Regionalization:</a:t>
            </a:r>
            <a:r>
              <a:rPr lang="en-US" sz="2000" dirty="0" smtClean="0"/>
              <a:t> conceived as an undirected process of growing interdependence which originates in the actions of individuals, groups and corporations rather than through the deliberate actions of national governments</a:t>
            </a:r>
          </a:p>
          <a:p>
            <a:pPr lvl="0" algn="r"/>
            <a:endParaRPr lang="en-US" sz="2000" dirty="0"/>
          </a:p>
          <a:p>
            <a:pPr algn="r"/>
            <a:r>
              <a:rPr lang="en-US" sz="2000" i="1" dirty="0"/>
              <a:t>Regionalism:</a:t>
            </a:r>
            <a:r>
              <a:rPr lang="en-US" sz="2000" dirty="0"/>
              <a:t> refer to the conscious and deliberate attempts by national states to create formal mechanism for dealing with common transnational issues through intergovernmental dialogue and treaty. </a:t>
            </a:r>
          </a:p>
          <a:p>
            <a:pPr lvl="0" algn="r"/>
            <a:endParaRPr lang="en-US" sz="2000" dirty="0" smtClean="0"/>
          </a:p>
          <a:p>
            <a:pPr lvl="0" algn="r"/>
            <a:r>
              <a:rPr lang="en-US" sz="2000" dirty="0" smtClean="0"/>
              <a:t>These two types of processes are not necessarily mutually exclusive. Some see regionalism as a response to regionalization. (</a:t>
            </a:r>
            <a:r>
              <a:rPr lang="en-US" sz="2000" dirty="0" err="1" smtClean="0"/>
              <a:t>Breslin</a:t>
            </a:r>
            <a:r>
              <a:rPr lang="en-US" sz="2000" dirty="0" smtClean="0"/>
              <a:t>, 2004).  </a:t>
            </a:r>
          </a:p>
          <a:p>
            <a:endParaRPr lang="en-US" sz="2000" dirty="0"/>
          </a:p>
        </p:txBody>
      </p:sp>
      <p:sp>
        <p:nvSpPr>
          <p:cNvPr id="2" name="Title 1"/>
          <p:cNvSpPr>
            <a:spLocks noGrp="1"/>
          </p:cNvSpPr>
          <p:nvPr>
            <p:ph type="title"/>
          </p:nvPr>
        </p:nvSpPr>
        <p:spPr>
          <a:xfrm>
            <a:off x="457200" y="381000"/>
            <a:ext cx="8229600" cy="1036638"/>
          </a:xfrm>
        </p:spPr>
        <p:txBody>
          <a:bodyPr>
            <a:normAutofit/>
          </a:bodyPr>
          <a:lstStyle/>
          <a:p>
            <a:pPr algn="ctr"/>
            <a:r>
              <a:rPr lang="en-US" sz="3200" dirty="0" smtClean="0"/>
              <a:t>Regionalism and Regionalization</a:t>
            </a:r>
            <a:endParaRPr lang="en-US" sz="3200" dirty="0"/>
          </a:p>
        </p:txBody>
      </p:sp>
    </p:spTree>
    <p:extLst>
      <p:ext uri="{BB962C8B-B14F-4D97-AF65-F5344CB8AC3E}">
        <p14:creationId xmlns:p14="http://schemas.microsoft.com/office/powerpoint/2010/main" xmlns="" val="33778114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a:bodyPr>
          <a:lstStyle/>
          <a:p>
            <a:r>
              <a:rPr lang="en-US" altLang="zh-TW" sz="2600" dirty="0" smtClean="0"/>
              <a:t>2011:  commit to taking concrete steps toward a seamless regional economy; addressing shared green growth objectives; and advancing regulatory cooperation and convergence. To reach these goals, APEC resolves to reduce, by the end of 2015, applied tariff rates of environmental goods to 5 percent or less.</a:t>
            </a:r>
          </a:p>
          <a:p>
            <a:pPr>
              <a:spcBef>
                <a:spcPts val="1800"/>
              </a:spcBef>
            </a:pPr>
            <a:r>
              <a:rPr lang="en-US" altLang="zh-TW" sz="2600" dirty="0" smtClean="0"/>
              <a:t>2013: APEC Leaders endorse a multi-year plan on infrastructure development and investment. To encourage people-to-people connectivity, APEC seeks to promote cross-border cooperation with the target of 1 million intra-APEC university students per year by 2020. APEC holds its first joint Ministerial Meeting on Women and SMEs to promote women entrepreneurship.    </a:t>
            </a:r>
            <a:endParaRPr lang="zh-TW" altLang="en-US"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altLang="zh-TW" dirty="0" smtClean="0"/>
              <a:t>APEC Operations </a:t>
            </a:r>
            <a:endParaRPr lang="zh-TW" altLang="en-US" dirty="0"/>
          </a:p>
        </p:txBody>
      </p:sp>
      <p:sp>
        <p:nvSpPr>
          <p:cNvPr id="3" name="Content Placeholder 2"/>
          <p:cNvSpPr>
            <a:spLocks noGrp="1"/>
          </p:cNvSpPr>
          <p:nvPr>
            <p:ph idx="1"/>
          </p:nvPr>
        </p:nvSpPr>
        <p:spPr>
          <a:xfrm>
            <a:off x="457200" y="1524000"/>
            <a:ext cx="8229600" cy="5029200"/>
          </a:xfrm>
        </p:spPr>
        <p:txBody>
          <a:bodyPr>
            <a:normAutofit/>
          </a:bodyPr>
          <a:lstStyle/>
          <a:p>
            <a:r>
              <a:rPr lang="en-US" altLang="zh-TW" sz="2600" dirty="0" smtClean="0"/>
              <a:t>APEC Secretariat and Policy Support Unit, located in Singapore.</a:t>
            </a:r>
          </a:p>
          <a:p>
            <a:pPr>
              <a:spcBef>
                <a:spcPts val="1800"/>
              </a:spcBef>
            </a:pPr>
            <a:r>
              <a:rPr lang="en-US" altLang="zh-TW" sz="2400" dirty="0" smtClean="0"/>
              <a:t>Secretariat supports approx. 40+ APEC (working) groups. For example, Rules of Origin, Sub-Committee on Customs Procedures, Food Security, Ocean and Fisheries Working Group, Mining Task Force, Market Access Group, Intellectual Property Rights Experts Group, Human Resources Development Working Group, Health Working Group, Finance Ministers' Process, Energy Working Group, Emergency Preparedness Working Group, Electronic Commerce Steering Group, Counter-Terrorism Working Group, Competition Policy and Law Group, Automotive Dialogue, Anti-Corruption and Transparency Experts' Working Group, etc </a:t>
            </a:r>
            <a:r>
              <a:rPr lang="en-US" altLang="zh-TW" sz="2400" dirty="0" err="1" smtClean="0"/>
              <a:t>etc</a:t>
            </a:r>
            <a:r>
              <a:rPr lang="en-US" altLang="zh-TW" sz="2400" dirty="0" smtClean="0"/>
              <a:t> </a:t>
            </a:r>
            <a:r>
              <a:rPr lang="en-US" altLang="zh-TW" sz="2400" dirty="0" err="1" smtClean="0"/>
              <a:t>etc</a:t>
            </a:r>
            <a:r>
              <a:rPr lang="en-US" altLang="zh-TW" sz="2400" dirty="0" smtClean="0"/>
              <a:t>. </a:t>
            </a:r>
            <a:endParaRPr lang="zh-TW" alt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639762"/>
          </a:xfrm>
        </p:spPr>
        <p:txBody>
          <a:bodyPr/>
          <a:lstStyle/>
          <a:p>
            <a:r>
              <a:rPr lang="en-US" altLang="zh-TW" sz="2000" b="1">
                <a:latin typeface="Palatino Linotype" pitchFamily="18" charset="0"/>
                <a:ea typeface="新細明體" charset="-120"/>
              </a:rPr>
              <a:t>SAARC – South Asian Association for Regional Cooperation</a:t>
            </a:r>
          </a:p>
        </p:txBody>
      </p:sp>
      <p:sp>
        <p:nvSpPr>
          <p:cNvPr id="38915" name="Rectangle 3"/>
          <p:cNvSpPr>
            <a:spLocks noGrp="1" noChangeArrowheads="1"/>
          </p:cNvSpPr>
          <p:nvPr>
            <p:ph type="body" idx="1"/>
          </p:nvPr>
        </p:nvSpPr>
        <p:spPr>
          <a:xfrm>
            <a:off x="1600200" y="1219200"/>
            <a:ext cx="4724400" cy="4114800"/>
          </a:xfrm>
        </p:spPr>
        <p:txBody>
          <a:bodyPr/>
          <a:lstStyle/>
          <a:p>
            <a:pPr>
              <a:buFontTx/>
              <a:buNone/>
            </a:pPr>
            <a:endParaRPr lang="zh-TW" altLang="zh-TW"/>
          </a:p>
        </p:txBody>
      </p:sp>
      <p:pic>
        <p:nvPicPr>
          <p:cNvPr id="38917" name="Picture 5" descr="saarc-countries_26"/>
          <p:cNvPicPr>
            <a:picLocks noChangeAspect="1" noChangeArrowheads="1"/>
          </p:cNvPicPr>
          <p:nvPr/>
        </p:nvPicPr>
        <p:blipFill>
          <a:blip r:embed="rId2" cstate="print"/>
          <a:srcRect/>
          <a:stretch>
            <a:fillRect/>
          </a:stretch>
        </p:blipFill>
        <p:spPr bwMode="auto">
          <a:xfrm>
            <a:off x="1600200" y="1219200"/>
            <a:ext cx="5867400" cy="4114800"/>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4638"/>
            <a:ext cx="8229600" cy="334962"/>
          </a:xfrm>
        </p:spPr>
        <p:txBody>
          <a:bodyPr/>
          <a:lstStyle/>
          <a:p>
            <a:r>
              <a:rPr lang="en-US" altLang="zh-TW" sz="2000">
                <a:latin typeface="Palatino Linotype" pitchFamily="18" charset="0"/>
                <a:ea typeface="新細明體" charset="-120"/>
              </a:rPr>
              <a:t>Member countries of SAARC</a:t>
            </a:r>
          </a:p>
        </p:txBody>
      </p:sp>
      <p:sp>
        <p:nvSpPr>
          <p:cNvPr id="39939" name="Rectangle 3"/>
          <p:cNvSpPr>
            <a:spLocks noGrp="1" noChangeArrowheads="1"/>
          </p:cNvSpPr>
          <p:nvPr>
            <p:ph type="body" idx="1"/>
          </p:nvPr>
        </p:nvSpPr>
        <p:spPr>
          <a:xfrm>
            <a:off x="457200" y="762000"/>
            <a:ext cx="8229600" cy="5791200"/>
          </a:xfrm>
        </p:spPr>
        <p:txBody>
          <a:bodyPr/>
          <a:lstStyle/>
          <a:p>
            <a:pPr>
              <a:buFontTx/>
              <a:buNone/>
            </a:pPr>
            <a:endParaRPr lang="zh-TW" altLang="zh-TW"/>
          </a:p>
        </p:txBody>
      </p:sp>
      <p:pic>
        <p:nvPicPr>
          <p:cNvPr id="39941" name="Picture 5" descr="Saarc-Countries"/>
          <p:cNvPicPr>
            <a:picLocks noChangeAspect="1" noChangeArrowheads="1"/>
          </p:cNvPicPr>
          <p:nvPr/>
        </p:nvPicPr>
        <p:blipFill>
          <a:blip r:embed="rId2" cstate="print"/>
          <a:srcRect/>
          <a:stretch>
            <a:fillRect/>
          </a:stretch>
        </p:blipFill>
        <p:spPr bwMode="auto">
          <a:xfrm>
            <a:off x="457200" y="762000"/>
            <a:ext cx="8458200" cy="57912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0"/>
            <a:ext cx="8229600" cy="533400"/>
          </a:xfrm>
        </p:spPr>
        <p:txBody>
          <a:bodyPr/>
          <a:lstStyle/>
          <a:p>
            <a:pPr algn="l"/>
            <a:r>
              <a:rPr lang="en-US" altLang="zh-TW" sz="1800" b="1">
                <a:latin typeface="Palatino Linotype" pitchFamily="18" charset="0"/>
                <a:ea typeface="新細明體" charset="-120"/>
              </a:rPr>
              <a:t>SAARC in action…</a:t>
            </a:r>
          </a:p>
        </p:txBody>
      </p:sp>
      <p:sp>
        <p:nvSpPr>
          <p:cNvPr id="45059" name="Rectangle 3"/>
          <p:cNvSpPr>
            <a:spLocks noGrp="1" noChangeArrowheads="1"/>
          </p:cNvSpPr>
          <p:nvPr>
            <p:ph type="body" idx="1"/>
          </p:nvPr>
        </p:nvSpPr>
        <p:spPr>
          <a:xfrm>
            <a:off x="457200" y="457200"/>
            <a:ext cx="8229600" cy="6400800"/>
          </a:xfrm>
        </p:spPr>
        <p:txBody>
          <a:bodyPr/>
          <a:lstStyle/>
          <a:p>
            <a:pPr>
              <a:lnSpc>
                <a:spcPct val="80000"/>
              </a:lnSpc>
              <a:buFontTx/>
              <a:buNone/>
            </a:pPr>
            <a:endParaRPr lang="en-US" altLang="zh-TW" sz="1200" b="1" dirty="0">
              <a:latin typeface="Palatino Linotype" pitchFamily="18" charset="0"/>
              <a:ea typeface="新細明體" charset="-120"/>
            </a:endParaRPr>
          </a:p>
          <a:p>
            <a:pPr>
              <a:lnSpc>
                <a:spcPct val="80000"/>
              </a:lnSpc>
              <a:buFontTx/>
              <a:buNone/>
            </a:pPr>
            <a:r>
              <a:rPr lang="en-US" altLang="zh-TW" sz="1400" b="1" dirty="0">
                <a:latin typeface="Palatino Linotype" pitchFamily="18" charset="0"/>
                <a:ea typeface="新細明體" charset="-120"/>
              </a:rPr>
              <a:t>Founding of SAARC – 8 December 1985</a:t>
            </a:r>
            <a:r>
              <a:rPr lang="en-US" altLang="zh-TW" sz="1400" dirty="0">
                <a:latin typeface="Palatino Linotype" pitchFamily="18" charset="0"/>
                <a:ea typeface="新細明體" charset="-120"/>
              </a:rPr>
              <a:t>     </a:t>
            </a:r>
            <a:endParaRPr lang="en-US" altLang="zh-TW" sz="1400" b="1" dirty="0">
              <a:latin typeface="Palatino Linotype" pitchFamily="18" charset="0"/>
              <a:ea typeface="新細明體" charset="-120"/>
            </a:endParaRPr>
          </a:p>
          <a:p>
            <a:pPr>
              <a:lnSpc>
                <a:spcPct val="80000"/>
              </a:lnSpc>
              <a:buFontTx/>
              <a:buNone/>
            </a:pPr>
            <a:endParaRPr lang="en-US" altLang="zh-TW" sz="1400" b="1" dirty="0">
              <a:latin typeface="Palatino Linotype" pitchFamily="18" charset="0"/>
              <a:ea typeface="新細明體" charset="-120"/>
            </a:endParaRPr>
          </a:p>
          <a:p>
            <a:pPr>
              <a:lnSpc>
                <a:spcPct val="80000"/>
              </a:lnSpc>
              <a:buFontTx/>
              <a:buNone/>
            </a:pPr>
            <a:r>
              <a:rPr lang="en-US" altLang="zh-TW" sz="1400" b="1" dirty="0">
                <a:latin typeface="Palatino Linotype" pitchFamily="18" charset="0"/>
                <a:ea typeface="新細明體" charset="-120"/>
              </a:rPr>
              <a:t>Members – Afghanistan, Bangladesh, Bhutan, India, Maldives, Nepal, Pakistan and</a:t>
            </a:r>
          </a:p>
          <a:p>
            <a:pPr>
              <a:lnSpc>
                <a:spcPct val="80000"/>
              </a:lnSpc>
              <a:buFontTx/>
              <a:buNone/>
            </a:pPr>
            <a:r>
              <a:rPr lang="en-US" altLang="zh-TW" sz="1400" b="1" dirty="0">
                <a:latin typeface="Palatino Linotype" pitchFamily="18" charset="0"/>
                <a:ea typeface="新細明體" charset="-120"/>
              </a:rPr>
              <a:t>Sri Lanka (8)</a:t>
            </a:r>
          </a:p>
          <a:p>
            <a:pPr>
              <a:lnSpc>
                <a:spcPct val="80000"/>
              </a:lnSpc>
              <a:buFontTx/>
              <a:buNone/>
            </a:pPr>
            <a:endParaRPr lang="en-US" altLang="zh-TW" sz="1400" b="1" dirty="0">
              <a:latin typeface="Palatino Linotype" pitchFamily="18" charset="0"/>
              <a:ea typeface="新細明體" charset="-120"/>
            </a:endParaRPr>
          </a:p>
          <a:p>
            <a:pPr>
              <a:lnSpc>
                <a:spcPct val="80000"/>
              </a:lnSpc>
              <a:buFontTx/>
              <a:buNone/>
            </a:pPr>
            <a:r>
              <a:rPr lang="en-US" altLang="zh-TW" sz="1400" b="1" dirty="0">
                <a:latin typeface="Palatino Linotype" pitchFamily="18" charset="0"/>
                <a:ea typeface="新細明體" charset="-120"/>
              </a:rPr>
              <a:t>Observers – Australia, China, European Union, Iran, Japan, Mauritius, Myanmar, </a:t>
            </a:r>
          </a:p>
          <a:p>
            <a:pPr>
              <a:lnSpc>
                <a:spcPct val="80000"/>
              </a:lnSpc>
              <a:buFontTx/>
              <a:buNone/>
            </a:pPr>
            <a:r>
              <a:rPr lang="en-US" altLang="zh-TW" sz="1400" b="1" dirty="0">
                <a:latin typeface="Palatino Linotype" pitchFamily="18" charset="0"/>
                <a:ea typeface="新細明體" charset="-120"/>
              </a:rPr>
              <a:t>South Korea and United States (9) </a:t>
            </a:r>
          </a:p>
          <a:p>
            <a:pPr>
              <a:lnSpc>
                <a:spcPct val="80000"/>
              </a:lnSpc>
              <a:buFontTx/>
              <a:buNone/>
            </a:pPr>
            <a:endParaRPr lang="en-US" altLang="zh-TW" sz="1400" b="1" dirty="0">
              <a:latin typeface="Palatino Linotype" pitchFamily="18" charset="0"/>
              <a:ea typeface="新細明體" charset="-120"/>
            </a:endParaRPr>
          </a:p>
          <a:p>
            <a:pPr>
              <a:lnSpc>
                <a:spcPct val="80000"/>
              </a:lnSpc>
              <a:buFontTx/>
              <a:buNone/>
            </a:pPr>
            <a:r>
              <a:rPr lang="en-US" altLang="zh-TW" sz="1400" b="1" dirty="0">
                <a:latin typeface="Palatino Linotype" pitchFamily="18" charset="0"/>
                <a:ea typeface="新細明體" charset="-120"/>
              </a:rPr>
              <a:t>Areas of Cooperation – Field/Policy:</a:t>
            </a:r>
          </a:p>
          <a:p>
            <a:pPr>
              <a:lnSpc>
                <a:spcPct val="80000"/>
              </a:lnSpc>
              <a:buFontTx/>
              <a:buNone/>
            </a:pPr>
            <a:endParaRPr lang="en-US" altLang="zh-TW" sz="1400" b="1" dirty="0">
              <a:latin typeface="Palatino Linotype" pitchFamily="18" charset="0"/>
              <a:ea typeface="新細明體" charset="-120"/>
            </a:endParaRPr>
          </a:p>
          <a:p>
            <a:pPr>
              <a:lnSpc>
                <a:spcPct val="80000"/>
              </a:lnSpc>
            </a:pPr>
            <a:r>
              <a:rPr lang="en-US" altLang="zh-TW" sz="1400" b="1" dirty="0">
                <a:latin typeface="Palatino Linotype" pitchFamily="18" charset="0"/>
                <a:ea typeface="新細明體" charset="-120"/>
              </a:rPr>
              <a:t>Agriculture – Technical committees / Minister’s meetings</a:t>
            </a:r>
          </a:p>
          <a:p>
            <a:pPr>
              <a:lnSpc>
                <a:spcPct val="80000"/>
              </a:lnSpc>
            </a:pPr>
            <a:r>
              <a:rPr lang="en-US" altLang="zh-TW" sz="1400" b="1" dirty="0">
                <a:latin typeface="Palatino Linotype" pitchFamily="18" charset="0"/>
                <a:ea typeface="新細明體" charset="-120"/>
              </a:rPr>
              <a:t>Biotechnology - Working groups </a:t>
            </a:r>
          </a:p>
          <a:p>
            <a:pPr>
              <a:lnSpc>
                <a:spcPct val="80000"/>
              </a:lnSpc>
            </a:pPr>
            <a:r>
              <a:rPr lang="en-US" altLang="zh-TW" sz="1400" b="1" dirty="0">
                <a:latin typeface="Palatino Linotype" pitchFamily="18" charset="0"/>
                <a:ea typeface="新細明體" charset="-120"/>
              </a:rPr>
              <a:t>Culture –  Agenda for Culture</a:t>
            </a:r>
          </a:p>
          <a:p>
            <a:pPr>
              <a:lnSpc>
                <a:spcPct val="80000"/>
              </a:lnSpc>
            </a:pPr>
            <a:r>
              <a:rPr lang="en-US" altLang="zh-TW" sz="1400" b="1" dirty="0">
                <a:latin typeface="Palatino Linotype" pitchFamily="18" charset="0"/>
                <a:ea typeface="新細明體" charset="-120"/>
              </a:rPr>
              <a:t>Economy - SAFTA (2004) and SAPTA (1993)</a:t>
            </a:r>
          </a:p>
          <a:p>
            <a:pPr>
              <a:lnSpc>
                <a:spcPct val="80000"/>
              </a:lnSpc>
            </a:pPr>
            <a:r>
              <a:rPr lang="en-US" altLang="zh-TW" sz="1400" b="1" dirty="0">
                <a:latin typeface="Palatino Linotype" pitchFamily="18" charset="0"/>
                <a:ea typeface="新細明體" charset="-120"/>
              </a:rPr>
              <a:t>Environment  - </a:t>
            </a:r>
            <a:r>
              <a:rPr lang="en-US" altLang="zh-TW" sz="1400" b="1" i="1" dirty="0">
                <a:latin typeface="Palatino Linotype" pitchFamily="18" charset="0"/>
                <a:ea typeface="新細明體" charset="-120"/>
              </a:rPr>
              <a:t>South Asia Environment Outlook 2009</a:t>
            </a:r>
          </a:p>
          <a:p>
            <a:pPr>
              <a:lnSpc>
                <a:spcPct val="80000"/>
              </a:lnSpc>
            </a:pPr>
            <a:r>
              <a:rPr lang="en-US" altLang="zh-TW" sz="1400" b="1" dirty="0">
                <a:latin typeface="Palatino Linotype" pitchFamily="18" charset="0"/>
                <a:ea typeface="新細明體" charset="-120"/>
              </a:rPr>
              <a:t>Energy – Working group</a:t>
            </a:r>
          </a:p>
          <a:p>
            <a:pPr>
              <a:lnSpc>
                <a:spcPct val="80000"/>
              </a:lnSpc>
            </a:pPr>
            <a:r>
              <a:rPr lang="en-US" altLang="zh-TW" sz="1400" b="1" dirty="0">
                <a:latin typeface="Palatino Linotype" pitchFamily="18" charset="0"/>
                <a:ea typeface="新細明體" charset="-120"/>
              </a:rPr>
              <a:t>HRD – South Asia University (N. Delhi)</a:t>
            </a:r>
          </a:p>
          <a:p>
            <a:pPr>
              <a:lnSpc>
                <a:spcPct val="80000"/>
              </a:lnSpc>
            </a:pPr>
            <a:r>
              <a:rPr lang="en-US" altLang="zh-TW" sz="1400" b="1" dirty="0">
                <a:latin typeface="Palatino Linotype" pitchFamily="18" charset="0"/>
                <a:ea typeface="新細明體" charset="-120"/>
              </a:rPr>
              <a:t>Information, Communication, Media – Working groups</a:t>
            </a:r>
          </a:p>
          <a:p>
            <a:pPr>
              <a:lnSpc>
                <a:spcPct val="80000"/>
              </a:lnSpc>
            </a:pPr>
            <a:r>
              <a:rPr lang="en-US" altLang="zh-TW" sz="1400" b="1" dirty="0">
                <a:latin typeface="Palatino Linotype" pitchFamily="18" charset="0"/>
                <a:ea typeface="新細明體" charset="-120"/>
              </a:rPr>
              <a:t>People to people contacts -  Visa / Cultural troupes etc.  </a:t>
            </a:r>
          </a:p>
          <a:p>
            <a:pPr>
              <a:lnSpc>
                <a:spcPct val="80000"/>
              </a:lnSpc>
            </a:pPr>
            <a:r>
              <a:rPr lang="en-US" altLang="zh-TW" sz="1400" b="1" dirty="0">
                <a:latin typeface="Palatino Linotype" pitchFamily="18" charset="0"/>
                <a:ea typeface="新細明體" charset="-120"/>
              </a:rPr>
              <a:t>Poverty alleviation – goals set for 2015</a:t>
            </a:r>
          </a:p>
          <a:p>
            <a:pPr>
              <a:lnSpc>
                <a:spcPct val="80000"/>
              </a:lnSpc>
            </a:pPr>
            <a:r>
              <a:rPr lang="en-US" altLang="zh-TW" sz="1400" b="1" dirty="0">
                <a:latin typeface="Palatino Linotype" pitchFamily="18" charset="0"/>
                <a:ea typeface="新細明體" charset="-120"/>
              </a:rPr>
              <a:t>Science &amp;Technology – SAARC Meteorological Research Centre , Bangladesh / SAARC Coastal Zone Monitoring, Maldives / SAARC Forestry Centre, Bhutan</a:t>
            </a:r>
          </a:p>
          <a:p>
            <a:pPr>
              <a:lnSpc>
                <a:spcPct val="80000"/>
              </a:lnSpc>
            </a:pPr>
            <a:r>
              <a:rPr lang="en-US" altLang="zh-TW" sz="1400" b="1" dirty="0">
                <a:solidFill>
                  <a:schemeClr val="hlink"/>
                </a:solidFill>
                <a:latin typeface="Palatino Linotype" pitchFamily="18" charset="0"/>
                <a:ea typeface="新細明體" charset="-120"/>
              </a:rPr>
              <a:t>Security Aspects – Narcotic control/ Terrorist Offences Monitoring Desk, Colombo/ Interior Ministers Meeting – (Weak link!)</a:t>
            </a:r>
          </a:p>
          <a:p>
            <a:pPr>
              <a:lnSpc>
                <a:spcPct val="80000"/>
              </a:lnSpc>
            </a:pPr>
            <a:r>
              <a:rPr lang="en-US" altLang="zh-TW" sz="1400" b="1" dirty="0">
                <a:latin typeface="Palatino Linotype" pitchFamily="18" charset="0"/>
                <a:ea typeface="新細明體" charset="-120"/>
              </a:rPr>
              <a:t>Social development  - Gender related issues / Youth and Children / Health and Population</a:t>
            </a:r>
          </a:p>
          <a:p>
            <a:pPr>
              <a:lnSpc>
                <a:spcPct val="80000"/>
              </a:lnSpc>
            </a:pPr>
            <a:r>
              <a:rPr lang="en-US" altLang="zh-TW" sz="1400" b="1" dirty="0">
                <a:latin typeface="Palatino Linotype" pitchFamily="18" charset="0"/>
                <a:ea typeface="新細明體" charset="-120"/>
              </a:rPr>
              <a:t>Tourism – Working group</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229600" cy="487362"/>
          </a:xfrm>
        </p:spPr>
        <p:txBody>
          <a:bodyPr/>
          <a:lstStyle/>
          <a:p>
            <a:pPr algn="l"/>
            <a:r>
              <a:rPr lang="en-US" altLang="zh-TW" sz="2000">
                <a:latin typeface="Palatino Linotype" pitchFamily="18" charset="0"/>
                <a:ea typeface="新細明體" charset="-120"/>
              </a:rPr>
              <a:t>Summary</a:t>
            </a:r>
          </a:p>
        </p:txBody>
      </p:sp>
      <p:sp>
        <p:nvSpPr>
          <p:cNvPr id="46083" name="Rectangle 3"/>
          <p:cNvSpPr>
            <a:spLocks noGrp="1" noChangeArrowheads="1"/>
          </p:cNvSpPr>
          <p:nvPr>
            <p:ph type="body" idx="1"/>
          </p:nvPr>
        </p:nvSpPr>
        <p:spPr>
          <a:xfrm>
            <a:off x="457200" y="838200"/>
            <a:ext cx="8229600" cy="5562600"/>
          </a:xfrm>
        </p:spPr>
        <p:txBody>
          <a:bodyPr/>
          <a:lstStyle/>
          <a:p>
            <a:pPr>
              <a:lnSpc>
                <a:spcPct val="80000"/>
              </a:lnSpc>
              <a:buFontTx/>
              <a:buNone/>
            </a:pPr>
            <a:r>
              <a:rPr lang="en-US" altLang="zh-TW" sz="1600" b="1">
                <a:latin typeface="Palatino Linotype" pitchFamily="18" charset="0"/>
                <a:ea typeface="新細明體" charset="-120"/>
              </a:rPr>
              <a:t>*SAARC at 25</a:t>
            </a:r>
          </a:p>
          <a:p>
            <a:pPr>
              <a:lnSpc>
                <a:spcPct val="80000"/>
              </a:lnSpc>
              <a:buFontTx/>
              <a:buNone/>
            </a:pPr>
            <a:endParaRPr lang="en-US" altLang="zh-TW" sz="1600" b="1">
              <a:latin typeface="Palatino Linotype" pitchFamily="18" charset="0"/>
              <a:ea typeface="新細明體" charset="-120"/>
            </a:endParaRPr>
          </a:p>
          <a:p>
            <a:pPr>
              <a:lnSpc>
                <a:spcPct val="80000"/>
              </a:lnSpc>
            </a:pPr>
            <a:r>
              <a:rPr lang="en-US" altLang="zh-TW" sz="1600" b="1">
                <a:latin typeface="Palatino Linotype" pitchFamily="18" charset="0"/>
                <a:ea typeface="新細明體" charset="-120"/>
              </a:rPr>
              <a:t>An indifferent existence</a:t>
            </a:r>
          </a:p>
          <a:p>
            <a:pPr>
              <a:lnSpc>
                <a:spcPct val="80000"/>
              </a:lnSpc>
            </a:pPr>
            <a:r>
              <a:rPr lang="en-US" altLang="zh-TW" sz="1600" b="1">
                <a:latin typeface="Palatino Linotype" pitchFamily="18" charset="0"/>
                <a:ea typeface="新細明體" charset="-120"/>
              </a:rPr>
              <a:t>No tangible gains</a:t>
            </a:r>
          </a:p>
          <a:p>
            <a:pPr>
              <a:lnSpc>
                <a:spcPct val="80000"/>
              </a:lnSpc>
            </a:pPr>
            <a:r>
              <a:rPr lang="en-US" altLang="zh-TW" sz="1600" b="1">
                <a:latin typeface="Palatino Linotype" pitchFamily="18" charset="0"/>
                <a:ea typeface="新細明體" charset="-120"/>
              </a:rPr>
              <a:t>Mutual suspicions and lack of clarity of purpose as an organization</a:t>
            </a:r>
          </a:p>
          <a:p>
            <a:pPr>
              <a:lnSpc>
                <a:spcPct val="80000"/>
              </a:lnSpc>
            </a:pPr>
            <a:r>
              <a:rPr lang="en-US" altLang="zh-TW" sz="1600" b="1">
                <a:latin typeface="Palatino Linotype" pitchFamily="18" charset="0"/>
                <a:ea typeface="新細明體" charset="-120"/>
              </a:rPr>
              <a:t>Bureaucracy heavy – people unfriendly</a:t>
            </a:r>
          </a:p>
          <a:p>
            <a:pPr>
              <a:lnSpc>
                <a:spcPct val="80000"/>
              </a:lnSpc>
            </a:pPr>
            <a:r>
              <a:rPr lang="en-US" altLang="zh-TW" sz="1600" b="1">
                <a:latin typeface="Palatino Linotype" pitchFamily="18" charset="0"/>
                <a:ea typeface="新細明體" charset="-120"/>
              </a:rPr>
              <a:t>Shying away from ‘security’ concerns and realities</a:t>
            </a:r>
          </a:p>
          <a:p>
            <a:pPr>
              <a:lnSpc>
                <a:spcPct val="80000"/>
              </a:lnSpc>
            </a:pPr>
            <a:r>
              <a:rPr lang="en-US" altLang="zh-TW" sz="1600" b="1">
                <a:latin typeface="Palatino Linotype" pitchFamily="18" charset="0"/>
                <a:ea typeface="新細明體" charset="-120"/>
              </a:rPr>
              <a:t>Talking shop</a:t>
            </a:r>
          </a:p>
          <a:p>
            <a:pPr>
              <a:lnSpc>
                <a:spcPct val="80000"/>
              </a:lnSpc>
            </a:pPr>
            <a:r>
              <a:rPr lang="en-US" altLang="zh-TW" sz="1600" b="1">
                <a:latin typeface="Palatino Linotype" pitchFamily="18" charset="0"/>
                <a:ea typeface="新細明體" charset="-120"/>
              </a:rPr>
              <a:t>India-Pakistan rivalry has stunted SAARC</a:t>
            </a:r>
          </a:p>
          <a:p>
            <a:pPr>
              <a:lnSpc>
                <a:spcPct val="80000"/>
              </a:lnSpc>
            </a:pPr>
            <a:endParaRPr lang="en-US" altLang="zh-TW" sz="1600" b="1">
              <a:latin typeface="Palatino Linotype" pitchFamily="18" charset="0"/>
              <a:ea typeface="新細明體" charset="-120"/>
            </a:endParaRPr>
          </a:p>
          <a:p>
            <a:pPr>
              <a:lnSpc>
                <a:spcPct val="80000"/>
              </a:lnSpc>
              <a:buFontTx/>
              <a:buNone/>
            </a:pPr>
            <a:r>
              <a:rPr lang="en-US" altLang="zh-TW" sz="1600" b="1">
                <a:latin typeface="Palatino Linotype" pitchFamily="18" charset="0"/>
                <a:ea typeface="新細明體" charset="-120"/>
              </a:rPr>
              <a:t>*Other alternatives:</a:t>
            </a:r>
          </a:p>
          <a:p>
            <a:pPr>
              <a:lnSpc>
                <a:spcPct val="80000"/>
              </a:lnSpc>
              <a:buFontTx/>
              <a:buNone/>
            </a:pPr>
            <a:endParaRPr lang="en-US" altLang="zh-TW" sz="1600" b="1">
              <a:latin typeface="Palatino Linotype" pitchFamily="18" charset="0"/>
              <a:ea typeface="新細明體" charset="-120"/>
            </a:endParaRPr>
          </a:p>
          <a:p>
            <a:pPr>
              <a:lnSpc>
                <a:spcPct val="80000"/>
              </a:lnSpc>
              <a:buFontTx/>
              <a:buNone/>
            </a:pPr>
            <a:r>
              <a:rPr lang="en-US" altLang="zh-TW" sz="1600" b="1">
                <a:latin typeface="Palatino Linotype" pitchFamily="18" charset="0"/>
                <a:ea typeface="新細明體" charset="-120"/>
              </a:rPr>
              <a:t>BIMSTEC – Bangladesh, Bhutan, India, Myanmar, Nepal, Sri Lanka, Thailand</a:t>
            </a:r>
          </a:p>
          <a:p>
            <a:pPr>
              <a:lnSpc>
                <a:spcPct val="80000"/>
              </a:lnSpc>
              <a:buFontTx/>
              <a:buNone/>
            </a:pPr>
            <a:r>
              <a:rPr lang="en-US" altLang="zh-TW" sz="1600" b="1">
                <a:latin typeface="Palatino Linotype" pitchFamily="18" charset="0"/>
                <a:ea typeface="新細明體" charset="-120"/>
              </a:rPr>
              <a:t>BCIM – Bangladesh, China, India, Myanmar</a:t>
            </a:r>
          </a:p>
          <a:p>
            <a:pPr>
              <a:lnSpc>
                <a:spcPct val="80000"/>
              </a:lnSpc>
              <a:buFontTx/>
              <a:buNone/>
            </a:pPr>
            <a:r>
              <a:rPr lang="en-US" altLang="zh-TW" sz="1600" b="1">
                <a:latin typeface="Palatino Linotype" pitchFamily="18" charset="0"/>
                <a:ea typeface="新細明體" charset="-120"/>
              </a:rPr>
              <a:t>ARF – Bangladesh, India, Pakistan, Sri Lanka</a:t>
            </a:r>
          </a:p>
          <a:p>
            <a:pPr>
              <a:lnSpc>
                <a:spcPct val="80000"/>
              </a:lnSpc>
              <a:buFontTx/>
              <a:buNone/>
            </a:pPr>
            <a:r>
              <a:rPr lang="en-US" altLang="zh-TW" sz="1600" b="1">
                <a:latin typeface="Palatino Linotype" pitchFamily="18" charset="0"/>
                <a:ea typeface="新細明體" charset="-120"/>
              </a:rPr>
              <a:t>ASEAN + 6 - (India)</a:t>
            </a:r>
          </a:p>
          <a:p>
            <a:pPr>
              <a:lnSpc>
                <a:spcPct val="80000"/>
              </a:lnSpc>
              <a:buFontTx/>
              <a:buNone/>
            </a:pPr>
            <a:r>
              <a:rPr lang="en-US" altLang="zh-TW" sz="1600" b="1">
                <a:latin typeface="Palatino Linotype" pitchFamily="18" charset="0"/>
                <a:ea typeface="新細明體" charset="-120"/>
              </a:rPr>
              <a:t>EAS -  (India)</a:t>
            </a:r>
          </a:p>
          <a:p>
            <a:pPr>
              <a:lnSpc>
                <a:spcPct val="80000"/>
              </a:lnSpc>
              <a:buFontTx/>
              <a:buNone/>
            </a:pPr>
            <a:r>
              <a:rPr lang="en-US" altLang="zh-TW" sz="1600" b="1">
                <a:latin typeface="Palatino Linotype" pitchFamily="18" charset="0"/>
                <a:ea typeface="新細明體" charset="-120"/>
              </a:rPr>
              <a:t>SCO  - (India &amp; Pakistan as observers / Sri Lanka as dialog partner)</a:t>
            </a:r>
          </a:p>
          <a:p>
            <a:pPr>
              <a:lnSpc>
                <a:spcPct val="80000"/>
              </a:lnSpc>
              <a:buFontTx/>
              <a:buNone/>
            </a:pPr>
            <a:endParaRPr lang="en-US" altLang="zh-TW" sz="1600" b="1">
              <a:latin typeface="Palatino Linotype" pitchFamily="18" charset="0"/>
              <a:ea typeface="新細明體" charset="-120"/>
            </a:endParaRPr>
          </a:p>
          <a:p>
            <a:pPr>
              <a:lnSpc>
                <a:spcPct val="80000"/>
              </a:lnSpc>
              <a:buFontTx/>
              <a:buNone/>
            </a:pPr>
            <a:r>
              <a:rPr lang="en-US" altLang="zh-TW" sz="1600" b="1">
                <a:latin typeface="Palatino Linotype" pitchFamily="18" charset="0"/>
                <a:ea typeface="新細明體" charset="-120"/>
              </a:rPr>
              <a:t>*Looking outwards a feature peculiar to South Asia?  </a:t>
            </a:r>
          </a:p>
          <a:p>
            <a:pPr>
              <a:lnSpc>
                <a:spcPct val="80000"/>
              </a:lnSpc>
              <a:buFontTx/>
              <a:buNone/>
            </a:pPr>
            <a:r>
              <a:rPr lang="en-US" altLang="zh-TW" sz="1600" b="1">
                <a:latin typeface="Palatino Linotype" pitchFamily="18" charset="0"/>
                <a:ea typeface="新細明體" charset="-120"/>
              </a:rPr>
              <a:t> </a:t>
            </a:r>
          </a:p>
          <a:p>
            <a:pPr>
              <a:lnSpc>
                <a:spcPct val="80000"/>
              </a:lnSpc>
            </a:pPr>
            <a:endParaRPr lang="en-US" altLang="zh-TW" sz="1600" b="1">
              <a:latin typeface="Palatino Linotype" pitchFamily="18" charset="0"/>
              <a:ea typeface="新細明體" charset="-12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New Trade Agreements?</a:t>
            </a:r>
            <a:endParaRPr lang="zh-TW" altLang="en-US" dirty="0"/>
          </a:p>
        </p:txBody>
      </p:sp>
      <p:sp>
        <p:nvSpPr>
          <p:cNvPr id="3" name="Content Placeholder 2"/>
          <p:cNvSpPr>
            <a:spLocks noGrp="1"/>
          </p:cNvSpPr>
          <p:nvPr>
            <p:ph idx="1"/>
          </p:nvPr>
        </p:nvSpPr>
        <p:spPr/>
        <p:txBody>
          <a:bodyPr/>
          <a:lstStyle/>
          <a:p>
            <a:r>
              <a:rPr lang="en-US" altLang="zh-TW" sz="2400" dirty="0" smtClean="0"/>
              <a:t>Regional Comprehensive Economic Partnership: </a:t>
            </a:r>
            <a:r>
              <a:rPr lang="en-US" altLang="zh-TW" sz="2400" dirty="0" smtClean="0"/>
              <a:t>RCEP is an </a:t>
            </a:r>
            <a:r>
              <a:rPr lang="en-US" altLang="zh-TW" sz="2400" u="sng" dirty="0" smtClean="0"/>
              <a:t>FTA </a:t>
            </a:r>
            <a:r>
              <a:rPr lang="en-US" altLang="zh-TW" sz="2400" dirty="0" smtClean="0"/>
              <a:t>between ASEAN and ASEAN’s FTA </a:t>
            </a:r>
            <a:r>
              <a:rPr lang="en-US" altLang="zh-TW" sz="2400" dirty="0" smtClean="0"/>
              <a:t>partners. China-backed</a:t>
            </a:r>
            <a:r>
              <a:rPr lang="en-US" altLang="zh-TW" sz="2400" dirty="0" smtClean="0"/>
              <a:t>, covers trade in goods, trade in services, investment, economic and technical co-operation, intellectual property, competition, dispute settlement and other issues. </a:t>
            </a:r>
            <a:r>
              <a:rPr lang="en-US" altLang="zh-TW" sz="2400" dirty="0" smtClean="0"/>
              <a:t>Focus on high </a:t>
            </a:r>
            <a:r>
              <a:rPr lang="en-US" altLang="zh-TW" sz="2400" dirty="0" smtClean="0"/>
              <a:t>level of tariff </a:t>
            </a:r>
            <a:r>
              <a:rPr lang="en-US" altLang="zh-TW" sz="2400" dirty="0" err="1" smtClean="0"/>
              <a:t>liberalisation</a:t>
            </a:r>
            <a:r>
              <a:rPr lang="en-US" altLang="zh-TW" sz="2400" dirty="0" smtClean="0"/>
              <a:t>, all service sectors will be subject to </a:t>
            </a:r>
            <a:r>
              <a:rPr lang="en-US" altLang="zh-TW" sz="2400" dirty="0" smtClean="0"/>
              <a:t>negotiations (WTO), </a:t>
            </a:r>
            <a:r>
              <a:rPr lang="en-US" altLang="zh-TW" sz="2400" dirty="0" smtClean="0"/>
              <a:t>promotion, protection, facilitation and </a:t>
            </a:r>
            <a:r>
              <a:rPr lang="en-US" altLang="zh-TW" sz="2400" dirty="0" err="1" smtClean="0"/>
              <a:t>liberalisation</a:t>
            </a:r>
            <a:r>
              <a:rPr lang="en-US" altLang="zh-TW" sz="2400" dirty="0" smtClean="0"/>
              <a:t> of investment. </a:t>
            </a:r>
            <a:r>
              <a:rPr lang="en-US" altLang="zh-TW" sz="2400" dirty="0" smtClean="0"/>
              <a:t>A</a:t>
            </a:r>
            <a:r>
              <a:rPr lang="en-US" altLang="zh-TW" sz="2400" dirty="0" smtClean="0"/>
              <a:t>SEAN-focused</a:t>
            </a:r>
            <a:r>
              <a:rPr lang="en-US" altLang="zh-TW" sz="2400" dirty="0" smtClean="0"/>
              <a:t>. </a:t>
            </a:r>
          </a:p>
          <a:p>
            <a:endParaRPr lang="zh-TW"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New Trade Agreements?</a:t>
            </a:r>
            <a:endParaRPr lang="zh-TW" altLang="en-US" dirty="0"/>
          </a:p>
        </p:txBody>
      </p:sp>
      <p:sp>
        <p:nvSpPr>
          <p:cNvPr id="3" name="Content Placeholder 2"/>
          <p:cNvSpPr>
            <a:spLocks noGrp="1"/>
          </p:cNvSpPr>
          <p:nvPr>
            <p:ph idx="1"/>
          </p:nvPr>
        </p:nvSpPr>
        <p:spPr/>
        <p:txBody>
          <a:bodyPr>
            <a:normAutofit/>
          </a:bodyPr>
          <a:lstStyle/>
          <a:p>
            <a:pPr>
              <a:buNone/>
            </a:pPr>
            <a:r>
              <a:rPr lang="en-US" altLang="zh-TW" sz="2200" dirty="0" smtClean="0"/>
              <a:t>	Trans-Pacific Partnership: US-backed, </a:t>
            </a:r>
            <a:r>
              <a:rPr lang="en-US" altLang="zh-TW" sz="2200" dirty="0" smtClean="0"/>
              <a:t>to "enhance trade and investment among the TPP partner countries, to promote innovation, economic growth and development, and to support the creation and retention of jobs</a:t>
            </a:r>
            <a:r>
              <a:rPr lang="en-US" altLang="zh-TW" sz="2200" dirty="0" smtClean="0"/>
              <a:t>.” </a:t>
            </a:r>
            <a:r>
              <a:rPr lang="en-US" altLang="zh-TW" sz="2200" dirty="0" smtClean="0"/>
              <a:t>“WTO-plus approach.” </a:t>
            </a:r>
            <a:r>
              <a:rPr lang="en-US" altLang="zh-TW" sz="2200" dirty="0" smtClean="0"/>
              <a:t>Affecting </a:t>
            </a:r>
            <a:r>
              <a:rPr lang="en-US" altLang="zh-TW" sz="2200" dirty="0" smtClean="0"/>
              <a:t>trade in goods, rules of origin, trade remedies</a:t>
            </a:r>
            <a:r>
              <a:rPr lang="en-US" altLang="zh-TW" sz="2200" dirty="0" smtClean="0"/>
              <a:t>, food safety, </a:t>
            </a:r>
            <a:r>
              <a:rPr lang="en-US" altLang="zh-TW" sz="2200" dirty="0" smtClean="0"/>
              <a:t>technical barriers to trade, trade in services, intellectual property, government procurement and competition </a:t>
            </a:r>
            <a:r>
              <a:rPr lang="en-US" altLang="zh-TW" sz="2200" dirty="0" smtClean="0"/>
              <a:t>policy. Incl. regulatory coherence, competitiveness </a:t>
            </a:r>
            <a:r>
              <a:rPr lang="en-US" altLang="zh-TW" sz="2200" dirty="0" smtClean="0"/>
              <a:t>and business </a:t>
            </a:r>
            <a:r>
              <a:rPr lang="en-US" altLang="zh-TW" sz="2200" dirty="0" smtClean="0"/>
              <a:t>facilitation (incl. supply chain development), encourages trade by small and medium size business. APEC-focused.</a:t>
            </a:r>
            <a:r>
              <a:rPr lang="en-US" altLang="zh-TW" sz="2200" dirty="0" smtClean="0"/>
              <a:t> </a:t>
            </a:r>
            <a:r>
              <a:rPr lang="en-US" altLang="zh-TW" sz="2200" dirty="0" smtClean="0"/>
              <a:t>:</a:t>
            </a:r>
            <a:r>
              <a:rPr lang="en-US" altLang="zh-TW" sz="2200" dirty="0" smtClean="0"/>
              <a:t> TPP is said to have </a:t>
            </a:r>
            <a:r>
              <a:rPr lang="en-US" altLang="zh-TW" sz="2200" u="sng" dirty="0" smtClean="0"/>
              <a:t>a more demanding set of commitments</a:t>
            </a:r>
            <a:r>
              <a:rPr lang="en-US" altLang="zh-TW" sz="2200" dirty="0" smtClean="0"/>
              <a:t>—intellectual property rights, labor standards, competition policy, investment rules, the environment, and the role of state-owned enterprises</a:t>
            </a:r>
            <a:r>
              <a:rPr lang="en-US" altLang="zh-TW" sz="2200" dirty="0" smtClean="0"/>
              <a: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TW" dirty="0" smtClean="0"/>
              <a:t>Investment Banks </a:t>
            </a:r>
            <a:endParaRPr lang="zh-TW" altLang="en-US" dirty="0"/>
          </a:p>
        </p:txBody>
      </p:sp>
      <p:sp>
        <p:nvSpPr>
          <p:cNvPr id="3" name="Content Placeholder 2"/>
          <p:cNvSpPr>
            <a:spLocks noGrp="1"/>
          </p:cNvSpPr>
          <p:nvPr>
            <p:ph idx="1"/>
          </p:nvPr>
        </p:nvSpPr>
        <p:spPr/>
        <p:txBody>
          <a:bodyPr>
            <a:normAutofit/>
          </a:bodyPr>
          <a:lstStyle/>
          <a:p>
            <a:pPr>
              <a:spcBef>
                <a:spcPts val="1800"/>
              </a:spcBef>
            </a:pPr>
            <a:r>
              <a:rPr lang="en-US" altLang="zh-TW" sz="2400" dirty="0" smtClean="0"/>
              <a:t>Asian Development Bank: est. 1966, 67 members, capital $165 </a:t>
            </a:r>
            <a:r>
              <a:rPr lang="en-US" altLang="zh-TW" sz="2400" dirty="0" err="1" smtClean="0"/>
              <a:t>bln</a:t>
            </a:r>
            <a:r>
              <a:rPr lang="en-US" altLang="zh-TW" sz="2400" dirty="0" smtClean="0"/>
              <a:t>, lending about $10-12 </a:t>
            </a:r>
            <a:r>
              <a:rPr lang="en-US" altLang="zh-TW" sz="2400" dirty="0" err="1" smtClean="0"/>
              <a:t>bln</a:t>
            </a:r>
            <a:r>
              <a:rPr lang="en-US" altLang="zh-TW" sz="2400" dirty="0" smtClean="0"/>
              <a:t>/yr. (hard/soft loans) . Based in Manila. </a:t>
            </a:r>
          </a:p>
          <a:p>
            <a:pPr>
              <a:spcBef>
                <a:spcPts val="1800"/>
              </a:spcBef>
            </a:pPr>
            <a:r>
              <a:rPr lang="en-US" altLang="zh-TW" sz="2400" dirty="0" smtClean="0"/>
              <a:t>Asian Infrastructure Investment Bank: est. 2014, 57 members, </a:t>
            </a:r>
            <a:r>
              <a:rPr lang="en-US" altLang="zh-TW" sz="2400" dirty="0" smtClean="0"/>
              <a:t>capital base $50 </a:t>
            </a:r>
            <a:r>
              <a:rPr lang="en-US" altLang="zh-TW" sz="2400" dirty="0" err="1" smtClean="0"/>
              <a:t>bln</a:t>
            </a:r>
            <a:r>
              <a:rPr lang="en-US" altLang="zh-TW" sz="2400" dirty="0" smtClean="0"/>
              <a:t> </a:t>
            </a:r>
            <a:r>
              <a:rPr lang="en-US" altLang="zh-TW" sz="2400" dirty="0" smtClean="0"/>
              <a:t>growing to $100 </a:t>
            </a:r>
            <a:r>
              <a:rPr lang="en-US" altLang="zh-TW" sz="2400" dirty="0" err="1" smtClean="0"/>
              <a:t>bln</a:t>
            </a:r>
            <a:r>
              <a:rPr lang="en-US" altLang="zh-TW" sz="2400" dirty="0" smtClean="0"/>
              <a:t>. (ADB: region needs est. $8 trillion infrastructure investment 2010-20), based in Beijing.  </a:t>
            </a:r>
          </a:p>
          <a:p>
            <a:pPr>
              <a:spcBef>
                <a:spcPts val="1800"/>
              </a:spcBef>
            </a:pPr>
            <a:r>
              <a:rPr lang="en-US" altLang="zh-TW" sz="2400" dirty="0" smtClean="0"/>
              <a:t>New Development Bank (aka BRICS Bank): est. 2014, 5 members, </a:t>
            </a:r>
            <a:r>
              <a:rPr lang="en-US" altLang="zh-TW" sz="2400" dirty="0" smtClean="0"/>
              <a:t>capital base </a:t>
            </a:r>
            <a:r>
              <a:rPr lang="en-US" altLang="zh-TW" sz="2400" dirty="0" smtClean="0"/>
              <a:t>$50 </a:t>
            </a:r>
            <a:r>
              <a:rPr lang="en-US" altLang="zh-TW" sz="2400" dirty="0" err="1" smtClean="0"/>
              <a:t>bln</a:t>
            </a:r>
            <a:r>
              <a:rPr lang="en-US" altLang="zh-TW" sz="2400" dirty="0" smtClean="0"/>
              <a:t> ($10 </a:t>
            </a:r>
            <a:r>
              <a:rPr lang="en-US" altLang="zh-TW" sz="2400" dirty="0" err="1" smtClean="0"/>
              <a:t>bln</a:t>
            </a:r>
            <a:r>
              <a:rPr lang="en-US" altLang="zh-TW" sz="2400" dirty="0" smtClean="0"/>
              <a:t> paid-in, rest on demand) </a:t>
            </a:r>
            <a:r>
              <a:rPr lang="en-US" altLang="zh-TW" sz="2400" dirty="0" err="1" smtClean="0"/>
              <a:t>bln</a:t>
            </a:r>
            <a:r>
              <a:rPr lang="en-US" altLang="zh-TW" sz="2400" dirty="0" smtClean="0"/>
              <a:t> </a:t>
            </a:r>
            <a:r>
              <a:rPr lang="en-US" altLang="zh-TW" sz="2400" dirty="0" err="1" smtClean="0"/>
              <a:t>growning</a:t>
            </a:r>
            <a:r>
              <a:rPr lang="en-US" altLang="zh-TW" sz="2400" dirty="0" smtClean="0"/>
              <a:t> to $100 </a:t>
            </a:r>
            <a:r>
              <a:rPr lang="en-US" altLang="zh-TW" sz="2400" dirty="0" err="1" smtClean="0"/>
              <a:t>bln</a:t>
            </a:r>
            <a:r>
              <a:rPr lang="en-US" altLang="zh-TW" sz="2400" dirty="0" smtClean="0"/>
              <a:t> (of which China contr. $41 </a:t>
            </a:r>
            <a:r>
              <a:rPr lang="en-US" altLang="zh-TW" sz="2400" dirty="0" err="1" smtClean="0"/>
              <a:t>bln</a:t>
            </a:r>
            <a:r>
              <a:rPr lang="en-US" altLang="zh-TW" sz="2400" dirty="0" smtClean="0"/>
              <a:t>). Lending to start in 2016.   Based in Shanghai.</a:t>
            </a:r>
            <a:endParaRPr lang="zh-TW" alt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2200"/>
            <a:ext cx="8229600" cy="1143000"/>
          </a:xfrm>
        </p:spPr>
        <p:txBody>
          <a:bodyPr/>
          <a:lstStyle/>
          <a:p>
            <a:r>
              <a:rPr lang="en-NZ" dirty="0" smtClean="0"/>
              <a:t>END </a:t>
            </a:r>
            <a:endParaRPr lang="en-NZ" dirty="0"/>
          </a:p>
        </p:txBody>
      </p:sp>
    </p:spTree>
    <p:extLst>
      <p:ext uri="{BB962C8B-B14F-4D97-AF65-F5344CB8AC3E}">
        <p14:creationId xmlns:p14="http://schemas.microsoft.com/office/powerpoint/2010/main" xmlns="" val="1548310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rmAutofit fontScale="92500" lnSpcReduction="20000"/>
          </a:bodyPr>
          <a:lstStyle/>
          <a:p>
            <a:pPr algn="r"/>
            <a:r>
              <a:rPr lang="en-US" sz="2400" dirty="0"/>
              <a:t>Asia-Pacific is a relatively new name. The new </a:t>
            </a:r>
            <a:r>
              <a:rPr lang="en-US" sz="2400" dirty="0" smtClean="0"/>
              <a:t>century </a:t>
            </a:r>
            <a:r>
              <a:rPr lang="en-US" sz="2400" dirty="0"/>
              <a:t>has been called ‘the Pacific Century</a:t>
            </a:r>
            <a:r>
              <a:rPr lang="en-US" sz="2400" dirty="0" smtClean="0"/>
              <a:t>’</a:t>
            </a:r>
          </a:p>
          <a:p>
            <a:pPr algn="r"/>
            <a:endParaRPr lang="en-US" sz="2400" dirty="0" smtClean="0"/>
          </a:p>
          <a:p>
            <a:pPr algn="r"/>
            <a:r>
              <a:rPr lang="en-US" sz="2400" dirty="0"/>
              <a:t>“Asia-Pacific” constitutes an imprecise geographical </a:t>
            </a:r>
            <a:r>
              <a:rPr lang="en-US" sz="2400" dirty="0" smtClean="0"/>
              <a:t>descriptor. </a:t>
            </a:r>
            <a:r>
              <a:rPr lang="en-US" sz="2400" dirty="0"/>
              <a:t>popular from the late </a:t>
            </a:r>
            <a:r>
              <a:rPr lang="en-US" sz="2400" dirty="0" smtClean="0"/>
              <a:t>1980s</a:t>
            </a:r>
          </a:p>
          <a:p>
            <a:pPr algn="r">
              <a:buNone/>
            </a:pPr>
            <a:r>
              <a:rPr lang="en-US" sz="2400" dirty="0" smtClean="0"/>
              <a:t> </a:t>
            </a:r>
          </a:p>
          <a:p>
            <a:pPr algn="r"/>
            <a:r>
              <a:rPr lang="en-US" sz="2400" dirty="0"/>
              <a:t>The inclusion of </a:t>
            </a:r>
            <a:r>
              <a:rPr lang="en-US" sz="2400" dirty="0" smtClean="0"/>
              <a:t>other countries is largely </a:t>
            </a:r>
            <a:r>
              <a:rPr lang="en-US" sz="2400" dirty="0"/>
              <a:t>based upon the economic relationships between </a:t>
            </a:r>
            <a:r>
              <a:rPr lang="en-US" sz="2400" dirty="0" smtClean="0"/>
              <a:t>them </a:t>
            </a:r>
            <a:r>
              <a:rPr lang="en-US" sz="2400" dirty="0"/>
              <a:t>and their East Asian trading </a:t>
            </a:r>
            <a:r>
              <a:rPr lang="en-US" sz="2400" dirty="0" smtClean="0"/>
              <a:t>partners</a:t>
            </a:r>
          </a:p>
          <a:p>
            <a:pPr algn="r">
              <a:buNone/>
            </a:pPr>
            <a:r>
              <a:rPr lang="en-US" sz="2400" dirty="0" smtClean="0"/>
              <a:t> </a:t>
            </a:r>
          </a:p>
          <a:p>
            <a:pPr algn="r"/>
            <a:r>
              <a:rPr lang="en-US" sz="2400" dirty="0" smtClean="0"/>
              <a:t>United States constitutes the hegemonic power within the Pacific Rim </a:t>
            </a:r>
          </a:p>
          <a:p>
            <a:pPr algn="r"/>
            <a:endParaRPr lang="en-US" sz="2400" dirty="0" smtClean="0"/>
          </a:p>
          <a:p>
            <a:pPr algn="r"/>
            <a:r>
              <a:rPr lang="en-US" sz="2400" dirty="0" smtClean="0"/>
              <a:t>APEC has helped to understand and define the notion of a wide Asia-Pacific region.</a:t>
            </a:r>
            <a:endParaRPr lang="en-US" sz="2400" dirty="0"/>
          </a:p>
        </p:txBody>
      </p:sp>
      <p:sp>
        <p:nvSpPr>
          <p:cNvPr id="2" name="Title 1"/>
          <p:cNvSpPr>
            <a:spLocks noGrp="1"/>
          </p:cNvSpPr>
          <p:nvPr>
            <p:ph type="title"/>
          </p:nvPr>
        </p:nvSpPr>
        <p:spPr>
          <a:xfrm>
            <a:off x="457200" y="457200"/>
            <a:ext cx="8229600" cy="914400"/>
          </a:xfrm>
        </p:spPr>
        <p:txBody>
          <a:bodyPr>
            <a:normAutofit fontScale="90000"/>
          </a:bodyPr>
          <a:lstStyle/>
          <a:p>
            <a:pPr algn="ctr"/>
            <a:r>
              <a:rPr lang="en-US" sz="2700" i="1" dirty="0"/>
              <a:t>When and how did the term </a:t>
            </a:r>
            <a:r>
              <a:rPr lang="en-US" sz="2700" i="1" dirty="0" smtClean="0"/>
              <a:t>‘Asia-Pacific’ </a:t>
            </a:r>
            <a:r>
              <a:rPr lang="en-US" sz="2700" i="1" dirty="0"/>
              <a:t>arise?</a:t>
            </a:r>
            <a:r>
              <a:rPr lang="en-US" dirty="0"/>
              <a:t/>
            </a:r>
            <a:br>
              <a:rPr lang="en-US" dirty="0"/>
            </a:br>
            <a:endParaRPr lang="en-US" dirty="0"/>
          </a:p>
        </p:txBody>
      </p:sp>
    </p:spTree>
    <p:extLst>
      <p:ext uri="{BB962C8B-B14F-4D97-AF65-F5344CB8AC3E}">
        <p14:creationId xmlns:p14="http://schemas.microsoft.com/office/powerpoint/2010/main" xmlns="" val="1031075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3124200" cy="3733800"/>
          </a:xfrm>
        </p:spPr>
        <p:txBody>
          <a:bodyPr>
            <a:normAutofit fontScale="92500" lnSpcReduction="10000"/>
          </a:bodyPr>
          <a:lstStyle/>
          <a:p>
            <a:endParaRPr lang="en-US" dirty="0" smtClean="0"/>
          </a:p>
          <a:p>
            <a:r>
              <a:rPr lang="en-US" sz="2400" dirty="0" smtClean="0"/>
              <a:t>This region would comprise approximately 41% of the world's population, approximately 56% of world GDP and about 49% of world trade. (APEC estimations)</a:t>
            </a:r>
          </a:p>
          <a:p>
            <a:endParaRPr lang="en-US" dirty="0"/>
          </a:p>
        </p:txBody>
      </p:sp>
      <p:sp>
        <p:nvSpPr>
          <p:cNvPr id="2" name="Title 1"/>
          <p:cNvSpPr>
            <a:spLocks noGrp="1"/>
          </p:cNvSpPr>
          <p:nvPr>
            <p:ph type="title"/>
          </p:nvPr>
        </p:nvSpPr>
        <p:spPr/>
        <p:txBody>
          <a:bodyPr>
            <a:normAutofit/>
          </a:bodyPr>
          <a:lstStyle/>
          <a:p>
            <a:r>
              <a:rPr lang="en-US" sz="2400" b="1" dirty="0" smtClean="0"/>
              <a:t>Asia-Pacific Regional Map and APEC Members</a:t>
            </a:r>
            <a:endParaRPr lang="en-US" sz="2400" dirty="0"/>
          </a:p>
        </p:txBody>
      </p:sp>
      <p:pic>
        <p:nvPicPr>
          <p:cNvPr id="4" name="Picture 3"/>
          <p:cNvPicPr/>
          <p:nvPr/>
        </p:nvPicPr>
        <p:blipFill>
          <a:blip r:embed="rId2" cstate="print"/>
          <a:srcRect/>
          <a:stretch>
            <a:fillRect/>
          </a:stretch>
        </p:blipFill>
        <p:spPr bwMode="auto">
          <a:xfrm>
            <a:off x="3657600" y="1676400"/>
            <a:ext cx="5181600" cy="4038600"/>
          </a:xfrm>
          <a:prstGeom prst="rect">
            <a:avLst/>
          </a:prstGeom>
          <a:solidFill>
            <a:srgbClr val="FFFFFF"/>
          </a:solidFill>
          <a:ln w="9525">
            <a:noFill/>
            <a:miter lim="800000"/>
            <a:headEnd/>
            <a:tailEnd/>
          </a:ln>
        </p:spPr>
      </p:pic>
    </p:spTree>
    <p:extLst>
      <p:ext uri="{BB962C8B-B14F-4D97-AF65-F5344CB8AC3E}">
        <p14:creationId xmlns:p14="http://schemas.microsoft.com/office/powerpoint/2010/main" xmlns="" val="193198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639762"/>
          </a:xfrm>
        </p:spPr>
        <p:txBody>
          <a:bodyPr/>
          <a:lstStyle/>
          <a:p>
            <a:pPr algn="l"/>
            <a:r>
              <a:rPr lang="en-US" altLang="zh-TW" sz="2000" b="1" dirty="0" smtClean="0">
                <a:latin typeface="Palatino Linotype" pitchFamily="18" charset="0"/>
                <a:ea typeface="新細明體" charset="-120"/>
              </a:rPr>
              <a:t>What </a:t>
            </a:r>
            <a:r>
              <a:rPr lang="en-US" altLang="zh-TW" sz="2000" b="1" dirty="0">
                <a:latin typeface="Palatino Linotype" pitchFamily="18" charset="0"/>
                <a:ea typeface="新細明體" charset="-120"/>
              </a:rPr>
              <a:t>is multilateralism?</a:t>
            </a:r>
          </a:p>
        </p:txBody>
      </p:sp>
      <p:sp>
        <p:nvSpPr>
          <p:cNvPr id="40963" name="Rectangle 3"/>
          <p:cNvSpPr>
            <a:spLocks noGrp="1" noChangeArrowheads="1"/>
          </p:cNvSpPr>
          <p:nvPr>
            <p:ph type="body" idx="1"/>
          </p:nvPr>
        </p:nvSpPr>
        <p:spPr>
          <a:xfrm>
            <a:off x="457200" y="1066800"/>
            <a:ext cx="8229600" cy="5562600"/>
          </a:xfrm>
        </p:spPr>
        <p:txBody>
          <a:bodyPr/>
          <a:lstStyle/>
          <a:p>
            <a:pPr>
              <a:lnSpc>
                <a:spcPct val="80000"/>
              </a:lnSpc>
              <a:buFontTx/>
              <a:buNone/>
            </a:pPr>
            <a:r>
              <a:rPr lang="en-US" altLang="zh-TW" sz="1600" dirty="0">
                <a:latin typeface="Palatino Linotype" pitchFamily="18" charset="0"/>
                <a:ea typeface="新細明體" charset="-120"/>
              </a:rPr>
              <a:t>“the practice of coordinating national policies in groups of three or</a:t>
            </a:r>
          </a:p>
          <a:p>
            <a:pPr>
              <a:lnSpc>
                <a:spcPct val="80000"/>
              </a:lnSpc>
              <a:buFontTx/>
              <a:buNone/>
            </a:pPr>
            <a:r>
              <a:rPr lang="en-US" altLang="zh-TW" sz="1600" dirty="0">
                <a:latin typeface="Palatino Linotype" pitchFamily="18" charset="0"/>
                <a:ea typeface="新細明體" charset="-120"/>
              </a:rPr>
              <a:t>  more states.” </a:t>
            </a:r>
          </a:p>
          <a:p>
            <a:pPr>
              <a:lnSpc>
                <a:spcPct val="80000"/>
              </a:lnSpc>
              <a:buFontTx/>
              <a:buNone/>
            </a:pPr>
            <a:r>
              <a:rPr lang="en-US" altLang="zh-TW" sz="1200" dirty="0">
                <a:latin typeface="Palatino Linotype" pitchFamily="18" charset="0"/>
                <a:ea typeface="新細明體" charset="-120"/>
              </a:rPr>
              <a:t>(Robert </a:t>
            </a:r>
            <a:r>
              <a:rPr lang="en-US" altLang="zh-TW" sz="1200" dirty="0" err="1">
                <a:latin typeface="Palatino Linotype" pitchFamily="18" charset="0"/>
                <a:ea typeface="新細明體" charset="-120"/>
              </a:rPr>
              <a:t>Keohane</a:t>
            </a:r>
            <a:r>
              <a:rPr lang="en-US" altLang="zh-TW" sz="1200" dirty="0">
                <a:latin typeface="Palatino Linotype" pitchFamily="18" charset="0"/>
                <a:ea typeface="新細明體" charset="-120"/>
              </a:rPr>
              <a:t> in “Multilateralism: An Agenda for Research.” </a:t>
            </a:r>
            <a:r>
              <a:rPr lang="en-US" altLang="zh-TW" sz="1200" i="1" dirty="0">
                <a:latin typeface="Palatino Linotype" pitchFamily="18" charset="0"/>
                <a:ea typeface="新細明體" charset="-120"/>
              </a:rPr>
              <a:t>International Journal</a:t>
            </a:r>
            <a:r>
              <a:rPr lang="en-US" altLang="zh-TW" sz="1200" dirty="0">
                <a:latin typeface="Palatino Linotype" pitchFamily="18" charset="0"/>
                <a:ea typeface="新細明體" charset="-120"/>
              </a:rPr>
              <a:t>, 45,</a:t>
            </a:r>
          </a:p>
          <a:p>
            <a:pPr>
              <a:lnSpc>
                <a:spcPct val="80000"/>
              </a:lnSpc>
              <a:buFontTx/>
              <a:buNone/>
            </a:pPr>
            <a:r>
              <a:rPr lang="en-US" altLang="zh-TW" sz="1200" dirty="0">
                <a:latin typeface="Palatino Linotype" pitchFamily="18" charset="0"/>
                <a:ea typeface="新細明體" charset="-120"/>
              </a:rPr>
              <a:t>Autumn 1990)</a:t>
            </a:r>
          </a:p>
          <a:p>
            <a:pPr>
              <a:lnSpc>
                <a:spcPct val="80000"/>
              </a:lnSpc>
              <a:buFontTx/>
              <a:buNone/>
            </a:pPr>
            <a:endParaRPr lang="en-US" altLang="zh-TW" sz="1200" dirty="0">
              <a:latin typeface="Palatino Linotype" pitchFamily="18" charset="0"/>
              <a:ea typeface="新細明體" charset="-120"/>
            </a:endParaRPr>
          </a:p>
          <a:p>
            <a:pPr>
              <a:lnSpc>
                <a:spcPct val="80000"/>
              </a:lnSpc>
              <a:buFontTx/>
              <a:buNone/>
            </a:pPr>
            <a:r>
              <a:rPr lang="en-US" altLang="zh-TW" sz="1600" b="1" dirty="0">
                <a:latin typeface="Palatino Linotype" pitchFamily="18" charset="0"/>
                <a:ea typeface="新細明體" charset="-120"/>
              </a:rPr>
              <a:t>Why…multilateralism? </a:t>
            </a:r>
          </a:p>
          <a:p>
            <a:pPr>
              <a:lnSpc>
                <a:spcPct val="80000"/>
              </a:lnSpc>
              <a:buFontTx/>
              <a:buNone/>
            </a:pPr>
            <a:endParaRPr lang="en-US" altLang="zh-TW" sz="1400" dirty="0">
              <a:latin typeface="Palatino Linotype" pitchFamily="18" charset="0"/>
              <a:ea typeface="新細明體" charset="-120"/>
            </a:endParaRPr>
          </a:p>
          <a:p>
            <a:pPr>
              <a:lnSpc>
                <a:spcPct val="80000"/>
              </a:lnSpc>
              <a:buFontTx/>
              <a:buNone/>
            </a:pPr>
            <a:r>
              <a:rPr lang="en-US" altLang="zh-TW" sz="1600" b="1" dirty="0">
                <a:latin typeface="Palatino Linotype" pitchFamily="18" charset="0"/>
                <a:ea typeface="新細明體" charset="-120"/>
              </a:rPr>
              <a:t>The challenges of security, peacekeeping, disease control, human rights</a:t>
            </a:r>
          </a:p>
          <a:p>
            <a:pPr>
              <a:lnSpc>
                <a:spcPct val="80000"/>
              </a:lnSpc>
              <a:buFontTx/>
              <a:buNone/>
            </a:pPr>
            <a:r>
              <a:rPr lang="en-US" altLang="zh-TW" sz="1600" b="1" dirty="0">
                <a:latin typeface="Palatino Linotype" pitchFamily="18" charset="0"/>
                <a:ea typeface="新細明體" charset="-120"/>
              </a:rPr>
              <a:t>violations, and pollution, among others, are too vast and complex for any </a:t>
            </a:r>
          </a:p>
          <a:p>
            <a:pPr>
              <a:lnSpc>
                <a:spcPct val="80000"/>
              </a:lnSpc>
              <a:buFontTx/>
              <a:buNone/>
            </a:pPr>
            <a:r>
              <a:rPr lang="en-US" altLang="zh-TW" sz="1600" b="1" dirty="0">
                <a:latin typeface="Palatino Linotype" pitchFamily="18" charset="0"/>
                <a:ea typeface="新細明體" charset="-120"/>
              </a:rPr>
              <a:t>nation or group of nations, no matter how powerful, to effectively manage on</a:t>
            </a:r>
          </a:p>
          <a:p>
            <a:pPr>
              <a:lnSpc>
                <a:spcPct val="80000"/>
              </a:lnSpc>
              <a:buFontTx/>
              <a:buNone/>
            </a:pPr>
            <a:r>
              <a:rPr lang="en-US" altLang="zh-TW" sz="1600" b="1" dirty="0">
                <a:latin typeface="Palatino Linotype" pitchFamily="18" charset="0"/>
                <a:ea typeface="新細明體" charset="-120"/>
              </a:rPr>
              <a:t>its own.</a:t>
            </a:r>
          </a:p>
          <a:p>
            <a:pPr>
              <a:lnSpc>
                <a:spcPct val="80000"/>
              </a:lnSpc>
              <a:buFontTx/>
              <a:buNone/>
            </a:pPr>
            <a:endParaRPr lang="en-US" altLang="zh-TW" sz="1600" b="1" dirty="0">
              <a:latin typeface="Palatino Linotype" pitchFamily="18" charset="0"/>
              <a:ea typeface="新細明體" charset="-120"/>
            </a:endParaRPr>
          </a:p>
          <a:p>
            <a:pPr>
              <a:lnSpc>
                <a:spcPct val="80000"/>
              </a:lnSpc>
              <a:buFontTx/>
              <a:buNone/>
            </a:pPr>
            <a:r>
              <a:rPr lang="en-US" altLang="zh-TW" sz="1400" b="1" dirty="0">
                <a:latin typeface="Palatino Linotype" pitchFamily="18" charset="0"/>
                <a:ea typeface="新細明體" charset="-120"/>
              </a:rPr>
              <a:t>{terrorism, cross-border drug trafficking, human trafficking, pandemics, </a:t>
            </a:r>
          </a:p>
          <a:p>
            <a:pPr>
              <a:lnSpc>
                <a:spcPct val="80000"/>
              </a:lnSpc>
              <a:buFontTx/>
              <a:buNone/>
            </a:pPr>
            <a:r>
              <a:rPr lang="en-US" altLang="zh-TW" sz="1400" b="1" dirty="0">
                <a:latin typeface="Palatino Linotype" pitchFamily="18" charset="0"/>
                <a:ea typeface="新細明體" charset="-120"/>
              </a:rPr>
              <a:t>environmental disasters etc</a:t>
            </a:r>
            <a:r>
              <a:rPr lang="en-US" altLang="zh-TW" sz="1400" b="1" dirty="0" smtClean="0">
                <a:latin typeface="Palatino Linotype" pitchFamily="18" charset="0"/>
                <a:ea typeface="新細明體" charset="-120"/>
              </a:rPr>
              <a:t>.}</a:t>
            </a:r>
          </a:p>
          <a:p>
            <a:pPr>
              <a:lnSpc>
                <a:spcPct val="80000"/>
              </a:lnSpc>
              <a:buFontTx/>
              <a:buNone/>
            </a:pPr>
            <a:endParaRPr lang="en-US" altLang="zh-TW" sz="1400" b="1" dirty="0" smtClean="0">
              <a:latin typeface="Palatino Linotype" pitchFamily="18" charset="0"/>
              <a:ea typeface="新細明體" charset="-120"/>
            </a:endParaRPr>
          </a:p>
          <a:p>
            <a:pPr>
              <a:lnSpc>
                <a:spcPct val="80000"/>
              </a:lnSpc>
              <a:buFontTx/>
              <a:buNone/>
            </a:pPr>
            <a:r>
              <a:rPr lang="en-US" altLang="zh-TW" sz="1400" b="1" dirty="0" smtClean="0">
                <a:latin typeface="Palatino Linotype" pitchFamily="18" charset="0"/>
                <a:ea typeface="新細明體" charset="-120"/>
              </a:rPr>
              <a:t>What examples in your countries where multilateralism is occurring? Should be occurring?  </a:t>
            </a:r>
            <a:endParaRPr lang="en-US" altLang="zh-TW" sz="1400" b="1" dirty="0">
              <a:latin typeface="Palatino Linotype" pitchFamily="18" charset="0"/>
              <a:ea typeface="新細明體" charset="-120"/>
            </a:endParaRPr>
          </a:p>
          <a:p>
            <a:pPr>
              <a:lnSpc>
                <a:spcPct val="80000"/>
              </a:lnSpc>
              <a:buFontTx/>
              <a:buNone/>
            </a:pPr>
            <a:endParaRPr lang="en-US" altLang="zh-TW" sz="1400" b="1" dirty="0">
              <a:latin typeface="Palatino Linotype" pitchFamily="18" charset="0"/>
              <a:ea typeface="新細明體" charset="-120"/>
            </a:endParaRPr>
          </a:p>
          <a:p>
            <a:pPr>
              <a:lnSpc>
                <a:spcPct val="80000"/>
              </a:lnSpc>
              <a:buFontTx/>
              <a:buNone/>
            </a:pPr>
            <a:r>
              <a:rPr lang="en-US" altLang="zh-TW" sz="1600" b="1" dirty="0">
                <a:latin typeface="Palatino Linotype" pitchFamily="18" charset="0"/>
                <a:ea typeface="新細明體" charset="-120"/>
              </a:rPr>
              <a:t>Objectives of multilateralism</a:t>
            </a:r>
          </a:p>
          <a:p>
            <a:pPr>
              <a:lnSpc>
                <a:spcPct val="80000"/>
              </a:lnSpc>
              <a:buFontTx/>
              <a:buNone/>
            </a:pPr>
            <a:endParaRPr lang="en-US" altLang="zh-TW" sz="1400" b="1" dirty="0">
              <a:latin typeface="Palatino Linotype" pitchFamily="18" charset="0"/>
              <a:ea typeface="新細明體" charset="-120"/>
            </a:endParaRPr>
          </a:p>
          <a:p>
            <a:pPr>
              <a:lnSpc>
                <a:spcPct val="80000"/>
              </a:lnSpc>
            </a:pPr>
            <a:r>
              <a:rPr lang="en-US" altLang="zh-TW" sz="1600" dirty="0">
                <a:latin typeface="Palatino Linotype" pitchFamily="18" charset="0"/>
                <a:ea typeface="新細明體" charset="-120"/>
              </a:rPr>
              <a:t>to foster constructive dialogue and regular consultations on political, economic</a:t>
            </a:r>
          </a:p>
          <a:p>
            <a:pPr>
              <a:lnSpc>
                <a:spcPct val="80000"/>
              </a:lnSpc>
              <a:buFontTx/>
              <a:buNone/>
            </a:pPr>
            <a:r>
              <a:rPr lang="en-US" altLang="zh-TW" sz="1600" dirty="0">
                <a:latin typeface="Palatino Linotype" pitchFamily="18" charset="0"/>
                <a:ea typeface="新細明體" charset="-120"/>
              </a:rPr>
              <a:t>       and security issues of common interest and concern; and,</a:t>
            </a:r>
          </a:p>
          <a:p>
            <a:pPr>
              <a:lnSpc>
                <a:spcPct val="80000"/>
              </a:lnSpc>
              <a:buFontTx/>
              <a:buNone/>
            </a:pPr>
            <a:endParaRPr lang="en-US" altLang="zh-TW" sz="1600" dirty="0">
              <a:latin typeface="Palatino Linotype" pitchFamily="18" charset="0"/>
              <a:ea typeface="新細明體" charset="-120"/>
            </a:endParaRPr>
          </a:p>
          <a:p>
            <a:pPr>
              <a:lnSpc>
                <a:spcPct val="80000"/>
              </a:lnSpc>
            </a:pPr>
            <a:r>
              <a:rPr lang="en-US" altLang="zh-TW" sz="1600" dirty="0">
                <a:latin typeface="Palatino Linotype" pitchFamily="18" charset="0"/>
                <a:ea typeface="新細明體" charset="-120"/>
              </a:rPr>
              <a:t>to make significant contributions to efforts towards confidence-building and </a:t>
            </a:r>
          </a:p>
          <a:p>
            <a:pPr>
              <a:lnSpc>
                <a:spcPct val="80000"/>
              </a:lnSpc>
              <a:buFontTx/>
              <a:buNone/>
            </a:pPr>
            <a:r>
              <a:rPr lang="en-US" altLang="zh-TW" sz="1600" dirty="0">
                <a:latin typeface="Palatino Linotype" pitchFamily="18" charset="0"/>
                <a:ea typeface="新細明體" charset="-120"/>
              </a:rPr>
              <a:t>       preventive diplomacy</a:t>
            </a:r>
          </a:p>
          <a:p>
            <a:pPr>
              <a:lnSpc>
                <a:spcPct val="80000"/>
              </a:lnSpc>
              <a:buFontTx/>
              <a:buNone/>
            </a:pPr>
            <a:endParaRPr lang="en-US" altLang="zh-TW" sz="1600" dirty="0">
              <a:latin typeface="Palatino Linotype" pitchFamily="18" charset="0"/>
              <a:ea typeface="新細明體" charset="-1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533400"/>
            <a:ext cx="8229600" cy="563562"/>
          </a:xfrm>
        </p:spPr>
        <p:txBody>
          <a:bodyPr/>
          <a:lstStyle/>
          <a:p>
            <a:pPr algn="l"/>
            <a:r>
              <a:rPr lang="en-US" altLang="zh-TW" sz="2400" b="1" dirty="0">
                <a:latin typeface="Palatino Linotype" pitchFamily="18" charset="0"/>
                <a:ea typeface="新細明體" charset="-120"/>
              </a:rPr>
              <a:t>Three Pillars of Multilateralism</a:t>
            </a:r>
          </a:p>
        </p:txBody>
      </p:sp>
      <p:sp>
        <p:nvSpPr>
          <p:cNvPr id="41987" name="Rectangle 3"/>
          <p:cNvSpPr>
            <a:spLocks noGrp="1" noChangeArrowheads="1"/>
          </p:cNvSpPr>
          <p:nvPr>
            <p:ph type="body" idx="1"/>
          </p:nvPr>
        </p:nvSpPr>
        <p:spPr>
          <a:xfrm>
            <a:off x="457200" y="1752600"/>
            <a:ext cx="8229600" cy="4495800"/>
          </a:xfrm>
        </p:spPr>
        <p:txBody>
          <a:bodyPr/>
          <a:lstStyle/>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r>
              <a:rPr lang="en-US" altLang="zh-TW" sz="1800" b="1" dirty="0">
                <a:latin typeface="Palatino Linotype" pitchFamily="18" charset="0"/>
                <a:ea typeface="新細明體" charset="-120"/>
              </a:rPr>
              <a:t>Indivisibility</a:t>
            </a:r>
            <a:r>
              <a:rPr lang="en-US" altLang="zh-TW" sz="1800" dirty="0">
                <a:latin typeface="Palatino Linotype" pitchFamily="18" charset="0"/>
                <a:ea typeface="新細明體" charset="-120"/>
              </a:rPr>
              <a:t> – </a:t>
            </a:r>
          </a:p>
          <a:p>
            <a:pPr>
              <a:lnSpc>
                <a:spcPct val="80000"/>
              </a:lnSpc>
              <a:buFontTx/>
              <a:buNone/>
            </a:pPr>
            <a:r>
              <a:rPr lang="en-US" altLang="zh-TW" sz="1800" dirty="0">
                <a:latin typeface="Palatino Linotype" pitchFamily="18" charset="0"/>
                <a:ea typeface="新細明體" charset="-120"/>
              </a:rPr>
              <a:t>the scope (both geographic and functional) over which costs and benefits are</a:t>
            </a:r>
          </a:p>
          <a:p>
            <a:pPr>
              <a:lnSpc>
                <a:spcPct val="80000"/>
              </a:lnSpc>
              <a:buFontTx/>
              <a:buNone/>
            </a:pPr>
            <a:r>
              <a:rPr lang="en-US" altLang="zh-TW" sz="1800" dirty="0">
                <a:latin typeface="Palatino Linotype" pitchFamily="18" charset="0"/>
                <a:ea typeface="新細明體" charset="-120"/>
              </a:rPr>
              <a:t>spread </a:t>
            </a:r>
          </a:p>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r>
              <a:rPr lang="en-US" altLang="zh-TW" sz="1800" b="1" dirty="0">
                <a:latin typeface="Palatino Linotype" pitchFamily="18" charset="0"/>
                <a:ea typeface="新細明體" charset="-120"/>
              </a:rPr>
              <a:t>Generalized principles of conduct</a:t>
            </a:r>
            <a:r>
              <a:rPr lang="en-US" altLang="zh-TW" sz="1800" dirty="0">
                <a:latin typeface="Palatino Linotype" pitchFamily="18" charset="0"/>
                <a:ea typeface="新細明體" charset="-120"/>
              </a:rPr>
              <a:t> -  </a:t>
            </a:r>
          </a:p>
          <a:p>
            <a:pPr>
              <a:lnSpc>
                <a:spcPct val="80000"/>
              </a:lnSpc>
              <a:buFontTx/>
              <a:buNone/>
            </a:pPr>
            <a:r>
              <a:rPr lang="en-US" altLang="zh-TW" sz="1800" dirty="0">
                <a:latin typeface="Palatino Linotype" pitchFamily="18" charset="0"/>
                <a:ea typeface="新細明體" charset="-120"/>
              </a:rPr>
              <a:t>norms exhorting general if not universal modes of relating to other states</a:t>
            </a:r>
          </a:p>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r>
              <a:rPr lang="en-US" altLang="zh-TW" sz="1800" b="1" dirty="0">
                <a:latin typeface="Palatino Linotype" pitchFamily="18" charset="0"/>
                <a:ea typeface="新細明體" charset="-120"/>
              </a:rPr>
              <a:t>Diffuse reciprocity</a:t>
            </a:r>
            <a:r>
              <a:rPr lang="en-US" altLang="zh-TW" sz="1800" dirty="0">
                <a:latin typeface="Palatino Linotype" pitchFamily="18" charset="0"/>
                <a:ea typeface="新細明體" charset="-120"/>
              </a:rPr>
              <a:t>  - </a:t>
            </a:r>
          </a:p>
          <a:p>
            <a:pPr>
              <a:lnSpc>
                <a:spcPct val="80000"/>
              </a:lnSpc>
              <a:buFontTx/>
              <a:buNone/>
            </a:pPr>
            <a:r>
              <a:rPr lang="en-US" altLang="zh-TW" sz="1800" dirty="0">
                <a:latin typeface="Palatino Linotype" pitchFamily="18" charset="0"/>
                <a:ea typeface="新細明體" charset="-120"/>
              </a:rPr>
              <a:t>Emphasizes the need for </a:t>
            </a:r>
            <a:r>
              <a:rPr lang="en-US" altLang="zh-TW" sz="1800" dirty="0" smtClean="0">
                <a:latin typeface="Palatino Linotype" pitchFamily="18" charset="0"/>
                <a:ea typeface="新細明體" charset="-120"/>
              </a:rPr>
              <a:t>a long </a:t>
            </a:r>
            <a:r>
              <a:rPr lang="en-US" altLang="zh-TW" sz="1800" dirty="0">
                <a:latin typeface="Palatino Linotype" pitchFamily="18" charset="0"/>
                <a:ea typeface="新細明體" charset="-120"/>
              </a:rPr>
              <a:t>term perspective and the need for mutual </a:t>
            </a:r>
          </a:p>
          <a:p>
            <a:pPr>
              <a:lnSpc>
                <a:spcPct val="80000"/>
              </a:lnSpc>
              <a:buFontTx/>
              <a:buNone/>
            </a:pPr>
            <a:r>
              <a:rPr lang="en-US" altLang="zh-TW" sz="1800" dirty="0">
                <a:latin typeface="Palatino Linotype" pitchFamily="18" charset="0"/>
                <a:ea typeface="新細明體" charset="-120"/>
              </a:rPr>
              <a:t>benefit on many issues rather than on a case by case </a:t>
            </a:r>
            <a:r>
              <a:rPr lang="en-US" altLang="zh-TW" sz="1800" dirty="0" smtClean="0">
                <a:latin typeface="Palatino Linotype" pitchFamily="18" charset="0"/>
                <a:ea typeface="新細明體" charset="-120"/>
              </a:rPr>
              <a:t>basis.</a:t>
            </a:r>
            <a:endParaRPr lang="en-US" altLang="zh-TW" sz="1800" dirty="0">
              <a:latin typeface="Palatino Linotype" pitchFamily="18" charset="0"/>
              <a:ea typeface="新細明體" charset="-120"/>
            </a:endParaRPr>
          </a:p>
          <a:p>
            <a:pPr>
              <a:lnSpc>
                <a:spcPct val="80000"/>
              </a:lnSpc>
              <a:buFontTx/>
              <a:buNone/>
            </a:pPr>
            <a:endParaRPr lang="en-US" altLang="zh-TW" sz="1800" dirty="0">
              <a:latin typeface="Palatino Linotype" pitchFamily="18" charset="0"/>
              <a:ea typeface="新細明體" charset="-120"/>
            </a:endParaRPr>
          </a:p>
          <a:p>
            <a:pPr>
              <a:lnSpc>
                <a:spcPct val="80000"/>
              </a:lnSpc>
              <a:buFontTx/>
              <a:buNone/>
            </a:pPr>
            <a:r>
              <a:rPr lang="en-US" altLang="zh-TW" sz="1800" dirty="0">
                <a:latin typeface="Palatino Linotype" pitchFamily="18" charset="0"/>
                <a:ea typeface="新細明體" charset="-120"/>
              </a:rPr>
              <a:t> </a:t>
            </a:r>
          </a:p>
        </p:txBody>
      </p:sp>
    </p:spTree>
    <p:extLst>
      <p:ext uri="{BB962C8B-B14F-4D97-AF65-F5344CB8AC3E}">
        <p14:creationId xmlns:p14="http://schemas.microsoft.com/office/powerpoint/2010/main" xmlns="" val="57131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Driving forces in </a:t>
            </a:r>
            <a:r>
              <a:rPr lang="en-NZ" dirty="0" smtClean="0"/>
              <a:t>Asia-Pacific -1 </a:t>
            </a:r>
            <a:endParaRPr lang="en-NZ" dirty="0"/>
          </a:p>
        </p:txBody>
      </p:sp>
      <p:sp>
        <p:nvSpPr>
          <p:cNvPr id="3" name="Content Placeholder 2"/>
          <p:cNvSpPr>
            <a:spLocks noGrp="1"/>
          </p:cNvSpPr>
          <p:nvPr>
            <p:ph idx="1"/>
          </p:nvPr>
        </p:nvSpPr>
        <p:spPr>
          <a:xfrm>
            <a:off x="533400" y="1676400"/>
            <a:ext cx="8001000" cy="4525963"/>
          </a:xfrm>
        </p:spPr>
        <p:txBody>
          <a:bodyPr/>
          <a:lstStyle/>
          <a:p>
            <a:pPr>
              <a:spcBef>
                <a:spcPts val="1800"/>
              </a:spcBef>
            </a:pPr>
            <a:r>
              <a:rPr lang="en-NZ" sz="2400" dirty="0" smtClean="0"/>
              <a:t>Increased economic integration/ interdependence of </a:t>
            </a:r>
            <a:r>
              <a:rPr lang="en-US" sz="2400" dirty="0"/>
              <a:t>trade, financial flows, </a:t>
            </a:r>
            <a:r>
              <a:rPr lang="en-US" sz="2400" dirty="0" smtClean="0"/>
              <a:t>direct investment/production, </a:t>
            </a:r>
            <a:r>
              <a:rPr lang="en-US" sz="2400" dirty="0"/>
              <a:t>and other forms of </a:t>
            </a:r>
            <a:r>
              <a:rPr lang="en-US" sz="2400" dirty="0" smtClean="0"/>
              <a:t>economic/social exchange (e.g. migrant labor, educational qualifications).  (‘markets lead, governments lag’? ), sometimes involving security risks, too (biosecurity, flight safety)  </a:t>
            </a:r>
          </a:p>
          <a:p>
            <a:pPr>
              <a:spcBef>
                <a:spcPts val="1800"/>
              </a:spcBef>
            </a:pPr>
            <a:r>
              <a:rPr lang="en-US" sz="2400" dirty="0" smtClean="0"/>
              <a:t>Continuing national security concerns that affect multiple countries (North Korea, South China Sea, terrorism), as well as non-traditional security issues (e.g. water)     </a:t>
            </a:r>
          </a:p>
          <a:p>
            <a:pPr>
              <a:spcBef>
                <a:spcPts val="1800"/>
              </a:spcBef>
            </a:pPr>
            <a:r>
              <a:rPr lang="en-US" sz="2400" dirty="0"/>
              <a:t>Regionalism is a relatively new aspect of Asia’s rise.</a:t>
            </a:r>
            <a:endParaRPr lang="en-NZ" sz="2400" dirty="0"/>
          </a:p>
          <a:p>
            <a:pPr>
              <a:spcBef>
                <a:spcPts val="1200"/>
              </a:spcBef>
            </a:pPr>
            <a:endParaRPr lang="en-US" sz="2600" dirty="0"/>
          </a:p>
          <a:p>
            <a:endParaRPr lang="en-NZ" dirty="0"/>
          </a:p>
        </p:txBody>
      </p:sp>
    </p:spTree>
    <p:extLst>
      <p:ext uri="{BB962C8B-B14F-4D97-AF65-F5344CB8AC3E}">
        <p14:creationId xmlns:p14="http://schemas.microsoft.com/office/powerpoint/2010/main" xmlns="" val="1139501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Driving forces in Asia-Pacific </a:t>
            </a:r>
            <a:r>
              <a:rPr lang="en-NZ" dirty="0" smtClean="0"/>
              <a:t>-2 </a:t>
            </a:r>
            <a:endParaRPr lang="en-NZ" dirty="0"/>
          </a:p>
        </p:txBody>
      </p:sp>
      <p:sp>
        <p:nvSpPr>
          <p:cNvPr id="3" name="Content Placeholder 2"/>
          <p:cNvSpPr>
            <a:spLocks noGrp="1"/>
          </p:cNvSpPr>
          <p:nvPr>
            <p:ph idx="1"/>
          </p:nvPr>
        </p:nvSpPr>
        <p:spPr>
          <a:xfrm>
            <a:off x="457200" y="1600201"/>
            <a:ext cx="8001000" cy="4191000"/>
          </a:xfrm>
        </p:spPr>
        <p:txBody>
          <a:bodyPr/>
          <a:lstStyle/>
          <a:p>
            <a:r>
              <a:rPr lang="en-NZ" sz="2400" dirty="0" smtClean="0"/>
              <a:t>Asia is endowed with factor advantages: </a:t>
            </a:r>
            <a:r>
              <a:rPr lang="en-US" sz="2400" dirty="0" smtClean="0"/>
              <a:t>large and diverse labor </a:t>
            </a:r>
            <a:r>
              <a:rPr lang="en-US" sz="2400" dirty="0"/>
              <a:t>forces, ample </a:t>
            </a:r>
            <a:r>
              <a:rPr lang="en-US" sz="2400" dirty="0" smtClean="0"/>
              <a:t>investment </a:t>
            </a:r>
            <a:r>
              <a:rPr lang="en-US" sz="2400" dirty="0"/>
              <a:t>resources, </a:t>
            </a:r>
            <a:r>
              <a:rPr lang="en-US" sz="2400" dirty="0" smtClean="0"/>
              <a:t>growing technological capabilities, as well as developed transport links, communication, and banking. Also, entrepreneurial spirit and, in some countries, good security.   </a:t>
            </a:r>
          </a:p>
          <a:p>
            <a:pPr>
              <a:spcBef>
                <a:spcPts val="1800"/>
              </a:spcBef>
            </a:pPr>
            <a:r>
              <a:rPr lang="en-US" sz="2400" dirty="0" smtClean="0"/>
              <a:t>Countries upward development and participation in different stages of the production networks.</a:t>
            </a:r>
          </a:p>
          <a:p>
            <a:pPr>
              <a:spcBef>
                <a:spcPts val="1800"/>
              </a:spcBef>
            </a:pPr>
            <a:r>
              <a:rPr lang="en-US" sz="2400" dirty="0" smtClean="0"/>
              <a:t>Pattern of FTAs, but recognized need for greater financial development and stability. Also, need for sustainability.    </a:t>
            </a:r>
            <a:endParaRPr lang="en-US" sz="2400" dirty="0"/>
          </a:p>
          <a:p>
            <a:endParaRPr lang="en-NZ" dirty="0"/>
          </a:p>
        </p:txBody>
      </p:sp>
    </p:spTree>
    <p:extLst>
      <p:ext uri="{BB962C8B-B14F-4D97-AF65-F5344CB8AC3E}">
        <p14:creationId xmlns:p14="http://schemas.microsoft.com/office/powerpoint/2010/main" xmlns="" val="21719835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9390</TotalTime>
  <Words>2915</Words>
  <Application>Microsoft Office PowerPoint</Application>
  <PresentationFormat>On-screen Show (4:3)</PresentationFormat>
  <Paragraphs>320</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Regionalism in Asia    (GOVT 518)        May 2015</vt:lpstr>
      <vt:lpstr>Topics</vt:lpstr>
      <vt:lpstr>Regionalism and Regionalization</vt:lpstr>
      <vt:lpstr>When and how did the term ‘Asia-Pacific’ arise? </vt:lpstr>
      <vt:lpstr>Asia-Pacific Regional Map and APEC Members</vt:lpstr>
      <vt:lpstr>What is multilateralism?</vt:lpstr>
      <vt:lpstr>Three Pillars of Multilateralism</vt:lpstr>
      <vt:lpstr>Driving forces in Asia-Pacific -1 </vt:lpstr>
      <vt:lpstr>Driving forces in Asia-Pacific -2 </vt:lpstr>
      <vt:lpstr>East Asian Developmental Phenomenon: Flying Geese   </vt:lpstr>
      <vt:lpstr>Integration in East-Asia</vt:lpstr>
      <vt:lpstr>Slide 12</vt:lpstr>
      <vt:lpstr>Features of Multilateralism – Positive &amp; Negative</vt:lpstr>
      <vt:lpstr>Cont’d</vt:lpstr>
      <vt:lpstr>Jan-Erik Lane: Regionalism in Asia-Pacific </vt:lpstr>
      <vt:lpstr>Slide 16</vt:lpstr>
      <vt:lpstr>Slide 17</vt:lpstr>
      <vt:lpstr>Types of Regional Economic Integration</vt:lpstr>
      <vt:lpstr>Economic Integration</vt:lpstr>
      <vt:lpstr>Political Factors in Regionalization</vt:lpstr>
      <vt:lpstr>Slide 21</vt:lpstr>
      <vt:lpstr>ASEAN Regional Forum </vt:lpstr>
      <vt:lpstr>Why the Asia-Pacific region should promote its integration in a more institutionalized way?  </vt:lpstr>
      <vt:lpstr>ASEAN </vt:lpstr>
      <vt:lpstr>Slide 25</vt:lpstr>
      <vt:lpstr>ASEAN Operations </vt:lpstr>
      <vt:lpstr>Slide 27</vt:lpstr>
      <vt:lpstr>Slide 28</vt:lpstr>
      <vt:lpstr>APEC</vt:lpstr>
      <vt:lpstr>Slide 30</vt:lpstr>
      <vt:lpstr>APEC Operations </vt:lpstr>
      <vt:lpstr>SAARC – South Asian Association for Regional Cooperation</vt:lpstr>
      <vt:lpstr>Member countries of SAARC</vt:lpstr>
      <vt:lpstr>SAARC in action…</vt:lpstr>
      <vt:lpstr>Summary</vt:lpstr>
      <vt:lpstr>New Trade Agreements?</vt:lpstr>
      <vt:lpstr>New Trade Agreements?</vt:lpstr>
      <vt:lpstr>Investment Banks </vt:lpstr>
      <vt:lpstr>END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Economy Approaches to Comparative Public Management   (MMPM 521/ MAPP 530)</dc:title>
  <dc:creator>Dira Berman</dc:creator>
  <cp:lastModifiedBy>Dira Berman</cp:lastModifiedBy>
  <cp:revision>61</cp:revision>
  <dcterms:created xsi:type="dcterms:W3CDTF">2014-02-18T01:01:22Z</dcterms:created>
  <dcterms:modified xsi:type="dcterms:W3CDTF">2015-05-12T08:26:29Z</dcterms:modified>
</cp:coreProperties>
</file>