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3" r:id="rId5"/>
    <p:sldId id="264" r:id="rId6"/>
    <p:sldId id="261" r:id="rId7"/>
    <p:sldId id="265" r:id="rId8"/>
    <p:sldId id="266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59" autoAdjust="0"/>
  </p:normalViewPr>
  <p:slideViewPr>
    <p:cSldViewPr>
      <p:cViewPr varScale="1">
        <p:scale>
          <a:sx n="67" d="100"/>
          <a:sy n="67" d="100"/>
        </p:scale>
        <p:origin x="-15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control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chow</c:v>
                </c:pt>
                <c:pt idx="1">
                  <c:v>HFD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110</c:v>
                </c:pt>
                <c:pt idx="1">
                  <c:v>130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inactivation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chow</c:v>
                </c:pt>
                <c:pt idx="1">
                  <c:v>HFD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108</c:v>
                </c:pt>
                <c:pt idx="1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activation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chow</c:v>
                </c:pt>
                <c:pt idx="1">
                  <c:v>HFD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312448"/>
        <c:axId val="22313984"/>
      </c:barChart>
      <c:catAx>
        <c:axId val="22312448"/>
        <c:scaling>
          <c:orientation val="minMax"/>
        </c:scaling>
        <c:delete val="0"/>
        <c:axPos val="b"/>
        <c:majorTickMark val="none"/>
        <c:minorTickMark val="none"/>
        <c:tickLblPos val="nextTo"/>
        <c:crossAx val="22313984"/>
        <c:crosses val="autoZero"/>
        <c:auto val="1"/>
        <c:lblAlgn val="ctr"/>
        <c:lblOffset val="100"/>
        <c:noMultiLvlLbl val="0"/>
      </c:catAx>
      <c:valAx>
        <c:axId val="22313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23124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control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chow</c:v>
                </c:pt>
                <c:pt idx="1">
                  <c:v>HFD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inactivation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chow</c:v>
                </c:pt>
                <c:pt idx="1">
                  <c:v>HFD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95</c:v>
                </c:pt>
                <c:pt idx="1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activation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chow</c:v>
                </c:pt>
                <c:pt idx="1">
                  <c:v>HFD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443904"/>
        <c:axId val="22445440"/>
      </c:barChart>
      <c:catAx>
        <c:axId val="22443904"/>
        <c:scaling>
          <c:orientation val="minMax"/>
        </c:scaling>
        <c:delete val="0"/>
        <c:axPos val="b"/>
        <c:majorTickMark val="none"/>
        <c:minorTickMark val="none"/>
        <c:tickLblPos val="nextTo"/>
        <c:crossAx val="22445440"/>
        <c:crosses val="autoZero"/>
        <c:auto val="1"/>
        <c:lblAlgn val="ctr"/>
        <c:lblOffset val="100"/>
        <c:noMultiLvlLbl val="0"/>
      </c:catAx>
      <c:valAx>
        <c:axId val="22445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24439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22D-F356-4094-9FA6-7E0423BF8183}" type="datetimeFigureOut">
              <a:rPr lang="zh-CN" altLang="en-US" smtClean="0"/>
              <a:t>2014/3/9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EC6-70B9-406B-B4AF-205572BC3E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313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22D-F356-4094-9FA6-7E0423BF8183}" type="datetimeFigureOut">
              <a:rPr lang="zh-CN" altLang="en-US" smtClean="0"/>
              <a:t>2014/3/9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EC6-70B9-406B-B4AF-205572BC3E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390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22D-F356-4094-9FA6-7E0423BF8183}" type="datetimeFigureOut">
              <a:rPr lang="zh-CN" altLang="en-US" smtClean="0"/>
              <a:t>2014/3/9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EC6-70B9-406B-B4AF-205572BC3E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844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22D-F356-4094-9FA6-7E0423BF8183}" type="datetimeFigureOut">
              <a:rPr lang="zh-CN" altLang="en-US" smtClean="0"/>
              <a:t>2014/3/9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EC6-70B9-406B-B4AF-205572BC3E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744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22D-F356-4094-9FA6-7E0423BF8183}" type="datetimeFigureOut">
              <a:rPr lang="zh-CN" altLang="en-US" smtClean="0"/>
              <a:t>2014/3/9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EC6-70B9-406B-B4AF-205572BC3E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550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22D-F356-4094-9FA6-7E0423BF8183}" type="datetimeFigureOut">
              <a:rPr lang="zh-CN" altLang="en-US" smtClean="0"/>
              <a:t>2014/3/9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EC6-70B9-406B-B4AF-205572BC3E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358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22D-F356-4094-9FA6-7E0423BF8183}" type="datetimeFigureOut">
              <a:rPr lang="zh-CN" altLang="en-US" smtClean="0"/>
              <a:t>2014/3/9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EC6-70B9-406B-B4AF-205572BC3E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306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22D-F356-4094-9FA6-7E0423BF8183}" type="datetimeFigureOut">
              <a:rPr lang="zh-CN" altLang="en-US" smtClean="0"/>
              <a:t>2014/3/9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EC6-70B9-406B-B4AF-205572BC3E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9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22D-F356-4094-9FA6-7E0423BF8183}" type="datetimeFigureOut">
              <a:rPr lang="zh-CN" altLang="en-US" smtClean="0"/>
              <a:t>2014/3/9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EC6-70B9-406B-B4AF-205572BC3E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45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22D-F356-4094-9FA6-7E0423BF8183}" type="datetimeFigureOut">
              <a:rPr lang="zh-CN" altLang="en-US" smtClean="0"/>
              <a:t>2014/3/9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EC6-70B9-406B-B4AF-205572BC3E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388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22D-F356-4094-9FA6-7E0423BF8183}" type="datetimeFigureOut">
              <a:rPr lang="zh-CN" altLang="en-US" smtClean="0"/>
              <a:t>2014/3/9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EC6-70B9-406B-B4AF-205572BC3E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951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722D-F356-4094-9FA6-7E0423BF8183}" type="datetimeFigureOut">
              <a:rPr lang="zh-CN" altLang="en-US" smtClean="0"/>
              <a:t>2014/3/9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99EC6-70B9-406B-B4AF-205572BC3E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2036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" y="4463246"/>
            <a:ext cx="9143266" cy="326046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2846" y="2339588"/>
            <a:ext cx="78488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latin typeface="+mj-lt"/>
              </a:rPr>
              <a:t>IKK</a:t>
            </a:r>
            <a:r>
              <a:rPr lang="el-GR" altLang="zh-CN" sz="4400" b="1" dirty="0">
                <a:latin typeface="+mj-lt"/>
              </a:rPr>
              <a:t>β/</a:t>
            </a:r>
            <a:r>
              <a:rPr lang="en-US" altLang="zh-CN" sz="4400" b="1" dirty="0">
                <a:latin typeface="+mj-lt"/>
              </a:rPr>
              <a:t>NF-</a:t>
            </a:r>
            <a:r>
              <a:rPr lang="el-GR" altLang="zh-CN" sz="4400" b="1" dirty="0">
                <a:latin typeface="+mj-lt"/>
              </a:rPr>
              <a:t>κ</a:t>
            </a:r>
            <a:r>
              <a:rPr lang="en-US" altLang="zh-CN" sz="4400" b="1" dirty="0">
                <a:latin typeface="+mj-lt"/>
              </a:rPr>
              <a:t>B</a:t>
            </a:r>
          </a:p>
          <a:p>
            <a:pPr algn="ctr"/>
            <a:r>
              <a:rPr lang="en-US" altLang="zh-CN" sz="4400" b="1" dirty="0" smtClean="0">
                <a:latin typeface="+mj-lt"/>
              </a:rPr>
              <a:t>Uncoupling obesity with hypertension</a:t>
            </a:r>
            <a:endParaRPr lang="zh-CN" altLang="en-US" sz="44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9672" y="6858000"/>
            <a:ext cx="7524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16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" y="-1251520"/>
            <a:ext cx="9144000" cy="35814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593379" y="6027003"/>
            <a:ext cx="7524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600" dirty="0">
                <a:solidFill>
                  <a:schemeClr val="bg1"/>
                </a:solidFill>
              </a:rPr>
              <a:t>Courtesy of </a:t>
            </a:r>
            <a:r>
              <a:rPr lang="en-US" altLang="zh-CN" sz="1600" dirty="0" err="1">
                <a:solidFill>
                  <a:schemeClr val="bg1"/>
                </a:solidFill>
              </a:rPr>
              <a:t>Sudarshana</a:t>
            </a:r>
            <a:r>
              <a:rPr lang="en-US" altLang="zh-CN" sz="1600" dirty="0">
                <a:solidFill>
                  <a:schemeClr val="bg1"/>
                </a:solidFill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</a:rPr>
              <a:t>Purkayastha</a:t>
            </a:r>
            <a:r>
              <a:rPr lang="en-US" altLang="zh-CN" sz="1600" dirty="0">
                <a:solidFill>
                  <a:schemeClr val="bg1"/>
                </a:solidFill>
              </a:rPr>
              <a:t>, </a:t>
            </a:r>
            <a:r>
              <a:rPr lang="en-US" altLang="zh-CN" sz="1600" dirty="0" err="1">
                <a:solidFill>
                  <a:schemeClr val="bg1"/>
                </a:solidFill>
              </a:rPr>
              <a:t>Guo</a:t>
            </a:r>
            <a:r>
              <a:rPr lang="en-US" altLang="zh-CN" sz="1600" dirty="0">
                <a:solidFill>
                  <a:schemeClr val="bg1"/>
                </a:solidFill>
              </a:rPr>
              <a:t> Zhang, and </a:t>
            </a:r>
            <a:r>
              <a:rPr lang="en-US" altLang="zh-CN" sz="1600" dirty="0" err="1">
                <a:solidFill>
                  <a:schemeClr val="bg1"/>
                </a:solidFill>
              </a:rPr>
              <a:t>Dongsheng</a:t>
            </a:r>
            <a:r>
              <a:rPr lang="en-US" altLang="zh-CN" sz="1600" dirty="0">
                <a:solidFill>
                  <a:schemeClr val="bg1"/>
                </a:solidFill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</a:rPr>
              <a:t>Cai</a:t>
            </a:r>
            <a:r>
              <a:rPr lang="en-US" altLang="zh-CN" sz="1600" dirty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US" altLang="zh-CN" sz="1600" dirty="0">
                <a:solidFill>
                  <a:schemeClr val="bg1"/>
                </a:solidFill>
              </a:rPr>
              <a:t>Department of Molecular Pharmacology and Diabetes Research Center, Albert Einstein College of Medicine, Bronx, NY 10461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86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2735796" y="1268760"/>
            <a:ext cx="3600400" cy="1658615"/>
          </a:xfrm>
        </p:spPr>
        <p:txBody>
          <a:bodyPr>
            <a:normAutofit/>
          </a:bodyPr>
          <a:lstStyle/>
          <a:p>
            <a:r>
              <a:rPr lang="en-US" altLang="zh-CN" sz="7200" b="1" dirty="0"/>
              <a:t>o</a:t>
            </a:r>
            <a:r>
              <a:rPr lang="en-US" altLang="zh-CN" sz="7200" b="1" dirty="0" smtClean="0"/>
              <a:t>besity</a:t>
            </a:r>
            <a:endParaRPr lang="zh-CN" altLang="en-US" sz="7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2492896"/>
            <a:ext cx="3240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/>
              <a:t>-</a:t>
            </a:r>
            <a:r>
              <a:rPr lang="en-US" altLang="zh-CN" sz="4400" dirty="0" smtClean="0"/>
              <a:t>related</a:t>
            </a:r>
            <a:endParaRPr lang="zh-CN" alt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907704" y="3600892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 smtClean="0"/>
              <a:t>hypertension</a:t>
            </a:r>
            <a:endParaRPr lang="zh-CN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95227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52601E-6 L -0.00191 -0.1415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707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8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988840"/>
            <a:ext cx="8208912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SNS(sympathetic nervous system)</a:t>
            </a:r>
          </a:p>
          <a:p>
            <a:r>
              <a:rPr lang="en-US" altLang="zh-CN" sz="3600" dirty="0"/>
              <a:t>Arcuate</a:t>
            </a:r>
            <a:r>
              <a:rPr lang="en-US" altLang="zh-CN" sz="3200" dirty="0"/>
              <a:t> </a:t>
            </a:r>
            <a:r>
              <a:rPr lang="en-US" altLang="zh-CN" sz="3200" dirty="0" smtClean="0"/>
              <a:t>nucleus</a:t>
            </a:r>
          </a:p>
          <a:p>
            <a:r>
              <a:rPr lang="en-US" altLang="zh-CN" sz="3200" dirty="0" smtClean="0"/>
              <a:t>Fat tissue</a:t>
            </a:r>
          </a:p>
          <a:p>
            <a:r>
              <a:rPr lang="en-US" altLang="zh-CN" sz="3200" dirty="0" err="1" smtClean="0"/>
              <a:t>Leptin</a:t>
            </a:r>
            <a:r>
              <a:rPr lang="en-US" altLang="zh-CN" sz="3200" dirty="0" smtClean="0"/>
              <a:t> and TNF-α</a:t>
            </a:r>
          </a:p>
          <a:p>
            <a:r>
              <a:rPr lang="en-US" altLang="zh-CN" sz="3200" dirty="0" smtClean="0"/>
              <a:t>C57BL/6 mice</a:t>
            </a:r>
            <a:endParaRPr lang="en-US" altLang="zh-CN" sz="3200" dirty="0"/>
          </a:p>
          <a:p>
            <a:r>
              <a:rPr lang="en-US" altLang="zh-CN" sz="3200" dirty="0" smtClean="0"/>
              <a:t>Chow(standard </a:t>
            </a:r>
            <a:r>
              <a:rPr lang="en-US" altLang="zh-CN" sz="3200" dirty="0"/>
              <a:t>laboratory rat </a:t>
            </a:r>
            <a:r>
              <a:rPr lang="en-US" altLang="zh-CN" sz="3200" dirty="0" smtClean="0"/>
              <a:t>food)</a:t>
            </a:r>
          </a:p>
          <a:p>
            <a:r>
              <a:rPr lang="en-US" altLang="zh-CN" sz="3200" dirty="0" smtClean="0"/>
              <a:t>HFD(high fat diet)</a:t>
            </a:r>
          </a:p>
          <a:p>
            <a:r>
              <a:rPr lang="en-US" altLang="zh-CN" sz="3200" dirty="0" smtClean="0"/>
              <a:t>IKK</a:t>
            </a:r>
            <a:r>
              <a:rPr lang="el-GR" altLang="zh-CN" sz="3200" dirty="0"/>
              <a:t>β/</a:t>
            </a:r>
            <a:r>
              <a:rPr lang="en-US" altLang="zh-CN" sz="3200" dirty="0"/>
              <a:t>NF-</a:t>
            </a:r>
            <a:r>
              <a:rPr lang="el-GR" altLang="zh-CN" sz="3200" dirty="0"/>
              <a:t>κ</a:t>
            </a:r>
            <a:r>
              <a:rPr lang="en-US" altLang="zh-CN" sz="3200" dirty="0" smtClean="0"/>
              <a:t>B pathway</a:t>
            </a:r>
            <a:endParaRPr lang="en-US" altLang="zh-CN" sz="3200" dirty="0"/>
          </a:p>
          <a:p>
            <a:endParaRPr lang="en-US" altLang="zh-CN" sz="3200" dirty="0" smtClean="0"/>
          </a:p>
          <a:p>
            <a:endParaRPr lang="en-US" altLang="zh-CN" sz="3200" dirty="0" smtClean="0"/>
          </a:p>
          <a:p>
            <a:pPr algn="ctr"/>
            <a:endParaRPr lang="en-US" altLang="zh-CN" sz="3200" dirty="0" smtClean="0"/>
          </a:p>
          <a:p>
            <a:pPr algn="just"/>
            <a:endParaRPr lang="en-US" altLang="zh-CN" sz="3200" dirty="0" smtClean="0"/>
          </a:p>
          <a:p>
            <a:pPr algn="just"/>
            <a:endParaRPr lang="en-US" altLang="zh-CN" sz="3200" dirty="0"/>
          </a:p>
          <a:p>
            <a:pPr algn="just"/>
            <a:r>
              <a:rPr lang="en-US" altLang="zh-CN" sz="2400" dirty="0" smtClean="0"/>
              <a:t>              </a:t>
            </a:r>
          </a:p>
          <a:p>
            <a:pPr algn="ctr"/>
            <a:endParaRPr lang="en-US" altLang="zh-CN" sz="2400" dirty="0" smtClean="0"/>
          </a:p>
          <a:p>
            <a:pPr algn="ctr"/>
            <a:endParaRPr lang="zh-CN" alt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159732" y="836712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 smtClean="0"/>
              <a:t>Key words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47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4444E-6 L 0.25677 -0.3673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30" y="-1838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9144000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87824" y="651605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Figure from Nature Medicine </a:t>
            </a:r>
            <a:r>
              <a:rPr lang="en-US" altLang="zh-CN" dirty="0">
                <a:solidFill>
                  <a:schemeClr val="bg1"/>
                </a:solidFill>
              </a:rPr>
              <a:t>volume 17 | number 7 | July</a:t>
            </a:r>
            <a:r>
              <a:rPr lang="en-US" altLang="zh-CN" dirty="0" smtClean="0">
                <a:solidFill>
                  <a:schemeClr val="bg1"/>
                </a:solidFill>
              </a:rPr>
              <a:t> </a:t>
            </a:r>
            <a:r>
              <a:rPr lang="en-US" altLang="zh-CN" dirty="0">
                <a:solidFill>
                  <a:schemeClr val="bg1"/>
                </a:solidFill>
              </a:rPr>
              <a:t>2011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7664" y="25460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</a:rPr>
              <a:t>How obesity is related with hypertension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50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456384" y="1231885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</a:rPr>
              <a:t> 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-7524"/>
            <a:ext cx="2431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prstClr val="white"/>
                </a:solidFill>
              </a:rPr>
              <a:t>Methodology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87824" y="942393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 smtClean="0"/>
              <a:t>mice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81441" y="2564904"/>
            <a:ext cx="1306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/>
              <a:t>chow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88224" y="2626459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HFD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3789040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IKK</a:t>
            </a:r>
            <a:r>
              <a:rPr lang="el-GR" altLang="zh-CN" sz="3200" dirty="0"/>
              <a:t>β/</a:t>
            </a:r>
            <a:r>
              <a:rPr lang="en-US" altLang="zh-CN" sz="3200" dirty="0"/>
              <a:t>NF-</a:t>
            </a:r>
            <a:r>
              <a:rPr lang="el-GR" altLang="zh-CN" sz="3200" dirty="0"/>
              <a:t>κ</a:t>
            </a:r>
            <a:r>
              <a:rPr lang="en-US" altLang="zh-CN" sz="3200" dirty="0"/>
              <a:t>B </a:t>
            </a:r>
            <a:r>
              <a:rPr lang="en-US" altLang="zh-CN" sz="3200" dirty="0" smtClean="0"/>
              <a:t>activation </a:t>
            </a:r>
            <a:endParaRPr lang="zh-CN" alt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-35615" y="520978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occurrence</a:t>
            </a:r>
            <a:r>
              <a:rPr lang="en-US" altLang="zh-CN" sz="1600" dirty="0" smtClean="0"/>
              <a:t> </a:t>
            </a:r>
            <a:r>
              <a:rPr lang="en-US" altLang="zh-CN" sz="2800" dirty="0" smtClean="0"/>
              <a:t>of hypertension ?</a:t>
            </a:r>
            <a:endParaRPr lang="zh-CN" alt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824028" y="3802492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IKK</a:t>
            </a:r>
            <a:r>
              <a:rPr lang="el-GR" altLang="zh-CN" sz="3200" dirty="0"/>
              <a:t>β/</a:t>
            </a:r>
            <a:r>
              <a:rPr lang="en-US" altLang="zh-CN" sz="3200" dirty="0"/>
              <a:t>NF-</a:t>
            </a:r>
            <a:r>
              <a:rPr lang="el-GR" altLang="zh-CN" sz="3200" dirty="0"/>
              <a:t>κ</a:t>
            </a:r>
            <a:r>
              <a:rPr lang="en-US" altLang="zh-CN" sz="3200" dirty="0"/>
              <a:t>B </a:t>
            </a:r>
            <a:r>
              <a:rPr lang="en-US" altLang="zh-CN" sz="3200" dirty="0" smtClean="0"/>
              <a:t>inactivation</a:t>
            </a:r>
            <a:endParaRPr lang="zh-CN" alt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094312" y="5209782"/>
            <a:ext cx="4139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Relief of </a:t>
            </a:r>
            <a:r>
              <a:rPr lang="en-US" altLang="zh-CN" sz="2800" dirty="0" smtClean="0"/>
              <a:t>hypertension ?</a:t>
            </a:r>
            <a:endParaRPr lang="zh-CN" altLang="en-US" sz="2800" dirty="0"/>
          </a:p>
        </p:txBody>
      </p:sp>
      <p:cxnSp>
        <p:nvCxnSpPr>
          <p:cNvPr id="16" name="直接箭头连接符 15"/>
          <p:cNvCxnSpPr>
            <a:stCxn id="7" idx="2"/>
          </p:cNvCxnSpPr>
          <p:nvPr/>
        </p:nvCxnSpPr>
        <p:spPr>
          <a:xfrm flipH="1">
            <a:off x="2334632" y="1865723"/>
            <a:ext cx="2237368" cy="8431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7" idx="2"/>
          </p:cNvCxnSpPr>
          <p:nvPr/>
        </p:nvCxnSpPr>
        <p:spPr>
          <a:xfrm>
            <a:off x="4572000" y="1865723"/>
            <a:ext cx="2376264" cy="7607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8" idx="2"/>
          </p:cNvCxnSpPr>
          <p:nvPr/>
        </p:nvCxnSpPr>
        <p:spPr>
          <a:xfrm flipH="1">
            <a:off x="2334632" y="3272790"/>
            <a:ext cx="1" cy="516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538" y="3205592"/>
            <a:ext cx="15875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733" y="4373815"/>
            <a:ext cx="265798" cy="99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091" y="4373091"/>
            <a:ext cx="26828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14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63" y="-1710"/>
            <a:ext cx="9144000" cy="6859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071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</a:rPr>
              <a:t>Results</a:t>
            </a:r>
            <a:r>
              <a:rPr lang="en-US" altLang="zh-CN" sz="3600" dirty="0" smtClean="0">
                <a:solidFill>
                  <a:schemeClr val="bg1"/>
                </a:solidFill>
              </a:rPr>
              <a:t> 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80477" y="6488667"/>
            <a:ext cx="6447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Figure from Nature Medicine volume 17 | number 7 | July 2011</a:t>
            </a:r>
            <a:endParaRPr lang="en-US" altLang="zh-CN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258" y="646331"/>
            <a:ext cx="983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Control </a:t>
            </a:r>
            <a:r>
              <a:rPr lang="en-US" altLang="zh-CN" dirty="0" smtClean="0"/>
              <a:t>l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691257" y="3500437"/>
            <a:ext cx="877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Control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652120" y="647402"/>
            <a:ext cx="1105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</a:rPr>
              <a:t>activation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5652119" y="3458646"/>
            <a:ext cx="1105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activation</a:t>
            </a:r>
            <a:endParaRPr lang="zh-CN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0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>
            <p:extLst>
              <p:ext uri="{D42A27DB-BD31-4B8C-83A1-F6EECF244321}">
                <p14:modId xmlns:p14="http://schemas.microsoft.com/office/powerpoint/2010/main" val="1796855557"/>
              </p:ext>
            </p:extLst>
          </p:nvPr>
        </p:nvGraphicFramePr>
        <p:xfrm>
          <a:off x="4572000" y="1556792"/>
          <a:ext cx="45720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图表 2"/>
          <p:cNvGraphicFramePr/>
          <p:nvPr>
            <p:extLst>
              <p:ext uri="{D42A27DB-BD31-4B8C-83A1-F6EECF244321}">
                <p14:modId xmlns:p14="http://schemas.microsoft.com/office/powerpoint/2010/main" val="2124572785"/>
              </p:ext>
            </p:extLst>
          </p:nvPr>
        </p:nvGraphicFramePr>
        <p:xfrm>
          <a:off x="0" y="1556792"/>
          <a:ext cx="45720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159744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BP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5493" y="159744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BP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6926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Light</a:t>
            </a:r>
            <a:r>
              <a:rPr lang="en-US" altLang="zh-CN" dirty="0" smtClean="0"/>
              <a:t> </a:t>
            </a:r>
            <a:r>
              <a:rPr lang="en-US" altLang="zh-CN" dirty="0" smtClean="0"/>
              <a:t>phase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6926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Dark</a:t>
            </a:r>
            <a:r>
              <a:rPr lang="en-US" altLang="zh-CN" dirty="0" smtClean="0"/>
              <a:t> </a:t>
            </a:r>
            <a:r>
              <a:rPr lang="en-US" altLang="zh-CN" dirty="0" smtClean="0"/>
              <a:t>phase 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2882081" y="6392583"/>
            <a:ext cx="63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Figure from Nature Medicine volume 17 | number 7 | July 2011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071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Results</a:t>
            </a:r>
            <a:r>
              <a:rPr lang="en-US" altLang="zh-CN" sz="3600" dirty="0" smtClean="0"/>
              <a:t> 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513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052736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 smtClean="0"/>
              <a:t>Implications</a:t>
            </a:r>
            <a:endParaRPr lang="zh-CN" alt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-54260" y="2276872"/>
            <a:ext cx="9252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/>
              <a:t>The battle against hypertension is long and hard, but there’s always new</a:t>
            </a:r>
          </a:p>
          <a:p>
            <a:pPr algn="ctr"/>
            <a:r>
              <a:rPr lang="en-US" altLang="zh-CN" dirty="0" smtClean="0"/>
              <a:t> </a:t>
            </a:r>
            <a:r>
              <a:rPr lang="en-US" altLang="zh-CN" sz="4000" dirty="0" smtClean="0"/>
              <a:t>hope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47764" y="4005064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/>
              <a:t>New drugs</a:t>
            </a:r>
            <a:endParaRPr lang="zh-CN" alt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3543399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/>
              <a:t>of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4200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1361</TotalTime>
  <Words>174</Words>
  <Application>Microsoft Office PowerPoint</Application>
  <PresentationFormat>全屏显示(4:3)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主题​​</vt:lpstr>
      <vt:lpstr>PowerPoint 演示文稿</vt:lpstr>
      <vt:lpstr>obesity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obesity</dc:title>
  <dc:creator>FH</dc:creator>
  <cp:lastModifiedBy>FH</cp:lastModifiedBy>
  <cp:revision>54</cp:revision>
  <dcterms:created xsi:type="dcterms:W3CDTF">2014-03-04T08:35:28Z</dcterms:created>
  <dcterms:modified xsi:type="dcterms:W3CDTF">2014-03-09T13:21:31Z</dcterms:modified>
</cp:coreProperties>
</file>