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58" r:id="rId6"/>
    <p:sldId id="268" r:id="rId7"/>
    <p:sldId id="277" r:id="rId8"/>
    <p:sldId id="265" r:id="rId9"/>
    <p:sldId id="269" r:id="rId10"/>
    <p:sldId id="261" r:id="rId11"/>
    <p:sldId id="263" r:id="rId12"/>
    <p:sldId id="281" r:id="rId13"/>
    <p:sldId id="282" r:id="rId14"/>
    <p:sldId id="262" r:id="rId15"/>
    <p:sldId id="264" r:id="rId16"/>
    <p:sldId id="283" r:id="rId17"/>
    <p:sldId id="289" r:id="rId18"/>
    <p:sldId id="284" r:id="rId19"/>
    <p:sldId id="285" r:id="rId20"/>
    <p:sldId id="290" r:id="rId21"/>
    <p:sldId id="291" r:id="rId22"/>
    <p:sldId id="286" r:id="rId23"/>
    <p:sldId id="287" r:id="rId24"/>
    <p:sldId id="278" r:id="rId25"/>
    <p:sldId id="279" r:id="rId26"/>
    <p:sldId id="267"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36" autoAdjust="0"/>
    <p:restoredTop sz="99478" autoAdjust="0"/>
  </p:normalViewPr>
  <p:slideViewPr>
    <p:cSldViewPr>
      <p:cViewPr>
        <p:scale>
          <a:sx n="70" d="100"/>
          <a:sy n="70" d="100"/>
        </p:scale>
        <p:origin x="-15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E15126-7AD9-4054-B358-08041680DCB6}" type="doc">
      <dgm:prSet loTypeId="urn:microsoft.com/office/officeart/2008/layout/RadialCluster" loCatId="cycle" qsTypeId="urn:microsoft.com/office/officeart/2005/8/quickstyle/simple3"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E9C400BB-7FA9-4C03-84F3-11CA64DA6400}">
      <dgm:prSet phldrT="[文本]"/>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zh-CN" altLang="en-US" dirty="0" smtClean="0"/>
            <a:t>中国</a:t>
          </a:r>
          <a:endParaRPr lang="en-US" dirty="0"/>
        </a:p>
      </dgm:t>
    </dgm:pt>
    <dgm:pt modelId="{1DA415B2-F469-45DC-8F23-304D62CE40F7}" type="parTrans" cxnId="{EC43CE43-2DC2-4532-970B-60A8ED135FFD}">
      <dgm:prSet/>
      <dgm:spPr/>
      <dgm:t>
        <a:bodyPr/>
        <a:lstStyle/>
        <a:p>
          <a:endParaRPr lang="en-US"/>
        </a:p>
      </dgm:t>
    </dgm:pt>
    <dgm:pt modelId="{4A27E08D-4CDB-46DE-8BA1-3BFEC46274B1}" type="sibTrans" cxnId="{EC43CE43-2DC2-4532-970B-60A8ED135FFD}">
      <dgm:prSet/>
      <dgm:spPr/>
      <dgm:t>
        <a:bodyPr/>
        <a:lstStyle/>
        <a:p>
          <a:endParaRPr lang="en-US"/>
        </a:p>
      </dgm:t>
    </dgm:pt>
    <dgm:pt modelId="{82CFF822-EEC7-4D3E-965F-C47C245B3735}">
      <dgm:prSet phldrT="[文本]"/>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zh-CN" altLang="en-US" dirty="0" smtClean="0"/>
            <a:t>朝鲜</a:t>
          </a:r>
          <a:endParaRPr lang="en-US" dirty="0"/>
        </a:p>
      </dgm:t>
    </dgm:pt>
    <dgm:pt modelId="{0A8EF477-CFC1-44BA-9B4F-E651AB97B7E7}" type="parTrans" cxnId="{074B57BA-03AB-4FA9-854E-4E4D782E5CAD}">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8034FB3D-B0C1-45DE-A720-185BE61C57F4}" type="sibTrans" cxnId="{074B57BA-03AB-4FA9-854E-4E4D782E5CAD}">
      <dgm:prSet/>
      <dgm:spPr/>
      <dgm:t>
        <a:bodyPr/>
        <a:lstStyle/>
        <a:p>
          <a:endParaRPr lang="en-US"/>
        </a:p>
      </dgm:t>
    </dgm:pt>
    <dgm:pt modelId="{7A483747-AEEB-45C9-AF22-F768E6845F97}">
      <dgm:prSet phldrT="[文本]"/>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zh-CN" altLang="en-US" dirty="0" smtClean="0"/>
            <a:t>台湾</a:t>
          </a:r>
          <a:endParaRPr lang="en-US" dirty="0"/>
        </a:p>
      </dgm:t>
    </dgm:pt>
    <dgm:pt modelId="{6A54EBB3-4549-4A2B-8281-0A55EB5B937F}" type="parTrans" cxnId="{B0824C63-6809-48D5-9922-9540A6E92D43}">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38516231-508D-48DF-9DCD-C581DE0EE884}" type="sibTrans" cxnId="{B0824C63-6809-48D5-9922-9540A6E92D43}">
      <dgm:prSet/>
      <dgm:spPr/>
      <dgm:t>
        <a:bodyPr/>
        <a:lstStyle/>
        <a:p>
          <a:endParaRPr lang="en-US"/>
        </a:p>
      </dgm:t>
    </dgm:pt>
    <dgm:pt modelId="{AF11E4DF-0217-4816-84D6-D6D717ACF614}">
      <dgm:prSet phldrT="[文本]"/>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zh-CN" altLang="en-US" dirty="0" smtClean="0"/>
            <a:t>韩国</a:t>
          </a:r>
          <a:endParaRPr lang="en-US" dirty="0"/>
        </a:p>
      </dgm:t>
    </dgm:pt>
    <dgm:pt modelId="{09EE6255-EAB3-47FB-BE2D-2A536B1460EC}" type="parTrans" cxnId="{34F78708-643A-4D2B-8517-82793848A037}">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US"/>
        </a:p>
      </dgm:t>
    </dgm:pt>
    <dgm:pt modelId="{60060D79-3698-4C65-AE25-898EF33D6643}" type="sibTrans" cxnId="{34F78708-643A-4D2B-8517-82793848A037}">
      <dgm:prSet/>
      <dgm:spPr/>
      <dgm:t>
        <a:bodyPr/>
        <a:lstStyle/>
        <a:p>
          <a:endParaRPr lang="en-US"/>
        </a:p>
      </dgm:t>
    </dgm:pt>
    <dgm:pt modelId="{259E6222-37C9-4655-A283-5EF0F7927024}" type="pres">
      <dgm:prSet presAssocID="{7DE15126-7AD9-4054-B358-08041680DCB6}" presName="Name0" presStyleCnt="0">
        <dgm:presLayoutVars>
          <dgm:chMax val="1"/>
          <dgm:chPref val="1"/>
          <dgm:dir/>
          <dgm:animOne val="branch"/>
          <dgm:animLvl val="lvl"/>
        </dgm:presLayoutVars>
      </dgm:prSet>
      <dgm:spPr/>
      <dgm:t>
        <a:bodyPr/>
        <a:lstStyle/>
        <a:p>
          <a:endParaRPr lang="en-US"/>
        </a:p>
      </dgm:t>
    </dgm:pt>
    <dgm:pt modelId="{E24247DC-F6E4-49D5-BD62-BF97164E7E28}" type="pres">
      <dgm:prSet presAssocID="{E9C400BB-7FA9-4C03-84F3-11CA64DA6400}" presName="singleCycl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B3BA839-CC9E-4084-81DA-EC0BBBF0156E}" type="pres">
      <dgm:prSet presAssocID="{E9C400BB-7FA9-4C03-84F3-11CA64DA6400}" presName="singleCenter" presStyleLbl="node1" presStyleIdx="0" presStyleCnt="4">
        <dgm:presLayoutVars>
          <dgm:chMax val="7"/>
          <dgm:chPref val="7"/>
        </dgm:presLayoutVars>
      </dgm:prSet>
      <dgm:spPr/>
      <dgm:t>
        <a:bodyPr/>
        <a:lstStyle/>
        <a:p>
          <a:endParaRPr lang="en-US"/>
        </a:p>
      </dgm:t>
    </dgm:pt>
    <dgm:pt modelId="{E070B18C-4A00-412A-BEDC-8FB647C5D872}" type="pres">
      <dgm:prSet presAssocID="{0A8EF477-CFC1-44BA-9B4F-E651AB97B7E7}" presName="Name56" presStyleLbl="parChTrans1D2" presStyleIdx="0" presStyleCnt="3"/>
      <dgm:spPr/>
      <dgm:t>
        <a:bodyPr/>
        <a:lstStyle/>
        <a:p>
          <a:endParaRPr lang="en-US"/>
        </a:p>
      </dgm:t>
    </dgm:pt>
    <dgm:pt modelId="{62CE747D-4C42-4967-AB0E-268432255C08}" type="pres">
      <dgm:prSet presAssocID="{82CFF822-EEC7-4D3E-965F-C47C245B3735}" presName="text0" presStyleLbl="node1" presStyleIdx="1" presStyleCnt="4">
        <dgm:presLayoutVars>
          <dgm:bulletEnabled val="1"/>
        </dgm:presLayoutVars>
      </dgm:prSet>
      <dgm:spPr/>
      <dgm:t>
        <a:bodyPr/>
        <a:lstStyle/>
        <a:p>
          <a:endParaRPr lang="en-US"/>
        </a:p>
      </dgm:t>
    </dgm:pt>
    <dgm:pt modelId="{A3C783BF-2570-41C3-9272-A2B0A2AE4F47}" type="pres">
      <dgm:prSet presAssocID="{6A54EBB3-4549-4A2B-8281-0A55EB5B937F}" presName="Name56" presStyleLbl="parChTrans1D2" presStyleIdx="1" presStyleCnt="3"/>
      <dgm:spPr/>
      <dgm:t>
        <a:bodyPr/>
        <a:lstStyle/>
        <a:p>
          <a:endParaRPr lang="en-US"/>
        </a:p>
      </dgm:t>
    </dgm:pt>
    <dgm:pt modelId="{E3CCCCF6-094A-4837-9237-331035412851}" type="pres">
      <dgm:prSet presAssocID="{7A483747-AEEB-45C9-AF22-F768E6845F97}" presName="text0" presStyleLbl="node1" presStyleIdx="2" presStyleCnt="4">
        <dgm:presLayoutVars>
          <dgm:bulletEnabled val="1"/>
        </dgm:presLayoutVars>
      </dgm:prSet>
      <dgm:spPr/>
      <dgm:t>
        <a:bodyPr/>
        <a:lstStyle/>
        <a:p>
          <a:endParaRPr lang="en-US"/>
        </a:p>
      </dgm:t>
    </dgm:pt>
    <dgm:pt modelId="{01721015-DC1E-4EFA-B6DF-C7A2ED9613FF}" type="pres">
      <dgm:prSet presAssocID="{09EE6255-EAB3-47FB-BE2D-2A536B1460EC}" presName="Name56" presStyleLbl="parChTrans1D2" presStyleIdx="2" presStyleCnt="3"/>
      <dgm:spPr/>
      <dgm:t>
        <a:bodyPr/>
        <a:lstStyle/>
        <a:p>
          <a:endParaRPr lang="en-US"/>
        </a:p>
      </dgm:t>
    </dgm:pt>
    <dgm:pt modelId="{3039C911-D000-4AAD-903E-FB620F208619}" type="pres">
      <dgm:prSet presAssocID="{AF11E4DF-0217-4816-84D6-D6D717ACF614}" presName="text0" presStyleLbl="node1" presStyleIdx="3" presStyleCnt="4">
        <dgm:presLayoutVars>
          <dgm:bulletEnabled val="1"/>
        </dgm:presLayoutVars>
      </dgm:prSet>
      <dgm:spPr/>
      <dgm:t>
        <a:bodyPr/>
        <a:lstStyle/>
        <a:p>
          <a:endParaRPr lang="en-US"/>
        </a:p>
      </dgm:t>
    </dgm:pt>
  </dgm:ptLst>
  <dgm:cxnLst>
    <dgm:cxn modelId="{7796652A-B818-490A-BCC3-3CA242CFDAB5}" type="presOf" srcId="{7A483747-AEEB-45C9-AF22-F768E6845F97}" destId="{E3CCCCF6-094A-4837-9237-331035412851}" srcOrd="0" destOrd="0" presId="urn:microsoft.com/office/officeart/2008/layout/RadialCluster"/>
    <dgm:cxn modelId="{B0824C63-6809-48D5-9922-9540A6E92D43}" srcId="{E9C400BB-7FA9-4C03-84F3-11CA64DA6400}" destId="{7A483747-AEEB-45C9-AF22-F768E6845F97}" srcOrd="1" destOrd="0" parTransId="{6A54EBB3-4549-4A2B-8281-0A55EB5B937F}" sibTransId="{38516231-508D-48DF-9DCD-C581DE0EE884}"/>
    <dgm:cxn modelId="{B9A1BA63-F28A-4209-B15E-2A4444222B8F}" type="presOf" srcId="{09EE6255-EAB3-47FB-BE2D-2A536B1460EC}" destId="{01721015-DC1E-4EFA-B6DF-C7A2ED9613FF}" srcOrd="0" destOrd="0" presId="urn:microsoft.com/office/officeart/2008/layout/RadialCluster"/>
    <dgm:cxn modelId="{34F78708-643A-4D2B-8517-82793848A037}" srcId="{E9C400BB-7FA9-4C03-84F3-11CA64DA6400}" destId="{AF11E4DF-0217-4816-84D6-D6D717ACF614}" srcOrd="2" destOrd="0" parTransId="{09EE6255-EAB3-47FB-BE2D-2A536B1460EC}" sibTransId="{60060D79-3698-4C65-AE25-898EF33D6643}"/>
    <dgm:cxn modelId="{EC43CE43-2DC2-4532-970B-60A8ED135FFD}" srcId="{7DE15126-7AD9-4054-B358-08041680DCB6}" destId="{E9C400BB-7FA9-4C03-84F3-11CA64DA6400}" srcOrd="0" destOrd="0" parTransId="{1DA415B2-F469-45DC-8F23-304D62CE40F7}" sibTransId="{4A27E08D-4CDB-46DE-8BA1-3BFEC46274B1}"/>
    <dgm:cxn modelId="{45DFEE14-4C5B-4CE9-911E-12FE7C4E0B90}" type="presOf" srcId="{AF11E4DF-0217-4816-84D6-D6D717ACF614}" destId="{3039C911-D000-4AAD-903E-FB620F208619}" srcOrd="0" destOrd="0" presId="urn:microsoft.com/office/officeart/2008/layout/RadialCluster"/>
    <dgm:cxn modelId="{AB14E757-CC93-436F-857B-CDEEED31ACC2}" type="presOf" srcId="{82CFF822-EEC7-4D3E-965F-C47C245B3735}" destId="{62CE747D-4C42-4967-AB0E-268432255C08}" srcOrd="0" destOrd="0" presId="urn:microsoft.com/office/officeart/2008/layout/RadialCluster"/>
    <dgm:cxn modelId="{5B990913-DD90-4F1F-90B2-A3DB848805B4}" type="presOf" srcId="{6A54EBB3-4549-4A2B-8281-0A55EB5B937F}" destId="{A3C783BF-2570-41C3-9272-A2B0A2AE4F47}" srcOrd="0" destOrd="0" presId="urn:microsoft.com/office/officeart/2008/layout/RadialCluster"/>
    <dgm:cxn modelId="{3B12F9BB-9B86-4253-9735-12273DA87328}" type="presOf" srcId="{7DE15126-7AD9-4054-B358-08041680DCB6}" destId="{259E6222-37C9-4655-A283-5EF0F7927024}" srcOrd="0" destOrd="0" presId="urn:microsoft.com/office/officeart/2008/layout/RadialCluster"/>
    <dgm:cxn modelId="{73C16FDB-B57A-494F-9219-589153706D75}" type="presOf" srcId="{E9C400BB-7FA9-4C03-84F3-11CA64DA6400}" destId="{3B3BA839-CC9E-4084-81DA-EC0BBBF0156E}" srcOrd="0" destOrd="0" presId="urn:microsoft.com/office/officeart/2008/layout/RadialCluster"/>
    <dgm:cxn modelId="{19BA42BB-B220-474F-A19A-8317DE2EDC93}" type="presOf" srcId="{0A8EF477-CFC1-44BA-9B4F-E651AB97B7E7}" destId="{E070B18C-4A00-412A-BEDC-8FB647C5D872}" srcOrd="0" destOrd="0" presId="urn:microsoft.com/office/officeart/2008/layout/RadialCluster"/>
    <dgm:cxn modelId="{074B57BA-03AB-4FA9-854E-4E4D782E5CAD}" srcId="{E9C400BB-7FA9-4C03-84F3-11CA64DA6400}" destId="{82CFF822-EEC7-4D3E-965F-C47C245B3735}" srcOrd="0" destOrd="0" parTransId="{0A8EF477-CFC1-44BA-9B4F-E651AB97B7E7}" sibTransId="{8034FB3D-B0C1-45DE-A720-185BE61C57F4}"/>
    <dgm:cxn modelId="{E5310D8E-D5BB-4650-9DBC-B5E6A9F917F3}" type="presParOf" srcId="{259E6222-37C9-4655-A283-5EF0F7927024}" destId="{E24247DC-F6E4-49D5-BD62-BF97164E7E28}" srcOrd="0" destOrd="0" presId="urn:microsoft.com/office/officeart/2008/layout/RadialCluster"/>
    <dgm:cxn modelId="{900A40BE-3600-4759-AA27-C07CD90E2752}" type="presParOf" srcId="{E24247DC-F6E4-49D5-BD62-BF97164E7E28}" destId="{3B3BA839-CC9E-4084-81DA-EC0BBBF0156E}" srcOrd="0" destOrd="0" presId="urn:microsoft.com/office/officeart/2008/layout/RadialCluster"/>
    <dgm:cxn modelId="{2C658408-7593-46B1-AE4D-4C2A3FF9AB07}" type="presParOf" srcId="{E24247DC-F6E4-49D5-BD62-BF97164E7E28}" destId="{E070B18C-4A00-412A-BEDC-8FB647C5D872}" srcOrd="1" destOrd="0" presId="urn:microsoft.com/office/officeart/2008/layout/RadialCluster"/>
    <dgm:cxn modelId="{809A2028-EE03-40C3-9180-EE4211265A5D}" type="presParOf" srcId="{E24247DC-F6E4-49D5-BD62-BF97164E7E28}" destId="{62CE747D-4C42-4967-AB0E-268432255C08}" srcOrd="2" destOrd="0" presId="urn:microsoft.com/office/officeart/2008/layout/RadialCluster"/>
    <dgm:cxn modelId="{9D7EF5FB-7746-46E9-8F32-60F81BA33945}" type="presParOf" srcId="{E24247DC-F6E4-49D5-BD62-BF97164E7E28}" destId="{A3C783BF-2570-41C3-9272-A2B0A2AE4F47}" srcOrd="3" destOrd="0" presId="urn:microsoft.com/office/officeart/2008/layout/RadialCluster"/>
    <dgm:cxn modelId="{A934055D-1569-443D-8AF3-3C53B52371A7}" type="presParOf" srcId="{E24247DC-F6E4-49D5-BD62-BF97164E7E28}" destId="{E3CCCCF6-094A-4837-9237-331035412851}" srcOrd="4" destOrd="0" presId="urn:microsoft.com/office/officeart/2008/layout/RadialCluster"/>
    <dgm:cxn modelId="{D77C2B7E-C7EE-44ED-B849-B9F78C575759}" type="presParOf" srcId="{E24247DC-F6E4-49D5-BD62-BF97164E7E28}" destId="{01721015-DC1E-4EFA-B6DF-C7A2ED9613FF}" srcOrd="5" destOrd="0" presId="urn:microsoft.com/office/officeart/2008/layout/RadialCluster"/>
    <dgm:cxn modelId="{560BDA8F-164E-49ED-AD7B-868843967D65}" type="presParOf" srcId="{E24247DC-F6E4-49D5-BD62-BF97164E7E28}" destId="{3039C911-D000-4AAD-903E-FB620F208619}" srcOrd="6" destOrd="0" presId="urn:microsoft.com/office/officeart/2008/layout/RadialCluster"/>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BA839-CC9E-4084-81DA-EC0BBBF0156E}">
      <dsp:nvSpPr>
        <dsp:cNvPr id="0" name=""/>
        <dsp:cNvSpPr/>
      </dsp:nvSpPr>
      <dsp:spPr>
        <a:xfrm>
          <a:off x="3435905" y="2105633"/>
          <a:ext cx="1357788" cy="135778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zh-CN" altLang="en-US" sz="3600" kern="1200" dirty="0" smtClean="0"/>
            <a:t>中国</a:t>
          </a:r>
          <a:endParaRPr lang="en-US" sz="3600" kern="1200" dirty="0"/>
        </a:p>
      </dsp:txBody>
      <dsp:txXfrm>
        <a:off x="3502187" y="2171915"/>
        <a:ext cx="1225224" cy="1225224"/>
      </dsp:txXfrm>
    </dsp:sp>
    <dsp:sp modelId="{E070B18C-4A00-412A-BEDC-8FB647C5D872}">
      <dsp:nvSpPr>
        <dsp:cNvPr id="0" name=""/>
        <dsp:cNvSpPr/>
      </dsp:nvSpPr>
      <dsp:spPr>
        <a:xfrm rot="16200000">
          <a:off x="3638583" y="1629417"/>
          <a:ext cx="952432" cy="0"/>
        </a:xfrm>
        <a:custGeom>
          <a:avLst/>
          <a:gdLst/>
          <a:ahLst/>
          <a:cxnLst/>
          <a:rect l="0" t="0" r="0" b="0"/>
          <a:pathLst>
            <a:path>
              <a:moveTo>
                <a:pt x="0" y="0"/>
              </a:moveTo>
              <a:lnTo>
                <a:pt x="952432" y="0"/>
              </a:lnTo>
            </a:path>
          </a:pathLst>
        </a:custGeom>
        <a:no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sp>
    <dsp:sp modelId="{62CE747D-4C42-4967-AB0E-268432255C08}">
      <dsp:nvSpPr>
        <dsp:cNvPr id="0" name=""/>
        <dsp:cNvSpPr/>
      </dsp:nvSpPr>
      <dsp:spPr>
        <a:xfrm>
          <a:off x="3659940" y="243482"/>
          <a:ext cx="909718" cy="9097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zh-CN" altLang="en-US" sz="2600" kern="1200" dirty="0" smtClean="0"/>
            <a:t>朝鲜</a:t>
          </a:r>
          <a:endParaRPr lang="en-US" sz="2600" kern="1200" dirty="0"/>
        </a:p>
      </dsp:txBody>
      <dsp:txXfrm>
        <a:off x="3704349" y="287891"/>
        <a:ext cx="820900" cy="820900"/>
      </dsp:txXfrm>
    </dsp:sp>
    <dsp:sp modelId="{A3C783BF-2570-41C3-9272-A2B0A2AE4F47}">
      <dsp:nvSpPr>
        <dsp:cNvPr id="0" name=""/>
        <dsp:cNvSpPr/>
      </dsp:nvSpPr>
      <dsp:spPr>
        <a:xfrm rot="1800000">
          <a:off x="4741642" y="3370747"/>
          <a:ext cx="777040" cy="0"/>
        </a:xfrm>
        <a:custGeom>
          <a:avLst/>
          <a:gdLst/>
          <a:ahLst/>
          <a:cxnLst/>
          <a:rect l="0" t="0" r="0" b="0"/>
          <a:pathLst>
            <a:path>
              <a:moveTo>
                <a:pt x="0" y="0"/>
              </a:moveTo>
              <a:lnTo>
                <a:pt x="777040" y="0"/>
              </a:lnTo>
            </a:path>
          </a:pathLst>
        </a:custGeom>
        <a:no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sp>
    <dsp:sp modelId="{E3CCCCF6-094A-4837-9237-331035412851}">
      <dsp:nvSpPr>
        <dsp:cNvPr id="0" name=""/>
        <dsp:cNvSpPr/>
      </dsp:nvSpPr>
      <dsp:spPr>
        <a:xfrm>
          <a:off x="5466630" y="3372761"/>
          <a:ext cx="909718" cy="9097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zh-CN" altLang="en-US" sz="2600" kern="1200" dirty="0" smtClean="0"/>
            <a:t>台湾</a:t>
          </a:r>
          <a:endParaRPr lang="en-US" sz="2600" kern="1200" dirty="0"/>
        </a:p>
      </dsp:txBody>
      <dsp:txXfrm>
        <a:off x="5511039" y="3417170"/>
        <a:ext cx="820900" cy="820900"/>
      </dsp:txXfrm>
    </dsp:sp>
    <dsp:sp modelId="{01721015-DC1E-4EFA-B6DF-C7A2ED9613FF}">
      <dsp:nvSpPr>
        <dsp:cNvPr id="0" name=""/>
        <dsp:cNvSpPr/>
      </dsp:nvSpPr>
      <dsp:spPr>
        <a:xfrm rot="9000000">
          <a:off x="2710917" y="3370747"/>
          <a:ext cx="777040" cy="0"/>
        </a:xfrm>
        <a:custGeom>
          <a:avLst/>
          <a:gdLst/>
          <a:ahLst/>
          <a:cxnLst/>
          <a:rect l="0" t="0" r="0" b="0"/>
          <a:pathLst>
            <a:path>
              <a:moveTo>
                <a:pt x="0" y="0"/>
              </a:moveTo>
              <a:lnTo>
                <a:pt x="777040" y="0"/>
              </a:lnTo>
            </a:path>
          </a:pathLst>
        </a:custGeom>
        <a:no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0">
          <a:scrgbClr r="0" g="0" b="0"/>
        </a:fillRef>
        <a:effectRef idx="0">
          <a:scrgbClr r="0" g="0" b="0"/>
        </a:effectRef>
        <a:fontRef idx="minor"/>
      </dsp:style>
    </dsp:sp>
    <dsp:sp modelId="{3039C911-D000-4AAD-903E-FB620F208619}">
      <dsp:nvSpPr>
        <dsp:cNvPr id="0" name=""/>
        <dsp:cNvSpPr/>
      </dsp:nvSpPr>
      <dsp:spPr>
        <a:xfrm>
          <a:off x="1853250" y="3372761"/>
          <a:ext cx="909718" cy="90971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zh-CN" altLang="en-US" sz="2600" kern="1200" dirty="0" smtClean="0"/>
            <a:t>韩国</a:t>
          </a:r>
          <a:endParaRPr lang="en-US" sz="2600" kern="1200" dirty="0"/>
        </a:p>
      </dsp:txBody>
      <dsp:txXfrm>
        <a:off x="1897659" y="3417170"/>
        <a:ext cx="820900" cy="82090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07504" y="2130425"/>
            <a:ext cx="8928992" cy="1470025"/>
          </a:xfrm>
        </p:spPr>
        <p:txBody>
          <a:bodyPr>
            <a:noAutofit/>
          </a:bodyPr>
          <a:lstStyle>
            <a:lvl1pPr>
              <a:defRPr lang="zh-CN" altLang="en-US" sz="5400" b="1" kern="1200" cap="none" spc="300" dirty="0">
                <a:ln w="11430" cmpd="sng">
                  <a:solidFill>
                    <a:schemeClr val="accent1">
                      <a:tint val="10000"/>
                    </a:schemeClr>
                  </a:solidFill>
                  <a:prstDash val="solid"/>
                  <a:miter lim="800000"/>
                </a:ln>
                <a:blipFill>
                  <a:blip r:embed="rId2"/>
                  <a:tile tx="0" ty="0" sx="100000" sy="100000" flip="none" algn="tl"/>
                </a:blipFill>
                <a:effectLst>
                  <a:glow rad="45500">
                    <a:schemeClr val="accent1">
                      <a:satMod val="220000"/>
                      <a:alpha val="35000"/>
                    </a:schemeClr>
                  </a:glow>
                  <a:outerShdw blurRad="88900" dist="25400" dir="5400000" sx="102000" sy="102000" algn="ctr" rotWithShape="0">
                    <a:schemeClr val="tx2">
                      <a:lumMod val="40000"/>
                      <a:lumOff val="60000"/>
                      <a:alpha val="80000"/>
                    </a:schemeClr>
                  </a:outerShdw>
                  <a:reflection stA="98000" endPos="62000" dist="63500" dir="5400000" sy="-100000" algn="bl" rotWithShape="0"/>
                </a:effectLst>
                <a:latin typeface="华文行楷" pitchFamily="2" charset="-122"/>
                <a:ea typeface="华文行楷" pitchFamily="2" charset="-122"/>
                <a:cs typeface="+mj-cs"/>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noFill/>
          <a:ln>
            <a:noFill/>
          </a:ln>
        </p:spPr>
        <p:style>
          <a:lnRef idx="2">
            <a:schemeClr val="dk1"/>
          </a:lnRef>
          <a:fillRef idx="1">
            <a:schemeClr val="lt1"/>
          </a:fillRef>
          <a:effectRef idx="0">
            <a:schemeClr val="dk1"/>
          </a:effectRef>
          <a:fontRef idx="none"/>
        </p:style>
        <p:txBody>
          <a:bodyPr/>
          <a:lstStyle>
            <a:lvl1pPr>
              <a:defRPr b="1" cap="none" spc="300">
                <a:ln w="11430" cmpd="sng">
                  <a:solidFill>
                    <a:schemeClr val="accent1">
                      <a:tint val="10000"/>
                    </a:schemeClr>
                  </a:solidFill>
                  <a:prstDash val="solid"/>
                  <a:miter lim="800000"/>
                </a:ln>
                <a:gradFill flip="none" rotWithShape="1">
                  <a:gsLst>
                    <a:gs pos="10000">
                      <a:schemeClr val="accent1">
                        <a:tint val="83000"/>
                        <a:shade val="100000"/>
                        <a:satMod val="200000"/>
                      </a:schemeClr>
                    </a:gs>
                    <a:gs pos="75000">
                      <a:schemeClr val="accent1">
                        <a:tint val="100000"/>
                        <a:shade val="50000"/>
                        <a:satMod val="150000"/>
                      </a:schemeClr>
                    </a:gs>
                  </a:gsLst>
                  <a:path path="circle">
                    <a:fillToRect l="50000" t="50000" r="50000" b="50000"/>
                  </a:path>
                  <a:tileRect/>
                </a:gradFill>
                <a:effectLst>
                  <a:glow rad="45500">
                    <a:schemeClr val="accent1">
                      <a:satMod val="220000"/>
                      <a:alpha val="35000"/>
                    </a:schemeClr>
                  </a:glow>
                  <a:outerShdw blurRad="88900" dist="25400" dir="5400000" sx="102000" sy="102000" algn="ctr" rotWithShape="0">
                    <a:schemeClr val="tx2">
                      <a:lumMod val="40000"/>
                      <a:lumOff val="60000"/>
                      <a:alpha val="80000"/>
                    </a:schemeClr>
                  </a:outerShdw>
                  <a:reflection stA="98000" endPos="62000" dist="63500" dir="5400000" sy="-100000" algn="bl" rotWithShape="0"/>
                </a:effectLst>
                <a:latin typeface="华文行楷" pitchFamily="2" charset="-122"/>
                <a:ea typeface="华文行楷" pitchFamily="2"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normAutofit/>
          </a:bodyPr>
          <a:lstStyle>
            <a:lvl1pPr marL="342900" indent="-342900">
              <a:buFont typeface="Wingdings" pitchFamily="2" charset="2"/>
              <a:buChar char="Ø"/>
              <a:defRPr sz="3600">
                <a:latin typeface="华文行楷" pitchFamily="2" charset="-122"/>
                <a:ea typeface="华文行楷" pitchFamily="2" charset="-122"/>
              </a:defRPr>
            </a:lvl1pPr>
            <a:lvl2pPr marL="742950" indent="-285750">
              <a:buFont typeface="Arial" pitchFamily="34" charset="0"/>
              <a:buChar char="•"/>
              <a:defRPr sz="3200">
                <a:latin typeface="华文行楷" pitchFamily="2" charset="-122"/>
                <a:ea typeface="华文行楷" pitchFamily="2" charset="-122"/>
              </a:defRPr>
            </a:lvl2pPr>
            <a:lvl3pPr>
              <a:defRPr sz="2800">
                <a:latin typeface="华文行楷" pitchFamily="2" charset="-122"/>
                <a:ea typeface="华文行楷" pitchFamily="2" charset="-122"/>
              </a:defRPr>
            </a:lvl3pPr>
            <a:lvl4pPr>
              <a:defRPr sz="2400">
                <a:latin typeface="华文行楷" pitchFamily="2" charset="-122"/>
                <a:ea typeface="华文行楷" pitchFamily="2" charset="-122"/>
              </a:defRPr>
            </a:lvl4pPr>
            <a:lvl5pPr>
              <a:defRPr sz="2400">
                <a:latin typeface="华文行楷" pitchFamily="2" charset="-122"/>
                <a:ea typeface="华文行楷"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2012/5/30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利益 </a:t>
            </a:r>
            <a:r>
              <a:rPr lang="en-US" altLang="zh-CN" dirty="0" smtClean="0"/>
              <a:t>or </a:t>
            </a:r>
            <a:r>
              <a:rPr lang="zh-CN" altLang="en-US" dirty="0" smtClean="0"/>
              <a:t>友谊？</a:t>
            </a:r>
            <a:endParaRPr lang="zh-CN" altLang="en-US" dirty="0"/>
          </a:p>
        </p:txBody>
      </p:sp>
    </p:spTree>
    <p:extLst>
      <p:ext uri="{BB962C8B-B14F-4D97-AF65-F5344CB8AC3E}">
        <p14:creationId xmlns:p14="http://schemas.microsoft.com/office/powerpoint/2010/main" val="640786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88840"/>
            <a:ext cx="8229600" cy="2880320"/>
          </a:xfrm>
          <a:ln>
            <a:noFill/>
          </a:ln>
        </p:spPr>
        <p:txBody>
          <a:bodyPr>
            <a:normAutofit/>
          </a:bodyPr>
          <a:lstStyle/>
          <a:p>
            <a:r>
              <a:rPr lang="zh-CN" altLang="en-US" dirty="0" smtClean="0">
                <a:latin typeface="华文楷体" pitchFamily="2" charset="-122"/>
                <a:ea typeface="华文楷体" pitchFamily="2" charset="-122"/>
              </a:rPr>
              <a:t>那些年我们一起追过的小</a:t>
            </a:r>
            <a:r>
              <a:rPr lang="en-US" altLang="zh-CN" dirty="0" smtClean="0">
                <a:latin typeface="华文楷体" pitchFamily="2" charset="-122"/>
                <a:ea typeface="华文楷体" pitchFamily="2" charset="-122"/>
              </a:rPr>
              <a:t>Z</a:t>
            </a:r>
            <a:br>
              <a:rPr lang="en-US" altLang="zh-CN" dirty="0" smtClean="0">
                <a:latin typeface="华文楷体" pitchFamily="2" charset="-122"/>
                <a:ea typeface="华文楷体" pitchFamily="2" charset="-122"/>
              </a:rPr>
            </a:br>
            <a:r>
              <a:rPr lang="zh-CN" altLang="en-US" dirty="0" smtClean="0">
                <a:solidFill>
                  <a:srgbClr val="FF0000"/>
                </a:solidFill>
                <a:latin typeface="华文楷体" pitchFamily="2" charset="-122"/>
                <a:ea typeface="华文楷体" pitchFamily="2" charset="-122"/>
              </a:rPr>
              <a:t>第二部</a:t>
            </a:r>
            <a:endParaRPr lang="zh-CN" altLang="en-US" dirty="0">
              <a:solidFill>
                <a:srgbClr val="FF0000"/>
              </a:solidFill>
              <a:latin typeface="华文楷体" pitchFamily="2" charset="-122"/>
              <a:ea typeface="华文楷体" pitchFamily="2" charset="-122"/>
            </a:endParaRPr>
          </a:p>
        </p:txBody>
      </p:sp>
    </p:spTree>
    <p:extLst>
      <p:ext uri="{BB962C8B-B14F-4D97-AF65-F5344CB8AC3E}">
        <p14:creationId xmlns:p14="http://schemas.microsoft.com/office/powerpoint/2010/main" val="2596657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第二段视频</a:t>
            </a:r>
            <a:endParaRPr lang="en-US" dirty="0"/>
          </a:p>
        </p:txBody>
      </p:sp>
    </p:spTree>
    <p:extLst>
      <p:ext uri="{BB962C8B-B14F-4D97-AF65-F5344CB8AC3E}">
        <p14:creationId xmlns:p14="http://schemas.microsoft.com/office/powerpoint/2010/main" val="4052745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抗美援朝</a:t>
            </a:r>
            <a:endParaRPr lang="zh-CN" altLang="en-US" dirty="0"/>
          </a:p>
        </p:txBody>
      </p:sp>
      <p:sp>
        <p:nvSpPr>
          <p:cNvPr id="3" name="内容占位符 2"/>
          <p:cNvSpPr>
            <a:spLocks noGrp="1"/>
          </p:cNvSpPr>
          <p:nvPr>
            <p:ph idx="1"/>
          </p:nvPr>
        </p:nvSpPr>
        <p:spPr/>
        <p:txBody>
          <a:bodyPr/>
          <a:lstStyle/>
          <a:p>
            <a:r>
              <a:rPr lang="zh-CN" altLang="en-US" dirty="0" smtClean="0"/>
              <a:t>战争期间，中国志愿军与朝鲜军民同心协力、情如兄弟，大大地增进了两国人民间的友谊</a:t>
            </a:r>
            <a:endParaRPr lang="en-US" altLang="zh-CN" dirty="0" smtClean="0"/>
          </a:p>
          <a:p>
            <a:r>
              <a:rPr lang="zh-CN" altLang="en-US" dirty="0" smtClean="0"/>
              <a:t>抗美援朝建立在两国共同利益的基础上，但并未影响两国之间友谊的建立与加深</a:t>
            </a:r>
            <a:endParaRPr lang="zh-CN" altLang="en-US" dirty="0"/>
          </a:p>
        </p:txBody>
      </p:sp>
    </p:spTree>
    <p:extLst>
      <p:ext uri="{BB962C8B-B14F-4D97-AF65-F5344CB8AC3E}">
        <p14:creationId xmlns:p14="http://schemas.microsoft.com/office/powerpoint/2010/main" val="1813394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中日建交</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随着经济的发展，两国的共同利益愈加明显，</a:t>
            </a:r>
            <a:endParaRPr lang="en-US" altLang="zh-CN" dirty="0" smtClean="0"/>
          </a:p>
          <a:p>
            <a:r>
              <a:rPr lang="zh-CN" altLang="en-US" dirty="0" smtClean="0"/>
              <a:t>两国在经历了无数的跌宕起伏后建立友谊关系</a:t>
            </a:r>
            <a:endParaRPr lang="en-US" altLang="zh-CN" dirty="0" smtClean="0"/>
          </a:p>
          <a:p>
            <a:r>
              <a:rPr lang="zh-CN" altLang="en-US" dirty="0" smtClean="0"/>
              <a:t>两国之间文化经济交流越来越频繁</a:t>
            </a:r>
            <a:endParaRPr lang="en-US" altLang="zh-CN" dirty="0" smtClean="0"/>
          </a:p>
          <a:p>
            <a:r>
              <a:rPr lang="zh-CN" altLang="zh-CN" dirty="0"/>
              <a:t>国家建交符合中日两国人民</a:t>
            </a:r>
            <a:r>
              <a:rPr lang="zh-CN" altLang="zh-CN" dirty="0" smtClean="0"/>
              <a:t>长远利益</a:t>
            </a:r>
            <a:r>
              <a:rPr lang="zh-CN" altLang="en-US" dirty="0" smtClean="0"/>
              <a:t>的需求</a:t>
            </a:r>
            <a:endParaRPr lang="en-US" altLang="zh-CN" dirty="0" smtClean="0"/>
          </a:p>
          <a:p>
            <a:r>
              <a:rPr lang="zh-CN" altLang="en-US" dirty="0" smtClean="0">
                <a:solidFill>
                  <a:srgbClr val="FF0000"/>
                </a:solidFill>
              </a:rPr>
              <a:t>此时两国之间利益与友谊并存</a:t>
            </a:r>
            <a:endParaRPr lang="zh-CN" altLang="en-US" dirty="0">
              <a:solidFill>
                <a:srgbClr val="FF0000"/>
              </a:solidFill>
            </a:endParaRPr>
          </a:p>
        </p:txBody>
      </p:sp>
    </p:spTree>
    <p:extLst>
      <p:ext uri="{BB962C8B-B14F-4D97-AF65-F5344CB8AC3E}">
        <p14:creationId xmlns:p14="http://schemas.microsoft.com/office/powerpoint/2010/main" val="2861510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88840"/>
            <a:ext cx="8229600" cy="2880320"/>
          </a:xfrm>
          <a:ln>
            <a:noFill/>
          </a:ln>
        </p:spPr>
        <p:txBody>
          <a:bodyPr>
            <a:normAutofit/>
          </a:bodyPr>
          <a:lstStyle/>
          <a:p>
            <a:r>
              <a:rPr lang="zh-CN" altLang="en-US" dirty="0" smtClean="0">
                <a:latin typeface="华文楷体" pitchFamily="2" charset="-122"/>
                <a:ea typeface="华文楷体" pitchFamily="2" charset="-122"/>
              </a:rPr>
              <a:t>那些年我们一起追过的小</a:t>
            </a:r>
            <a:r>
              <a:rPr lang="en-US" altLang="zh-CN" dirty="0" smtClean="0">
                <a:latin typeface="华文楷体" pitchFamily="2" charset="-122"/>
                <a:ea typeface="华文楷体" pitchFamily="2" charset="-122"/>
              </a:rPr>
              <a:t>Z</a:t>
            </a:r>
            <a:br>
              <a:rPr lang="en-US" altLang="zh-CN" dirty="0" smtClean="0">
                <a:latin typeface="华文楷体" pitchFamily="2" charset="-122"/>
                <a:ea typeface="华文楷体" pitchFamily="2" charset="-122"/>
              </a:rPr>
            </a:br>
            <a:r>
              <a:rPr lang="zh-CN" altLang="en-US" dirty="0" smtClean="0">
                <a:solidFill>
                  <a:srgbClr val="FF0000"/>
                </a:solidFill>
                <a:latin typeface="华文楷体" pitchFamily="2" charset="-122"/>
                <a:ea typeface="华文楷体" pitchFamily="2" charset="-122"/>
              </a:rPr>
              <a:t>第三部</a:t>
            </a:r>
            <a:endParaRPr lang="zh-CN" altLang="en-US" dirty="0">
              <a:solidFill>
                <a:srgbClr val="FF0000"/>
              </a:solidFill>
              <a:latin typeface="华文楷体" pitchFamily="2" charset="-122"/>
              <a:ea typeface="华文楷体" pitchFamily="2" charset="-122"/>
            </a:endParaRPr>
          </a:p>
        </p:txBody>
      </p:sp>
    </p:spTree>
    <p:extLst>
      <p:ext uri="{BB962C8B-B14F-4D97-AF65-F5344CB8AC3E}">
        <p14:creationId xmlns:p14="http://schemas.microsoft.com/office/powerpoint/2010/main" val="2596657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mtClean="0"/>
              <a:t>第三段视频</a:t>
            </a:r>
            <a:endParaRPr lang="en-US" dirty="0"/>
          </a:p>
        </p:txBody>
      </p:sp>
    </p:spTree>
    <p:extLst>
      <p:ext uri="{BB962C8B-B14F-4D97-AF65-F5344CB8AC3E}">
        <p14:creationId xmlns:p14="http://schemas.microsoft.com/office/powerpoint/2010/main" val="3077787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中韩建交</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a:t>第一阶段（</a:t>
            </a:r>
            <a:r>
              <a:rPr lang="en-US" dirty="0"/>
              <a:t>1945-1973</a:t>
            </a:r>
            <a:r>
              <a:rPr lang="zh-CN" altLang="en-US" dirty="0"/>
              <a:t>），中韩两国处于敌对隔绝的状态</a:t>
            </a:r>
            <a:r>
              <a:rPr lang="zh-CN" altLang="en-US" dirty="0" smtClean="0"/>
              <a:t>。</a:t>
            </a:r>
            <a:endParaRPr lang="en-US" altLang="zh-CN" dirty="0" smtClean="0"/>
          </a:p>
          <a:p>
            <a:r>
              <a:rPr lang="zh-CN" altLang="en-US" dirty="0"/>
              <a:t>第二阶段（</a:t>
            </a:r>
            <a:r>
              <a:rPr lang="en-US" dirty="0"/>
              <a:t>1973-1988</a:t>
            </a:r>
            <a:r>
              <a:rPr lang="zh-CN" altLang="en-US" dirty="0"/>
              <a:t>），非政治性的民间关系得到一定的</a:t>
            </a:r>
            <a:r>
              <a:rPr lang="zh-CN" altLang="en-US" dirty="0" smtClean="0"/>
              <a:t>发展</a:t>
            </a:r>
            <a:endParaRPr lang="en-US" altLang="zh-CN" dirty="0" smtClean="0"/>
          </a:p>
          <a:p>
            <a:r>
              <a:rPr lang="zh-CN" altLang="en-US" dirty="0"/>
              <a:t>第三阶段（</a:t>
            </a:r>
            <a:r>
              <a:rPr lang="en-US" dirty="0"/>
              <a:t>1988-1922</a:t>
            </a:r>
            <a:r>
              <a:rPr lang="zh-CN" altLang="en-US" dirty="0"/>
              <a:t>），中韩关系逐渐开始走向正常化方向发展。</a:t>
            </a:r>
            <a:r>
              <a:rPr lang="en-US" dirty="0"/>
              <a:t>1988</a:t>
            </a:r>
            <a:r>
              <a:rPr lang="zh-CN" altLang="en-US" dirty="0"/>
              <a:t>年，韩国总统卢泰愚表示要争取与中国建交，加入联合国</a:t>
            </a:r>
          </a:p>
        </p:txBody>
      </p:sp>
    </p:spTree>
    <p:extLst>
      <p:ext uri="{BB962C8B-B14F-4D97-AF65-F5344CB8AC3E}">
        <p14:creationId xmlns:p14="http://schemas.microsoft.com/office/powerpoint/2010/main" val="714653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中韩建交</a:t>
            </a:r>
            <a:endParaRPr 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8270912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直接连接符 5"/>
          <p:cNvCxnSpPr/>
          <p:nvPr/>
        </p:nvCxnSpPr>
        <p:spPr>
          <a:xfrm flipH="1">
            <a:off x="3059832" y="2708920"/>
            <a:ext cx="1080120" cy="2232248"/>
          </a:xfrm>
          <a:prstGeom prst="line">
            <a:avLst/>
          </a:prstGeom>
        </p:spPr>
        <p:style>
          <a:lnRef idx="3">
            <a:schemeClr val="accent3"/>
          </a:lnRef>
          <a:fillRef idx="0">
            <a:schemeClr val="accent3"/>
          </a:fillRef>
          <a:effectRef idx="2">
            <a:schemeClr val="accent3"/>
          </a:effectRef>
          <a:fontRef idx="minor">
            <a:schemeClr val="tx1"/>
          </a:fontRef>
        </p:style>
      </p:cxnSp>
      <p:cxnSp>
        <p:nvCxnSpPr>
          <p:cNvPr id="8" name="直接连接符 7"/>
          <p:cNvCxnSpPr/>
          <p:nvPr/>
        </p:nvCxnSpPr>
        <p:spPr>
          <a:xfrm>
            <a:off x="3203848" y="5517232"/>
            <a:ext cx="2736304"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直接连接符 9"/>
          <p:cNvCxnSpPr/>
          <p:nvPr/>
        </p:nvCxnSpPr>
        <p:spPr>
          <a:xfrm>
            <a:off x="5076056" y="2492896"/>
            <a:ext cx="1152128" cy="2592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572000" y="2708920"/>
            <a:ext cx="0" cy="1116124"/>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直接连接符 17"/>
          <p:cNvCxnSpPr/>
          <p:nvPr/>
        </p:nvCxnSpPr>
        <p:spPr>
          <a:xfrm flipV="1">
            <a:off x="3203848" y="4797152"/>
            <a:ext cx="72008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220072" y="4725144"/>
            <a:ext cx="720080" cy="504056"/>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596543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钓鱼岛之争</a:t>
            </a:r>
            <a:endParaRPr lang="zh-CN" altLang="en-US" dirty="0"/>
          </a:p>
        </p:txBody>
      </p:sp>
      <p:sp>
        <p:nvSpPr>
          <p:cNvPr id="3" name="内容占位符 2"/>
          <p:cNvSpPr>
            <a:spLocks noGrp="1"/>
          </p:cNvSpPr>
          <p:nvPr>
            <p:ph idx="1"/>
          </p:nvPr>
        </p:nvSpPr>
        <p:spPr>
          <a:xfrm>
            <a:off x="457200" y="1600201"/>
            <a:ext cx="8229600" cy="2548879"/>
          </a:xfrm>
        </p:spPr>
        <p:txBody>
          <a:bodyPr/>
          <a:lstStyle/>
          <a:p>
            <a:r>
              <a:rPr lang="zh-CN" altLang="en-US" dirty="0" smtClean="0"/>
              <a:t>钓鱼岛一直都是中国不可分割的领土</a:t>
            </a:r>
            <a:endParaRPr lang="en-US" altLang="zh-CN" dirty="0" smtClean="0"/>
          </a:p>
          <a:p>
            <a:r>
              <a:rPr lang="zh-CN" altLang="en-US" dirty="0" smtClean="0"/>
              <a:t>中国为顾全大局，曾搁置争议，同意共同开发</a:t>
            </a:r>
            <a:endParaRPr lang="en-US" altLang="zh-CN" dirty="0" smtClean="0"/>
          </a:p>
          <a:p>
            <a:r>
              <a:rPr lang="zh-CN" altLang="en-US" dirty="0" smtClean="0"/>
              <a:t>日本自私自利不断挑衅中国主权</a:t>
            </a:r>
            <a:endParaRPr lang="zh-CN" altLang="en-US" dirty="0"/>
          </a:p>
        </p:txBody>
      </p:sp>
      <p:sp>
        <p:nvSpPr>
          <p:cNvPr id="5" name="内容占位符 2"/>
          <p:cNvSpPr txBox="1">
            <a:spLocks/>
          </p:cNvSpPr>
          <p:nvPr/>
        </p:nvSpPr>
        <p:spPr>
          <a:xfrm>
            <a:off x="467544" y="4842543"/>
            <a:ext cx="822960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Ø"/>
              <a:defRPr sz="3600" kern="1200">
                <a:solidFill>
                  <a:schemeClr val="tx1"/>
                </a:solidFill>
                <a:latin typeface="华文行楷" pitchFamily="2" charset="-122"/>
                <a:ea typeface="华文行楷" pitchFamily="2" charset="-122"/>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华文行楷" pitchFamily="2" charset="-122"/>
                <a:ea typeface="华文行楷" pitchFamily="2" charset="-122"/>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华文行楷" pitchFamily="2" charset="-122"/>
                <a:ea typeface="华文行楷" pitchFamily="2" charset="-122"/>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华文行楷" pitchFamily="2" charset="-122"/>
                <a:ea typeface="华文行楷" pitchFamily="2" charset="-122"/>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华文行楷" pitchFamily="2" charset="-122"/>
                <a:ea typeface="华文行楷"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800" dirty="0"/>
              <a:t>一个国家可以为了利益而十分不负责任地去公然企图占有他国的资源，看以看出利益对于国家行为占有支配地位，友谊什么的只能靠边站</a:t>
            </a:r>
            <a:r>
              <a:rPr lang="zh-CN" altLang="en-US" sz="2800" dirty="0" smtClean="0"/>
              <a:t>。</a:t>
            </a:r>
            <a:endParaRPr lang="en-US" sz="2800" dirty="0"/>
          </a:p>
        </p:txBody>
      </p:sp>
      <p:sp>
        <p:nvSpPr>
          <p:cNvPr id="6" name="下箭头 5"/>
          <p:cNvSpPr/>
          <p:nvPr/>
        </p:nvSpPr>
        <p:spPr>
          <a:xfrm>
            <a:off x="3563888" y="4005064"/>
            <a:ext cx="1872208" cy="792088"/>
          </a:xfrm>
          <a:prstGeom prst="downArrow">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政府的友好往来</a:t>
            </a:r>
            <a:r>
              <a:rPr lang="en-US" altLang="zh-CN" dirty="0" smtClean="0"/>
              <a:t>——</a:t>
            </a:r>
            <a:r>
              <a:rPr lang="zh-CN" altLang="en-US" dirty="0" smtClean="0"/>
              <a:t>日本</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a:t>破冰之旅是安倍晋三于</a:t>
            </a:r>
            <a:r>
              <a:rPr lang="en-US" dirty="0"/>
              <a:t>2006</a:t>
            </a:r>
            <a:r>
              <a:rPr lang="zh-CN" altLang="en-US" dirty="0"/>
              <a:t>年</a:t>
            </a:r>
            <a:r>
              <a:rPr lang="en-US" dirty="0"/>
              <a:t>10</a:t>
            </a:r>
            <a:r>
              <a:rPr lang="zh-CN" altLang="en-US" dirty="0"/>
              <a:t>月</a:t>
            </a:r>
            <a:r>
              <a:rPr lang="en-US" dirty="0"/>
              <a:t>8</a:t>
            </a:r>
            <a:r>
              <a:rPr lang="zh-CN" altLang="en-US" dirty="0"/>
              <a:t>日出访中国</a:t>
            </a:r>
            <a:r>
              <a:rPr lang="zh-CN" altLang="en-US" dirty="0" smtClean="0"/>
              <a:t>。</a:t>
            </a:r>
            <a:endParaRPr lang="en-US" altLang="zh-CN" dirty="0" smtClean="0"/>
          </a:p>
          <a:p>
            <a:r>
              <a:rPr lang="zh-CN" altLang="en-US" dirty="0"/>
              <a:t>融冰之旅则是指</a:t>
            </a:r>
            <a:r>
              <a:rPr lang="en-US" dirty="0"/>
              <a:t>2007</a:t>
            </a:r>
            <a:r>
              <a:rPr lang="zh-CN" altLang="en-US" dirty="0"/>
              <a:t>年</a:t>
            </a:r>
            <a:r>
              <a:rPr lang="en-US" dirty="0"/>
              <a:t>4</a:t>
            </a:r>
            <a:r>
              <a:rPr lang="zh-CN" altLang="en-US" dirty="0"/>
              <a:t>月</a:t>
            </a:r>
            <a:r>
              <a:rPr lang="en-US" dirty="0"/>
              <a:t>12</a:t>
            </a:r>
            <a:r>
              <a:rPr lang="zh-CN" altLang="en-US" dirty="0"/>
              <a:t>日温家宝总理出访日本</a:t>
            </a:r>
            <a:r>
              <a:rPr lang="zh-CN" altLang="en-US" dirty="0" smtClean="0"/>
              <a:t>。</a:t>
            </a:r>
            <a:endParaRPr lang="en-US" altLang="zh-CN" dirty="0" smtClean="0"/>
          </a:p>
          <a:p>
            <a:r>
              <a:rPr lang="en-US" dirty="0"/>
              <a:t>2007</a:t>
            </a:r>
            <a:r>
              <a:rPr lang="zh-CN" altLang="en-US" dirty="0"/>
              <a:t>年</a:t>
            </a:r>
            <a:r>
              <a:rPr lang="en-US" dirty="0"/>
              <a:t>12</a:t>
            </a:r>
            <a:r>
              <a:rPr lang="zh-CN" altLang="en-US" dirty="0"/>
              <a:t>月</a:t>
            </a:r>
            <a:r>
              <a:rPr lang="en-US" dirty="0"/>
              <a:t>27</a:t>
            </a:r>
            <a:r>
              <a:rPr lang="zh-CN" altLang="en-US" dirty="0"/>
              <a:t>日至</a:t>
            </a:r>
            <a:r>
              <a:rPr lang="en-US" dirty="0"/>
              <a:t>30</a:t>
            </a:r>
            <a:r>
              <a:rPr lang="zh-CN" altLang="en-US" dirty="0"/>
              <a:t>日期间，日本首相福田康夫按照事先计划访华</a:t>
            </a:r>
            <a:r>
              <a:rPr lang="zh-CN" altLang="en-US" dirty="0" smtClean="0"/>
              <a:t>。</a:t>
            </a:r>
            <a:endParaRPr lang="en-US" altLang="zh-CN" dirty="0" smtClean="0"/>
          </a:p>
          <a:p>
            <a:r>
              <a:rPr lang="en-US" dirty="0"/>
              <a:t>2008</a:t>
            </a:r>
            <a:r>
              <a:rPr lang="zh-CN" altLang="en-US" dirty="0"/>
              <a:t>年</a:t>
            </a:r>
            <a:r>
              <a:rPr lang="en-US" dirty="0"/>
              <a:t>5</a:t>
            </a:r>
            <a:r>
              <a:rPr lang="zh-CN" altLang="en-US" dirty="0"/>
              <a:t>月</a:t>
            </a:r>
            <a:r>
              <a:rPr lang="en-US" dirty="0"/>
              <a:t>6</a:t>
            </a:r>
            <a:r>
              <a:rPr lang="zh-CN" altLang="en-US" dirty="0"/>
              <a:t>日的中国国家主席胡锦涛乘专机抵达日本羽田机场，开始对日进行为期</a:t>
            </a:r>
            <a:r>
              <a:rPr lang="en-US" dirty="0"/>
              <a:t>5</a:t>
            </a:r>
            <a:r>
              <a:rPr lang="zh-CN" altLang="en-US" dirty="0"/>
              <a:t>天的国事访问。</a:t>
            </a:r>
          </a:p>
        </p:txBody>
      </p:sp>
    </p:spTree>
    <p:extLst>
      <p:ext uri="{BB962C8B-B14F-4D97-AF65-F5344CB8AC3E}">
        <p14:creationId xmlns:p14="http://schemas.microsoft.com/office/powerpoint/2010/main" val="1135436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2996952"/>
            <a:ext cx="8229600" cy="1324744"/>
          </a:xfrm>
        </p:spPr>
        <p:txBody>
          <a:bodyPr/>
          <a:lstStyle/>
          <a:p>
            <a:pPr marL="0" indent="0" algn="ctr">
              <a:buNone/>
            </a:pPr>
            <a:r>
              <a:rPr lang="zh-CN" altLang="zh-CN" dirty="0"/>
              <a:t>国与国之间是否只有永恒的利益，而没有永恒的友谊？</a:t>
            </a:r>
            <a:endParaRPr lang="zh-CN" altLang="en-US" dirty="0"/>
          </a:p>
        </p:txBody>
      </p:sp>
      <p:sp>
        <p:nvSpPr>
          <p:cNvPr id="4" name="内容占位符 2"/>
          <p:cNvSpPr txBox="1">
            <a:spLocks/>
          </p:cNvSpPr>
          <p:nvPr/>
        </p:nvSpPr>
        <p:spPr>
          <a:xfrm>
            <a:off x="496393" y="1799500"/>
            <a:ext cx="8229600" cy="6623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Ø"/>
              <a:defRPr sz="3600" kern="1200">
                <a:solidFill>
                  <a:schemeClr val="tx1"/>
                </a:solidFill>
                <a:latin typeface="华文行楷" pitchFamily="2" charset="-122"/>
                <a:ea typeface="华文行楷" pitchFamily="2" charset="-122"/>
                <a:cs typeface="+mn-cs"/>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华文行楷" pitchFamily="2" charset="-122"/>
                <a:ea typeface="华文行楷" pitchFamily="2" charset="-122"/>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华文行楷" pitchFamily="2" charset="-122"/>
                <a:ea typeface="华文行楷" pitchFamily="2" charset="-122"/>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华文行楷" pitchFamily="2" charset="-122"/>
                <a:ea typeface="华文行楷" pitchFamily="2" charset="-122"/>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华文行楷" pitchFamily="2" charset="-122"/>
                <a:ea typeface="华文行楷" pitchFamily="2"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pitchFamily="2" charset="2"/>
              <a:buNone/>
            </a:pPr>
            <a:r>
              <a:rPr lang="zh-CN" altLang="en-US" dirty="0" smtClean="0"/>
              <a:t>逐利，国家的本性</a:t>
            </a:r>
            <a:endParaRPr lang="zh-CN" altLang="en-US" dirty="0"/>
          </a:p>
        </p:txBody>
      </p:sp>
    </p:spTree>
    <p:extLst>
      <p:ext uri="{BB962C8B-B14F-4D97-AF65-F5344CB8AC3E}">
        <p14:creationId xmlns:p14="http://schemas.microsoft.com/office/powerpoint/2010/main" val="4016715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政府的友好往来</a:t>
            </a:r>
            <a:r>
              <a:rPr lang="en-US" altLang="zh-CN" dirty="0" smtClean="0"/>
              <a:t>——</a:t>
            </a:r>
            <a:r>
              <a:rPr lang="zh-CN" altLang="en-US" dirty="0" smtClean="0"/>
              <a:t>韩国</a:t>
            </a:r>
            <a:endParaRPr lang="en-US" dirty="0"/>
          </a:p>
        </p:txBody>
      </p:sp>
      <p:sp>
        <p:nvSpPr>
          <p:cNvPr id="3" name="内容占位符 2"/>
          <p:cNvSpPr>
            <a:spLocks noGrp="1"/>
          </p:cNvSpPr>
          <p:nvPr>
            <p:ph idx="1"/>
          </p:nvPr>
        </p:nvSpPr>
        <p:spPr/>
        <p:txBody>
          <a:bodyPr>
            <a:normAutofit lnSpcReduction="10000"/>
          </a:bodyPr>
          <a:lstStyle/>
          <a:p>
            <a:r>
              <a:rPr lang="zh-CN" altLang="en-US" dirty="0"/>
              <a:t>中韩建交于</a:t>
            </a:r>
            <a:r>
              <a:rPr lang="en-US" dirty="0"/>
              <a:t>1992</a:t>
            </a:r>
            <a:r>
              <a:rPr lang="zh-CN" altLang="en-US" dirty="0"/>
              <a:t>年</a:t>
            </a:r>
            <a:r>
              <a:rPr lang="en-US" dirty="0"/>
              <a:t>8</a:t>
            </a:r>
            <a:r>
              <a:rPr lang="zh-CN" altLang="en-US" dirty="0"/>
              <a:t>月</a:t>
            </a:r>
            <a:r>
              <a:rPr lang="en-US" dirty="0"/>
              <a:t>24</a:t>
            </a:r>
            <a:r>
              <a:rPr lang="zh-CN" altLang="en-US" dirty="0"/>
              <a:t>日，在</a:t>
            </a:r>
            <a:r>
              <a:rPr lang="en-US" dirty="0"/>
              <a:t>2003</a:t>
            </a:r>
            <a:r>
              <a:rPr lang="zh-CN" altLang="en-US" dirty="0"/>
              <a:t>年建立全面合作</a:t>
            </a:r>
            <a:r>
              <a:rPr lang="zh-CN" altLang="en-US" dirty="0" smtClean="0"/>
              <a:t>关系</a:t>
            </a:r>
            <a:endParaRPr lang="en-US" altLang="zh-CN" dirty="0" smtClean="0"/>
          </a:p>
          <a:p>
            <a:r>
              <a:rPr lang="en-US" dirty="0" smtClean="0"/>
              <a:t>2008</a:t>
            </a:r>
            <a:r>
              <a:rPr lang="zh-CN" altLang="en-US" dirty="0"/>
              <a:t>年</a:t>
            </a:r>
            <a:r>
              <a:rPr lang="en-US" dirty="0" smtClean="0"/>
              <a:t>512</a:t>
            </a:r>
            <a:r>
              <a:rPr lang="zh-CN" altLang="en-US" dirty="0" smtClean="0"/>
              <a:t>汶川大</a:t>
            </a:r>
            <a:r>
              <a:rPr lang="zh-CN" altLang="en-US" dirty="0"/>
              <a:t>地震</a:t>
            </a:r>
            <a:r>
              <a:rPr lang="zh-CN" altLang="en-US" dirty="0" smtClean="0"/>
              <a:t>后，</a:t>
            </a:r>
            <a:r>
              <a:rPr lang="zh-CN" altLang="en-US" dirty="0"/>
              <a:t>李明博</a:t>
            </a:r>
            <a:r>
              <a:rPr lang="zh-CN" altLang="en-US" dirty="0" smtClean="0"/>
              <a:t>总统成为</a:t>
            </a:r>
            <a:r>
              <a:rPr lang="zh-CN" altLang="en-US" dirty="0"/>
              <a:t>首位赴四川灾区的外国</a:t>
            </a:r>
            <a:r>
              <a:rPr lang="zh-CN" altLang="en-US" dirty="0" smtClean="0"/>
              <a:t>国家元首</a:t>
            </a:r>
            <a:endParaRPr lang="en-US" altLang="zh-CN" dirty="0" smtClean="0"/>
          </a:p>
          <a:p>
            <a:r>
              <a:rPr lang="en-US" dirty="0"/>
              <a:t>2008</a:t>
            </a:r>
            <a:r>
              <a:rPr lang="zh-CN" altLang="en-US" dirty="0"/>
              <a:t>年</a:t>
            </a:r>
            <a:r>
              <a:rPr lang="en-US" dirty="0"/>
              <a:t> 8</a:t>
            </a:r>
            <a:r>
              <a:rPr lang="zh-CN" altLang="en-US" dirty="0"/>
              <a:t>月</a:t>
            </a:r>
            <a:r>
              <a:rPr lang="en-US" dirty="0"/>
              <a:t>25</a:t>
            </a:r>
            <a:r>
              <a:rPr lang="zh-CN" altLang="en-US" dirty="0"/>
              <a:t>至</a:t>
            </a:r>
            <a:r>
              <a:rPr lang="en-US" dirty="0"/>
              <a:t>26</a:t>
            </a:r>
            <a:r>
              <a:rPr lang="zh-CN" altLang="en-US" dirty="0"/>
              <a:t>日，中国国家主席胡锦涛对韩国进行的</a:t>
            </a:r>
            <a:r>
              <a:rPr lang="zh-CN" altLang="en-US" dirty="0" smtClean="0"/>
              <a:t>国事访问</a:t>
            </a:r>
            <a:endParaRPr lang="en-US" altLang="zh-CN" dirty="0" smtClean="0"/>
          </a:p>
          <a:p>
            <a:r>
              <a:rPr lang="en-US" dirty="0"/>
              <a:t>2009</a:t>
            </a:r>
            <a:r>
              <a:rPr lang="zh-CN" altLang="en-US" dirty="0"/>
              <a:t>年</a:t>
            </a:r>
            <a:r>
              <a:rPr lang="en-US" dirty="0"/>
              <a:t>7</a:t>
            </a:r>
            <a:r>
              <a:rPr lang="zh-CN" altLang="en-US" dirty="0"/>
              <a:t>月</a:t>
            </a:r>
            <a:r>
              <a:rPr lang="en-US" dirty="0"/>
              <a:t>13</a:t>
            </a:r>
            <a:r>
              <a:rPr lang="zh-CN" altLang="en-US" dirty="0"/>
              <a:t>日，中国外交部副部长武大伟访韩</a:t>
            </a:r>
            <a:endParaRPr lang="en-US" dirty="0"/>
          </a:p>
        </p:txBody>
      </p:sp>
    </p:spTree>
    <p:extLst>
      <p:ext uri="{BB962C8B-B14F-4D97-AF65-F5344CB8AC3E}">
        <p14:creationId xmlns:p14="http://schemas.microsoft.com/office/powerpoint/2010/main" val="3220169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政府的友好</a:t>
            </a:r>
            <a:r>
              <a:rPr lang="zh-CN" altLang="en-US" dirty="0" smtClean="0"/>
              <a:t>往来</a:t>
            </a:r>
            <a:endParaRPr lang="en-US" dirty="0"/>
          </a:p>
        </p:txBody>
      </p:sp>
      <p:sp>
        <p:nvSpPr>
          <p:cNvPr id="3" name="内容占位符 2"/>
          <p:cNvSpPr>
            <a:spLocks noGrp="1"/>
          </p:cNvSpPr>
          <p:nvPr>
            <p:ph idx="1"/>
          </p:nvPr>
        </p:nvSpPr>
        <p:spPr/>
        <p:txBody>
          <a:bodyPr/>
          <a:lstStyle/>
          <a:p>
            <a:r>
              <a:rPr lang="zh-CN" altLang="en-US" dirty="0"/>
              <a:t>政府之间的友谊在我们看来并非是“单纯的友谊”，</a:t>
            </a:r>
            <a:r>
              <a:rPr lang="zh-CN" altLang="en-US" dirty="0" smtClean="0"/>
              <a:t>不过即便</a:t>
            </a:r>
            <a:r>
              <a:rPr lang="zh-CN" altLang="en-US" dirty="0"/>
              <a:t>只是形式上的友好往来，我们也要有风度，有气魄</a:t>
            </a:r>
            <a:r>
              <a:rPr lang="zh-CN" altLang="en-US" dirty="0" smtClean="0"/>
              <a:t>。</a:t>
            </a:r>
            <a:endParaRPr lang="en-US" altLang="zh-CN" dirty="0" smtClean="0"/>
          </a:p>
          <a:p>
            <a:r>
              <a:rPr lang="zh-CN" altLang="en-US" dirty="0" smtClean="0"/>
              <a:t>中</a:t>
            </a:r>
            <a:r>
              <a:rPr lang="zh-CN" altLang="en-US" dirty="0"/>
              <a:t>日、中韩以及中朝之间的友好往来势必会随着国际局势随风飘摇。</a:t>
            </a:r>
            <a:endParaRPr lang="en-US" dirty="0"/>
          </a:p>
          <a:p>
            <a:endParaRPr lang="en-US" dirty="0"/>
          </a:p>
        </p:txBody>
      </p:sp>
    </p:spTree>
    <p:extLst>
      <p:ext uri="{BB962C8B-B14F-4D97-AF65-F5344CB8AC3E}">
        <p14:creationId xmlns:p14="http://schemas.microsoft.com/office/powerpoint/2010/main" val="261961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灾难中的互助</a:t>
            </a:r>
            <a:r>
              <a:rPr lang="en-US" altLang="zh-CN" dirty="0" smtClean="0"/>
              <a:t>——</a:t>
            </a:r>
            <a:r>
              <a:rPr lang="zh-CN" altLang="en-US" dirty="0" smtClean="0"/>
              <a:t>以日本为例</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t>汶川地</a:t>
            </a:r>
            <a:r>
              <a:rPr lang="zh-CN" altLang="en-US" dirty="0"/>
              <a:t>震，日本能在极短的时间</a:t>
            </a:r>
            <a:r>
              <a:rPr lang="zh-CN" altLang="en-US" dirty="0" smtClean="0"/>
              <a:t>内表示</a:t>
            </a:r>
            <a:r>
              <a:rPr lang="zh-CN" altLang="en-US" dirty="0"/>
              <a:t>愿意派遣救援</a:t>
            </a:r>
            <a:r>
              <a:rPr lang="zh-CN" altLang="en-US" dirty="0" smtClean="0"/>
              <a:t>队伍</a:t>
            </a:r>
            <a:endParaRPr lang="en-US" altLang="zh-CN" dirty="0" smtClean="0"/>
          </a:p>
          <a:p>
            <a:r>
              <a:rPr lang="en-US" altLang="zh-CN" dirty="0" smtClean="0"/>
              <a:t>2011</a:t>
            </a:r>
            <a:r>
              <a:rPr lang="zh-CN" altLang="en-US" dirty="0"/>
              <a:t>年</a:t>
            </a:r>
            <a:r>
              <a:rPr lang="en-US" altLang="zh-CN" dirty="0"/>
              <a:t>3</a:t>
            </a:r>
            <a:r>
              <a:rPr lang="zh-CN" altLang="en-US" dirty="0" smtClean="0"/>
              <a:t>月日本东北部海啸以及地震引起福</a:t>
            </a:r>
            <a:r>
              <a:rPr lang="zh-CN" altLang="en-US" dirty="0"/>
              <a:t>岛</a:t>
            </a:r>
            <a:r>
              <a:rPr lang="zh-CN" altLang="en-US" dirty="0" smtClean="0"/>
              <a:t>核电站爆炸事故，</a:t>
            </a:r>
            <a:r>
              <a:rPr lang="zh-CN" altLang="en-US" dirty="0"/>
              <a:t>灾难发生</a:t>
            </a:r>
            <a:r>
              <a:rPr lang="zh-CN" altLang="en-US" dirty="0" smtClean="0"/>
              <a:t>以后中国政府</a:t>
            </a:r>
            <a:r>
              <a:rPr lang="zh-CN" altLang="en-US" dirty="0"/>
              <a:t>几乎每天都推出重大援助</a:t>
            </a:r>
            <a:r>
              <a:rPr lang="zh-CN" altLang="en-US" dirty="0" smtClean="0"/>
              <a:t>举措</a:t>
            </a:r>
            <a:endParaRPr lang="en-US" altLang="zh-CN" dirty="0" smtClean="0"/>
          </a:p>
          <a:p>
            <a:r>
              <a:rPr lang="zh-CN" altLang="en-US" dirty="0"/>
              <a:t>尽管中日两国历史中有种种的不快，但是在灾难面前，两国都能抛开成见，互相</a:t>
            </a:r>
            <a:r>
              <a:rPr lang="zh-CN" altLang="en-US" dirty="0" smtClean="0"/>
              <a:t>帮助，绝不仅是利益驱动</a:t>
            </a:r>
            <a:endParaRPr lang="zh-CN" altLang="en-US" dirty="0"/>
          </a:p>
        </p:txBody>
      </p:sp>
    </p:spTree>
    <p:extLst>
      <p:ext uri="{BB962C8B-B14F-4D97-AF65-F5344CB8AC3E}">
        <p14:creationId xmlns:p14="http://schemas.microsoft.com/office/powerpoint/2010/main" val="2521154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中日韩文化交流</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latin typeface="隶书" pitchFamily="49" charset="-122"/>
                <a:ea typeface="隶书" pitchFamily="49" charset="-122"/>
              </a:rPr>
              <a:t>1999</a:t>
            </a:r>
            <a:r>
              <a:rPr lang="zh-CN" altLang="zh-CN" dirty="0">
                <a:latin typeface="隶书" pitchFamily="49" charset="-122"/>
                <a:ea typeface="隶书" pitchFamily="49" charset="-122"/>
              </a:rPr>
              <a:t>年我在日本举办</a:t>
            </a:r>
            <a:r>
              <a:rPr lang="en-US" altLang="zh-CN" dirty="0">
                <a:latin typeface="隶书" pitchFamily="49" charset="-122"/>
                <a:ea typeface="隶书" pitchFamily="49" charset="-122"/>
              </a:rPr>
              <a:t>“99</a:t>
            </a:r>
            <a:r>
              <a:rPr lang="zh-CN" altLang="zh-CN" dirty="0">
                <a:latin typeface="隶书" pitchFamily="49" charset="-122"/>
                <a:ea typeface="隶书" pitchFamily="49" charset="-122"/>
              </a:rPr>
              <a:t>东瀛行</a:t>
            </a:r>
            <a:r>
              <a:rPr lang="en-US" altLang="zh-CN" dirty="0">
                <a:latin typeface="隶书" pitchFamily="49" charset="-122"/>
                <a:ea typeface="隶书" pitchFamily="49" charset="-122"/>
              </a:rPr>
              <a:t>”</a:t>
            </a:r>
            <a:r>
              <a:rPr lang="zh-CN" altLang="zh-CN" dirty="0">
                <a:latin typeface="隶书" pitchFamily="49" charset="-122"/>
                <a:ea typeface="隶书" pitchFamily="49" charset="-122"/>
              </a:rPr>
              <a:t>活动，日方在华举办</a:t>
            </a:r>
            <a:r>
              <a:rPr lang="en-US" altLang="zh-CN" dirty="0">
                <a:latin typeface="隶书" pitchFamily="49" charset="-122"/>
                <a:ea typeface="隶书" pitchFamily="49" charset="-122"/>
              </a:rPr>
              <a:t>“</a:t>
            </a:r>
            <a:r>
              <a:rPr lang="zh-CN" altLang="zh-CN" dirty="0">
                <a:latin typeface="隶书" pitchFamily="49" charset="-122"/>
                <a:ea typeface="隶书" pitchFamily="49" charset="-122"/>
              </a:rPr>
              <a:t>日中文化友好年</a:t>
            </a:r>
            <a:r>
              <a:rPr lang="en-US" altLang="zh-CN" dirty="0">
                <a:latin typeface="隶书" pitchFamily="49" charset="-122"/>
                <a:ea typeface="隶书" pitchFamily="49" charset="-122"/>
              </a:rPr>
              <a:t>”</a:t>
            </a:r>
            <a:r>
              <a:rPr lang="zh-CN" altLang="zh-CN" dirty="0" smtClean="0">
                <a:latin typeface="隶书" pitchFamily="49" charset="-122"/>
                <a:ea typeface="隶书" pitchFamily="49" charset="-122"/>
              </a:rPr>
              <a:t>活动</a:t>
            </a:r>
            <a:endParaRPr lang="en-US" altLang="zh-CN" dirty="0" smtClean="0">
              <a:latin typeface="隶书" pitchFamily="49" charset="-122"/>
              <a:ea typeface="隶书" pitchFamily="49" charset="-122"/>
            </a:endParaRPr>
          </a:p>
          <a:p>
            <a:r>
              <a:rPr lang="en-US" altLang="zh-CN" dirty="0" smtClean="0">
                <a:latin typeface="隶书" pitchFamily="49" charset="-122"/>
                <a:ea typeface="隶书" pitchFamily="49" charset="-122"/>
              </a:rPr>
              <a:t>2002</a:t>
            </a:r>
            <a:r>
              <a:rPr lang="zh-CN" altLang="zh-CN" dirty="0">
                <a:latin typeface="隶书" pitchFamily="49" charset="-122"/>
                <a:ea typeface="隶书" pitchFamily="49" charset="-122"/>
              </a:rPr>
              <a:t>年中日邦交正常化</a:t>
            </a:r>
            <a:r>
              <a:rPr lang="en-US" altLang="zh-CN" dirty="0">
                <a:latin typeface="隶书" pitchFamily="49" charset="-122"/>
                <a:ea typeface="隶书" pitchFamily="49" charset="-122"/>
              </a:rPr>
              <a:t>30</a:t>
            </a:r>
            <a:r>
              <a:rPr lang="zh-CN" altLang="zh-CN" dirty="0">
                <a:latin typeface="隶书" pitchFamily="49" charset="-122"/>
                <a:ea typeface="隶书" pitchFamily="49" charset="-122"/>
              </a:rPr>
              <a:t>周年之际，中日两国共同举办了</a:t>
            </a:r>
            <a:r>
              <a:rPr lang="en-US" altLang="zh-CN" dirty="0">
                <a:latin typeface="隶书" pitchFamily="49" charset="-122"/>
                <a:ea typeface="隶书" pitchFamily="49" charset="-122"/>
              </a:rPr>
              <a:t>“</a:t>
            </a:r>
            <a:r>
              <a:rPr lang="zh-CN" altLang="zh-CN" dirty="0">
                <a:latin typeface="隶书" pitchFamily="49" charset="-122"/>
                <a:ea typeface="隶书" pitchFamily="49" charset="-122"/>
              </a:rPr>
              <a:t>中日文化年</a:t>
            </a:r>
            <a:r>
              <a:rPr lang="en-US" altLang="zh-CN" dirty="0">
                <a:latin typeface="隶书" pitchFamily="49" charset="-122"/>
                <a:ea typeface="隶书" pitchFamily="49" charset="-122"/>
              </a:rPr>
              <a:t>”</a:t>
            </a:r>
            <a:r>
              <a:rPr lang="zh-CN" altLang="zh-CN" dirty="0" smtClean="0">
                <a:latin typeface="隶书" pitchFamily="49" charset="-122"/>
                <a:ea typeface="隶书" pitchFamily="49" charset="-122"/>
              </a:rPr>
              <a:t>活动</a:t>
            </a:r>
            <a:endParaRPr lang="en-US" altLang="zh-CN" dirty="0" smtClean="0">
              <a:latin typeface="隶书" pitchFamily="49" charset="-122"/>
              <a:ea typeface="隶书" pitchFamily="49" charset="-122"/>
            </a:endParaRPr>
          </a:p>
          <a:p>
            <a:r>
              <a:rPr lang="en-US" altLang="zh-CN" dirty="0" smtClean="0">
                <a:latin typeface="隶书" pitchFamily="49" charset="-122"/>
                <a:ea typeface="隶书" pitchFamily="49" charset="-122"/>
              </a:rPr>
              <a:t>2007</a:t>
            </a:r>
            <a:r>
              <a:rPr lang="zh-CN" altLang="zh-CN" dirty="0">
                <a:latin typeface="隶书" pitchFamily="49" charset="-122"/>
                <a:ea typeface="隶书" pitchFamily="49" charset="-122"/>
              </a:rPr>
              <a:t>年为</a:t>
            </a:r>
            <a:r>
              <a:rPr lang="en-US" altLang="zh-CN" dirty="0">
                <a:latin typeface="隶书" pitchFamily="49" charset="-122"/>
                <a:ea typeface="隶书" pitchFamily="49" charset="-122"/>
              </a:rPr>
              <a:t>“</a:t>
            </a:r>
            <a:r>
              <a:rPr lang="zh-CN" altLang="zh-CN" dirty="0">
                <a:latin typeface="隶书" pitchFamily="49" charset="-122"/>
                <a:ea typeface="隶书" pitchFamily="49" charset="-122"/>
              </a:rPr>
              <a:t>中日文化体育交流年</a:t>
            </a:r>
            <a:r>
              <a:rPr lang="en-US" altLang="zh-CN" dirty="0">
                <a:latin typeface="隶书" pitchFamily="49" charset="-122"/>
                <a:ea typeface="隶书" pitchFamily="49" charset="-122"/>
              </a:rPr>
              <a:t>”</a:t>
            </a:r>
            <a:r>
              <a:rPr lang="zh-CN" altLang="zh-CN" dirty="0">
                <a:latin typeface="隶书" pitchFamily="49" charset="-122"/>
                <a:ea typeface="隶书" pitchFamily="49" charset="-122"/>
              </a:rPr>
              <a:t>，全年共举办</a:t>
            </a:r>
            <a:r>
              <a:rPr lang="en-US" altLang="zh-CN" dirty="0">
                <a:latin typeface="隶书" pitchFamily="49" charset="-122"/>
                <a:ea typeface="隶书" pitchFamily="49" charset="-122"/>
              </a:rPr>
              <a:t>300</a:t>
            </a:r>
            <a:r>
              <a:rPr lang="zh-CN" altLang="zh-CN" dirty="0">
                <a:latin typeface="隶书" pitchFamily="49" charset="-122"/>
                <a:ea typeface="隶书" pitchFamily="49" charset="-122"/>
              </a:rPr>
              <a:t>多场活动，取得良好社会</a:t>
            </a:r>
            <a:r>
              <a:rPr lang="zh-CN" altLang="zh-CN" dirty="0" smtClean="0">
                <a:latin typeface="隶书" pitchFamily="49" charset="-122"/>
                <a:ea typeface="隶书" pitchFamily="49" charset="-122"/>
              </a:rPr>
              <a:t>效果</a:t>
            </a:r>
            <a:endParaRPr lang="en-US" altLang="zh-CN" dirty="0" smtClean="0">
              <a:latin typeface="隶书" pitchFamily="49" charset="-122"/>
              <a:ea typeface="隶书" pitchFamily="49" charset="-122"/>
            </a:endParaRPr>
          </a:p>
          <a:p>
            <a:r>
              <a:rPr lang="en-US" altLang="zh-CN" dirty="0" smtClean="0">
                <a:latin typeface="隶书" pitchFamily="49" charset="-122"/>
                <a:ea typeface="隶书" pitchFamily="49" charset="-122"/>
              </a:rPr>
              <a:t>2008</a:t>
            </a:r>
            <a:r>
              <a:rPr lang="zh-CN" altLang="zh-CN" dirty="0">
                <a:latin typeface="隶书" pitchFamily="49" charset="-122"/>
                <a:ea typeface="隶书" pitchFamily="49" charset="-122"/>
              </a:rPr>
              <a:t>年为中日青少年友好交流年</a:t>
            </a:r>
            <a:r>
              <a:rPr lang="zh-CN" altLang="zh-CN" dirty="0" smtClean="0">
                <a:latin typeface="隶书" pitchFamily="49" charset="-122"/>
                <a:ea typeface="隶书" pitchFamily="49" charset="-122"/>
              </a:rPr>
              <a:t>。</a:t>
            </a:r>
            <a:endParaRPr lang="en-US" altLang="zh-CN" dirty="0" smtClean="0">
              <a:latin typeface="隶书" pitchFamily="49" charset="-122"/>
              <a:ea typeface="隶书" pitchFamily="49" charset="-122"/>
            </a:endParaRPr>
          </a:p>
          <a:p>
            <a:r>
              <a:rPr lang="en-US" altLang="zh-CN" dirty="0" smtClean="0">
                <a:latin typeface="隶书" pitchFamily="49" charset="-122"/>
                <a:ea typeface="隶书" pitchFamily="49" charset="-122"/>
              </a:rPr>
              <a:t>2008</a:t>
            </a:r>
            <a:r>
              <a:rPr lang="zh-CN" altLang="zh-CN" dirty="0">
                <a:latin typeface="隶书" pitchFamily="49" charset="-122"/>
                <a:ea typeface="隶书" pitchFamily="49" charset="-122"/>
              </a:rPr>
              <a:t>年</a:t>
            </a:r>
            <a:r>
              <a:rPr lang="en-US" altLang="zh-CN" dirty="0">
                <a:latin typeface="隶书" pitchFamily="49" charset="-122"/>
                <a:ea typeface="隶书" pitchFamily="49" charset="-122"/>
              </a:rPr>
              <a:t>5</a:t>
            </a:r>
            <a:r>
              <a:rPr lang="zh-CN" altLang="zh-CN" dirty="0">
                <a:latin typeface="隶书" pitchFamily="49" charset="-122"/>
                <a:ea typeface="隶书" pitchFamily="49" charset="-122"/>
              </a:rPr>
              <a:t>月，双方签署中日关于互设文化中心的协定</a:t>
            </a:r>
            <a:endParaRPr lang="zh-CN" altLang="en-US" dirty="0">
              <a:latin typeface="隶书" pitchFamily="49" charset="-122"/>
              <a:ea typeface="隶书" pitchFamily="49" charset="-122"/>
            </a:endParaRPr>
          </a:p>
        </p:txBody>
      </p:sp>
    </p:spTree>
    <p:extLst>
      <p:ext uri="{BB962C8B-B14F-4D97-AF65-F5344CB8AC3E}">
        <p14:creationId xmlns:p14="http://schemas.microsoft.com/office/powerpoint/2010/main" val="447001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p:txBody>
          <a:bodyPr/>
          <a:lstStyle/>
          <a:p>
            <a:r>
              <a:rPr lang="zh-CN" altLang="en-US" dirty="0" smtClean="0"/>
              <a:t>弱国无外交</a:t>
            </a:r>
            <a:endParaRPr lang="en-US" altLang="zh-CN" dirty="0" smtClean="0"/>
          </a:p>
          <a:p>
            <a:r>
              <a:rPr lang="zh-CN" altLang="en-US" dirty="0" smtClean="0"/>
              <a:t>利益是一切行为的原因</a:t>
            </a:r>
            <a:endParaRPr lang="en-US" altLang="zh-CN" dirty="0" smtClean="0"/>
          </a:p>
          <a:p>
            <a:r>
              <a:rPr lang="zh-CN" altLang="en-US" dirty="0" smtClean="0"/>
              <a:t>国家之间的利益斗争是不可能消失的</a:t>
            </a:r>
            <a:endParaRPr lang="en-US" altLang="zh-CN" dirty="0" smtClean="0"/>
          </a:p>
          <a:p>
            <a:r>
              <a:rPr lang="zh-CN" altLang="en-US" dirty="0" smtClean="0"/>
              <a:t>国家之间的友谊是可以维持的</a:t>
            </a:r>
            <a:endParaRPr lang="en-US" altLang="zh-CN" dirty="0" smtClean="0"/>
          </a:p>
          <a:p>
            <a:r>
              <a:rPr lang="zh-CN" altLang="en-US" dirty="0" smtClean="0"/>
              <a:t>国家之间只有永远的利益，但是也有可以维持的友谊</a:t>
            </a:r>
            <a:endParaRPr lang="zh-CN" altLang="en-US" dirty="0"/>
          </a:p>
        </p:txBody>
      </p:sp>
    </p:spTree>
    <p:extLst>
      <p:ext uri="{BB962C8B-B14F-4D97-AF65-F5344CB8AC3E}">
        <p14:creationId xmlns:p14="http://schemas.microsoft.com/office/powerpoint/2010/main" val="4025994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dirty="0" smtClean="0"/>
              <a:t>经济在全球化，友谊也在全球化</a:t>
            </a:r>
            <a:endParaRPr lang="en-US" altLang="zh-CN" dirty="0" smtClean="0"/>
          </a:p>
          <a:p>
            <a:pPr marL="0" indent="0">
              <a:buNone/>
            </a:pPr>
            <a:r>
              <a:rPr lang="zh-CN" altLang="en-US" dirty="0" smtClean="0"/>
              <a:t>重要的不是国家之间是否存在永恒的友谊，而是我们选择利益还是友谊！</a:t>
            </a:r>
            <a:endParaRPr lang="en-US" altLang="zh-CN" dirty="0" smtClean="0"/>
          </a:p>
          <a:p>
            <a:pPr marL="0" indent="0">
              <a:buNone/>
            </a:pPr>
            <a:r>
              <a:rPr lang="zh-CN" altLang="en-US" dirty="0" smtClean="0"/>
              <a:t>伦理的真谛是教会我们如何选择我们的未来，如何把握我们的未来</a:t>
            </a:r>
            <a:endParaRPr lang="en-US" altLang="zh-CN" dirty="0"/>
          </a:p>
        </p:txBody>
      </p:sp>
    </p:spTree>
    <p:extLst>
      <p:ext uri="{BB962C8B-B14F-4D97-AF65-F5344CB8AC3E}">
        <p14:creationId xmlns:p14="http://schemas.microsoft.com/office/powerpoint/2010/main" val="1387613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286000"/>
            <a:ext cx="8229600" cy="2439144"/>
          </a:xfrm>
        </p:spPr>
        <p:txBody>
          <a:bodyPr>
            <a:normAutofit/>
          </a:bodyPr>
          <a:lstStyle/>
          <a:p>
            <a:r>
              <a:rPr lang="en-US" altLang="zh-CN" sz="9600" dirty="0" smtClean="0"/>
              <a:t>Thank you</a:t>
            </a:r>
            <a:endParaRPr lang="zh-CN" altLang="en-US" sz="9600" dirty="0"/>
          </a:p>
        </p:txBody>
      </p:sp>
    </p:spTree>
    <p:extLst>
      <p:ext uri="{BB962C8B-B14F-4D97-AF65-F5344CB8AC3E}">
        <p14:creationId xmlns:p14="http://schemas.microsoft.com/office/powerpoint/2010/main" val="3824208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出场人物介绍</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579305393"/>
              </p:ext>
            </p:extLst>
          </p:nvPr>
        </p:nvGraphicFramePr>
        <p:xfrm>
          <a:off x="2987824" y="1772816"/>
          <a:ext cx="2952000" cy="4536000"/>
        </p:xfrm>
        <a:graphic>
          <a:graphicData uri="http://schemas.openxmlformats.org/drawingml/2006/table">
            <a:tbl>
              <a:tblPr>
                <a:tableStyleId>{3C2FFA5D-87B4-456A-9821-1D502468CF0F}</a:tableStyleId>
              </a:tblPr>
              <a:tblGrid>
                <a:gridCol w="1476000"/>
                <a:gridCol w="1476000"/>
              </a:tblGrid>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Z</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zh-CN" altLang="en-US" sz="3200" b="1" dirty="0" smtClean="0">
                          <a:latin typeface="幼圆" pitchFamily="49" charset="-122"/>
                          <a:ea typeface="幼圆" pitchFamily="49" charset="-122"/>
                        </a:rPr>
                        <a:t>中国</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R</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CN" altLang="en-US" sz="3200" b="1" dirty="0" smtClean="0">
                          <a:latin typeface="幼圆" pitchFamily="49" charset="-122"/>
                          <a:ea typeface="幼圆" pitchFamily="49" charset="-122"/>
                        </a:rPr>
                        <a:t>日本</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H</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CN" altLang="en-US" sz="3200" b="1" dirty="0" smtClean="0">
                          <a:latin typeface="幼圆" pitchFamily="49" charset="-122"/>
                          <a:ea typeface="幼圆" pitchFamily="49" charset="-122"/>
                        </a:rPr>
                        <a:t>韩国</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C</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CN" altLang="en-US" sz="3200" b="1" dirty="0" smtClean="0">
                          <a:latin typeface="幼圆" pitchFamily="49" charset="-122"/>
                          <a:ea typeface="幼圆" pitchFamily="49" charset="-122"/>
                        </a:rPr>
                        <a:t>朝鲜</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M</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CN" altLang="en-US" sz="3200" b="1" dirty="0" smtClean="0">
                          <a:latin typeface="幼圆" pitchFamily="49" charset="-122"/>
                          <a:ea typeface="幼圆" pitchFamily="49" charset="-122"/>
                        </a:rPr>
                        <a:t>美国</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6000">
                <a:tc>
                  <a:txBody>
                    <a:bodyPr/>
                    <a:lstStyle/>
                    <a:p>
                      <a:pPr algn="ctr"/>
                      <a:r>
                        <a:rPr lang="zh-CN" altLang="en-US" sz="3200" b="1" dirty="0" smtClean="0">
                          <a:latin typeface="幼圆" pitchFamily="49" charset="-122"/>
                          <a:ea typeface="幼圆" pitchFamily="49" charset="-122"/>
                        </a:rPr>
                        <a:t>小</a:t>
                      </a:r>
                      <a:r>
                        <a:rPr lang="en-US" altLang="zh-CN" sz="3200" b="1" dirty="0" smtClean="0">
                          <a:latin typeface="幼圆" pitchFamily="49" charset="-122"/>
                          <a:ea typeface="幼圆" pitchFamily="49" charset="-122"/>
                        </a:rPr>
                        <a:t>D</a:t>
                      </a:r>
                      <a:endParaRPr lang="zh-CN" altLang="en-US" sz="3200" b="1" dirty="0">
                        <a:latin typeface="幼圆" pitchFamily="49" charset="-122"/>
                        <a:ea typeface="幼圆" pitchFamily="49" charset="-122"/>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zh-CN" altLang="en-US" sz="3200" b="1" dirty="0" smtClean="0">
                          <a:latin typeface="幼圆" pitchFamily="49" charset="-122"/>
                          <a:ea typeface="幼圆" pitchFamily="49" charset="-122"/>
                        </a:rPr>
                        <a:t>德国</a:t>
                      </a:r>
                      <a:endParaRPr lang="zh-CN" altLang="en-US" sz="3200" b="1" dirty="0">
                        <a:latin typeface="幼圆" pitchFamily="49" charset="-122"/>
                        <a:ea typeface="幼圆" pitchFamily="49" charset="-122"/>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776601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88840"/>
            <a:ext cx="8229600" cy="2880320"/>
          </a:xfrm>
          <a:ln>
            <a:noFill/>
          </a:ln>
        </p:spPr>
        <p:txBody>
          <a:bodyPr>
            <a:normAutofit/>
          </a:bodyPr>
          <a:lstStyle/>
          <a:p>
            <a:r>
              <a:rPr lang="zh-CN" altLang="en-US" dirty="0" smtClean="0">
                <a:latin typeface="华文楷体" pitchFamily="2" charset="-122"/>
                <a:ea typeface="华文楷体" pitchFamily="2" charset="-122"/>
              </a:rPr>
              <a:t>那些年我们一起追过的小</a:t>
            </a:r>
            <a:r>
              <a:rPr lang="en-US" altLang="zh-CN" dirty="0" smtClean="0">
                <a:latin typeface="华文楷体" pitchFamily="2" charset="-122"/>
                <a:ea typeface="华文楷体" pitchFamily="2" charset="-122"/>
              </a:rPr>
              <a:t>Z</a:t>
            </a:r>
            <a:br>
              <a:rPr lang="en-US" altLang="zh-CN" dirty="0" smtClean="0">
                <a:latin typeface="华文楷体" pitchFamily="2" charset="-122"/>
                <a:ea typeface="华文楷体" pitchFamily="2" charset="-122"/>
              </a:rPr>
            </a:br>
            <a:r>
              <a:rPr lang="zh-CN" altLang="en-US" dirty="0">
                <a:solidFill>
                  <a:srgbClr val="FF0000"/>
                </a:solidFill>
                <a:latin typeface="华文楷体" pitchFamily="2" charset="-122"/>
                <a:ea typeface="华文楷体" pitchFamily="2" charset="-122"/>
              </a:rPr>
              <a:t>第一部</a:t>
            </a:r>
          </a:p>
        </p:txBody>
      </p:sp>
    </p:spTree>
    <p:extLst>
      <p:ext uri="{BB962C8B-B14F-4D97-AF65-F5344CB8AC3E}">
        <p14:creationId xmlns:p14="http://schemas.microsoft.com/office/powerpoint/2010/main" val="2139983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第一段视频</a:t>
            </a:r>
            <a:endParaRPr lang="en-US" dirty="0"/>
          </a:p>
        </p:txBody>
      </p:sp>
    </p:spTree>
    <p:extLst>
      <p:ext uri="{BB962C8B-B14F-4D97-AF65-F5344CB8AC3E}">
        <p14:creationId xmlns:p14="http://schemas.microsoft.com/office/powerpoint/2010/main" val="1878597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a:t>东北亚四国之间的利益和</a:t>
            </a:r>
            <a:r>
              <a:rPr lang="zh-CN" altLang="zh-CN" dirty="0" smtClean="0"/>
              <a:t>友谊</a:t>
            </a:r>
            <a:endParaRPr lang="zh-CN" altLang="en-US" dirty="0"/>
          </a:p>
        </p:txBody>
      </p:sp>
      <p:sp>
        <p:nvSpPr>
          <p:cNvPr id="3" name="内容占位符 2"/>
          <p:cNvSpPr>
            <a:spLocks noGrp="1"/>
          </p:cNvSpPr>
          <p:nvPr>
            <p:ph idx="1"/>
          </p:nvPr>
        </p:nvSpPr>
        <p:spPr/>
        <p:txBody>
          <a:bodyPr/>
          <a:lstStyle/>
          <a:p>
            <a:pPr marL="0" indent="0">
              <a:buNone/>
            </a:pPr>
            <a:endParaRPr lang="zh-CN" altLang="en-US" dirty="0"/>
          </a:p>
        </p:txBody>
      </p:sp>
      <p:pic>
        <p:nvPicPr>
          <p:cNvPr id="1030" name="Picture 6" descr="C:\Users\Administrator\Desktop\07b4b419c493745642a9ad2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819" y="1799501"/>
            <a:ext cx="3438526" cy="229235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dministrator\Desktop\163000006371521257492712299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227" y="1798879"/>
            <a:ext cx="3887189" cy="24222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dministrator\Desktop\6382910102910540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778" y="4074792"/>
            <a:ext cx="3470567" cy="2602924"/>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Administrator\Desktop\201131216125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68766" y="4074791"/>
            <a:ext cx="3847650" cy="2594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462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甲午战争</a:t>
            </a:r>
            <a:endParaRPr lang="zh-CN" altLang="en-US" dirty="0"/>
          </a:p>
        </p:txBody>
      </p:sp>
      <p:sp>
        <p:nvSpPr>
          <p:cNvPr id="3" name="内容占位符 2"/>
          <p:cNvSpPr>
            <a:spLocks noGrp="1"/>
          </p:cNvSpPr>
          <p:nvPr>
            <p:ph idx="1"/>
          </p:nvPr>
        </p:nvSpPr>
        <p:spPr/>
        <p:txBody>
          <a:bodyPr/>
          <a:lstStyle/>
          <a:p>
            <a:r>
              <a:rPr lang="zh-CN" altLang="en-US" dirty="0" smtClean="0"/>
              <a:t>甲午战争是日本追逐利益迈出的第一步</a:t>
            </a:r>
            <a:endParaRPr lang="en-US" altLang="zh-CN" dirty="0" smtClean="0"/>
          </a:p>
          <a:p>
            <a:endParaRPr lang="zh-CN" altLang="en-US" dirty="0"/>
          </a:p>
        </p:txBody>
      </p:sp>
    </p:spTree>
    <p:extLst>
      <p:ext uri="{BB962C8B-B14F-4D97-AF65-F5344CB8AC3E}">
        <p14:creationId xmlns:p14="http://schemas.microsoft.com/office/powerpoint/2010/main" val="1082295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甲午战争</a:t>
            </a:r>
            <a:endParaRPr lang="zh-CN" altLang="en-US" dirty="0"/>
          </a:p>
        </p:txBody>
      </p:sp>
      <p:sp>
        <p:nvSpPr>
          <p:cNvPr id="3" name="内容占位符 2"/>
          <p:cNvSpPr>
            <a:spLocks noGrp="1"/>
          </p:cNvSpPr>
          <p:nvPr>
            <p:ph sz="half" idx="1"/>
          </p:nvPr>
        </p:nvSpPr>
        <p:spPr>
          <a:xfrm>
            <a:off x="467544" y="1988840"/>
            <a:ext cx="8003232" cy="2764904"/>
          </a:xfrm>
        </p:spPr>
        <p:txBody>
          <a:bodyPr>
            <a:noAutofit/>
          </a:bodyPr>
          <a:lstStyle/>
          <a:p>
            <a:pPr marL="0" indent="0">
              <a:buNone/>
            </a:pPr>
            <a:r>
              <a:rPr lang="zh-CN" altLang="zh-CN" sz="3200" dirty="0" smtClean="0"/>
              <a:t>中国</a:t>
            </a:r>
            <a:r>
              <a:rPr lang="zh-CN" altLang="zh-CN" sz="3200" dirty="0"/>
              <a:t>国力衰弱、清政府奉行卖国政策，助长了日本的侵略</a:t>
            </a:r>
            <a:r>
              <a:rPr lang="zh-CN" altLang="zh-CN" sz="3200" dirty="0" smtClean="0"/>
              <a:t>气焰</a:t>
            </a:r>
            <a:r>
              <a:rPr lang="zh-CN" altLang="en-US" sz="3200" dirty="0" smtClean="0"/>
              <a:t>，</a:t>
            </a:r>
            <a:r>
              <a:rPr lang="zh-CN" altLang="zh-CN" sz="3200" dirty="0"/>
              <a:t>战后却保持了相当一段时间的稳定</a:t>
            </a:r>
            <a:r>
              <a:rPr lang="zh-CN" altLang="zh-CN" sz="3200" dirty="0" smtClean="0"/>
              <a:t>发展</a:t>
            </a:r>
            <a:r>
              <a:rPr lang="zh-CN" altLang="en-US" sz="3200" dirty="0" smtClean="0"/>
              <a:t>？难道是因为两国的友谊促使两国停战？</a:t>
            </a:r>
            <a:endParaRPr lang="en-US" altLang="zh-CN" sz="3200" dirty="0" smtClean="0"/>
          </a:p>
        </p:txBody>
      </p:sp>
      <p:sp>
        <p:nvSpPr>
          <p:cNvPr id="4" name="内容占位符 3"/>
          <p:cNvSpPr>
            <a:spLocks noGrp="1"/>
          </p:cNvSpPr>
          <p:nvPr>
            <p:ph sz="half" idx="2"/>
          </p:nvPr>
        </p:nvSpPr>
        <p:spPr>
          <a:xfrm>
            <a:off x="251520" y="1988840"/>
            <a:ext cx="8640960" cy="3528392"/>
          </a:xfrm>
        </p:spPr>
        <p:txBody>
          <a:bodyPr>
            <a:normAutofit/>
          </a:bodyPr>
          <a:lstStyle/>
          <a:p>
            <a:r>
              <a:rPr lang="zh-CN" altLang="en-US" dirty="0" smtClean="0"/>
              <a:t>事实证明，</a:t>
            </a:r>
            <a:r>
              <a:rPr lang="zh-CN" altLang="zh-CN" dirty="0" smtClean="0"/>
              <a:t>不是</a:t>
            </a:r>
            <a:r>
              <a:rPr lang="zh-CN" altLang="zh-CN" dirty="0"/>
              <a:t>因为国家之间存在共同利益或者存有友谊，而只是因为暂时还不需要战争：日本需要休养生息以发展实力蓄积更大的阴谋、清政府则忙于搜刮民脂民膏来讨好日本侵略者，后来日本侵华战争的爆发也证明了这一点，弱国只能任由压迫，期待中日友谊来解决侵略行为是不可能的</a:t>
            </a:r>
            <a:endParaRPr lang="en-US" altLang="zh-CN" dirty="0"/>
          </a:p>
          <a:p>
            <a:r>
              <a:rPr lang="zh-CN" altLang="en-US" dirty="0">
                <a:solidFill>
                  <a:srgbClr val="FF0000"/>
                </a:solidFill>
              </a:rPr>
              <a:t>此时的</a:t>
            </a:r>
            <a:r>
              <a:rPr lang="zh-CN" altLang="zh-CN" dirty="0">
                <a:solidFill>
                  <a:srgbClr val="FF0000"/>
                </a:solidFill>
              </a:rPr>
              <a:t>国家之间只存在</a:t>
            </a:r>
            <a:r>
              <a:rPr lang="zh-CN" altLang="en-US" dirty="0">
                <a:solidFill>
                  <a:srgbClr val="FF0000"/>
                </a:solidFill>
              </a:rPr>
              <a:t>利益的</a:t>
            </a:r>
            <a:r>
              <a:rPr lang="zh-CN" altLang="en-US" dirty="0" smtClean="0">
                <a:solidFill>
                  <a:srgbClr val="FF0000"/>
                </a:solidFill>
              </a:rPr>
              <a:t>追逐</a:t>
            </a:r>
            <a:endParaRPr lang="en-US" altLang="zh-CN" dirty="0">
              <a:solidFill>
                <a:srgbClr val="FF0000"/>
              </a:solidFill>
            </a:endParaRPr>
          </a:p>
        </p:txBody>
      </p:sp>
    </p:spTree>
    <p:extLst>
      <p:ext uri="{BB962C8B-B14F-4D97-AF65-F5344CB8AC3E}">
        <p14:creationId xmlns:p14="http://schemas.microsoft.com/office/powerpoint/2010/main" val="318135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抗日战争</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抗日战争纯粹是日本为追逐利益而挑起的战争</a:t>
            </a:r>
            <a:endParaRPr lang="en-US" altLang="zh-CN" dirty="0" smtClean="0"/>
          </a:p>
          <a:p>
            <a:r>
              <a:rPr lang="zh-CN" altLang="en-US" dirty="0" smtClean="0"/>
              <a:t>战争给中国人民带来了极大的灾难</a:t>
            </a:r>
            <a:endParaRPr lang="en-US" altLang="zh-CN" dirty="0" smtClean="0"/>
          </a:p>
          <a:p>
            <a:r>
              <a:rPr lang="zh-CN" altLang="en-US" dirty="0"/>
              <a:t>中</a:t>
            </a:r>
            <a:r>
              <a:rPr lang="zh-CN" altLang="en-US" dirty="0" smtClean="0"/>
              <a:t>日上千年的文化交流关系破裂，而日本的狭隘的利益观给两国人民带来了无法磨灭的伤痕</a:t>
            </a:r>
            <a:endParaRPr lang="en-US" altLang="zh-CN" dirty="0" smtClean="0"/>
          </a:p>
          <a:p>
            <a:r>
              <a:rPr lang="zh-CN" altLang="en-US" dirty="0" smtClean="0">
                <a:solidFill>
                  <a:srgbClr val="FF0000"/>
                </a:solidFill>
              </a:rPr>
              <a:t>此时已经完全沦为利益的追逐，毫无友谊甚至人性可言</a:t>
            </a:r>
            <a:endParaRPr lang="zh-CN" altLang="en-US" dirty="0">
              <a:solidFill>
                <a:srgbClr val="FF0000"/>
              </a:solidFill>
            </a:endParaRPr>
          </a:p>
        </p:txBody>
      </p:sp>
    </p:spTree>
    <p:extLst>
      <p:ext uri="{BB962C8B-B14F-4D97-AF65-F5344CB8AC3E}">
        <p14:creationId xmlns:p14="http://schemas.microsoft.com/office/powerpoint/2010/main" val="2931366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995</Words>
  <Application>Microsoft Office PowerPoint</Application>
  <PresentationFormat>全屏显示(4:3)</PresentationFormat>
  <Paragraphs>90</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利益 or 友谊？</vt:lpstr>
      <vt:lpstr>PowerPoint 演示文稿</vt:lpstr>
      <vt:lpstr>出场人物介绍</vt:lpstr>
      <vt:lpstr>那些年我们一起追过的小Z 第一部</vt:lpstr>
      <vt:lpstr>PowerPoint 演示文稿</vt:lpstr>
      <vt:lpstr>东北亚四国之间的利益和友谊</vt:lpstr>
      <vt:lpstr>甲午战争</vt:lpstr>
      <vt:lpstr>甲午战争</vt:lpstr>
      <vt:lpstr>抗日战争</vt:lpstr>
      <vt:lpstr>那些年我们一起追过的小Z 第二部</vt:lpstr>
      <vt:lpstr>PowerPoint 演示文稿</vt:lpstr>
      <vt:lpstr>抗美援朝</vt:lpstr>
      <vt:lpstr>中日建交</vt:lpstr>
      <vt:lpstr>那些年我们一起追过的小Z 第三部</vt:lpstr>
      <vt:lpstr>PowerPoint 演示文稿</vt:lpstr>
      <vt:lpstr>中韩建交</vt:lpstr>
      <vt:lpstr>中韩建交</vt:lpstr>
      <vt:lpstr>钓鱼岛之争</vt:lpstr>
      <vt:lpstr>政府的友好往来——日本</vt:lpstr>
      <vt:lpstr>政府的友好往来——韩国</vt:lpstr>
      <vt:lpstr>政府的友好往来</vt:lpstr>
      <vt:lpstr>灾难中的互助——以日本为例</vt:lpstr>
      <vt:lpstr>中日韩文化交流</vt:lpstr>
      <vt:lpstr>结论</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那些年我们一起追过的小Z</dc:title>
  <dc:creator>Administrator</dc:creator>
  <cp:lastModifiedBy>cui</cp:lastModifiedBy>
  <cp:revision>17</cp:revision>
  <dcterms:created xsi:type="dcterms:W3CDTF">2012-05-29T10:33:32Z</dcterms:created>
  <dcterms:modified xsi:type="dcterms:W3CDTF">2012-05-30T06:09:35Z</dcterms:modified>
</cp:coreProperties>
</file>