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1" r:id="rId4"/>
    <p:sldId id="262" r:id="rId5"/>
    <p:sldId id="257" r:id="rId6"/>
    <p:sldId id="258" r:id="rId7"/>
    <p:sldId id="260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3362" autoAdjust="0"/>
  </p:normalViewPr>
  <p:slideViewPr>
    <p:cSldViewPr>
      <p:cViewPr>
        <p:scale>
          <a:sx n="70" d="100"/>
          <a:sy n="70" d="100"/>
        </p:scale>
        <p:origin x="-1164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F9B93-A15D-405F-AF76-802A7F52B7F0}" type="datetimeFigureOut">
              <a:rPr lang="zh-CN" altLang="en-US" smtClean="0"/>
              <a:t>2014-3-20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FB2E6-12D7-44AB-8B8E-B52A6C93F7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9725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err="1" smtClean="0"/>
              <a:t>Fig.Continuous</a:t>
            </a:r>
            <a:r>
              <a:rPr lang="en-US" altLang="zh-CN" sz="1200" dirty="0" smtClean="0"/>
              <a:t> </a:t>
            </a:r>
            <a:r>
              <a:rPr lang="en-US" altLang="zh-CN" sz="1200" dirty="0" err="1" smtClean="0"/>
              <a:t>amperometric</a:t>
            </a:r>
            <a:r>
              <a:rPr lang="en-US" altLang="zh-CN" sz="1200" dirty="0" smtClean="0"/>
              <a:t> monitoring of nitric oxide production in rat brain during middle cerebral artery occlusion(MCAO) and reperfusion.</a:t>
            </a:r>
          </a:p>
          <a:p>
            <a:r>
              <a:rPr lang="en-US" altLang="zh-CN" sz="1200" dirty="0" err="1" smtClean="0"/>
              <a:t>Malinski</a:t>
            </a:r>
            <a:r>
              <a:rPr lang="en-US" altLang="zh-CN" sz="1200" dirty="0" smtClean="0"/>
              <a:t> T, Bailey F, Zhang ZG, </a:t>
            </a:r>
            <a:r>
              <a:rPr lang="en-US" altLang="zh-CN" sz="1200" dirty="0" err="1" smtClean="0"/>
              <a:t>Chopp</a:t>
            </a:r>
            <a:r>
              <a:rPr lang="en-US" altLang="zh-CN" sz="1200" dirty="0" smtClean="0"/>
              <a:t> M (1993) Nitric oxide measured by a </a:t>
            </a:r>
            <a:r>
              <a:rPr lang="en-US" altLang="zh-CN" sz="1200" dirty="0" err="1" smtClean="0"/>
              <a:t>porphyrinic</a:t>
            </a:r>
            <a:r>
              <a:rPr lang="en-US" altLang="zh-CN" sz="1200" dirty="0" smtClean="0"/>
              <a:t> </a:t>
            </a:r>
            <a:r>
              <a:rPr lang="en-US" altLang="zh-CN" sz="1200" dirty="0" err="1" smtClean="0"/>
              <a:t>microsensor</a:t>
            </a:r>
            <a:r>
              <a:rPr lang="en-US" altLang="zh-CN" sz="1200" dirty="0" smtClean="0"/>
              <a:t> in rat brain after transient middle cerebral artery occlusion. J </a:t>
            </a:r>
            <a:r>
              <a:rPr lang="en-US" altLang="zh-CN" sz="1200" dirty="0" err="1" smtClean="0"/>
              <a:t>Cereb</a:t>
            </a:r>
            <a:r>
              <a:rPr lang="en-US" altLang="zh-CN" sz="1200" dirty="0" smtClean="0"/>
              <a:t> Blood Flow </a:t>
            </a:r>
            <a:r>
              <a:rPr lang="en-US" altLang="zh-CN" sz="1200" dirty="0" err="1" smtClean="0"/>
              <a:t>Metab</a:t>
            </a:r>
            <a:r>
              <a:rPr lang="en-US" altLang="zh-CN" sz="1200" dirty="0" smtClean="0"/>
              <a:t> 13:355–8</a:t>
            </a:r>
          </a:p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FB2E6-12D7-44AB-8B8E-B52A6C93F7C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484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err="1" smtClean="0"/>
              <a:t>Niwa</a:t>
            </a:r>
            <a:r>
              <a:rPr lang="en-US" altLang="zh-CN" sz="1200" dirty="0" smtClean="0"/>
              <a:t> M, </a:t>
            </a:r>
            <a:r>
              <a:rPr lang="en-US" altLang="zh-CN" sz="1200" dirty="0" err="1" smtClean="0"/>
              <a:t>Inao</a:t>
            </a:r>
            <a:r>
              <a:rPr lang="en-US" altLang="zh-CN" sz="1200" dirty="0" smtClean="0"/>
              <a:t> S, </a:t>
            </a:r>
            <a:r>
              <a:rPr lang="en-US" altLang="zh-CN" sz="1200" dirty="0" err="1" smtClean="0"/>
              <a:t>Takayasu</a:t>
            </a:r>
            <a:r>
              <a:rPr lang="en-US" altLang="zh-CN" sz="1200" dirty="0" smtClean="0"/>
              <a:t> M, Kawai T, </a:t>
            </a:r>
            <a:r>
              <a:rPr lang="en-US" altLang="zh-CN" sz="1200" dirty="0" err="1" smtClean="0"/>
              <a:t>Kajita</a:t>
            </a:r>
            <a:r>
              <a:rPr lang="en-US" altLang="zh-CN" sz="1200" dirty="0" smtClean="0"/>
              <a:t> Y, </a:t>
            </a:r>
            <a:r>
              <a:rPr lang="en-US" altLang="zh-CN" sz="1200" dirty="0" err="1" smtClean="0"/>
              <a:t>Nihashi</a:t>
            </a:r>
            <a:r>
              <a:rPr lang="en-US" altLang="zh-CN" sz="1200" dirty="0" smtClean="0"/>
              <a:t> T, </a:t>
            </a:r>
            <a:r>
              <a:rPr lang="en-US" altLang="zh-CN" sz="1200" dirty="0" err="1" smtClean="0"/>
              <a:t>Kabeya</a:t>
            </a:r>
            <a:r>
              <a:rPr lang="en-US" altLang="zh-CN" sz="1200" dirty="0" smtClean="0"/>
              <a:t> R, Sugimoto T, Yoshida J (2001) Time course of expression of three nitric oxide synthase isoforms after transient middle cerebral artery occlusion in </a:t>
            </a:r>
            <a:r>
              <a:rPr lang="en-US" altLang="zh-CN" sz="1200" dirty="0" err="1" smtClean="0"/>
              <a:t>rats.Neurol</a:t>
            </a:r>
            <a:r>
              <a:rPr lang="en-US" altLang="zh-CN" sz="1200" dirty="0" smtClean="0"/>
              <a:t> Med </a:t>
            </a:r>
            <a:r>
              <a:rPr lang="en-US" altLang="zh-CN" sz="1200" dirty="0" err="1" smtClean="0"/>
              <a:t>Chir</a:t>
            </a:r>
            <a:r>
              <a:rPr lang="en-US" altLang="zh-CN" sz="1200" dirty="0" smtClean="0"/>
              <a:t> (Tokyo) </a:t>
            </a:r>
            <a:r>
              <a:rPr lang="en-US" altLang="zh-CN" sz="1200" dirty="0" smtClean="0"/>
              <a:t>41:63–72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err="1" smtClean="0"/>
              <a:t>Godinez-Rubi</a:t>
            </a:r>
            <a:r>
              <a:rPr lang="en-US" altLang="zh-CN" sz="1200" dirty="0" smtClean="0"/>
              <a:t>, Marisol; Rojas-</a:t>
            </a:r>
            <a:r>
              <a:rPr lang="en-US" altLang="zh-CN" sz="1200" dirty="0" err="1" smtClean="0"/>
              <a:t>Mayorquin</a:t>
            </a:r>
            <a:r>
              <a:rPr lang="en-US" altLang="zh-CN" sz="1200" dirty="0" smtClean="0"/>
              <a:t>, </a:t>
            </a:r>
            <a:r>
              <a:rPr lang="en-US" altLang="zh-CN" sz="1200" dirty="0" err="1" smtClean="0"/>
              <a:t>Argelia</a:t>
            </a:r>
            <a:r>
              <a:rPr lang="en-US" altLang="zh-CN" sz="1200" dirty="0" smtClean="0"/>
              <a:t> E . Nitric Oxide Donors as </a:t>
            </a:r>
            <a:r>
              <a:rPr lang="en-US" altLang="zh-CN" sz="1200" dirty="0" err="1" smtClean="0"/>
              <a:t>Neuroprotective</a:t>
            </a:r>
            <a:r>
              <a:rPr lang="en-US" altLang="zh-CN" sz="1200" dirty="0" smtClean="0"/>
              <a:t> Agents after an Ischemic Stroke-Related Inflammatory Reaction. Oxidative Medicine and Cellular Longevity.</a:t>
            </a:r>
            <a:r>
              <a:rPr lang="zh-CN" altLang="en-US" sz="1200" dirty="0" smtClean="0"/>
              <a:t>  </a:t>
            </a:r>
            <a:r>
              <a:rPr lang="en-US" altLang="zh-CN" sz="1200" dirty="0" smtClean="0"/>
              <a:t>2013(1-16)</a:t>
            </a:r>
          </a:p>
          <a:p>
            <a:endParaRPr lang="en-US" altLang="zh-CN" sz="1200" dirty="0" smtClean="0"/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FB2E6-12D7-44AB-8B8E-B52A6C93F7C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8533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Sum-up</a:t>
            </a:r>
            <a:r>
              <a:rPr lang="en-US" altLang="zh-CN" baseline="0" dirty="0" smtClean="0"/>
              <a:t> according to references but incompletely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FB2E6-12D7-44AB-8B8E-B52A6C93F7C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5089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/>
              <a:t>Nicole A </a:t>
            </a:r>
            <a:r>
              <a:rPr lang="en-US" altLang="zh-CN" sz="1200" dirty="0" err="1" smtClean="0"/>
              <a:t>Terpolilli</a:t>
            </a:r>
            <a:r>
              <a:rPr lang="en-US" altLang="zh-CN" sz="1200" dirty="0" smtClean="0"/>
              <a:t> ,Michael A </a:t>
            </a:r>
            <a:r>
              <a:rPr lang="en-US" altLang="zh-CN" sz="1200" dirty="0" err="1" smtClean="0"/>
              <a:t>Moskowitz</a:t>
            </a:r>
            <a:r>
              <a:rPr lang="en-US" altLang="zh-CN" sz="1200" dirty="0" smtClean="0"/>
              <a:t> , </a:t>
            </a:r>
            <a:r>
              <a:rPr lang="en-US" altLang="zh-CN" sz="1200" dirty="0" err="1" smtClean="0"/>
              <a:t>Nikolaus</a:t>
            </a:r>
            <a:r>
              <a:rPr lang="en-US" altLang="zh-CN" sz="1200" dirty="0" smtClean="0"/>
              <a:t> </a:t>
            </a:r>
            <a:r>
              <a:rPr lang="en-US" altLang="zh-CN" sz="1200" dirty="0" err="1" smtClean="0"/>
              <a:t>Plesnila</a:t>
            </a:r>
            <a:r>
              <a:rPr lang="en-US" altLang="zh-CN" sz="1200" dirty="0" smtClean="0"/>
              <a:t>. Nitric oxide considerations for the treatment. Journal of Cerebral Blood Flow &amp; Metabolism(2012) 32, 1332-13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FB2E6-12D7-44AB-8B8E-B52A6C93F7C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0853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FB2E6-12D7-44AB-8B8E-B52A6C93F7C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743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2014-3-20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2014-3-20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2014-3-20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2014-3-20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2014-3-20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2014-3-20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2014-3-20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2014-3-20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2014-3-20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2014-3-20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2014-3-20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2014-3-20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99592" y="1484784"/>
            <a:ext cx="7126560" cy="1899642"/>
          </a:xfrm>
        </p:spPr>
        <p:txBody>
          <a:bodyPr/>
          <a:lstStyle/>
          <a:p>
            <a:pPr algn="l"/>
            <a:r>
              <a:rPr lang="en-US" altLang="zh-CN" dirty="0" smtClean="0"/>
              <a:t>The role of NO(nitrate oxide)</a:t>
            </a:r>
            <a:br>
              <a:rPr lang="en-US" altLang="zh-CN" dirty="0" smtClean="0"/>
            </a:br>
            <a:r>
              <a:rPr lang="en-US" altLang="zh-CN" dirty="0"/>
              <a:t> </a:t>
            </a:r>
            <a:r>
              <a:rPr lang="en-US" altLang="zh-CN" dirty="0" smtClean="0"/>
              <a:t>                  </a:t>
            </a:r>
            <a:r>
              <a:rPr lang="en-US" altLang="zh-CN" dirty="0"/>
              <a:t>in cerebral </a:t>
            </a:r>
            <a:r>
              <a:rPr lang="en-US" altLang="zh-CN" dirty="0" smtClean="0"/>
              <a:t>ischemia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580112" y="4869160"/>
            <a:ext cx="2872408" cy="864096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altLang="zh-CN" dirty="0" smtClean="0">
                <a:solidFill>
                  <a:schemeClr val="tx1"/>
                </a:solidFill>
              </a:rPr>
              <a:t>11307120252</a:t>
            </a:r>
          </a:p>
          <a:p>
            <a:pPr algn="r"/>
            <a:r>
              <a:rPr lang="en-US" altLang="zh-CN" dirty="0" smtClean="0">
                <a:solidFill>
                  <a:schemeClr val="tx1"/>
                </a:solidFill>
              </a:rPr>
              <a:t>Betty Zhu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3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994122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dirty="0" smtClean="0"/>
              <a:t>NO level in the ischemic brain</a:t>
            </a:r>
            <a:endParaRPr lang="zh-CN" alt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75" y="1844824"/>
            <a:ext cx="7689106" cy="3790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885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136904" cy="1440160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dirty="0" smtClean="0"/>
              <a:t>NO deriving from different NO synthases in cerebral ischemia</a:t>
            </a:r>
            <a:endParaRPr lang="zh-CN" alt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77619" y="2348880"/>
            <a:ext cx="662473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 smtClean="0"/>
              <a:t>eNOS</a:t>
            </a:r>
            <a:r>
              <a:rPr lang="en-US" altLang="zh-CN" sz="2400" b="1" dirty="0" smtClean="0"/>
              <a:t>(a minor part</a:t>
            </a:r>
            <a:r>
              <a:rPr lang="en-US" altLang="zh-CN" sz="2400" b="1" dirty="0"/>
              <a:t>)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r>
              <a:rPr lang="en-US" altLang="zh-CN" sz="2000" dirty="0" smtClean="0"/>
              <a:t>regulation of hemodynamics; protection of endothelium integrity; inhibition of cellular adhesion</a:t>
            </a:r>
          </a:p>
          <a:p>
            <a:endParaRPr lang="en-US" altLang="zh-CN" dirty="0"/>
          </a:p>
          <a:p>
            <a:r>
              <a:rPr lang="en-US" altLang="zh-CN" sz="2400" b="1" dirty="0" err="1" smtClean="0"/>
              <a:t>nNOS</a:t>
            </a:r>
            <a:r>
              <a:rPr lang="en-US" altLang="zh-CN" sz="2400" b="1" dirty="0" smtClean="0"/>
              <a:t>(early phase of ischemia):</a:t>
            </a:r>
          </a:p>
          <a:p>
            <a:r>
              <a:rPr lang="en-US" altLang="zh-CN" sz="2000" dirty="0" err="1" smtClean="0"/>
              <a:t>excitotoxicity</a:t>
            </a:r>
            <a:r>
              <a:rPr lang="en-US" altLang="zh-CN" sz="2000" dirty="0" smtClean="0"/>
              <a:t>; </a:t>
            </a:r>
            <a:r>
              <a:rPr lang="en-US" altLang="zh-CN" sz="2000" dirty="0" err="1" smtClean="0"/>
              <a:t>nitrosative</a:t>
            </a:r>
            <a:r>
              <a:rPr lang="en-US" altLang="zh-CN" sz="2000" dirty="0" smtClean="0"/>
              <a:t> stress; free radical production</a:t>
            </a:r>
          </a:p>
          <a:p>
            <a:endParaRPr lang="en-US" altLang="zh-CN" dirty="0"/>
          </a:p>
          <a:p>
            <a:r>
              <a:rPr lang="en-US" altLang="zh-CN" sz="2400" b="1" dirty="0" err="1" smtClean="0"/>
              <a:t>iNOS</a:t>
            </a:r>
            <a:r>
              <a:rPr lang="en-US" altLang="zh-CN" sz="2400" b="1" dirty="0" smtClean="0"/>
              <a:t>(during reperfusion)</a:t>
            </a:r>
            <a:r>
              <a:rPr lang="en-US" altLang="zh-CN" b="1" dirty="0" smtClean="0"/>
              <a:t>:</a:t>
            </a:r>
          </a:p>
          <a:p>
            <a:r>
              <a:rPr lang="en-US" altLang="zh-CN" sz="2000" dirty="0" smtClean="0"/>
              <a:t>brain injury; </a:t>
            </a:r>
            <a:r>
              <a:rPr lang="en-US" altLang="zh-CN" sz="2000" dirty="0" err="1" smtClean="0"/>
              <a:t>peroxynitrite</a:t>
            </a:r>
            <a:r>
              <a:rPr lang="en-US" altLang="zh-CN" sz="2000" dirty="0" smtClean="0"/>
              <a:t> production; </a:t>
            </a:r>
            <a:r>
              <a:rPr lang="en-US" altLang="zh-CN" sz="2000" dirty="0" err="1" smtClean="0"/>
              <a:t>nitrosative</a:t>
            </a:r>
            <a:r>
              <a:rPr lang="en-US" altLang="zh-CN" sz="2000" dirty="0" smtClean="0"/>
              <a:t> damage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1537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2755" y="908720"/>
            <a:ext cx="8759544" cy="699100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/>
              <a:t>The dual role of NO </a:t>
            </a:r>
            <a:br>
              <a:rPr lang="en-US" altLang="zh-CN" sz="3600" dirty="0" smtClean="0"/>
            </a:br>
            <a:r>
              <a:rPr lang="en-US" altLang="zh-CN" sz="3600" dirty="0" smtClean="0"/>
              <a:t>in pathophysiology </a:t>
            </a:r>
            <a:r>
              <a:rPr lang="en-US" altLang="zh-CN" sz="3600" dirty="0"/>
              <a:t>in stroke</a:t>
            </a:r>
            <a:endParaRPr lang="zh-CN" altLang="en-US" sz="3600" dirty="0"/>
          </a:p>
        </p:txBody>
      </p:sp>
      <p:grpSp>
        <p:nvGrpSpPr>
          <p:cNvPr id="5" name="组合 4"/>
          <p:cNvGrpSpPr/>
          <p:nvPr/>
        </p:nvGrpSpPr>
        <p:grpSpPr>
          <a:xfrm>
            <a:off x="165630" y="1796947"/>
            <a:ext cx="8778920" cy="4325170"/>
            <a:chOff x="-1" y="125405"/>
            <a:chExt cx="8474821" cy="3286446"/>
          </a:xfrm>
        </p:grpSpPr>
        <p:sp>
          <p:nvSpPr>
            <p:cNvPr id="6" name="椭圆 5"/>
            <p:cNvSpPr/>
            <p:nvPr/>
          </p:nvSpPr>
          <p:spPr>
            <a:xfrm>
              <a:off x="3674888" y="2136039"/>
              <a:ext cx="1155319" cy="7754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b="1" kern="100" dirty="0" err="1">
                  <a:effectLst/>
                  <a:ea typeface="宋体"/>
                  <a:cs typeface="Times New Roman"/>
                </a:rPr>
                <a:t>nNOS</a:t>
              </a:r>
              <a:endParaRPr lang="zh-CN" b="1" kern="100" dirty="0">
                <a:effectLst/>
                <a:ea typeface="宋体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US" b="1" kern="100" dirty="0" err="1">
                  <a:effectLst/>
                  <a:ea typeface="宋体"/>
                  <a:cs typeface="Times New Roman"/>
                </a:rPr>
                <a:t>iNOS</a:t>
              </a:r>
              <a:endParaRPr lang="zh-CN" b="1" kern="100" dirty="0">
                <a:effectLst/>
                <a:ea typeface="宋体"/>
                <a:cs typeface="Times New Roman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5120603" y="1243583"/>
              <a:ext cx="1555368" cy="109509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b="1" kern="100" dirty="0" smtClean="0">
                  <a:effectLst/>
                  <a:ea typeface="宋体"/>
                  <a:cs typeface="Times New Roman"/>
                </a:rPr>
                <a:t>Generation</a:t>
              </a:r>
              <a:endParaRPr lang="zh-CN" b="1" kern="100" dirty="0">
                <a:effectLst/>
                <a:ea typeface="宋体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US" b="1" kern="100" dirty="0">
                  <a:effectLst/>
                  <a:ea typeface="宋体"/>
                  <a:cs typeface="Times New Roman"/>
                </a:rPr>
                <a:t>Concentration</a:t>
              </a:r>
              <a:endParaRPr lang="zh-CN" b="1" kern="100" dirty="0">
                <a:effectLst/>
                <a:ea typeface="宋体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US" b="1" kern="100" dirty="0">
                  <a:ea typeface="宋体"/>
                  <a:cs typeface="Times New Roman"/>
                </a:rPr>
                <a:t>R</a:t>
              </a:r>
              <a:r>
                <a:rPr lang="en-US" b="1" kern="100" dirty="0" smtClean="0">
                  <a:effectLst/>
                  <a:ea typeface="宋体"/>
                  <a:cs typeface="Times New Roman"/>
                </a:rPr>
                <a:t>edox </a:t>
              </a:r>
              <a:r>
                <a:rPr lang="en-US" b="1" kern="100" dirty="0">
                  <a:effectLst/>
                  <a:ea typeface="宋体"/>
                  <a:cs typeface="Times New Roman"/>
                </a:rPr>
                <a:t>state</a:t>
              </a:r>
              <a:endParaRPr lang="zh-CN" b="1" kern="100" dirty="0">
                <a:effectLst/>
                <a:ea typeface="宋体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US" b="1" kern="100" dirty="0" err="1">
                  <a:effectLst/>
                  <a:ea typeface="宋体"/>
                  <a:cs typeface="Times New Roman"/>
                </a:rPr>
                <a:t>Evolutive</a:t>
              </a:r>
              <a:r>
                <a:rPr lang="en-US" b="1" kern="100" dirty="0">
                  <a:effectLst/>
                  <a:ea typeface="宋体"/>
                  <a:cs typeface="Times New Roman"/>
                </a:rPr>
                <a:t> </a:t>
              </a:r>
              <a:r>
                <a:rPr lang="en-US" b="1" kern="100" dirty="0" smtClean="0">
                  <a:effectLst/>
                  <a:ea typeface="宋体"/>
                  <a:cs typeface="Times New Roman"/>
                </a:rPr>
                <a:t>stage</a:t>
              </a:r>
              <a:endParaRPr lang="zh-CN" b="1" kern="100" dirty="0">
                <a:effectLst/>
                <a:ea typeface="宋体"/>
                <a:cs typeface="Times New Roman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449576" y="2338678"/>
              <a:ext cx="1573777" cy="73169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 kern="100" dirty="0" smtClean="0">
                <a:effectLst/>
                <a:ea typeface="宋体"/>
                <a:cs typeface="Times New Roman"/>
              </a:endParaRPr>
            </a:p>
            <a:p>
              <a:pPr algn="ctr"/>
              <a:r>
                <a:rPr lang="en-US" b="1" kern="100" dirty="0" smtClean="0">
                  <a:effectLst/>
                  <a:ea typeface="宋体"/>
                  <a:cs typeface="Times New Roman"/>
                </a:rPr>
                <a:t>inflammatory response:</a:t>
              </a:r>
            </a:p>
            <a:p>
              <a:pPr algn="ctr"/>
              <a:r>
                <a:rPr lang="en-US" altLang="zh-CN" b="1" kern="100" dirty="0" smtClean="0">
                  <a:cs typeface="Times New Roman"/>
                </a:rPr>
                <a:t>mediator</a:t>
              </a:r>
              <a:endParaRPr lang="zh-CN" altLang="zh-CN" b="1" kern="100" dirty="0"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endParaRPr lang="zh-CN" b="1" kern="100" dirty="0">
                <a:effectLst/>
                <a:ea typeface="宋体"/>
                <a:cs typeface="Times New Roman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5225504" y="2958461"/>
              <a:ext cx="1345565" cy="45339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b="1" kern="100" dirty="0" smtClean="0">
                  <a:effectLst/>
                  <a:ea typeface="宋体"/>
                  <a:cs typeface="Times New Roman"/>
                </a:rPr>
                <a:t>Toxic NO</a:t>
              </a:r>
              <a:endParaRPr lang="zh-CN" b="1" kern="100" dirty="0">
                <a:effectLst/>
                <a:ea typeface="宋体"/>
                <a:cs typeface="Times New Roman"/>
              </a:endParaRPr>
            </a:p>
          </p:txBody>
        </p:sp>
        <p:cxnSp>
          <p:nvCxnSpPr>
            <p:cNvPr id="11" name="直接箭头连接符 10"/>
            <p:cNvCxnSpPr/>
            <p:nvPr/>
          </p:nvCxnSpPr>
          <p:spPr>
            <a:xfrm>
              <a:off x="1097280" y="2340483"/>
              <a:ext cx="352297" cy="2397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曲线连接符 12"/>
            <p:cNvCxnSpPr/>
            <p:nvPr/>
          </p:nvCxnSpPr>
          <p:spPr>
            <a:xfrm>
              <a:off x="4792985" y="2641458"/>
              <a:ext cx="954179" cy="317004"/>
            </a:xfrm>
            <a:prstGeom prst="curvedConnector3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曲线连接符 13"/>
            <p:cNvCxnSpPr/>
            <p:nvPr/>
          </p:nvCxnSpPr>
          <p:spPr>
            <a:xfrm flipV="1">
              <a:off x="6287003" y="2356297"/>
              <a:ext cx="912039" cy="602165"/>
            </a:xfrm>
            <a:prstGeom prst="curvedConnector3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5" name="组合 14"/>
            <p:cNvGrpSpPr/>
            <p:nvPr/>
          </p:nvGrpSpPr>
          <p:grpSpPr>
            <a:xfrm>
              <a:off x="-1" y="125405"/>
              <a:ext cx="8474821" cy="2442422"/>
              <a:chOff x="-1" y="125405"/>
              <a:chExt cx="8474821" cy="2442422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5159937" y="125405"/>
                <a:ext cx="1599117" cy="45339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b="1" kern="100" dirty="0" smtClean="0">
                    <a:effectLst/>
                    <a:ea typeface="宋体"/>
                    <a:cs typeface="Times New Roman"/>
                  </a:rPr>
                  <a:t>Beneficial NO</a:t>
                </a:r>
                <a:endParaRPr lang="zh-CN" b="1" kern="100" dirty="0">
                  <a:effectLst/>
                  <a:ea typeface="宋体"/>
                  <a:cs typeface="Times New Roman"/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7034280" y="1151718"/>
                <a:ext cx="1440540" cy="119931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b="1" kern="100" dirty="0" smtClean="0">
                    <a:effectLst/>
                    <a:ea typeface="宋体"/>
                    <a:cs typeface="Times New Roman"/>
                  </a:rPr>
                  <a:t>Blood flow</a:t>
                </a:r>
              </a:p>
              <a:p>
                <a:pPr algn="ctr">
                  <a:spcAft>
                    <a:spcPts val="0"/>
                  </a:spcAft>
                </a:pPr>
                <a:r>
                  <a:rPr lang="en-US" b="1" kern="100" dirty="0" smtClean="0">
                    <a:effectLst/>
                    <a:ea typeface="宋体"/>
                    <a:cs typeface="Times New Roman"/>
                  </a:rPr>
                  <a:t>Angiogenesis</a:t>
                </a:r>
                <a:endParaRPr lang="zh-CN" b="1" kern="100" dirty="0">
                  <a:effectLst/>
                  <a:ea typeface="宋体"/>
                  <a:cs typeface="Times New Roman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en-US" b="1" kern="100" dirty="0">
                    <a:effectLst/>
                    <a:ea typeface="宋体"/>
                    <a:cs typeface="Times New Roman"/>
                  </a:rPr>
                  <a:t>Neurogenesis</a:t>
                </a:r>
                <a:endParaRPr lang="zh-CN" b="1" kern="100" dirty="0">
                  <a:effectLst/>
                  <a:ea typeface="宋体"/>
                  <a:cs typeface="Times New Roman"/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-1" y="1243584"/>
                <a:ext cx="1097281" cy="1107446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b="1" kern="100" dirty="0">
                    <a:effectLst/>
                    <a:ea typeface="宋体"/>
                    <a:cs typeface="Times New Roman"/>
                  </a:rPr>
                  <a:t>Cerebral ischemic</a:t>
                </a:r>
                <a:endParaRPr lang="zh-CN" b="1" kern="100" dirty="0">
                  <a:effectLst/>
                  <a:ea typeface="宋体"/>
                  <a:cs typeface="Times New Roman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1550352" y="578795"/>
                <a:ext cx="1473001" cy="823629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1" kern="100" dirty="0" smtClean="0">
                  <a:effectLst/>
                  <a:ea typeface="宋体"/>
                  <a:cs typeface="Times New Roman"/>
                </a:endParaRPr>
              </a:p>
              <a:p>
                <a:pPr algn="ctr"/>
                <a:r>
                  <a:rPr lang="en-US" b="1" kern="100" dirty="0" smtClean="0">
                    <a:effectLst/>
                    <a:ea typeface="宋体"/>
                    <a:cs typeface="Times New Roman"/>
                  </a:rPr>
                  <a:t>Oxidative stress:</a:t>
                </a:r>
              </a:p>
              <a:p>
                <a:pPr algn="ctr"/>
                <a:r>
                  <a:rPr lang="en-US" altLang="zh-CN" b="1" kern="100" dirty="0" smtClean="0">
                    <a:cs typeface="Times New Roman"/>
                  </a:rPr>
                  <a:t>ATP,Ca</a:t>
                </a:r>
                <a:r>
                  <a:rPr lang="en-US" altLang="zh-CN" b="1" kern="100" baseline="30000" dirty="0" smtClean="0">
                    <a:cs typeface="Times New Roman"/>
                  </a:rPr>
                  <a:t>2</a:t>
                </a:r>
                <a:r>
                  <a:rPr lang="en-US" altLang="zh-CN" b="1" kern="100" baseline="30000" dirty="0">
                    <a:cs typeface="Times New Roman"/>
                  </a:rPr>
                  <a:t>+</a:t>
                </a:r>
                <a:endParaRPr lang="zh-CN" altLang="zh-CN" b="1" kern="100" dirty="0">
                  <a:cs typeface="Times New Roman"/>
                </a:endParaRPr>
              </a:p>
              <a:p>
                <a:pPr algn="ctr">
                  <a:spcAft>
                    <a:spcPts val="0"/>
                  </a:spcAft>
                </a:pPr>
                <a:endParaRPr lang="zh-CN" b="1" kern="100" dirty="0">
                  <a:effectLst/>
                  <a:ea typeface="宋体"/>
                  <a:cs typeface="Times New Roman"/>
                </a:endParaRP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3674888" y="873777"/>
                <a:ext cx="1052753" cy="518795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b="1" kern="100">
                    <a:effectLst/>
                    <a:ea typeface="宋体"/>
                    <a:cs typeface="Times New Roman"/>
                  </a:rPr>
                  <a:t>eNOS</a:t>
                </a:r>
                <a:endParaRPr lang="zh-CN" b="1" kern="100">
                  <a:effectLst/>
                  <a:ea typeface="宋体"/>
                  <a:cs typeface="Times New Roman"/>
                </a:endParaRPr>
              </a:p>
            </p:txBody>
          </p:sp>
          <p:cxnSp>
            <p:nvCxnSpPr>
              <p:cNvPr id="23" name="直接箭头连接符 22"/>
              <p:cNvCxnSpPr/>
              <p:nvPr/>
            </p:nvCxnSpPr>
            <p:spPr>
              <a:xfrm flipV="1">
                <a:off x="1097281" y="972921"/>
                <a:ext cx="475488" cy="33649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5" name="右大括号 24"/>
              <p:cNvSpPr/>
              <p:nvPr/>
            </p:nvSpPr>
            <p:spPr>
              <a:xfrm>
                <a:off x="3023353" y="1124954"/>
                <a:ext cx="358927" cy="1441120"/>
              </a:xfrm>
              <a:prstGeom prst="rightBrac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6" name="左大括号 25"/>
              <p:cNvSpPr/>
              <p:nvPr/>
            </p:nvSpPr>
            <p:spPr>
              <a:xfrm>
                <a:off x="3382280" y="1127012"/>
                <a:ext cx="292608" cy="1440815"/>
              </a:xfrm>
              <a:prstGeom prst="leftBrac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cxnSp>
            <p:nvCxnSpPr>
              <p:cNvPr id="27" name="曲线连接符 26"/>
              <p:cNvCxnSpPr/>
              <p:nvPr/>
            </p:nvCxnSpPr>
            <p:spPr>
              <a:xfrm flipV="1">
                <a:off x="4611206" y="578795"/>
                <a:ext cx="1018795" cy="416001"/>
              </a:xfrm>
              <a:prstGeom prst="curvedConnector3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8" name="曲线连接符 27"/>
              <p:cNvCxnSpPr/>
              <p:nvPr/>
            </p:nvCxnSpPr>
            <p:spPr>
              <a:xfrm>
                <a:off x="6395256" y="578795"/>
                <a:ext cx="803785" cy="554379"/>
              </a:xfrm>
              <a:prstGeom prst="curvedConnector3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9" name="直接箭头连接符 28"/>
              <p:cNvCxnSpPr/>
              <p:nvPr/>
            </p:nvCxnSpPr>
            <p:spPr>
              <a:xfrm flipV="1">
                <a:off x="5755298" y="578795"/>
                <a:ext cx="14993" cy="66479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16" name="直接箭头连接符 15"/>
            <p:cNvCxnSpPr/>
            <p:nvPr/>
          </p:nvCxnSpPr>
          <p:spPr>
            <a:xfrm>
              <a:off x="5747164" y="2356297"/>
              <a:ext cx="8134" cy="55515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5864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9" y="620688"/>
            <a:ext cx="7952406" cy="1070992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dirty="0" err="1" smtClean="0"/>
              <a:t>Therapeutical</a:t>
            </a:r>
            <a:r>
              <a:rPr lang="en-US" altLang="zh-CN" sz="3200" dirty="0" smtClean="0"/>
              <a:t> strategies influencing NO signaling in ischemic stroke</a:t>
            </a:r>
            <a:endParaRPr lang="zh-CN" alt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70078"/>
            <a:ext cx="5953954" cy="4010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918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552" y="692696"/>
            <a:ext cx="6486525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67083" y="3789040"/>
            <a:ext cx="6648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Ferid</a:t>
            </a:r>
            <a:r>
              <a:rPr lang="en-US" altLang="zh-CN" dirty="0"/>
              <a:t> </a:t>
            </a:r>
            <a:r>
              <a:rPr lang="en-US" altLang="zh-CN" dirty="0" err="1" smtClean="0"/>
              <a:t>Murad</a:t>
            </a:r>
            <a:r>
              <a:rPr lang="en-US" altLang="zh-CN" dirty="0"/>
              <a:t>	</a:t>
            </a:r>
            <a:r>
              <a:rPr lang="en-US" altLang="zh-CN" dirty="0" smtClean="0"/>
              <a:t>     Robert </a:t>
            </a:r>
            <a:r>
              <a:rPr lang="en-US" altLang="zh-CN" dirty="0" err="1" smtClean="0"/>
              <a:t>F.Furchgott</a:t>
            </a:r>
            <a:r>
              <a:rPr lang="en-US" altLang="zh-CN" dirty="0"/>
              <a:t> </a:t>
            </a:r>
            <a:r>
              <a:rPr lang="en-US" altLang="zh-CN" dirty="0" smtClean="0"/>
              <a:t>              Louis </a:t>
            </a:r>
            <a:r>
              <a:rPr lang="en-US" altLang="zh-CN" dirty="0" err="1" smtClean="0"/>
              <a:t>J.Ihnarro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74994" y="4582087"/>
            <a:ext cx="5832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Small molecular compound, Great wisdom!</a:t>
            </a:r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3129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err="1" smtClean="0"/>
              <a:t>Malinski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T, Bailey F, Zhang ZG, </a:t>
            </a:r>
            <a:r>
              <a:rPr lang="en-US" altLang="zh-CN" sz="1600" dirty="0" err="1"/>
              <a:t>Chopp</a:t>
            </a:r>
            <a:r>
              <a:rPr lang="en-US" altLang="zh-CN" sz="1600" dirty="0"/>
              <a:t> M (1993) </a:t>
            </a:r>
            <a:r>
              <a:rPr lang="en-US" altLang="zh-CN" sz="1600" dirty="0" smtClean="0"/>
              <a:t>Nitric oxide </a:t>
            </a:r>
            <a:r>
              <a:rPr lang="en-US" altLang="zh-CN" sz="1600" dirty="0"/>
              <a:t>measured by a </a:t>
            </a:r>
            <a:r>
              <a:rPr lang="en-US" altLang="zh-CN" sz="1600" dirty="0" err="1"/>
              <a:t>porphyrinic</a:t>
            </a:r>
            <a:r>
              <a:rPr lang="en-US" altLang="zh-CN" sz="1600" dirty="0"/>
              <a:t> </a:t>
            </a:r>
            <a:r>
              <a:rPr lang="en-US" altLang="zh-CN" sz="1600" dirty="0" err="1"/>
              <a:t>microsensor</a:t>
            </a:r>
            <a:r>
              <a:rPr lang="en-US" altLang="zh-CN" sz="1600" dirty="0"/>
              <a:t> in </a:t>
            </a:r>
            <a:r>
              <a:rPr lang="en-US" altLang="zh-CN" sz="1600" dirty="0" smtClean="0"/>
              <a:t>rat brain </a:t>
            </a:r>
            <a:r>
              <a:rPr lang="en-US" altLang="zh-CN" sz="1600" dirty="0"/>
              <a:t>after transient middle cerebral artery occlusion. J </a:t>
            </a:r>
            <a:r>
              <a:rPr lang="en-US" altLang="zh-CN" sz="1600" dirty="0" err="1"/>
              <a:t>Cereb</a:t>
            </a:r>
            <a:r>
              <a:rPr lang="en-US" altLang="zh-CN" sz="1600" dirty="0"/>
              <a:t> Blood Flow </a:t>
            </a:r>
            <a:r>
              <a:rPr lang="en-US" altLang="zh-CN" sz="1600" dirty="0" err="1"/>
              <a:t>Metab</a:t>
            </a:r>
            <a:r>
              <a:rPr lang="en-US" altLang="zh-CN" sz="1600" dirty="0"/>
              <a:t> 13:355–8</a:t>
            </a:r>
            <a:endParaRPr lang="en-US" altLang="zh-CN" dirty="0" smtClean="0"/>
          </a:p>
          <a:p>
            <a:r>
              <a:rPr lang="en-US" altLang="zh-CN" sz="1600" dirty="0" err="1"/>
              <a:t>Niwa</a:t>
            </a:r>
            <a:r>
              <a:rPr lang="en-US" altLang="zh-CN" sz="1600" dirty="0"/>
              <a:t> M, </a:t>
            </a:r>
            <a:r>
              <a:rPr lang="en-US" altLang="zh-CN" sz="1600" dirty="0" err="1"/>
              <a:t>Inao</a:t>
            </a:r>
            <a:r>
              <a:rPr lang="en-US" altLang="zh-CN" sz="1600" dirty="0"/>
              <a:t> S, </a:t>
            </a:r>
            <a:r>
              <a:rPr lang="en-US" altLang="zh-CN" sz="1600" dirty="0" err="1"/>
              <a:t>Takayasu</a:t>
            </a:r>
            <a:r>
              <a:rPr lang="en-US" altLang="zh-CN" sz="1600" dirty="0"/>
              <a:t> M, Kawai T, </a:t>
            </a:r>
            <a:r>
              <a:rPr lang="en-US" altLang="zh-CN" sz="1600" dirty="0" err="1"/>
              <a:t>Kajita</a:t>
            </a:r>
            <a:r>
              <a:rPr lang="en-US" altLang="zh-CN" sz="1600" dirty="0"/>
              <a:t> Y, </a:t>
            </a:r>
            <a:r>
              <a:rPr lang="en-US" altLang="zh-CN" sz="1600" dirty="0" err="1"/>
              <a:t>Nihashi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T, </a:t>
            </a:r>
            <a:r>
              <a:rPr lang="en-US" altLang="zh-CN" sz="1600" dirty="0" err="1" smtClean="0"/>
              <a:t>Kabeya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R, Sugimoto T, Yoshida J (2001) Time course </a:t>
            </a:r>
            <a:r>
              <a:rPr lang="en-US" altLang="zh-CN" sz="1600" dirty="0" smtClean="0"/>
              <a:t>of expression </a:t>
            </a:r>
            <a:r>
              <a:rPr lang="en-US" altLang="zh-CN" sz="1600" dirty="0"/>
              <a:t>of three nitric oxide synthase isoforms </a:t>
            </a:r>
            <a:r>
              <a:rPr lang="en-US" altLang="zh-CN" sz="1600" dirty="0" smtClean="0"/>
              <a:t>after transient </a:t>
            </a:r>
            <a:r>
              <a:rPr lang="en-US" altLang="zh-CN" sz="1600" dirty="0"/>
              <a:t>middle cerebral artery occlusion in </a:t>
            </a:r>
            <a:r>
              <a:rPr lang="en-US" altLang="zh-CN" sz="1600" dirty="0" err="1" smtClean="0"/>
              <a:t>rats.Neurol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Med </a:t>
            </a:r>
            <a:r>
              <a:rPr lang="en-US" altLang="zh-CN" sz="1600" dirty="0" err="1"/>
              <a:t>Chir</a:t>
            </a:r>
            <a:r>
              <a:rPr lang="en-US" altLang="zh-CN" sz="1600" dirty="0"/>
              <a:t> (Tokyo) 41:63–72</a:t>
            </a:r>
          </a:p>
          <a:p>
            <a:r>
              <a:rPr lang="en-US" altLang="zh-CN" sz="1600" dirty="0" smtClean="0"/>
              <a:t>Nicole A </a:t>
            </a:r>
            <a:r>
              <a:rPr lang="en-US" altLang="zh-CN" sz="1600" dirty="0" err="1" smtClean="0"/>
              <a:t>Terpolilli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,</a:t>
            </a:r>
            <a:r>
              <a:rPr lang="en-US" altLang="zh-CN" sz="1600" dirty="0" smtClean="0"/>
              <a:t>Michael A </a:t>
            </a:r>
            <a:r>
              <a:rPr lang="en-US" altLang="zh-CN" sz="1600" dirty="0" err="1" smtClean="0"/>
              <a:t>Moskowitz</a:t>
            </a:r>
            <a:r>
              <a:rPr lang="en-US" altLang="zh-CN" sz="1600" dirty="0" smtClean="0"/>
              <a:t> , </a:t>
            </a:r>
            <a:r>
              <a:rPr lang="en-US" altLang="zh-CN" sz="1600" dirty="0" err="1" smtClean="0"/>
              <a:t>Nikolaus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Plesnila</a:t>
            </a:r>
            <a:r>
              <a:rPr lang="en-US" altLang="zh-CN" sz="1600" dirty="0" smtClean="0"/>
              <a:t>. Nitric oxide considerations for the treatment. Journal of Cerebral Blood Flow &amp; Metabolism(2012) 32, 1332-1346</a:t>
            </a:r>
          </a:p>
          <a:p>
            <a:r>
              <a:rPr lang="en-US" altLang="zh-CN" sz="1600" dirty="0" err="1"/>
              <a:t>Godinez-Rubi</a:t>
            </a:r>
            <a:r>
              <a:rPr lang="en-US" altLang="zh-CN" sz="1600" dirty="0"/>
              <a:t>, Marisol; Rojas-</a:t>
            </a:r>
            <a:r>
              <a:rPr lang="en-US" altLang="zh-CN" sz="1600" dirty="0" err="1"/>
              <a:t>Mayorquin</a:t>
            </a:r>
            <a:r>
              <a:rPr lang="en-US" altLang="zh-CN" sz="1600" dirty="0"/>
              <a:t>, </a:t>
            </a:r>
            <a:r>
              <a:rPr lang="en-US" altLang="zh-CN" sz="1600" dirty="0" err="1"/>
              <a:t>Argelia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E . Nitric Oxide Donors as </a:t>
            </a:r>
            <a:r>
              <a:rPr lang="en-US" altLang="zh-CN" sz="1600" dirty="0" err="1" smtClean="0"/>
              <a:t>Neuroprotective</a:t>
            </a:r>
            <a:r>
              <a:rPr lang="en-US" altLang="zh-CN" sz="1600" dirty="0" smtClean="0"/>
              <a:t> Agents after an Ischemic Stroke-Related </a:t>
            </a:r>
            <a:r>
              <a:rPr lang="en-US" altLang="zh-CN" sz="1600" dirty="0"/>
              <a:t>Inflammatory Reaction. </a:t>
            </a:r>
            <a:r>
              <a:rPr lang="en-US" altLang="zh-CN" sz="1600" dirty="0" smtClean="0"/>
              <a:t>Oxidative Medicine and Cellular Longevity.</a:t>
            </a:r>
            <a:r>
              <a:rPr lang="zh-CN" altLang="en-US" sz="1600" dirty="0"/>
              <a:t> 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2013(1-16)</a:t>
            </a:r>
            <a:endParaRPr lang="en-US" altLang="zh-CN" sz="1600" dirty="0"/>
          </a:p>
          <a:p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36499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446</Words>
  <Application>Microsoft Office PowerPoint</Application>
  <PresentationFormat>全屏显示(4:3)</PresentationFormat>
  <Paragraphs>55</Paragraphs>
  <Slides>7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The role of NO(nitrate oxide)                    in cerebral ischemia</vt:lpstr>
      <vt:lpstr>NO level in the ischemic brain</vt:lpstr>
      <vt:lpstr>NO deriving from different NO synthases in cerebral ischemia</vt:lpstr>
      <vt:lpstr>The dual role of NO  in pathophysiology in stroke</vt:lpstr>
      <vt:lpstr>Therapeutical strategies influencing NO signaling in ischemic stroke</vt:lpstr>
      <vt:lpstr>PowerPoint 演示文稿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NO in cerebral ischemia</dc:title>
  <cp:lastModifiedBy>微软用户</cp:lastModifiedBy>
  <cp:revision>33</cp:revision>
  <dcterms:modified xsi:type="dcterms:W3CDTF">2014-03-20T14:01:50Z</dcterms:modified>
</cp:coreProperties>
</file>