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77" r:id="rId11"/>
    <p:sldId id="27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15"/>
  </p:normalViewPr>
  <p:slideViewPr>
    <p:cSldViewPr snapToGrid="0" snapToObjects="1">
      <p:cViewPr>
        <p:scale>
          <a:sx n="69" d="100"/>
          <a:sy n="69" d="100"/>
        </p:scale>
        <p:origin x="2232" y="1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题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标题的引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引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将图片拖动到占位符，或单击添加图标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49236" y="2030197"/>
            <a:ext cx="10642764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sz="4900" b="1" dirty="0" smtClean="0"/>
              <a:t/>
            </a:r>
            <a:br>
              <a:rPr lang="en-US" altLang="zh-CN" sz="4900" b="1" dirty="0" smtClean="0"/>
            </a:br>
            <a:r>
              <a:rPr lang="en-US" altLang="zh-CN" sz="4900" b="1" dirty="0"/>
              <a:t/>
            </a:r>
            <a:br>
              <a:rPr lang="en-US" altLang="zh-CN" sz="4900" b="1" dirty="0"/>
            </a:br>
            <a:r>
              <a:rPr lang="en-US" altLang="zh-CN" sz="4900" b="1" dirty="0" smtClean="0"/>
              <a:t/>
            </a:r>
            <a:br>
              <a:rPr lang="en-US" altLang="zh-CN" sz="4900" b="1" dirty="0" smtClean="0"/>
            </a:br>
            <a:r>
              <a:rPr lang="en-US" altLang="zh-CN" sz="4900" b="1" dirty="0"/>
              <a:t/>
            </a:r>
            <a:br>
              <a:rPr lang="en-US" altLang="zh-CN" sz="4900" b="1" dirty="0"/>
            </a:br>
            <a:r>
              <a:rPr lang="en-US" altLang="zh-CN" sz="4900" b="1" dirty="0" smtClean="0"/>
              <a:t/>
            </a:r>
            <a:br>
              <a:rPr lang="en-US" altLang="zh-CN" sz="4900" b="1" dirty="0" smtClean="0"/>
            </a:br>
            <a:r>
              <a:rPr lang="en-US" altLang="zh-CN" sz="4900" b="1" dirty="0"/>
              <a:t/>
            </a:r>
            <a:br>
              <a:rPr lang="en-US" altLang="zh-CN" sz="4900" b="1" dirty="0"/>
            </a:br>
            <a:r>
              <a:rPr lang="en-US" altLang="zh-CN" sz="4900" b="1" dirty="0" smtClean="0"/>
              <a:t/>
            </a:r>
            <a:br>
              <a:rPr lang="en-US" altLang="zh-CN" sz="4900" b="1" dirty="0" smtClean="0"/>
            </a:br>
            <a:r>
              <a:rPr lang="en-US" altLang="zh-CN" sz="4900" b="1" dirty="0"/>
              <a:t/>
            </a:r>
            <a:br>
              <a:rPr lang="en-US" altLang="zh-CN" sz="4900" b="1" dirty="0"/>
            </a:br>
            <a:r>
              <a:rPr lang="en-US" altLang="zh-CN" sz="4900" b="1" dirty="0" smtClean="0"/>
              <a:t/>
            </a:r>
            <a:br>
              <a:rPr lang="en-US" altLang="zh-CN" sz="4900" b="1" dirty="0" smtClean="0"/>
            </a:br>
            <a:r>
              <a:rPr lang="en-US" altLang="zh-CN" sz="4900" b="1" dirty="0" smtClean="0"/>
              <a:t/>
            </a:r>
            <a:br>
              <a:rPr lang="en-US" altLang="zh-CN" sz="4900" b="1" dirty="0" smtClean="0"/>
            </a:br>
            <a:r>
              <a:rPr lang="en-US" altLang="zh-CN" sz="4900" b="1" dirty="0" smtClean="0"/>
              <a:t/>
            </a:r>
            <a:br>
              <a:rPr lang="en-US" altLang="zh-CN" sz="4900" b="1" dirty="0" smtClean="0"/>
            </a:br>
            <a:r>
              <a:rPr lang="en-US" altLang="zh-CN" sz="4900" b="1" dirty="0"/>
              <a:t/>
            </a:r>
            <a:br>
              <a:rPr lang="en-US" altLang="zh-CN" sz="4900" b="1" dirty="0"/>
            </a:br>
            <a:r>
              <a:rPr lang="en-US" altLang="zh-CN" sz="4900" b="1" dirty="0" smtClean="0"/>
              <a:t/>
            </a:r>
            <a:br>
              <a:rPr lang="en-US" altLang="zh-CN" sz="4900" b="1" dirty="0" smtClean="0"/>
            </a:br>
            <a:r>
              <a:rPr lang="en-US" altLang="zh-CN" sz="4900" b="1" dirty="0"/>
              <a:t/>
            </a:r>
            <a:br>
              <a:rPr lang="en-US" altLang="zh-CN" sz="4900" b="1" dirty="0"/>
            </a:br>
            <a:r>
              <a:rPr lang="en-US" altLang="zh-CN" sz="4900" b="1" dirty="0" smtClean="0"/>
              <a:t/>
            </a:r>
            <a:br>
              <a:rPr lang="en-US" altLang="zh-CN" sz="4900" b="1" dirty="0" smtClean="0"/>
            </a:br>
            <a:r>
              <a:rPr lang="en-US" altLang="zh-CN" sz="4900" b="1" dirty="0"/>
              <a:t/>
            </a:r>
            <a:br>
              <a:rPr lang="en-US" altLang="zh-CN" sz="4900" b="1" dirty="0"/>
            </a:br>
            <a:r>
              <a:rPr lang="en-US" altLang="zh-CN" sz="4800" b="1" dirty="0"/>
              <a:t/>
            </a:r>
            <a:br>
              <a:rPr lang="en-US" altLang="zh-CN" sz="4800" b="1" dirty="0"/>
            </a:br>
            <a:r>
              <a:rPr lang="en-US" altLang="zh-CN" sz="4800" b="1" dirty="0" smtClean="0"/>
              <a:t/>
            </a:r>
            <a:br>
              <a:rPr lang="en-US" altLang="zh-CN" sz="4800" b="1" dirty="0" smtClean="0"/>
            </a:br>
            <a:r>
              <a:rPr kumimoji="1" lang="zh-TW" altLang="en-US" sz="6000" b="1" dirty="0" smtClean="0">
                <a:latin typeface="STFangsong" charset="-122"/>
                <a:ea typeface="STFangsong" charset="-122"/>
                <a:cs typeface="STFangsong" charset="-122"/>
              </a:rPr>
              <a:t>追問德性</a:t>
            </a:r>
            <a:r>
              <a:rPr kumimoji="1" lang="zh-TW" altLang="en-US" sz="6000" b="1" dirty="0">
                <a:latin typeface="STFangsong" charset="-122"/>
                <a:ea typeface="STFangsong" charset="-122"/>
                <a:cs typeface="STFangsong" charset="-122"/>
              </a:rPr>
              <a:t>論與道義論的區分根據</a:t>
            </a:r>
            <a:r>
              <a:rPr lang="zh-CN" altLang="zh-CN" sz="4800" b="1" dirty="0"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lang="zh-CN" altLang="zh-CN" sz="4800" b="1" dirty="0">
                <a:latin typeface="STFangsong" charset="-122"/>
                <a:ea typeface="STFangsong" charset="-122"/>
                <a:cs typeface="STFangsong" charset="-122"/>
              </a:rPr>
            </a:br>
            <a:r>
              <a:rPr lang="zh-CN" altLang="zh-CN" dirty="0"/>
              <a:t/>
            </a:r>
            <a:br>
              <a:rPr lang="zh-CN" altLang="zh-CN" dirty="0"/>
            </a:br>
            <a:endParaRPr kumimoji="1"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9791106" y="4462632"/>
            <a:ext cx="31466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2400" dirty="0" smtClean="0">
                <a:latin typeface="STFangsong" charset="-122"/>
                <a:ea typeface="STFangsong" charset="-122"/>
                <a:cs typeface="STFangsong" charset="-122"/>
              </a:rPr>
              <a:t>伦理学基础</a:t>
            </a:r>
            <a:endParaRPr kumimoji="1" lang="en-US" altLang="zh-CN" sz="2400" dirty="0" smtClean="0">
              <a:latin typeface="STFangsong" charset="-122"/>
              <a:ea typeface="STFangsong" charset="-122"/>
              <a:cs typeface="STFangsong" charset="-122"/>
            </a:endParaRPr>
          </a:p>
          <a:p>
            <a:endParaRPr kumimoji="1" lang="en-US" altLang="zh-CN" sz="2400" dirty="0" smtClean="0">
              <a:latin typeface="STFangsong" charset="-122"/>
              <a:ea typeface="STFangsong" charset="-122"/>
              <a:cs typeface="STFangsong" charset="-122"/>
            </a:endParaRPr>
          </a:p>
          <a:p>
            <a:r>
              <a:rPr kumimoji="1" lang="zh-CN" altLang="en-US" sz="2400" dirty="0" smtClean="0">
                <a:latin typeface="STFangsong" charset="-122"/>
                <a:ea typeface="STFangsong" charset="-122"/>
                <a:cs typeface="STFangsong" charset="-122"/>
              </a:rPr>
              <a:t>邓安庆教授</a:t>
            </a:r>
            <a:endParaRPr kumimoji="1" lang="zh-CN" altLang="en-US" sz="2400" dirty="0">
              <a:latin typeface="STFangsong" charset="-122"/>
              <a:ea typeface="STFangsong" charset="-122"/>
              <a:cs typeface="STFangsong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16859" y="147918"/>
            <a:ext cx="31735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4000" dirty="0" smtClean="0">
                <a:latin typeface="STHupo" charset="-122"/>
                <a:ea typeface="STHupo" charset="-122"/>
                <a:cs typeface="STHupo" charset="-122"/>
              </a:rPr>
              <a:t>第四讲：</a:t>
            </a:r>
            <a:endParaRPr kumimoji="1" lang="zh-CN" altLang="en-US" sz="4000" dirty="0">
              <a:latin typeface="STHupo" charset="-122"/>
              <a:ea typeface="STHupo" charset="-122"/>
              <a:cs typeface="STHupo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97274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52616" y="344192"/>
            <a:ext cx="9825102" cy="1280890"/>
          </a:xfrm>
        </p:spPr>
        <p:txBody>
          <a:bodyPr>
            <a:normAutofit/>
          </a:bodyPr>
          <a:lstStyle/>
          <a:p>
            <a:r>
              <a:rPr kumimoji="1" lang="zh-CN" altLang="en-US" sz="6600" b="1" dirty="0" smtClean="0">
                <a:solidFill>
                  <a:srgbClr val="00B0F0"/>
                </a:solidFill>
                <a:latin typeface="STFangsong" charset="-122"/>
                <a:ea typeface="STFangsong" charset="-122"/>
                <a:cs typeface="STFangsong" charset="-122"/>
              </a:rPr>
              <a:t>参考书目：</a:t>
            </a:r>
            <a:endParaRPr kumimoji="1" lang="zh-CN" altLang="en-US" sz="6600" b="1" dirty="0">
              <a:solidFill>
                <a:srgbClr val="00B0F0"/>
              </a:solidFill>
              <a:latin typeface="STFangsong" charset="-122"/>
              <a:ea typeface="STFangsong" charset="-122"/>
              <a:cs typeface="STFangsong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38335" y="2786743"/>
            <a:ext cx="11053665" cy="3777622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sz="4400" b="1" dirty="0"/>
              <a:t>1</a:t>
            </a:r>
            <a:r>
              <a:rPr kumimoji="1" lang="zh-CN" altLang="en-US" sz="4400" b="1" dirty="0"/>
              <a:t>、</a:t>
            </a:r>
            <a:r>
              <a:rPr kumimoji="1" lang="en-US" altLang="zh-CN" sz="4400" b="1" dirty="0"/>
              <a:t>《</a:t>
            </a:r>
            <a:r>
              <a:rPr kumimoji="1" lang="zh-CN" altLang="en-US" sz="4400" b="1" dirty="0"/>
              <a:t>尼各马可伦理学</a:t>
            </a:r>
            <a:r>
              <a:rPr kumimoji="1" lang="en-US" altLang="zh-CN" sz="4400" b="1" dirty="0"/>
              <a:t>》</a:t>
            </a:r>
            <a:r>
              <a:rPr kumimoji="1" lang="zh-CN" altLang="en-US" sz="4400" b="1" dirty="0"/>
              <a:t>，第一卷：</a:t>
            </a:r>
            <a:r>
              <a:rPr kumimoji="1" lang="en-US" altLang="zh-CN" sz="4400" b="1" dirty="0"/>
              <a:t>1</a:t>
            </a:r>
            <a:r>
              <a:rPr kumimoji="1" lang="zh-CN" altLang="en-US" sz="4400" b="1" dirty="0"/>
              <a:t>、</a:t>
            </a:r>
            <a:r>
              <a:rPr kumimoji="1" lang="en-US" altLang="zh-CN" sz="4400" b="1" dirty="0"/>
              <a:t>2</a:t>
            </a:r>
            <a:r>
              <a:rPr kumimoji="1" lang="zh-CN" altLang="en-US" sz="4400" b="1" dirty="0"/>
              <a:t>、</a:t>
            </a:r>
            <a:r>
              <a:rPr kumimoji="1" lang="en-US" altLang="zh-CN" sz="4400" b="1" dirty="0"/>
              <a:t>3</a:t>
            </a:r>
            <a:endParaRPr kumimoji="1" lang="zh-CN" altLang="en-US" sz="4400" b="1" dirty="0"/>
          </a:p>
          <a:p>
            <a:pPr marL="0" indent="0">
              <a:buNone/>
            </a:pPr>
            <a:endParaRPr kumimoji="1" lang="en-US" altLang="zh-CN" sz="4400" b="1" dirty="0" smtClean="0"/>
          </a:p>
          <a:p>
            <a:pPr marL="0" indent="0">
              <a:buNone/>
            </a:pPr>
            <a:r>
              <a:rPr kumimoji="1" lang="en-US" altLang="zh-CN" sz="4400" b="1" dirty="0" smtClean="0"/>
              <a:t>2</a:t>
            </a:r>
            <a:r>
              <a:rPr kumimoji="1" lang="zh-CN" altLang="en-US" sz="4400" b="1" dirty="0"/>
              <a:t>、</a:t>
            </a:r>
            <a:r>
              <a:rPr kumimoji="1" lang="en-US" altLang="zh-CN" sz="4400" b="1" dirty="0"/>
              <a:t>《</a:t>
            </a:r>
            <a:r>
              <a:rPr kumimoji="1" lang="zh-CN" altLang="en-US" sz="4400" b="1" dirty="0"/>
              <a:t>实践理性批判</a:t>
            </a:r>
            <a:r>
              <a:rPr kumimoji="1" lang="en-US" altLang="zh-CN" sz="4400" b="1" dirty="0"/>
              <a:t>》</a:t>
            </a:r>
            <a:r>
              <a:rPr kumimoji="1" lang="zh-CN" altLang="en-US" sz="4400" b="1" dirty="0"/>
              <a:t>第一章，</a:t>
            </a:r>
            <a:r>
              <a:rPr kumimoji="1" lang="en-US" altLang="zh-CN" sz="4400" b="1" dirty="0"/>
              <a:t>1</a:t>
            </a:r>
            <a:r>
              <a:rPr kumimoji="1" lang="zh-CN" altLang="en-US" sz="4400" b="1" dirty="0"/>
              <a:t>、</a:t>
            </a:r>
            <a:r>
              <a:rPr kumimoji="1" lang="en-US" altLang="zh-CN" sz="4400" b="1" dirty="0"/>
              <a:t>2</a:t>
            </a:r>
            <a:endParaRPr kumimoji="1" lang="zh-CN" altLang="en-US" sz="4400" b="1" dirty="0"/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6773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383034" y="2967335"/>
            <a:ext cx="34259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谢      谢！</a:t>
            </a:r>
            <a:endParaRPr lang="zh-CN" alt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980300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86203" y="0"/>
            <a:ext cx="10431625" cy="6270172"/>
          </a:xfrm>
        </p:spPr>
        <p:txBody>
          <a:bodyPr>
            <a:normAutofit fontScale="90000"/>
          </a:bodyPr>
          <a:lstStyle/>
          <a:p>
            <a:r>
              <a:rPr lang="zh-CN" altLang="en-US" sz="4000" b="1" dirty="0" smtClean="0">
                <a:solidFill>
                  <a:srgbClr val="0070C0"/>
                </a:solidFill>
              </a:rPr>
              <a:t>總結上节课的</a:t>
            </a:r>
            <a:r>
              <a:rPr lang="zh-CN" altLang="en-US" sz="4000" b="1" dirty="0">
                <a:solidFill>
                  <a:srgbClr val="0070C0"/>
                </a:solidFill>
              </a:rPr>
              <a:t>核心內容</a:t>
            </a:r>
            <a:r>
              <a:rPr lang="zh-CN" altLang="en-US" sz="4000" b="1" dirty="0" smtClean="0">
                <a:solidFill>
                  <a:srgbClr val="0070C0"/>
                </a:solidFill>
              </a:rPr>
              <a:t>：</a:t>
            </a:r>
            <a:r>
              <a:rPr lang="en-US" altLang="zh-CN" sz="4000" b="1" dirty="0" smtClean="0">
                <a:solidFill>
                  <a:srgbClr val="0070C0"/>
                </a:solidFill>
              </a:rPr>
              <a:t/>
            </a:r>
            <a:br>
              <a:rPr lang="en-US" altLang="zh-CN" sz="4000" b="1" dirty="0" smtClean="0">
                <a:solidFill>
                  <a:srgbClr val="0070C0"/>
                </a:solidFill>
              </a:rPr>
            </a:br>
            <a:r>
              <a:rPr lang="en-US" altLang="zh-CN" sz="4000" dirty="0" smtClean="0"/>
              <a:t/>
            </a:r>
            <a:br>
              <a:rPr lang="en-US" altLang="zh-CN" sz="4000" dirty="0" smtClean="0"/>
            </a:br>
            <a:r>
              <a:rPr lang="zh-CN" altLang="en-US" sz="4000" dirty="0" smtClean="0"/>
              <a:t>     </a:t>
            </a:r>
            <a:r>
              <a:rPr kumimoji="1" lang="zh-TW" altLang="en-US" dirty="0" smtClean="0">
                <a:latin typeface="STFangsong" charset="-122"/>
                <a:ea typeface="STFangsong" charset="-122"/>
                <a:cs typeface="STFangsong" charset="-122"/>
              </a:rPr>
              <a:t>“</a:t>
            </a:r>
            <a:r>
              <a:rPr kumimoji="1" lang="zh-TW" altLang="en-US" b="1" dirty="0">
                <a:latin typeface="STFangsong" charset="-122"/>
                <a:ea typeface="STFangsong" charset="-122"/>
                <a:cs typeface="STFangsong" charset="-122"/>
              </a:rPr>
              <a:t>我們應該做什麼”</a:t>
            </a:r>
            <a:r>
              <a:rPr kumimoji="1" lang="zh-TW" altLang="en-US" dirty="0">
                <a:latin typeface="STFangsong" charset="-122"/>
                <a:ea typeface="STFangsong" charset="-122"/>
                <a:cs typeface="STFangsong" charset="-122"/>
              </a:rPr>
              <a:t>：“應該”的一般性質；“應該存在”作為未來的“理想”，具有“價值”的、“規範的”含義；但這種“理想”如果具有“規範的有效性”又必須立足於“現實”</a:t>
            </a:r>
            <a:r>
              <a:rPr kumimoji="1" lang="zh-TW" altLang="en-US" dirty="0" smtClean="0">
                <a:latin typeface="STFangsong" charset="-122"/>
                <a:ea typeface="STFangsong" charset="-122"/>
                <a:cs typeface="STFangsong" charset="-122"/>
              </a:rPr>
              <a:t>。</a:t>
            </a:r>
            <a:r>
              <a:rPr kumimoji="1" lang="en-US" altLang="zh-TW" dirty="0" smtClean="0"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kumimoji="1" lang="en-US" altLang="zh-TW" dirty="0" smtClean="0">
                <a:latin typeface="STFangsong" charset="-122"/>
                <a:ea typeface="STFangsong" charset="-122"/>
                <a:cs typeface="STFangsong" charset="-122"/>
              </a:rPr>
            </a:br>
            <a:r>
              <a:rPr kumimoji="1" lang="en-US" altLang="zh-TW" dirty="0" smtClean="0"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kumimoji="1" lang="en-US" altLang="zh-TW" dirty="0" smtClean="0">
                <a:latin typeface="STFangsong" charset="-122"/>
                <a:ea typeface="STFangsong" charset="-122"/>
                <a:cs typeface="STFangsong" charset="-122"/>
              </a:rPr>
            </a:br>
            <a:r>
              <a:rPr kumimoji="1" lang="zh-CN" altLang="en-US" dirty="0">
                <a:latin typeface="STFangsong" charset="-122"/>
                <a:ea typeface="STFangsong" charset="-122"/>
                <a:cs typeface="STFangsong" charset="-122"/>
              </a:rPr>
              <a:t> </a:t>
            </a:r>
            <a:r>
              <a:rPr kumimoji="1" lang="zh-CN" altLang="en-US" dirty="0" smtClean="0">
                <a:latin typeface="STFangsong" charset="-122"/>
                <a:ea typeface="STFangsong" charset="-122"/>
                <a:cs typeface="STFangsong" charset="-122"/>
              </a:rPr>
              <a:t>       </a:t>
            </a:r>
            <a:r>
              <a:rPr kumimoji="1" lang="zh-TW" altLang="en-US" dirty="0" smtClean="0">
                <a:latin typeface="STFangsong" charset="-122"/>
                <a:ea typeface="STFangsong" charset="-122"/>
                <a:cs typeface="STFangsong" charset="-122"/>
              </a:rPr>
              <a:t>我</a:t>
            </a:r>
            <a:r>
              <a:rPr kumimoji="1" lang="zh-TW" altLang="en-US" dirty="0">
                <a:latin typeface="STFangsong" charset="-122"/>
                <a:ea typeface="STFangsong" charset="-122"/>
                <a:cs typeface="STFangsong" charset="-122"/>
              </a:rPr>
              <a:t>們現在必須問：</a:t>
            </a:r>
            <a:r>
              <a:rPr kumimoji="1" lang="zh-TW" altLang="en-US" b="1" dirty="0">
                <a:solidFill>
                  <a:srgbClr val="FF0000"/>
                </a:solidFill>
                <a:latin typeface="STFangsong" charset="-122"/>
                <a:ea typeface="STFangsong" charset="-122"/>
                <a:cs typeface="STFangsong" charset="-122"/>
              </a:rPr>
              <a:t>什麼是我們倫理生活中的“現實”？</a:t>
            </a:r>
            <a:r>
              <a:rPr kumimoji="1" lang="zh-TW" altLang="en-US" dirty="0">
                <a:latin typeface="STFangsong" charset="-122"/>
                <a:ea typeface="STFangsong" charset="-122"/>
                <a:cs typeface="STFangsong" charset="-122"/>
              </a:rPr>
              <a:t>回答了這個問題，“應該存在”才能得到辯護，只有“應該存在”得到了辯護，倫理學基本問題才能獲得一個即是理想的、又是現實的回答，也即回答了上一講的最後一個問題：</a:t>
            </a:r>
            <a:r>
              <a:rPr kumimoji="1" lang="zh-TW" altLang="en-US" b="1" dirty="0">
                <a:solidFill>
                  <a:srgbClr val="FF0000"/>
                </a:solidFill>
                <a:latin typeface="STFangsong" charset="-122"/>
                <a:ea typeface="STFangsong" charset="-122"/>
                <a:cs typeface="STFangsong" charset="-122"/>
              </a:rPr>
              <a:t>如何從“事實”（現實的“實是”）推導出“應該”而又沒有自然主義的“謬誤”。</a:t>
            </a:r>
            <a:r>
              <a:rPr kumimoji="1" lang="zh-CN" altLang="en-US" b="1" dirty="0">
                <a:solidFill>
                  <a:srgbClr val="FF0000"/>
                </a:solidFill>
              </a:rPr>
              <a:t/>
            </a:r>
            <a:br>
              <a:rPr kumimoji="1" lang="zh-CN" altLang="en-US" b="1" dirty="0">
                <a:solidFill>
                  <a:srgbClr val="FF0000"/>
                </a:solidFill>
              </a:rPr>
            </a:br>
            <a:endParaRPr kumimoji="1" lang="zh-CN" alt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616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54155" y="205273"/>
            <a:ext cx="10263674" cy="6363478"/>
          </a:xfrm>
        </p:spPr>
        <p:txBody>
          <a:bodyPr>
            <a:normAutofit fontScale="90000"/>
          </a:bodyPr>
          <a:lstStyle/>
          <a:p>
            <a:r>
              <a:rPr kumimoji="1" lang="zh-TW" altLang="en-US" sz="4400" b="1" dirty="0">
                <a:solidFill>
                  <a:srgbClr val="00B0F0"/>
                </a:solidFill>
                <a:latin typeface="STFangsong" charset="-122"/>
                <a:ea typeface="STFangsong" charset="-122"/>
                <a:cs typeface="STFangsong" charset="-122"/>
              </a:rPr>
              <a:t>德性論的</a:t>
            </a:r>
            <a:r>
              <a:rPr kumimoji="1" lang="zh-TW" altLang="en-US" sz="4400" b="1" dirty="0" smtClean="0">
                <a:solidFill>
                  <a:srgbClr val="00B0F0"/>
                </a:solidFill>
                <a:latin typeface="STFangsong" charset="-122"/>
                <a:ea typeface="STFangsong" charset="-122"/>
                <a:cs typeface="STFangsong" charset="-122"/>
              </a:rPr>
              <a:t>思路</a:t>
            </a:r>
            <a:r>
              <a:rPr lang="zh-CN" altLang="en-US" sz="4400" b="1" dirty="0" smtClean="0">
                <a:solidFill>
                  <a:srgbClr val="00B0F0"/>
                </a:solidFill>
                <a:latin typeface="STFangsong" charset="-122"/>
                <a:ea typeface="STFangsong" charset="-122"/>
                <a:cs typeface="STFangsong" charset="-122"/>
              </a:rPr>
              <a:t>：</a:t>
            </a:r>
            <a:r>
              <a:rPr lang="en-US" altLang="zh-CN" sz="4000" dirty="0" smtClean="0"/>
              <a:t/>
            </a:r>
            <a:br>
              <a:rPr lang="en-US" altLang="zh-CN" sz="4000" dirty="0" smtClean="0"/>
            </a:br>
            <a:r>
              <a:rPr lang="en-US" altLang="zh-CN" sz="4000" dirty="0"/>
              <a:t/>
            </a:r>
            <a:br>
              <a:rPr lang="en-US" altLang="zh-CN" sz="4000" dirty="0"/>
            </a:br>
            <a:r>
              <a:rPr lang="zh-CN" altLang="en-US" sz="4000" dirty="0" smtClean="0"/>
              <a:t>     </a:t>
            </a:r>
            <a:r>
              <a:rPr lang="zh-CN" altLang="en-US" sz="3100" dirty="0" smtClean="0"/>
              <a:t> </a:t>
            </a:r>
            <a:r>
              <a:rPr kumimoji="1" lang="zh-TW" altLang="en-US" sz="3100" dirty="0" smtClean="0"/>
              <a:t>亞里士</a:t>
            </a:r>
            <a:r>
              <a:rPr kumimoji="1" lang="zh-TW" altLang="en-US" sz="3100" dirty="0"/>
              <a:t>多德的回答：</a:t>
            </a:r>
            <a:r>
              <a:rPr kumimoji="1" lang="zh-TW" altLang="en-US" sz="3100" b="1" dirty="0">
                <a:solidFill>
                  <a:srgbClr val="FF0000"/>
                </a:solidFill>
              </a:rPr>
              <a:t>潛能</a:t>
            </a:r>
            <a:r>
              <a:rPr kumimoji="1" lang="en-US" altLang="zh-TW" sz="3100" b="1" dirty="0">
                <a:solidFill>
                  <a:srgbClr val="FF0000"/>
                </a:solidFill>
              </a:rPr>
              <a:t>-</a:t>
            </a:r>
            <a:r>
              <a:rPr kumimoji="1" lang="zh-TW" altLang="en-US" sz="3100" b="1" dirty="0">
                <a:solidFill>
                  <a:srgbClr val="FF0000"/>
                </a:solidFill>
              </a:rPr>
              <a:t>目的</a:t>
            </a:r>
            <a:r>
              <a:rPr kumimoji="1" lang="en-US" altLang="zh-TW" sz="3100" b="1" dirty="0">
                <a:solidFill>
                  <a:srgbClr val="FF0000"/>
                </a:solidFill>
              </a:rPr>
              <a:t>-</a:t>
            </a:r>
            <a:r>
              <a:rPr kumimoji="1" lang="zh-TW" altLang="en-US" sz="3100" b="1" dirty="0">
                <a:solidFill>
                  <a:srgbClr val="FF0000"/>
                </a:solidFill>
              </a:rPr>
              <a:t>實現</a:t>
            </a:r>
            <a:r>
              <a:rPr kumimoji="1" lang="zh-TW" altLang="en-US" sz="3100" dirty="0" smtClean="0"/>
              <a:t>。</a:t>
            </a:r>
            <a:r>
              <a:rPr kumimoji="1" lang="en-US" altLang="zh-TW" sz="3100" dirty="0" smtClean="0"/>
              <a:t/>
            </a:r>
            <a:br>
              <a:rPr kumimoji="1" lang="en-US" altLang="zh-TW" sz="3100" dirty="0" smtClean="0"/>
            </a:br>
            <a:r>
              <a:rPr kumimoji="1" lang="zh-TW" altLang="en-US" sz="3100" dirty="0"/>
              <a:t/>
            </a:r>
            <a:br>
              <a:rPr kumimoji="1" lang="zh-TW" altLang="en-US" sz="3100" dirty="0"/>
            </a:br>
            <a:r>
              <a:rPr kumimoji="1" lang="zh-CN" altLang="en-US" sz="3100" dirty="0" smtClean="0"/>
              <a:t>     </a:t>
            </a:r>
            <a:r>
              <a:rPr kumimoji="1" lang="zh-TW" altLang="en-US" sz="3100" b="1" dirty="0" smtClean="0"/>
              <a:t>“</a:t>
            </a:r>
            <a:r>
              <a:rPr kumimoji="1" lang="zh-TW" altLang="en-US" sz="3100" b="1" dirty="0"/>
              <a:t>應該存在”就是作為“終極目標”的實現</a:t>
            </a:r>
            <a:r>
              <a:rPr kumimoji="1" lang="zh-TW" altLang="en-US" sz="3100" b="1" dirty="0" smtClean="0"/>
              <a:t>。</a:t>
            </a:r>
            <a:r>
              <a:rPr kumimoji="1" lang="en-US" altLang="zh-TW" sz="3100" b="1" dirty="0" smtClean="0"/>
              <a:t/>
            </a:r>
            <a:br>
              <a:rPr kumimoji="1" lang="en-US" altLang="zh-TW" sz="3100" b="1" dirty="0" smtClean="0"/>
            </a:br>
            <a:r>
              <a:rPr kumimoji="1" lang="zh-TW" altLang="en-US" sz="3100" dirty="0"/>
              <a:t/>
            </a:r>
            <a:br>
              <a:rPr kumimoji="1" lang="zh-TW" altLang="en-US" sz="3100" dirty="0"/>
            </a:br>
            <a:r>
              <a:rPr kumimoji="1" lang="zh-TW" altLang="en-US" sz="3100" dirty="0"/>
              <a:t>   </a:t>
            </a:r>
            <a:r>
              <a:rPr kumimoji="1" lang="zh-CN" altLang="en-US" sz="3100" dirty="0" smtClean="0"/>
              <a:t>    </a:t>
            </a:r>
            <a:r>
              <a:rPr kumimoji="1" lang="zh-TW" altLang="en-US" sz="3100" dirty="0" smtClean="0"/>
              <a:t>當</a:t>
            </a:r>
            <a:r>
              <a:rPr kumimoji="1" lang="zh-TW" altLang="en-US" sz="3100" dirty="0"/>
              <a:t>你不知道“終極目標”是什麼時，有兩個預備的回答方式：</a:t>
            </a:r>
            <a:br>
              <a:rPr kumimoji="1" lang="zh-TW" altLang="en-US" sz="3100" dirty="0"/>
            </a:br>
            <a:r>
              <a:rPr kumimoji="1" lang="en-US" altLang="zh-CN" sz="3100" dirty="0" smtClean="0"/>
              <a:t>1</a:t>
            </a:r>
            <a:r>
              <a:rPr kumimoji="1" lang="zh-CN" altLang="en-US" sz="3100" dirty="0" smtClean="0"/>
              <a:t>、</a:t>
            </a:r>
            <a:r>
              <a:rPr kumimoji="1" lang="zh-TW" altLang="en-US" sz="3100" b="1" dirty="0" smtClean="0"/>
              <a:t>從</a:t>
            </a:r>
            <a:r>
              <a:rPr kumimoji="1" lang="zh-TW" altLang="en-US" sz="3100" b="1" dirty="0"/>
              <a:t>你心目中“好”（善）的等級結構去追問最高等級的</a:t>
            </a:r>
            <a:r>
              <a:rPr kumimoji="1" lang="zh-TW" altLang="en-US" sz="3100" b="1" dirty="0" smtClean="0"/>
              <a:t>善</a:t>
            </a:r>
            <a:r>
              <a:rPr kumimoji="1" lang="zh-CN" altLang="en-US" sz="3100" b="1" dirty="0" smtClean="0"/>
              <a:t>；</a:t>
            </a:r>
            <a:r>
              <a:rPr kumimoji="1" lang="en-US" altLang="zh-CN" sz="3100" b="1" dirty="0" smtClean="0"/>
              <a:t>2</a:t>
            </a:r>
            <a:r>
              <a:rPr kumimoji="1" lang="zh-CN" altLang="en-US" sz="3100" b="1" dirty="0" smtClean="0"/>
              <a:t>、</a:t>
            </a:r>
            <a:r>
              <a:rPr kumimoji="1" lang="en-US" altLang="zh-CN" sz="3100" b="1" dirty="0" smtClean="0"/>
              <a:t>2</a:t>
            </a:r>
            <a:r>
              <a:rPr kumimoji="1" lang="zh-CN" altLang="en-US" sz="3100" b="1" dirty="0" smtClean="0"/>
              <a:t>、返回自身，</a:t>
            </a:r>
            <a:r>
              <a:rPr kumimoji="1" lang="zh-TW" altLang="en-US" sz="3100" b="1" dirty="0" smtClean="0"/>
              <a:t>洞察內</a:t>
            </a:r>
            <a:r>
              <a:rPr kumimoji="1" lang="zh-TW" altLang="en-US" sz="3100" b="1" dirty="0"/>
              <a:t>在的“潛能”，適合你的品性有哪些</a:t>
            </a:r>
            <a:r>
              <a:rPr kumimoji="1" lang="zh-TW" altLang="en-US" sz="3100" b="1" dirty="0" smtClean="0"/>
              <a:t>可能性</a:t>
            </a:r>
            <a:r>
              <a:rPr kumimoji="1" lang="zh-CN" altLang="en-US" sz="3100" b="1" dirty="0" smtClean="0"/>
              <a:t>。</a:t>
            </a:r>
            <a:r>
              <a:rPr kumimoji="1" lang="en-US" altLang="zh-CN" sz="3100" dirty="0" smtClean="0"/>
              <a:t/>
            </a:r>
            <a:br>
              <a:rPr kumimoji="1" lang="en-US" altLang="zh-CN" sz="3100" dirty="0" smtClean="0"/>
            </a:br>
            <a:r>
              <a:rPr kumimoji="1" lang="zh-CN" altLang="en-US" sz="3100" dirty="0"/>
              <a:t> </a:t>
            </a:r>
            <a:r>
              <a:rPr kumimoji="1" lang="zh-CN" altLang="en-US" sz="3100" dirty="0" smtClean="0"/>
              <a:t>      </a:t>
            </a:r>
            <a:r>
              <a:rPr kumimoji="1" lang="zh-TW" altLang="en-US" sz="3100" dirty="0" smtClean="0"/>
              <a:t>當</a:t>
            </a:r>
            <a:r>
              <a:rPr kumimoji="1" lang="zh-TW" altLang="en-US" sz="3100" dirty="0"/>
              <a:t>你這樣去思考自身的可能性時，你就會超出於原子化的孤立自我之外，因為“可能性”必定是你在“世界之中”的可能性。而我們“現實的世界”只能是我們生存於其中的“城邦”（公共的倫理關係）生活。</a:t>
            </a:r>
            <a:r>
              <a:rPr kumimoji="1" lang="zh-TW" altLang="en-US" dirty="0"/>
              <a:t/>
            </a:r>
            <a:br>
              <a:rPr kumimoji="1" lang="zh-TW" altLang="en-US" dirty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CN" altLang="zh-CN" dirty="0"/>
              <a:t/>
            </a:r>
            <a:br>
              <a:rPr lang="zh-CN" altLang="zh-CN" dirty="0"/>
            </a:br>
            <a:r>
              <a:rPr lang="zh-CN" altLang="zh-CN" dirty="0"/>
              <a:t/>
            </a:r>
            <a:br>
              <a:rPr lang="zh-CN" altLang="zh-CN" dirty="0"/>
            </a:b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33036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19673" y="37322"/>
            <a:ext cx="10935479" cy="6512768"/>
          </a:xfrm>
        </p:spPr>
        <p:txBody>
          <a:bodyPr>
            <a:normAutofit fontScale="90000"/>
          </a:bodyPr>
          <a:lstStyle/>
          <a:p>
            <a:r>
              <a:rPr kumimoji="1" lang="zh-TW" altLang="en-US" sz="4000" b="1" dirty="0">
                <a:solidFill>
                  <a:srgbClr val="00B0F0"/>
                </a:solidFill>
              </a:rPr>
              <a:t>道義論的</a:t>
            </a:r>
            <a:r>
              <a:rPr kumimoji="1" lang="zh-TW" altLang="en-US" sz="4000" b="1" dirty="0" smtClean="0">
                <a:solidFill>
                  <a:srgbClr val="00B0F0"/>
                </a:solidFill>
              </a:rPr>
              <a:t>思路</a:t>
            </a:r>
            <a:r>
              <a:rPr kumimoji="1" lang="zh-CN" altLang="en-US" sz="4000" b="1" dirty="0" smtClean="0">
                <a:solidFill>
                  <a:srgbClr val="00B0F0"/>
                </a:solidFill>
              </a:rPr>
              <a:t>：</a:t>
            </a:r>
            <a:r>
              <a:rPr lang="en-US" altLang="zh-TW" sz="4000" dirty="0" smtClean="0"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lang="en-US" altLang="zh-TW" sz="4000" dirty="0" smtClean="0">
                <a:latin typeface="STFangsong" charset="-122"/>
                <a:ea typeface="STFangsong" charset="-122"/>
                <a:cs typeface="STFangsong" charset="-122"/>
              </a:rPr>
            </a:br>
            <a:r>
              <a:rPr lang="zh-CN" altLang="en-US" sz="4000" dirty="0" smtClean="0">
                <a:latin typeface="STFangsong" charset="-122"/>
                <a:ea typeface="STFangsong" charset="-122"/>
                <a:cs typeface="STFangsong" charset="-122"/>
              </a:rPr>
              <a:t>       </a:t>
            </a:r>
            <a:r>
              <a:rPr kumimoji="1" lang="zh-TW" altLang="en-US" b="1" dirty="0" smtClean="0">
                <a:latin typeface="STFangsong" charset="-122"/>
                <a:ea typeface="STFangsong" charset="-122"/>
                <a:cs typeface="STFangsong" charset="-122"/>
              </a:rPr>
              <a:t>道</a:t>
            </a:r>
            <a:r>
              <a:rPr kumimoji="1" lang="zh-TW" altLang="en-US" b="1" dirty="0">
                <a:latin typeface="STFangsong" charset="-122"/>
                <a:ea typeface="STFangsong" charset="-122"/>
                <a:cs typeface="STFangsong" charset="-122"/>
              </a:rPr>
              <a:t>義論就是義務</a:t>
            </a:r>
            <a:r>
              <a:rPr kumimoji="1" lang="zh-TW" altLang="en-US" b="1" dirty="0" smtClean="0">
                <a:latin typeface="STFangsong" charset="-122"/>
                <a:ea typeface="STFangsong" charset="-122"/>
                <a:cs typeface="STFangsong" charset="-122"/>
              </a:rPr>
              <a:t>論</a:t>
            </a:r>
            <a:r>
              <a:rPr kumimoji="1" lang="zh-CN" altLang="en-US" dirty="0" smtClean="0">
                <a:latin typeface="STFangsong" charset="-122"/>
                <a:ea typeface="STFangsong" charset="-122"/>
                <a:cs typeface="STFangsong" charset="-122"/>
              </a:rPr>
              <a:t>：</a:t>
            </a:r>
            <a:r>
              <a:rPr kumimoji="1" lang="zh-TW" altLang="en-US" dirty="0" smtClean="0">
                <a:latin typeface="STFangsong" charset="-122"/>
                <a:ea typeface="STFangsong" charset="-122"/>
                <a:cs typeface="STFangsong" charset="-122"/>
              </a:rPr>
              <a:t>“</a:t>
            </a:r>
            <a:r>
              <a:rPr kumimoji="1" lang="zh-TW" altLang="en-US" dirty="0">
                <a:latin typeface="STFangsong" charset="-122"/>
                <a:ea typeface="STFangsong" charset="-122"/>
                <a:cs typeface="STFangsong" charset="-122"/>
              </a:rPr>
              <a:t>應該存在”的是什麼，就是回答，你聆聽到的“絕對命令”（良知的呼喚）是什麼？這就是“義務”：</a:t>
            </a:r>
            <a:r>
              <a:rPr kumimoji="1" lang="zh-TW" altLang="en-US" b="1" dirty="0">
                <a:latin typeface="STFangsong" charset="-122"/>
                <a:ea typeface="STFangsong" charset="-122"/>
                <a:cs typeface="STFangsong" charset="-122"/>
              </a:rPr>
              <a:t>絕對應該去做的事情</a:t>
            </a:r>
            <a:r>
              <a:rPr kumimoji="1" lang="zh-TW" altLang="en-US" b="1" dirty="0" smtClean="0">
                <a:latin typeface="STFangsong" charset="-122"/>
                <a:ea typeface="STFangsong" charset="-122"/>
                <a:cs typeface="STFangsong" charset="-122"/>
              </a:rPr>
              <a:t>。</a:t>
            </a:r>
            <a:r>
              <a:rPr kumimoji="1" lang="en-US" altLang="zh-TW" b="1" dirty="0" smtClean="0"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kumimoji="1" lang="en-US" altLang="zh-TW" b="1" dirty="0" smtClean="0">
                <a:latin typeface="STFangsong" charset="-122"/>
                <a:ea typeface="STFangsong" charset="-122"/>
                <a:cs typeface="STFangsong" charset="-122"/>
              </a:rPr>
            </a:br>
            <a:r>
              <a:rPr kumimoji="1" lang="zh-TW" altLang="en-US" dirty="0"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kumimoji="1" lang="zh-TW" altLang="en-US" dirty="0">
                <a:latin typeface="STFangsong" charset="-122"/>
                <a:ea typeface="STFangsong" charset="-122"/>
                <a:cs typeface="STFangsong" charset="-122"/>
              </a:rPr>
            </a:br>
            <a:r>
              <a:rPr kumimoji="1" lang="zh-CN" altLang="en-US" dirty="0" smtClean="0">
                <a:latin typeface="STFangsong" charset="-122"/>
                <a:ea typeface="STFangsong" charset="-122"/>
                <a:cs typeface="STFangsong" charset="-122"/>
              </a:rPr>
              <a:t>       </a:t>
            </a:r>
            <a:r>
              <a:rPr kumimoji="1" lang="zh-TW" altLang="en-US" dirty="0" smtClean="0">
                <a:latin typeface="STFangsong" charset="-122"/>
                <a:ea typeface="STFangsong" charset="-122"/>
                <a:cs typeface="STFangsong" charset="-122"/>
              </a:rPr>
              <a:t>康德拒</a:t>
            </a:r>
            <a:r>
              <a:rPr kumimoji="1" lang="zh-TW" altLang="en-US" dirty="0">
                <a:latin typeface="STFangsong" charset="-122"/>
                <a:ea typeface="STFangsong" charset="-122"/>
                <a:cs typeface="STFangsong" charset="-122"/>
              </a:rPr>
              <a:t>絕從基督教回答這個問題，而從“純粹實踐理性”來</a:t>
            </a:r>
            <a:r>
              <a:rPr kumimoji="1" lang="zh-TW" altLang="en-US" dirty="0" smtClean="0">
                <a:latin typeface="STFangsong" charset="-122"/>
                <a:ea typeface="STFangsong" charset="-122"/>
                <a:cs typeface="STFangsong" charset="-122"/>
              </a:rPr>
              <a:t>回答做事</a:t>
            </a:r>
            <a:r>
              <a:rPr kumimoji="1" lang="zh-TW" altLang="en-US" dirty="0">
                <a:latin typeface="STFangsong" charset="-122"/>
                <a:ea typeface="STFangsong" charset="-122"/>
                <a:cs typeface="STFangsong" charset="-122"/>
              </a:rPr>
              <a:t>的原則是什麼？</a:t>
            </a:r>
            <a:br>
              <a:rPr kumimoji="1" lang="zh-TW" altLang="en-US" dirty="0">
                <a:latin typeface="STFangsong" charset="-122"/>
                <a:ea typeface="STFangsong" charset="-122"/>
                <a:cs typeface="STFangsong" charset="-122"/>
              </a:rPr>
            </a:br>
            <a:r>
              <a:rPr kumimoji="1" lang="zh-CN" altLang="en-US" dirty="0" smtClean="0">
                <a:latin typeface="STFangsong" charset="-122"/>
                <a:ea typeface="STFangsong" charset="-122"/>
                <a:cs typeface="STFangsong" charset="-122"/>
              </a:rPr>
              <a:t>       </a:t>
            </a:r>
            <a:r>
              <a:rPr kumimoji="1" lang="zh-TW" altLang="en-US" dirty="0" smtClean="0">
                <a:latin typeface="STFangsong" charset="-122"/>
                <a:ea typeface="STFangsong" charset="-122"/>
                <a:cs typeface="STFangsong" charset="-122"/>
              </a:rPr>
              <a:t>如果</a:t>
            </a:r>
            <a:r>
              <a:rPr kumimoji="1" lang="zh-TW" altLang="en-US" dirty="0">
                <a:latin typeface="STFangsong" charset="-122"/>
                <a:ea typeface="STFangsong" charset="-122"/>
                <a:cs typeface="STFangsong" charset="-122"/>
              </a:rPr>
              <a:t>你還沒有原則，康德問，你主觀的準則是什麼呢？</a:t>
            </a:r>
            <a:br>
              <a:rPr kumimoji="1" lang="zh-TW" altLang="en-US" dirty="0">
                <a:latin typeface="STFangsong" charset="-122"/>
                <a:ea typeface="STFangsong" charset="-122"/>
                <a:cs typeface="STFangsong" charset="-122"/>
              </a:rPr>
            </a:br>
            <a:r>
              <a:rPr kumimoji="1" lang="zh-CN" altLang="en-US" dirty="0" smtClean="0">
                <a:latin typeface="STFangsong" charset="-122"/>
                <a:ea typeface="STFangsong" charset="-122"/>
                <a:cs typeface="STFangsong" charset="-122"/>
              </a:rPr>
              <a:t>       </a:t>
            </a:r>
            <a:r>
              <a:rPr kumimoji="1" lang="zh-TW" altLang="en-US" dirty="0" smtClean="0">
                <a:latin typeface="STFangsong" charset="-122"/>
                <a:ea typeface="STFangsong" charset="-122"/>
                <a:cs typeface="STFangsong" charset="-122"/>
              </a:rPr>
              <a:t>如果</a:t>
            </a:r>
            <a:r>
              <a:rPr kumimoji="1" lang="zh-TW" altLang="en-US" dirty="0">
                <a:latin typeface="STFangsong" charset="-122"/>
                <a:ea typeface="STFangsong" charset="-122"/>
                <a:cs typeface="STFangsong" charset="-122"/>
              </a:rPr>
              <a:t>你連做事做人的準則也沒有，那麼你還不能算作倫理世界的一員，先回你媽媽的懷抱重新撫養</a:t>
            </a:r>
            <a:r>
              <a:rPr kumimoji="1" lang="zh-TW" altLang="en-US" dirty="0" smtClean="0">
                <a:latin typeface="STFangsong" charset="-122"/>
                <a:ea typeface="STFangsong" charset="-122"/>
                <a:cs typeface="STFangsong" charset="-122"/>
              </a:rPr>
              <a:t>；</a:t>
            </a:r>
            <a:r>
              <a:rPr kumimoji="1" lang="en-US" altLang="zh-TW" dirty="0" smtClean="0"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kumimoji="1" lang="en-US" altLang="zh-TW" dirty="0" smtClean="0">
                <a:latin typeface="STFangsong" charset="-122"/>
                <a:ea typeface="STFangsong" charset="-122"/>
                <a:cs typeface="STFangsong" charset="-122"/>
              </a:rPr>
            </a:br>
            <a:r>
              <a:rPr kumimoji="1" lang="zh-CN" altLang="en-US" dirty="0">
                <a:latin typeface="STFangsong" charset="-122"/>
                <a:ea typeface="STFangsong" charset="-122"/>
                <a:cs typeface="STFangsong" charset="-122"/>
              </a:rPr>
              <a:t> </a:t>
            </a:r>
            <a:r>
              <a:rPr kumimoji="1" lang="zh-CN" altLang="en-US" dirty="0" smtClean="0">
                <a:latin typeface="STFangsong" charset="-122"/>
                <a:ea typeface="STFangsong" charset="-122"/>
                <a:cs typeface="STFangsong" charset="-122"/>
              </a:rPr>
              <a:t>      </a:t>
            </a:r>
            <a:r>
              <a:rPr kumimoji="1" lang="zh-TW" altLang="en-US" dirty="0" smtClean="0">
                <a:latin typeface="STFangsong" charset="-122"/>
                <a:ea typeface="STFangsong" charset="-122"/>
                <a:cs typeface="STFangsong" charset="-122"/>
              </a:rPr>
              <a:t>如果</a:t>
            </a:r>
            <a:r>
              <a:rPr kumimoji="1" lang="zh-TW" altLang="en-US" dirty="0">
                <a:latin typeface="STFangsong" charset="-122"/>
                <a:ea typeface="STFangsong" charset="-122"/>
                <a:cs typeface="STFangsong" charset="-122"/>
              </a:rPr>
              <a:t>你有做事做人的準則，那麼康德接下來問的是：</a:t>
            </a:r>
            <a:br>
              <a:rPr kumimoji="1" lang="zh-TW" altLang="en-US" dirty="0">
                <a:latin typeface="STFangsong" charset="-122"/>
                <a:ea typeface="STFangsong" charset="-122"/>
                <a:cs typeface="STFangsong" charset="-122"/>
              </a:rPr>
            </a:br>
            <a:r>
              <a:rPr kumimoji="1" lang="zh-CN" altLang="en-US" dirty="0" smtClean="0">
                <a:latin typeface="STFangsong" charset="-122"/>
                <a:ea typeface="STFangsong" charset="-122"/>
                <a:cs typeface="STFangsong" charset="-122"/>
              </a:rPr>
              <a:t>       </a:t>
            </a:r>
            <a:r>
              <a:rPr kumimoji="1" lang="zh-TW" altLang="en-US" b="1" dirty="0" smtClean="0">
                <a:solidFill>
                  <a:srgbClr val="FF0000"/>
                </a:solidFill>
                <a:latin typeface="STFangsong" charset="-122"/>
                <a:ea typeface="STFangsong" charset="-122"/>
                <a:cs typeface="STFangsong" charset="-122"/>
              </a:rPr>
              <a:t>你</a:t>
            </a:r>
            <a:r>
              <a:rPr kumimoji="1" lang="zh-TW" altLang="en-US" b="1" dirty="0">
                <a:solidFill>
                  <a:srgbClr val="FF0000"/>
                </a:solidFill>
                <a:latin typeface="STFangsong" charset="-122"/>
                <a:ea typeface="STFangsong" charset="-122"/>
                <a:cs typeface="STFangsong" charset="-122"/>
              </a:rPr>
              <a:t>的準則是可普遍化的嗎？這是回答應該做什麼的最關鍵處！</a:t>
            </a:r>
            <a:r>
              <a:rPr kumimoji="1" lang="zh-CN" altLang="en-US" b="1" dirty="0">
                <a:solidFill>
                  <a:srgbClr val="FF0000"/>
                </a:solidFill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kumimoji="1" lang="zh-CN" altLang="en-US" b="1" dirty="0">
                <a:solidFill>
                  <a:srgbClr val="FF0000"/>
                </a:solidFill>
                <a:latin typeface="STFangsong" charset="-122"/>
                <a:ea typeface="STFangsong" charset="-122"/>
                <a:cs typeface="STFangsong" charset="-122"/>
              </a:rPr>
            </a:br>
            <a:r>
              <a:rPr lang="en-US" altLang="zh-TW" sz="4000" dirty="0" smtClean="0"/>
              <a:t/>
            </a:r>
            <a:br>
              <a:rPr lang="en-US" altLang="zh-TW" sz="4000" dirty="0" smtClean="0"/>
            </a:br>
            <a:r>
              <a:rPr lang="zh-CN" altLang="zh-CN" dirty="0"/>
              <a:t/>
            </a:r>
            <a:br>
              <a:rPr lang="zh-CN" altLang="zh-CN" dirty="0"/>
            </a:b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57251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53143" y="155875"/>
            <a:ext cx="11538857" cy="7364598"/>
          </a:xfrm>
        </p:spPr>
        <p:txBody>
          <a:bodyPr>
            <a:normAutofit fontScale="90000"/>
          </a:bodyPr>
          <a:lstStyle/>
          <a:p>
            <a:r>
              <a:rPr kumimoji="1" lang="zh-TW" altLang="en-US" sz="3200" b="1" dirty="0">
                <a:solidFill>
                  <a:srgbClr val="00B0F0"/>
                </a:solidFill>
                <a:latin typeface="STFangsong" charset="-122"/>
                <a:ea typeface="STFangsong" charset="-122"/>
                <a:cs typeface="STFangsong" charset="-122"/>
              </a:rPr>
              <a:t>現在我們必須問：德性論與道義論這兩種思路根本區別何在？ </a:t>
            </a:r>
            <a:r>
              <a:rPr lang="zh-CN" altLang="zh-CN" sz="6000" b="1" dirty="0">
                <a:solidFill>
                  <a:srgbClr val="00B0F0"/>
                </a:solidFill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lang="zh-CN" altLang="zh-CN" sz="6000" b="1" dirty="0">
                <a:solidFill>
                  <a:srgbClr val="00B0F0"/>
                </a:solidFill>
                <a:latin typeface="STFangsong" charset="-122"/>
                <a:ea typeface="STFangsong" charset="-122"/>
                <a:cs typeface="STFangsong" charset="-122"/>
              </a:rPr>
            </a:br>
            <a:r>
              <a:rPr lang="en-US" altLang="zh-CN" sz="6000" b="1" dirty="0">
                <a:solidFill>
                  <a:srgbClr val="00B0F0"/>
                </a:solidFill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lang="en-US" altLang="zh-CN" sz="6000" b="1" dirty="0">
                <a:solidFill>
                  <a:srgbClr val="00B0F0"/>
                </a:solidFill>
                <a:latin typeface="STFangsong" charset="-122"/>
                <a:ea typeface="STFangsong" charset="-122"/>
                <a:cs typeface="STFangsong" charset="-122"/>
              </a:rPr>
            </a:br>
            <a:r>
              <a:rPr lang="zh-CN" altLang="zh-CN" b="1" dirty="0" smtClean="0">
                <a:solidFill>
                  <a:srgbClr val="00B0F0"/>
                </a:solidFill>
                <a:latin typeface="STFangsong" charset="-122"/>
                <a:ea typeface="STFangsong" charset="-122"/>
                <a:cs typeface="STFangsong" charset="-122"/>
              </a:rPr>
              <a:t>赫斯特豪斯</a:t>
            </a:r>
            <a:r>
              <a:rPr lang="zh-CN" altLang="en-US" dirty="0">
                <a:latin typeface="STFangsong" charset="-122"/>
                <a:ea typeface="STFangsong" charset="-122"/>
                <a:cs typeface="STFangsong" charset="-122"/>
              </a:rPr>
              <a:t>（</a:t>
            </a:r>
            <a:r>
              <a:rPr lang="en-US" altLang="zh-CN" dirty="0" err="1">
                <a:latin typeface="STFangsong" charset="-122"/>
                <a:ea typeface="STFangsong" charset="-122"/>
                <a:cs typeface="STFangsong" charset="-122"/>
              </a:rPr>
              <a:t>Hursthouse</a:t>
            </a:r>
            <a:r>
              <a:rPr lang="zh-CN" altLang="en-US" dirty="0">
                <a:latin typeface="STFangsong" charset="-122"/>
                <a:ea typeface="STFangsong" charset="-122"/>
                <a:cs typeface="STFangsong" charset="-122"/>
              </a:rPr>
              <a:t>）</a:t>
            </a:r>
            <a:r>
              <a:rPr lang="zh-CN" altLang="zh-CN" dirty="0">
                <a:latin typeface="STFangsong" charset="-122"/>
                <a:ea typeface="STFangsong" charset="-122"/>
                <a:cs typeface="STFangsong" charset="-122"/>
              </a:rPr>
              <a:t>对德性论伦理学特征作出了如下规定：</a:t>
            </a:r>
            <a:r>
              <a:rPr lang="zh-CN" altLang="en-US" dirty="0"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lang="zh-CN" altLang="en-US" dirty="0">
                <a:latin typeface="STFangsong" charset="-122"/>
                <a:ea typeface="STFangsong" charset="-122"/>
                <a:cs typeface="STFangsong" charset="-122"/>
              </a:rPr>
            </a:br>
            <a:r>
              <a:rPr lang="en-US" altLang="zh-CN" dirty="0" smtClean="0"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lang="en-US" altLang="zh-CN" dirty="0" smtClean="0">
                <a:latin typeface="STFangsong" charset="-122"/>
                <a:ea typeface="STFangsong" charset="-122"/>
                <a:cs typeface="STFangsong" charset="-122"/>
              </a:rPr>
            </a:br>
            <a:r>
              <a:rPr lang="zh-CN" altLang="zh-CN" dirty="0" smtClean="0">
                <a:latin typeface="STFangsong" charset="-122"/>
                <a:ea typeface="STFangsong" charset="-122"/>
                <a:cs typeface="STFangsong" charset="-122"/>
              </a:rPr>
              <a:t>（</a:t>
            </a:r>
            <a:r>
              <a:rPr lang="en-US" altLang="zh-CN" dirty="0">
                <a:latin typeface="STFangsong" charset="-122"/>
                <a:ea typeface="STFangsong" charset="-122"/>
                <a:cs typeface="STFangsong" charset="-122"/>
              </a:rPr>
              <a:t>1</a:t>
            </a:r>
            <a:r>
              <a:rPr lang="zh-CN" altLang="zh-CN" dirty="0">
                <a:latin typeface="STFangsong" charset="-122"/>
                <a:ea typeface="STFangsong" charset="-122"/>
                <a:cs typeface="STFangsong" charset="-122"/>
              </a:rPr>
              <a:t>）它更多地是</a:t>
            </a:r>
            <a:r>
              <a:rPr lang="zh-CN" altLang="zh-CN" b="1" dirty="0">
                <a:latin typeface="STFangsong" charset="-122"/>
                <a:ea typeface="STFangsong" charset="-122"/>
                <a:cs typeface="STFangsong" charset="-122"/>
              </a:rPr>
              <a:t>以行为者为中心</a:t>
            </a:r>
            <a:r>
              <a:rPr lang="zh-CN" altLang="zh-CN" dirty="0">
                <a:latin typeface="STFangsong" charset="-122"/>
                <a:ea typeface="STFangsong" charset="-122"/>
                <a:cs typeface="STFangsong" charset="-122"/>
              </a:rPr>
              <a:t>而不是以行为为中心</a:t>
            </a:r>
            <a:r>
              <a:rPr lang="zh-CN" altLang="zh-CN" dirty="0" smtClean="0">
                <a:latin typeface="STFangsong" charset="-122"/>
                <a:ea typeface="STFangsong" charset="-122"/>
                <a:cs typeface="STFangsong" charset="-122"/>
              </a:rPr>
              <a:t>；</a:t>
            </a:r>
            <a:r>
              <a:rPr lang="en-US" altLang="zh-CN" dirty="0" smtClean="0"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lang="en-US" altLang="zh-CN" dirty="0" smtClean="0">
                <a:latin typeface="STFangsong" charset="-122"/>
                <a:ea typeface="STFangsong" charset="-122"/>
                <a:cs typeface="STFangsong" charset="-122"/>
              </a:rPr>
            </a:br>
            <a:r>
              <a:rPr lang="zh-CN" altLang="zh-CN" dirty="0" smtClean="0">
                <a:latin typeface="STFangsong" charset="-122"/>
                <a:ea typeface="STFangsong" charset="-122"/>
                <a:cs typeface="STFangsong" charset="-122"/>
              </a:rPr>
              <a:t>（</a:t>
            </a:r>
            <a:r>
              <a:rPr lang="en-US" altLang="zh-CN" dirty="0">
                <a:latin typeface="STFangsong" charset="-122"/>
                <a:ea typeface="STFangsong" charset="-122"/>
                <a:cs typeface="STFangsong" charset="-122"/>
              </a:rPr>
              <a:t>2</a:t>
            </a:r>
            <a:r>
              <a:rPr lang="zh-CN" altLang="zh-CN" dirty="0">
                <a:latin typeface="STFangsong" charset="-122"/>
                <a:ea typeface="STFangsong" charset="-122"/>
                <a:cs typeface="STFangsong" charset="-122"/>
              </a:rPr>
              <a:t>）它更多地是关注“</a:t>
            </a:r>
            <a:r>
              <a:rPr lang="zh-CN" altLang="zh-CN" b="1" dirty="0">
                <a:latin typeface="STFangsong" charset="-122"/>
                <a:ea typeface="STFangsong" charset="-122"/>
                <a:cs typeface="STFangsong" charset="-122"/>
              </a:rPr>
              <a:t>是什么</a:t>
            </a:r>
            <a:r>
              <a:rPr lang="en-US" altLang="zh-CN" dirty="0">
                <a:latin typeface="STFangsong" charset="-122"/>
                <a:ea typeface="STFangsong" charset="-122"/>
                <a:cs typeface="STFangsong" charset="-122"/>
              </a:rPr>
              <a:t>”</a:t>
            </a:r>
            <a:r>
              <a:rPr lang="zh-CN" altLang="zh-CN" dirty="0">
                <a:latin typeface="STFangsong" charset="-122"/>
                <a:ea typeface="STFangsong" charset="-122"/>
                <a:cs typeface="STFangsong" charset="-122"/>
              </a:rPr>
              <a:t>（</a:t>
            </a:r>
            <a:r>
              <a:rPr lang="en-US" altLang="zh-CN" dirty="0">
                <a:latin typeface="STFangsong" charset="-122"/>
                <a:ea typeface="STFangsong" charset="-122"/>
                <a:cs typeface="STFangsong" charset="-122"/>
              </a:rPr>
              <a:t>being)</a:t>
            </a:r>
            <a:r>
              <a:rPr lang="zh-CN" altLang="zh-CN" dirty="0">
                <a:latin typeface="STFangsong" charset="-122"/>
                <a:ea typeface="STFangsong" charset="-122"/>
                <a:cs typeface="STFangsong" charset="-122"/>
              </a:rPr>
              <a:t>而非“做什么</a:t>
            </a:r>
            <a:r>
              <a:rPr lang="en-US" altLang="zh-CN" dirty="0">
                <a:latin typeface="STFangsong" charset="-122"/>
                <a:ea typeface="STFangsong" charset="-122"/>
                <a:cs typeface="STFangsong" charset="-122"/>
              </a:rPr>
              <a:t>”(doing)</a:t>
            </a:r>
            <a:r>
              <a:rPr lang="zh-CN" altLang="zh-CN" dirty="0">
                <a:latin typeface="STFangsong" charset="-122"/>
                <a:ea typeface="STFangsong" charset="-122"/>
                <a:cs typeface="STFangsong" charset="-122"/>
              </a:rPr>
              <a:t>；（</a:t>
            </a:r>
            <a:r>
              <a:rPr lang="en-US" altLang="zh-CN" dirty="0">
                <a:latin typeface="STFangsong" charset="-122"/>
                <a:ea typeface="STFangsong" charset="-122"/>
                <a:cs typeface="STFangsong" charset="-122"/>
              </a:rPr>
              <a:t>3</a:t>
            </a:r>
            <a:r>
              <a:rPr lang="zh-CN" altLang="zh-CN" dirty="0">
                <a:latin typeface="STFangsong" charset="-122"/>
                <a:ea typeface="STFangsong" charset="-122"/>
                <a:cs typeface="STFangsong" charset="-122"/>
              </a:rPr>
              <a:t>）它更多地追问“</a:t>
            </a:r>
            <a:r>
              <a:rPr lang="zh-CN" altLang="zh-CN" b="1" dirty="0">
                <a:latin typeface="STFangsong" charset="-122"/>
                <a:ea typeface="STFangsong" charset="-122"/>
                <a:cs typeface="STFangsong" charset="-122"/>
              </a:rPr>
              <a:t>我应当成为什么样的人</a:t>
            </a:r>
            <a:r>
              <a:rPr lang="zh-CN" altLang="zh-CN" dirty="0">
                <a:latin typeface="STFangsong" charset="-122"/>
                <a:ea typeface="STFangsong" charset="-122"/>
                <a:cs typeface="STFangsong" charset="-122"/>
              </a:rPr>
              <a:t>”而不是“我应当采取怎样的行动”</a:t>
            </a:r>
            <a:r>
              <a:rPr lang="zh-CN" altLang="zh-CN" dirty="0" smtClean="0">
                <a:latin typeface="STFangsong" charset="-122"/>
                <a:ea typeface="STFangsong" charset="-122"/>
                <a:cs typeface="STFangsong" charset="-122"/>
              </a:rPr>
              <a:t>；</a:t>
            </a:r>
            <a:r>
              <a:rPr lang="en-US" altLang="zh-CN" dirty="0" smtClean="0"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lang="en-US" altLang="zh-CN" dirty="0" smtClean="0">
                <a:latin typeface="STFangsong" charset="-122"/>
                <a:ea typeface="STFangsong" charset="-122"/>
                <a:cs typeface="STFangsong" charset="-122"/>
              </a:rPr>
            </a:br>
            <a:r>
              <a:rPr lang="zh-CN" altLang="zh-CN" dirty="0" smtClean="0">
                <a:latin typeface="STFangsong" charset="-122"/>
                <a:ea typeface="STFangsong" charset="-122"/>
                <a:cs typeface="STFangsong" charset="-122"/>
              </a:rPr>
              <a:t>（</a:t>
            </a:r>
            <a:r>
              <a:rPr lang="en-US" altLang="zh-CN" dirty="0" smtClean="0">
                <a:latin typeface="STFangsong" charset="-122"/>
                <a:ea typeface="STFangsong" charset="-122"/>
                <a:cs typeface="STFangsong" charset="-122"/>
              </a:rPr>
              <a:t>4</a:t>
            </a:r>
            <a:r>
              <a:rPr lang="zh-CN" altLang="en-US" dirty="0">
                <a:latin typeface="STFangsong" charset="-122"/>
                <a:ea typeface="STFangsong" charset="-122"/>
                <a:cs typeface="STFangsong" charset="-122"/>
              </a:rPr>
              <a:t>）</a:t>
            </a:r>
            <a:r>
              <a:rPr lang="zh-CN" altLang="zh-CN" dirty="0" smtClean="0">
                <a:latin typeface="STFangsong" charset="-122"/>
                <a:ea typeface="STFangsong" charset="-122"/>
                <a:cs typeface="STFangsong" charset="-122"/>
              </a:rPr>
              <a:t>它</a:t>
            </a:r>
            <a:r>
              <a:rPr lang="zh-CN" altLang="zh-CN" dirty="0">
                <a:latin typeface="STFangsong" charset="-122"/>
                <a:ea typeface="STFangsong" charset="-122"/>
                <a:cs typeface="STFangsong" charset="-122"/>
              </a:rPr>
              <a:t>更多地采用特定的美德概念（如好、优秀、美德）而不是义务论概念（如正当、义务、职责）</a:t>
            </a:r>
            <a:r>
              <a:rPr lang="zh-CN" altLang="zh-CN" dirty="0" smtClean="0">
                <a:latin typeface="STFangsong" charset="-122"/>
                <a:ea typeface="STFangsong" charset="-122"/>
                <a:cs typeface="STFangsong" charset="-122"/>
              </a:rPr>
              <a:t>；</a:t>
            </a:r>
            <a:r>
              <a:rPr lang="en-US" altLang="zh-CN" dirty="0" smtClean="0"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lang="en-US" altLang="zh-CN" dirty="0" smtClean="0">
                <a:latin typeface="STFangsong" charset="-122"/>
                <a:ea typeface="STFangsong" charset="-122"/>
                <a:cs typeface="STFangsong" charset="-122"/>
              </a:rPr>
            </a:br>
            <a:r>
              <a:rPr lang="zh-CN" altLang="zh-CN" dirty="0" smtClean="0">
                <a:latin typeface="STFangsong" charset="-122"/>
                <a:ea typeface="STFangsong" charset="-122"/>
                <a:cs typeface="STFangsong" charset="-122"/>
              </a:rPr>
              <a:t>（</a:t>
            </a:r>
            <a:r>
              <a:rPr lang="en-US" altLang="zh-CN" dirty="0">
                <a:latin typeface="STFangsong" charset="-122"/>
                <a:ea typeface="STFangsong" charset="-122"/>
                <a:cs typeface="STFangsong" charset="-122"/>
              </a:rPr>
              <a:t>5</a:t>
            </a:r>
            <a:r>
              <a:rPr lang="zh-CN" altLang="zh-CN" dirty="0">
                <a:latin typeface="STFangsong" charset="-122"/>
                <a:ea typeface="STFangsong" charset="-122"/>
                <a:cs typeface="STFangsong" charset="-122"/>
              </a:rPr>
              <a:t>）它反对将伦理学划归为提供特定行为指导的规则或原理。</a:t>
            </a:r>
            <a:br>
              <a:rPr lang="zh-CN" altLang="zh-CN" dirty="0">
                <a:latin typeface="STFangsong" charset="-122"/>
                <a:ea typeface="STFangsong" charset="-122"/>
                <a:cs typeface="STFangsong" charset="-122"/>
              </a:rPr>
            </a:br>
            <a:r>
              <a:rPr lang="en-US" altLang="zh-CN" dirty="0">
                <a:latin typeface="STFangsong" charset="-122"/>
                <a:ea typeface="STFangsong" charset="-122"/>
                <a:cs typeface="STFangsong" charset="-122"/>
              </a:rPr>
              <a:t>Rosalind </a:t>
            </a:r>
            <a:r>
              <a:rPr lang="en-US" altLang="zh-CN" dirty="0" err="1">
                <a:latin typeface="STFangsong" charset="-122"/>
                <a:ea typeface="STFangsong" charset="-122"/>
                <a:cs typeface="STFangsong" charset="-122"/>
              </a:rPr>
              <a:t>Hursthouse,</a:t>
            </a:r>
            <a:r>
              <a:rPr lang="en-US" altLang="zh-CN" i="1" dirty="0" err="1">
                <a:latin typeface="STFangsong" charset="-122"/>
                <a:ea typeface="STFangsong" charset="-122"/>
                <a:cs typeface="STFangsong" charset="-122"/>
              </a:rPr>
              <a:t>On</a:t>
            </a:r>
            <a:r>
              <a:rPr lang="en-US" altLang="zh-CN" i="1" dirty="0">
                <a:latin typeface="STFangsong" charset="-122"/>
                <a:ea typeface="STFangsong" charset="-122"/>
                <a:cs typeface="STFangsong" charset="-122"/>
              </a:rPr>
              <a:t> Virtue </a:t>
            </a:r>
            <a:r>
              <a:rPr lang="en-US" altLang="zh-CN" i="1" dirty="0" err="1">
                <a:latin typeface="STFangsong" charset="-122"/>
                <a:ea typeface="STFangsong" charset="-122"/>
                <a:cs typeface="STFangsong" charset="-122"/>
              </a:rPr>
              <a:t>Ethics</a:t>
            </a:r>
            <a:r>
              <a:rPr lang="en-US" altLang="zh-CN" dirty="0" err="1">
                <a:latin typeface="STFangsong" charset="-122"/>
                <a:ea typeface="STFangsong" charset="-122"/>
                <a:cs typeface="STFangsong" charset="-122"/>
              </a:rPr>
              <a:t>,New</a:t>
            </a:r>
            <a:r>
              <a:rPr lang="en-US" altLang="zh-CN" dirty="0">
                <a:latin typeface="STFangsong" charset="-122"/>
                <a:ea typeface="STFangsong" charset="-122"/>
                <a:cs typeface="STFangsong" charset="-122"/>
              </a:rPr>
              <a:t> </a:t>
            </a:r>
            <a:r>
              <a:rPr lang="en-US" altLang="zh-CN" dirty="0" err="1">
                <a:latin typeface="STFangsong" charset="-122"/>
                <a:ea typeface="STFangsong" charset="-122"/>
                <a:cs typeface="STFangsong" charset="-122"/>
              </a:rPr>
              <a:t>York:Oxford</a:t>
            </a:r>
            <a:r>
              <a:rPr lang="en-US" altLang="zh-CN" dirty="0">
                <a:latin typeface="STFangsong" charset="-122"/>
                <a:ea typeface="STFangsong" charset="-122"/>
                <a:cs typeface="STFangsong" charset="-122"/>
              </a:rPr>
              <a:t> University Press,2001,p.25.</a:t>
            </a:r>
            <a:r>
              <a:rPr lang="zh-CN" altLang="zh-CN" sz="6000" dirty="0"/>
              <a:t/>
            </a:r>
            <a:br>
              <a:rPr lang="zh-CN" altLang="zh-CN" sz="6000" dirty="0"/>
            </a:br>
            <a:endParaRPr kumimoji="1" lang="zh-CN" altLang="en-US" sz="6000" b="1" dirty="0">
              <a:solidFill>
                <a:srgbClr val="00B0F0"/>
              </a:solidFill>
              <a:latin typeface="STFangsong" charset="-122"/>
              <a:ea typeface="STFangsong" charset="-122"/>
              <a:cs typeface="STFangsong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2696299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6916" y="0"/>
            <a:ext cx="10755084" cy="6858000"/>
          </a:xfrm>
        </p:spPr>
        <p:txBody>
          <a:bodyPr>
            <a:normAutofit fontScale="90000"/>
          </a:bodyPr>
          <a:lstStyle/>
          <a:p>
            <a:r>
              <a:rPr kumimoji="1" lang="zh-CN" altLang="en-US" b="1" dirty="0">
                <a:solidFill>
                  <a:srgbClr val="00B0F0"/>
                </a:solidFill>
                <a:latin typeface="STFangsong" charset="-122"/>
                <a:ea typeface="STFangsong" charset="-122"/>
                <a:cs typeface="STFangsong" charset="-122"/>
              </a:rPr>
              <a:t>对照亚里士多德，看这个规定的对</a:t>
            </a:r>
            <a:r>
              <a:rPr kumimoji="1" lang="zh-CN" altLang="en-US" b="1" dirty="0" smtClean="0">
                <a:solidFill>
                  <a:srgbClr val="00B0F0"/>
                </a:solidFill>
                <a:latin typeface="STFangsong" charset="-122"/>
                <a:ea typeface="STFangsong" charset="-122"/>
                <a:cs typeface="STFangsong" charset="-122"/>
              </a:rPr>
              <a:t>错：</a:t>
            </a:r>
            <a:r>
              <a:rPr lang="en-US" altLang="zh-CN" b="1" dirty="0">
                <a:solidFill>
                  <a:srgbClr val="00B0F0"/>
                </a:solidFill>
                <a:latin typeface="STFangsong" charset="-122"/>
                <a:ea typeface="STFangsong" charset="-122"/>
                <a:cs typeface="STFangsong" charset="-122"/>
              </a:rPr>
              <a:t> </a:t>
            </a:r>
            <a:r>
              <a:rPr lang="zh-CN" altLang="zh-CN" dirty="0" smtClean="0"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lang="zh-CN" altLang="zh-CN" dirty="0" smtClean="0">
                <a:latin typeface="STFangsong" charset="-122"/>
                <a:ea typeface="STFangsong" charset="-122"/>
                <a:cs typeface="STFangsong" charset="-122"/>
              </a:rPr>
            </a:br>
            <a:r>
              <a:rPr lang="en-US" altLang="zh-CN" dirty="0" smtClean="0">
                <a:solidFill>
                  <a:srgbClr val="FF0000"/>
                </a:solidFill>
                <a:latin typeface="STFangsong" charset="-122"/>
                <a:ea typeface="STFangsong" charset="-122"/>
                <a:cs typeface="STFangsong" charset="-122"/>
              </a:rPr>
              <a:t>------</a:t>
            </a:r>
            <a:r>
              <a:rPr kumimoji="1" lang="zh-CN" altLang="en-US" dirty="0" smtClean="0">
                <a:solidFill>
                  <a:srgbClr val="FF0000"/>
                </a:solidFill>
                <a:latin typeface="STFangsong" charset="-122"/>
                <a:ea typeface="STFangsong" charset="-122"/>
                <a:cs typeface="STFangsong" charset="-122"/>
              </a:rPr>
              <a:t>请</a:t>
            </a:r>
            <a:r>
              <a:rPr kumimoji="1" lang="zh-CN" altLang="en-US" dirty="0">
                <a:solidFill>
                  <a:srgbClr val="FF0000"/>
                </a:solidFill>
                <a:latin typeface="STFangsong" charset="-122"/>
                <a:ea typeface="STFangsong" charset="-122"/>
                <a:cs typeface="STFangsong" charset="-122"/>
              </a:rPr>
              <a:t>看我的译本第</a:t>
            </a:r>
            <a:r>
              <a:rPr kumimoji="1" lang="en-US" altLang="zh-CN" dirty="0">
                <a:solidFill>
                  <a:srgbClr val="FF0000"/>
                </a:solidFill>
                <a:latin typeface="STFangsong" charset="-122"/>
                <a:ea typeface="STFangsong" charset="-122"/>
                <a:cs typeface="STFangsong" charset="-122"/>
              </a:rPr>
              <a:t>77</a:t>
            </a:r>
            <a:r>
              <a:rPr kumimoji="1" lang="zh-CN" altLang="en-US" dirty="0">
                <a:solidFill>
                  <a:srgbClr val="FF0000"/>
                </a:solidFill>
                <a:latin typeface="STFangsong" charset="-122"/>
                <a:ea typeface="STFangsong" charset="-122"/>
                <a:cs typeface="STFangsong" charset="-122"/>
              </a:rPr>
              <a:t>页：</a:t>
            </a:r>
            <a:r>
              <a:rPr kumimoji="1" lang="zh-CN" altLang="en-US" dirty="0"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kumimoji="1" lang="zh-CN" altLang="en-US" dirty="0">
                <a:latin typeface="STFangsong" charset="-122"/>
                <a:ea typeface="STFangsong" charset="-122"/>
                <a:cs typeface="STFangsong" charset="-122"/>
              </a:rPr>
            </a:br>
            <a:r>
              <a:rPr kumimoji="1" lang="zh-CN" altLang="en-US" dirty="0" smtClean="0">
                <a:latin typeface="STFangsong" charset="-122"/>
                <a:ea typeface="STFangsong" charset="-122"/>
                <a:cs typeface="STFangsong" charset="-122"/>
              </a:rPr>
              <a:t>       </a:t>
            </a:r>
            <a:r>
              <a:rPr lang="zh-CN" altLang="en-US" dirty="0" smtClean="0">
                <a:latin typeface="STFangsong" charset="-122"/>
                <a:ea typeface="STFangsong" charset="-122"/>
                <a:cs typeface="STFangsong" charset="-122"/>
              </a:rPr>
              <a:t>没有</a:t>
            </a:r>
            <a:r>
              <a:rPr lang="zh-CN" altLang="en-US" dirty="0">
                <a:latin typeface="STFangsong" charset="-122"/>
                <a:ea typeface="STFangsong" charset="-122"/>
                <a:cs typeface="STFangsong" charset="-122"/>
              </a:rPr>
              <a:t>什么德性是自然赋予我们</a:t>
            </a:r>
            <a:r>
              <a:rPr lang="zh-CN" altLang="en-US" dirty="0" smtClean="0">
                <a:latin typeface="STFangsong" charset="-122"/>
                <a:ea typeface="STFangsong" charset="-122"/>
                <a:cs typeface="STFangsong" charset="-122"/>
              </a:rPr>
              <a:t>的。</a:t>
            </a:r>
            <a:r>
              <a:rPr lang="zh-CN" altLang="en-US" dirty="0"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lang="zh-CN" altLang="en-US" dirty="0">
                <a:latin typeface="STFangsong" charset="-122"/>
                <a:ea typeface="STFangsong" charset="-122"/>
                <a:cs typeface="STFangsong" charset="-122"/>
              </a:rPr>
            </a:br>
            <a:r>
              <a:rPr lang="zh-CN" altLang="en-US" dirty="0" smtClean="0">
                <a:latin typeface="STFangsong" charset="-122"/>
                <a:ea typeface="STFangsong" charset="-122"/>
                <a:cs typeface="STFangsong" charset="-122"/>
              </a:rPr>
              <a:t>       </a:t>
            </a:r>
            <a:r>
              <a:rPr lang="zh-CN" altLang="zh-CN" dirty="0" smtClean="0">
                <a:latin typeface="STFangsong" charset="-122"/>
                <a:ea typeface="STFangsong" charset="-122"/>
                <a:cs typeface="STFangsong" charset="-122"/>
              </a:rPr>
              <a:t>我们</a:t>
            </a:r>
            <a:r>
              <a:rPr lang="zh-CN" altLang="zh-CN" dirty="0">
                <a:latin typeface="STFangsong" charset="-122"/>
                <a:ea typeface="STFangsong" charset="-122"/>
                <a:cs typeface="STFangsong" charset="-122"/>
              </a:rPr>
              <a:t>自然地与生俱来的东西，首先只是潜能，然后我们才把它们表现为相应的活动</a:t>
            </a:r>
            <a:r>
              <a:rPr lang="mr-IN" altLang="zh-CN" dirty="0">
                <a:latin typeface="STFangsong" charset="-122"/>
                <a:ea typeface="STFangsong" charset="-122"/>
                <a:cs typeface="STFangsong" charset="-122"/>
              </a:rPr>
              <a:t>…</a:t>
            </a:r>
            <a:r>
              <a:rPr lang="zh-CN" altLang="zh-CN" dirty="0">
                <a:latin typeface="STFangsong" charset="-122"/>
                <a:ea typeface="STFangsong" charset="-122"/>
                <a:cs typeface="STFangsong" charset="-122"/>
              </a:rPr>
              <a:t>我们先已具备了感官知觉的潜能，然后我们才使用它们，不是使用之后才获得这种潜能。</a:t>
            </a:r>
            <a:r>
              <a:rPr lang="zh-CN" altLang="en-US" dirty="0"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lang="zh-CN" altLang="en-US" dirty="0">
                <a:latin typeface="STFangsong" charset="-122"/>
                <a:ea typeface="STFangsong" charset="-122"/>
                <a:cs typeface="STFangsong" charset="-122"/>
              </a:rPr>
            </a:br>
            <a:r>
              <a:rPr lang="zh-CN" altLang="en-US" dirty="0" smtClean="0">
                <a:latin typeface="STFangsong" charset="-122"/>
                <a:ea typeface="STFangsong" charset="-122"/>
                <a:cs typeface="STFangsong" charset="-122"/>
              </a:rPr>
              <a:t>       </a:t>
            </a:r>
            <a:r>
              <a:rPr lang="zh-CN" altLang="zh-CN" dirty="0" smtClean="0">
                <a:latin typeface="STFangsong" charset="-122"/>
                <a:ea typeface="STFangsong" charset="-122"/>
                <a:cs typeface="STFangsong" charset="-122"/>
              </a:rPr>
              <a:t>德性</a:t>
            </a:r>
            <a:r>
              <a:rPr lang="zh-CN" altLang="zh-CN" dirty="0">
                <a:latin typeface="STFangsong" charset="-122"/>
                <a:ea typeface="STFangsong" charset="-122"/>
                <a:cs typeface="STFangsong" charset="-122"/>
              </a:rPr>
              <a:t>则相反，我们</a:t>
            </a:r>
            <a:r>
              <a:rPr lang="zh-CN" altLang="zh-CN" b="1" dirty="0">
                <a:latin typeface="STFangsong" charset="-122"/>
                <a:ea typeface="STFangsong" charset="-122"/>
                <a:cs typeface="STFangsong" charset="-122"/>
              </a:rPr>
              <a:t>事先施行德性活动</a:t>
            </a:r>
            <a:r>
              <a:rPr lang="zh-CN" altLang="zh-CN" dirty="0">
                <a:latin typeface="STFangsong" charset="-122"/>
                <a:ea typeface="STFangsong" charset="-122"/>
                <a:cs typeface="STFangsong" charset="-122"/>
              </a:rPr>
              <a:t>，然后才获得了德行，就像艺术家是先从事了艺术活动然后才成为艺术家一样。因为我们必须在</a:t>
            </a:r>
            <a:r>
              <a:rPr lang="zh-CN" altLang="zh-CN" b="1" dirty="0">
                <a:latin typeface="STFangsong" charset="-122"/>
                <a:ea typeface="STFangsong" charset="-122"/>
                <a:cs typeface="STFangsong" charset="-122"/>
              </a:rPr>
              <a:t>技艺活动当中</a:t>
            </a:r>
            <a:r>
              <a:rPr lang="zh-CN" altLang="zh-CN" dirty="0">
                <a:latin typeface="STFangsong" charset="-122"/>
                <a:ea typeface="STFangsong" charset="-122"/>
                <a:cs typeface="STFangsong" charset="-122"/>
              </a:rPr>
              <a:t>，才能学会技艺，在</a:t>
            </a:r>
            <a:r>
              <a:rPr lang="zh-CN" altLang="zh-CN" b="1" dirty="0">
                <a:latin typeface="STFangsong" charset="-122"/>
                <a:ea typeface="STFangsong" charset="-122"/>
                <a:cs typeface="STFangsong" charset="-122"/>
              </a:rPr>
              <a:t>制作活动当中</a:t>
            </a:r>
            <a:r>
              <a:rPr lang="zh-CN" altLang="zh-CN" dirty="0">
                <a:latin typeface="STFangsong" charset="-122"/>
                <a:ea typeface="STFangsong" charset="-122"/>
                <a:cs typeface="STFangsong" charset="-122"/>
              </a:rPr>
              <a:t>，学会制作：在</a:t>
            </a:r>
            <a:r>
              <a:rPr lang="zh-CN" altLang="zh-CN" b="1" dirty="0">
                <a:latin typeface="STFangsong" charset="-122"/>
                <a:ea typeface="STFangsong" charset="-122"/>
                <a:cs typeface="STFangsong" charset="-122"/>
              </a:rPr>
              <a:t>建筑活动中</a:t>
            </a:r>
            <a:r>
              <a:rPr lang="zh-CN" altLang="zh-CN" dirty="0">
                <a:latin typeface="STFangsong" charset="-122"/>
                <a:ea typeface="STFangsong" charset="-122"/>
                <a:cs typeface="STFangsong" charset="-122"/>
              </a:rPr>
              <a:t>，成为建筑师，在</a:t>
            </a:r>
            <a:r>
              <a:rPr lang="zh-CN" altLang="zh-CN" b="1" dirty="0">
                <a:latin typeface="STFangsong" charset="-122"/>
                <a:ea typeface="STFangsong" charset="-122"/>
                <a:cs typeface="STFangsong" charset="-122"/>
              </a:rPr>
              <a:t>演奏竖琴过程中</a:t>
            </a:r>
            <a:r>
              <a:rPr lang="zh-CN" altLang="zh-CN" dirty="0">
                <a:latin typeface="STFangsong" charset="-122"/>
                <a:ea typeface="STFangsong" charset="-122"/>
                <a:cs typeface="STFangsong" charset="-122"/>
              </a:rPr>
              <a:t>，成为竖琴家。</a:t>
            </a:r>
            <a:r>
              <a:rPr lang="zh-CN" altLang="en-US" dirty="0"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lang="zh-CN" altLang="en-US" dirty="0">
                <a:latin typeface="STFangsong" charset="-122"/>
                <a:ea typeface="STFangsong" charset="-122"/>
                <a:cs typeface="STFangsong" charset="-122"/>
              </a:rPr>
            </a:br>
            <a:r>
              <a:rPr lang="zh-CN" altLang="zh-CN" dirty="0" smtClean="0">
                <a:solidFill>
                  <a:srgbClr val="FF0000"/>
                </a:solidFill>
                <a:latin typeface="STFangsong" charset="-122"/>
                <a:ea typeface="STFangsong" charset="-122"/>
                <a:cs typeface="STFangsong" charset="-122"/>
              </a:rPr>
              <a:t>【</a:t>
            </a:r>
            <a:r>
              <a:rPr lang="en-US" altLang="zh-CN" dirty="0">
                <a:solidFill>
                  <a:srgbClr val="FF0000"/>
                </a:solidFill>
                <a:latin typeface="STFangsong" charset="-122"/>
                <a:ea typeface="STFangsong" charset="-122"/>
                <a:cs typeface="STFangsong" charset="-122"/>
              </a:rPr>
              <a:t>1103b]</a:t>
            </a:r>
            <a:r>
              <a:rPr lang="zh-CN" altLang="zh-CN" dirty="0">
                <a:solidFill>
                  <a:srgbClr val="FF0000"/>
                </a:solidFill>
                <a:latin typeface="STFangsong" charset="-122"/>
                <a:ea typeface="STFangsong" charset="-122"/>
                <a:cs typeface="STFangsong" charset="-122"/>
              </a:rPr>
              <a:t>所以，我们也是在做公正的事情当中，成为公正的人，在审慎当中成为审慎的人，在勇敢的行动中，成为勇敢的人。</a:t>
            </a:r>
            <a:r>
              <a:rPr lang="zh-CN" altLang="zh-CN" dirty="0">
                <a:solidFill>
                  <a:srgbClr val="FF0000"/>
                </a:solidFill>
                <a:latin typeface="+mn-ea"/>
                <a:cs typeface="STSong" charset="-122"/>
              </a:rPr>
              <a:t/>
            </a:r>
            <a:br>
              <a:rPr lang="zh-CN" altLang="zh-CN" dirty="0">
                <a:solidFill>
                  <a:srgbClr val="FF0000"/>
                </a:solidFill>
                <a:latin typeface="+mn-ea"/>
                <a:cs typeface="STSong" charset="-122"/>
              </a:rPr>
            </a:br>
            <a:r>
              <a:rPr lang="zh-CN" altLang="zh-CN" dirty="0"/>
              <a:t/>
            </a:r>
            <a:br>
              <a:rPr lang="zh-CN" altLang="zh-CN" dirty="0"/>
            </a:br>
            <a:r>
              <a:rPr lang="zh-CN" altLang="zh-CN" dirty="0"/>
              <a:t/>
            </a:r>
            <a:br>
              <a:rPr lang="zh-CN" altLang="zh-CN" dirty="0"/>
            </a:b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949808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10139" y="1003099"/>
            <a:ext cx="10077061" cy="5574984"/>
          </a:xfrm>
        </p:spPr>
        <p:txBody>
          <a:bodyPr>
            <a:normAutofit fontScale="90000"/>
          </a:bodyPr>
          <a:lstStyle/>
          <a:p>
            <a:r>
              <a:rPr kumimoji="1" lang="zh-CN" altLang="en-US" sz="4400" b="1" dirty="0">
                <a:solidFill>
                  <a:srgbClr val="00B0F0"/>
                </a:solidFill>
              </a:rPr>
              <a:t>伦理德性由相应的活动养成（</a:t>
            </a:r>
            <a:r>
              <a:rPr kumimoji="1" lang="en-US" altLang="zh-CN" sz="4400" b="1" dirty="0">
                <a:solidFill>
                  <a:srgbClr val="00B0F0"/>
                </a:solidFill>
              </a:rPr>
              <a:t>79</a:t>
            </a:r>
            <a:r>
              <a:rPr kumimoji="1" lang="zh-CN" altLang="en-US" sz="4400" b="1" dirty="0">
                <a:solidFill>
                  <a:srgbClr val="00B0F0"/>
                </a:solidFill>
              </a:rPr>
              <a:t>页）</a:t>
            </a:r>
            <a:r>
              <a:rPr lang="en-US" altLang="zh-TW" dirty="0" smtClean="0">
                <a:solidFill>
                  <a:srgbClr val="FF0000"/>
                </a:solidFill>
              </a:rPr>
              <a:t/>
            </a:r>
            <a:br>
              <a:rPr lang="en-US" altLang="zh-TW" dirty="0" smtClean="0">
                <a:solidFill>
                  <a:srgbClr val="FF0000"/>
                </a:solidFill>
              </a:rPr>
            </a:br>
            <a:r>
              <a:rPr lang="zh-CN" altLang="zh-CN" dirty="0">
                <a:solidFill>
                  <a:srgbClr val="FF0000"/>
                </a:solidFill>
              </a:rPr>
              <a:t/>
            </a:r>
            <a:br>
              <a:rPr lang="zh-CN" altLang="zh-CN" dirty="0">
                <a:solidFill>
                  <a:srgbClr val="FF0000"/>
                </a:solidFill>
              </a:rPr>
            </a:br>
            <a:r>
              <a:rPr lang="zh-CN" altLang="en-US" dirty="0" smtClean="0">
                <a:solidFill>
                  <a:srgbClr val="FF0000"/>
                </a:solidFill>
              </a:rPr>
              <a:t>       </a:t>
            </a:r>
            <a:r>
              <a:rPr lang="zh-CN" altLang="zh-CN" dirty="0" smtClean="0">
                <a:latin typeface="STSong" charset="-122"/>
                <a:ea typeface="STSong" charset="-122"/>
                <a:cs typeface="STSong" charset="-122"/>
              </a:rPr>
              <a:t>由于</a:t>
            </a:r>
            <a:r>
              <a:rPr lang="zh-CN" altLang="zh-CN" dirty="0">
                <a:latin typeface="STSong" charset="-122"/>
                <a:ea typeface="STSong" charset="-122"/>
                <a:cs typeface="STSong" charset="-122"/>
              </a:rPr>
              <a:t>我们在这里所探讨的哲学的这一部分，不像其他部分那样，是纯粹思辨的，因为</a:t>
            </a:r>
            <a:r>
              <a:rPr lang="zh-CN" altLang="zh-CN" dirty="0" smtClean="0">
                <a:solidFill>
                  <a:srgbClr val="FF0000"/>
                </a:solidFill>
                <a:latin typeface="STSong" charset="-122"/>
                <a:ea typeface="STSong" charset="-122"/>
                <a:cs typeface="STSong" charset="-122"/>
              </a:rPr>
              <a:t>我们</a:t>
            </a:r>
            <a:r>
              <a:rPr lang="zh-CN" altLang="en-US" dirty="0" smtClean="0">
                <a:solidFill>
                  <a:srgbClr val="FF0000"/>
                </a:solidFill>
                <a:latin typeface="STSong" charset="-122"/>
                <a:ea typeface="STSong" charset="-122"/>
                <a:cs typeface="STSong" charset="-122"/>
              </a:rPr>
              <a:t>做</a:t>
            </a:r>
            <a:r>
              <a:rPr lang="zh-CN" altLang="zh-CN" b="1" dirty="0" smtClean="0">
                <a:solidFill>
                  <a:srgbClr val="FF0000"/>
                </a:solidFill>
                <a:latin typeface="STSong" charset="-122"/>
                <a:ea typeface="STSong" charset="-122"/>
                <a:cs typeface="STSong" charset="-122"/>
              </a:rPr>
              <a:t>哲学</a:t>
            </a:r>
            <a:r>
              <a:rPr lang="zh-CN" altLang="zh-CN" b="1" dirty="0">
                <a:solidFill>
                  <a:srgbClr val="FF0000"/>
                </a:solidFill>
                <a:latin typeface="STSong" charset="-122"/>
                <a:ea typeface="STSong" charset="-122"/>
                <a:cs typeface="STSong" charset="-122"/>
              </a:rPr>
              <a:t>，不是为了知道德性是什么，而是为了变成有德行的人</a:t>
            </a:r>
            <a:r>
              <a:rPr lang="zh-CN" altLang="zh-CN" dirty="0">
                <a:latin typeface="STSong" charset="-122"/>
                <a:ea typeface="STSong" charset="-122"/>
                <a:cs typeface="STSong" charset="-122"/>
              </a:rPr>
              <a:t>（由于德性对于我们没有别的用处）。所以我们要考察人们究竟是</a:t>
            </a:r>
            <a:r>
              <a:rPr lang="zh-CN" altLang="zh-CN" dirty="0">
                <a:solidFill>
                  <a:srgbClr val="FF0000"/>
                </a:solidFill>
                <a:latin typeface="STSong" charset="-122"/>
                <a:ea typeface="STSong" charset="-122"/>
                <a:cs typeface="STSong" charset="-122"/>
              </a:rPr>
              <a:t>如何实施行为</a:t>
            </a:r>
            <a:r>
              <a:rPr lang="zh-CN" altLang="zh-CN" dirty="0">
                <a:latin typeface="STSong" charset="-122"/>
                <a:ea typeface="STSong" charset="-122"/>
                <a:cs typeface="STSong" charset="-122"/>
              </a:rPr>
              <a:t>的，因为我们说过，如何</a:t>
            </a:r>
            <a:r>
              <a:rPr lang="zh-CN" altLang="zh-CN" b="1" dirty="0">
                <a:solidFill>
                  <a:srgbClr val="FF0000"/>
                </a:solidFill>
                <a:latin typeface="STSong" charset="-122"/>
                <a:ea typeface="STSong" charset="-122"/>
                <a:cs typeface="STSong" charset="-122"/>
              </a:rPr>
              <a:t>行为的方式</a:t>
            </a:r>
            <a:r>
              <a:rPr lang="zh-CN" altLang="zh-CN" dirty="0">
                <a:latin typeface="STSong" charset="-122"/>
                <a:ea typeface="STSong" charset="-122"/>
                <a:cs typeface="STSong" charset="-122"/>
              </a:rPr>
              <a:t>也决定地影响到我们的伦理品质如何。</a:t>
            </a:r>
            <a:br>
              <a:rPr lang="zh-CN" altLang="zh-CN" dirty="0">
                <a:latin typeface="STSong" charset="-122"/>
                <a:ea typeface="STSong" charset="-122"/>
                <a:cs typeface="STSong" charset="-122"/>
              </a:rPr>
            </a:br>
            <a:r>
              <a:rPr lang="zh-CN" altLang="zh-CN" dirty="0"/>
              <a:t/>
            </a:r>
            <a:br>
              <a:rPr lang="zh-CN" altLang="zh-CN" dirty="0"/>
            </a:b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929135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40767" y="597765"/>
            <a:ext cx="10251233" cy="5588431"/>
          </a:xfrm>
        </p:spPr>
        <p:txBody>
          <a:bodyPr>
            <a:normAutofit fontScale="90000"/>
          </a:bodyPr>
          <a:lstStyle/>
          <a:p>
            <a:r>
              <a:rPr lang="zh-CN" altLang="zh-CN" sz="4400" b="1" dirty="0">
                <a:solidFill>
                  <a:srgbClr val="00B0F0"/>
                </a:solidFill>
              </a:rPr>
              <a:t>赫斯特豪斯</a:t>
            </a:r>
            <a:r>
              <a:rPr lang="zh-CN" altLang="en-US" sz="4400" b="1" dirty="0">
                <a:solidFill>
                  <a:srgbClr val="00B0F0"/>
                </a:solidFill>
              </a:rPr>
              <a:t>德性论规定之错误的</a:t>
            </a:r>
            <a:r>
              <a:rPr lang="zh-CN" altLang="en-US" sz="4400" b="1" dirty="0" smtClean="0">
                <a:solidFill>
                  <a:srgbClr val="00B0F0"/>
                </a:solidFill>
              </a:rPr>
              <a:t>根源：</a:t>
            </a:r>
            <a:r>
              <a:rPr lang="zh-CN" altLang="zh-CN" dirty="0"/>
              <a:t/>
            </a:r>
            <a:br>
              <a:rPr lang="zh-CN" altLang="zh-CN" dirty="0"/>
            </a:br>
            <a:r>
              <a:rPr lang="en-US" altLang="zh-CN" dirty="0"/>
              <a:t> 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      </a:t>
            </a:r>
            <a:r>
              <a:rPr lang="en-US" altLang="zh-CN" dirty="0" smtClean="0"/>
              <a:t>1</a:t>
            </a:r>
            <a:r>
              <a:rPr lang="zh-CN" altLang="en-US" dirty="0" smtClean="0"/>
              <a:t>、</a:t>
            </a:r>
            <a:r>
              <a:rPr kumimoji="1" lang="zh-CN" altLang="en-US" dirty="0" smtClean="0"/>
              <a:t>不</a:t>
            </a:r>
            <a:r>
              <a:rPr kumimoji="1" lang="zh-CN" altLang="en-US" dirty="0"/>
              <a:t>重视伦理学史，不重视哲学史经典作家的经典</a:t>
            </a:r>
            <a:r>
              <a:rPr kumimoji="1" lang="zh-CN" altLang="en-US" dirty="0" smtClean="0"/>
              <a:t>规定。</a:t>
            </a:r>
            <a:r>
              <a:rPr kumimoji="1" lang="en-US" altLang="zh-CN" dirty="0" smtClean="0"/>
              <a:t/>
            </a:r>
            <a:br>
              <a:rPr kumimoji="1" lang="en-US" altLang="zh-CN" dirty="0" smtClean="0"/>
            </a:br>
            <a:r>
              <a:rPr kumimoji="1" lang="zh-CN" altLang="en-US" dirty="0"/>
              <a:t/>
            </a:r>
            <a:br>
              <a:rPr kumimoji="1" lang="zh-CN" altLang="en-US" dirty="0"/>
            </a:br>
            <a:r>
              <a:rPr kumimoji="1" lang="zh-CN" altLang="en-US" dirty="0" smtClean="0"/>
              <a:t>     </a:t>
            </a:r>
            <a:r>
              <a:rPr kumimoji="1" lang="en-US" altLang="zh-CN" dirty="0" smtClean="0"/>
              <a:t>2</a:t>
            </a:r>
            <a:r>
              <a:rPr kumimoji="1" lang="zh-CN" altLang="en-US" dirty="0" smtClean="0"/>
              <a:t>、 对</a:t>
            </a:r>
            <a:r>
              <a:rPr kumimoji="1" lang="zh-CN" altLang="en-US" dirty="0"/>
              <a:t>伦理学问题仅从概念出发硬性地做知性上的区分</a:t>
            </a:r>
            <a:r>
              <a:rPr kumimoji="1" lang="zh-CN" altLang="en-US" dirty="0" smtClean="0"/>
              <a:t>：行为者</a:t>
            </a:r>
            <a:r>
              <a:rPr kumimoji="1" lang="zh-CN" altLang="en-US" dirty="0"/>
              <a:t>和行为</a:t>
            </a:r>
            <a:r>
              <a:rPr kumimoji="1" lang="zh-CN" altLang="en-US" dirty="0" smtClean="0"/>
              <a:t>；是</a:t>
            </a:r>
            <a:r>
              <a:rPr kumimoji="1" lang="zh-CN" altLang="en-US" dirty="0"/>
              <a:t>什么和做什么；</a:t>
            </a:r>
            <a:r>
              <a:rPr lang="zh-CN" altLang="zh-CN" dirty="0"/>
              <a:t> </a:t>
            </a:r>
            <a:r>
              <a:rPr lang="zh-CN" altLang="zh-CN" dirty="0" smtClean="0"/>
              <a:t>“</a:t>
            </a:r>
            <a:r>
              <a:rPr lang="zh-CN" altLang="zh-CN" dirty="0"/>
              <a:t>我应当成为什么样的人”</a:t>
            </a:r>
            <a:r>
              <a:rPr lang="zh-CN" altLang="en-US" dirty="0"/>
              <a:t>和</a:t>
            </a:r>
            <a:r>
              <a:rPr lang="zh-CN" altLang="zh-CN" dirty="0"/>
              <a:t>“我应当采取怎样的行动</a:t>
            </a:r>
            <a:r>
              <a:rPr lang="zh-CN" altLang="zh-CN" dirty="0" smtClean="0"/>
              <a:t>”</a:t>
            </a:r>
            <a:r>
              <a:rPr lang="zh-CN" altLang="en-US" dirty="0"/>
              <a:t>。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/>
              <a:t/>
            </a:r>
            <a:br>
              <a:rPr lang="zh-CN" altLang="en-US" dirty="0"/>
            </a:br>
            <a:r>
              <a:rPr lang="zh-CN" altLang="en-US" dirty="0" smtClean="0"/>
              <a:t>     </a:t>
            </a:r>
            <a:r>
              <a:rPr lang="en-US" altLang="zh-CN" dirty="0" smtClean="0"/>
              <a:t>3</a:t>
            </a:r>
            <a:r>
              <a:rPr lang="zh-CN" altLang="en-US" dirty="0" smtClean="0"/>
              <a:t>、不</a:t>
            </a:r>
            <a:r>
              <a:rPr lang="zh-CN" altLang="en-US" dirty="0"/>
              <a:t>在“大哲学”层面，即不在“第一哲学”层面上讨论伦理学</a:t>
            </a:r>
            <a:r>
              <a:rPr lang="zh-CN" altLang="en-US" dirty="0" smtClean="0"/>
              <a:t>问题，从而</a:t>
            </a:r>
            <a:r>
              <a:rPr lang="zh-CN" altLang="en-US" dirty="0"/>
              <a:t>遗忘人的“存在”和“生活”。</a:t>
            </a:r>
            <a:br>
              <a:rPr lang="zh-CN" altLang="en-US" dirty="0"/>
            </a:br>
            <a:r>
              <a:rPr lang="zh-CN" altLang="zh-CN" dirty="0"/>
              <a:t/>
            </a:r>
            <a:br>
              <a:rPr lang="zh-CN" altLang="zh-CN" dirty="0"/>
            </a:br>
            <a:r>
              <a:rPr lang="zh-CN" altLang="zh-CN" dirty="0"/>
              <a:t/>
            </a:r>
            <a:br>
              <a:rPr lang="zh-CN" altLang="zh-CN" dirty="0"/>
            </a:b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096010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10138" y="0"/>
            <a:ext cx="10381862" cy="6858000"/>
          </a:xfrm>
        </p:spPr>
        <p:txBody>
          <a:bodyPr>
            <a:normAutofit fontScale="90000"/>
          </a:bodyPr>
          <a:lstStyle/>
          <a:p>
            <a:r>
              <a:rPr kumimoji="1" lang="zh-CN" altLang="en-US" sz="4400" b="1" dirty="0">
                <a:solidFill>
                  <a:srgbClr val="00B0F0"/>
                </a:solidFill>
              </a:rPr>
              <a:t>伦理学必须重返“第一哲学”</a:t>
            </a:r>
            <a:r>
              <a:rPr lang="zh-CN" altLang="zh-CN" sz="4400" b="1" dirty="0">
                <a:solidFill>
                  <a:srgbClr val="00B0F0"/>
                </a:solidFill>
              </a:rPr>
              <a:t/>
            </a:r>
            <a:br>
              <a:rPr lang="zh-CN" altLang="zh-CN" sz="4400" b="1" dirty="0">
                <a:solidFill>
                  <a:srgbClr val="00B0F0"/>
                </a:solidFill>
              </a:rPr>
            </a:br>
            <a:r>
              <a:rPr lang="en-US" altLang="zh-CN" dirty="0"/>
              <a:t> 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b="1" dirty="0" smtClean="0">
                <a:solidFill>
                  <a:srgbClr val="FF0000"/>
                </a:solidFill>
              </a:rPr>
              <a:t>------</a:t>
            </a:r>
            <a:r>
              <a:rPr kumimoji="1" lang="zh-CN" altLang="en-US" b="1" dirty="0" smtClean="0">
                <a:solidFill>
                  <a:srgbClr val="FF0000"/>
                </a:solidFill>
              </a:rPr>
              <a:t>意味</a:t>
            </a:r>
            <a:r>
              <a:rPr kumimoji="1" lang="zh-CN" altLang="en-US" b="1" dirty="0">
                <a:solidFill>
                  <a:srgbClr val="FF0000"/>
                </a:solidFill>
              </a:rPr>
              <a:t>着</a:t>
            </a:r>
            <a:r>
              <a:rPr kumimoji="1" lang="zh-CN" altLang="en-US" b="1" dirty="0" smtClean="0">
                <a:solidFill>
                  <a:srgbClr val="FF0000"/>
                </a:solidFill>
              </a:rPr>
              <a:t>：</a:t>
            </a:r>
            <a:r>
              <a:rPr kumimoji="1" lang="zh-CN" altLang="en-US" dirty="0"/>
              <a:t/>
            </a:r>
            <a:br>
              <a:rPr kumimoji="1" lang="zh-CN" altLang="en-US" dirty="0"/>
            </a:br>
            <a:r>
              <a:rPr kumimoji="1" lang="en-US" altLang="zh-CN" dirty="0" smtClean="0"/>
              <a:t>1</a:t>
            </a:r>
            <a:r>
              <a:rPr kumimoji="1" lang="zh-CN" altLang="en-US" dirty="0" smtClean="0"/>
              <a:t>、德性论</a:t>
            </a:r>
            <a:r>
              <a:rPr kumimoji="1" lang="zh-CN" altLang="en-US" dirty="0"/>
              <a:t>和道义论区分的</a:t>
            </a:r>
            <a:r>
              <a:rPr kumimoji="1" lang="zh-CN" altLang="en-US" dirty="0" smtClean="0"/>
              <a:t>相对化；</a:t>
            </a:r>
            <a:r>
              <a:rPr kumimoji="1" lang="zh-CN" altLang="en-US" dirty="0"/>
              <a:t/>
            </a:r>
            <a:br>
              <a:rPr kumimoji="1" lang="zh-CN" altLang="en-US" dirty="0"/>
            </a:br>
            <a:r>
              <a:rPr kumimoji="1" lang="en-US" altLang="zh-CN" dirty="0" smtClean="0"/>
              <a:t>2</a:t>
            </a:r>
            <a:r>
              <a:rPr kumimoji="1" lang="zh-CN" altLang="en-US" dirty="0" smtClean="0"/>
              <a:t>、从</a:t>
            </a:r>
            <a:r>
              <a:rPr kumimoji="1" lang="zh-CN" altLang="en-US" dirty="0"/>
              <a:t>德性论维度如何论证“应该存在”、“道义”、规范的</a:t>
            </a:r>
            <a:r>
              <a:rPr kumimoji="1" lang="zh-CN" altLang="en-US" dirty="0" smtClean="0"/>
              <a:t>有效性；</a:t>
            </a:r>
            <a:r>
              <a:rPr kumimoji="1" lang="zh-CN" altLang="en-US" dirty="0"/>
              <a:t/>
            </a:r>
            <a:br>
              <a:rPr kumimoji="1" lang="zh-CN" altLang="en-US" dirty="0"/>
            </a:br>
            <a:r>
              <a:rPr kumimoji="1" lang="en-US" altLang="zh-CN" dirty="0" smtClean="0"/>
              <a:t>3</a:t>
            </a:r>
            <a:r>
              <a:rPr kumimoji="1" lang="zh-CN" altLang="en-US" dirty="0" smtClean="0"/>
              <a:t>、从</a:t>
            </a:r>
            <a:r>
              <a:rPr kumimoji="1" lang="zh-CN" altLang="en-US" dirty="0"/>
              <a:t>道义论维度如何论证“德性”的</a:t>
            </a:r>
            <a:r>
              <a:rPr kumimoji="1" lang="zh-CN" altLang="en-US" dirty="0" smtClean="0"/>
              <a:t>养成；</a:t>
            </a:r>
            <a:r>
              <a:rPr kumimoji="1" lang="zh-CN" altLang="en-US" dirty="0"/>
              <a:t/>
            </a:r>
            <a:br>
              <a:rPr kumimoji="1" lang="zh-CN" altLang="en-US" dirty="0"/>
            </a:br>
            <a:r>
              <a:rPr kumimoji="1" lang="en-US" altLang="zh-CN" dirty="0" smtClean="0"/>
              <a:t>4</a:t>
            </a:r>
            <a:r>
              <a:rPr kumimoji="1" lang="zh-CN" altLang="en-US" dirty="0" smtClean="0"/>
              <a:t>、伦</a:t>
            </a:r>
            <a:r>
              <a:rPr kumimoji="1" lang="zh-CN" altLang="en-US" dirty="0"/>
              <a:t>理学立足于人的存在：在</a:t>
            </a:r>
            <a:r>
              <a:rPr kumimoji="1" lang="en-US" altLang="zh-CN" dirty="0"/>
              <a:t>-</a:t>
            </a:r>
            <a:r>
              <a:rPr kumimoji="1" lang="zh-CN" altLang="en-US" dirty="0"/>
              <a:t>世界</a:t>
            </a:r>
            <a:r>
              <a:rPr kumimoji="1" lang="en-US" altLang="zh-CN" dirty="0"/>
              <a:t>-</a:t>
            </a:r>
            <a:r>
              <a:rPr kumimoji="1" lang="zh-CN" altLang="en-US" dirty="0"/>
              <a:t>中</a:t>
            </a:r>
            <a:r>
              <a:rPr kumimoji="1" lang="en-US" altLang="zh-CN" dirty="0"/>
              <a:t>-</a:t>
            </a:r>
            <a:r>
              <a:rPr kumimoji="1" lang="zh-CN" altLang="en-US" dirty="0"/>
              <a:t>存在（伦理的维度</a:t>
            </a:r>
            <a:r>
              <a:rPr kumimoji="1" lang="zh-CN" altLang="en-US" dirty="0" smtClean="0"/>
              <a:t>）；</a:t>
            </a:r>
            <a:r>
              <a:rPr kumimoji="1" lang="en-US" altLang="zh-CN" dirty="0" smtClean="0"/>
              <a:t/>
            </a:r>
            <a:br>
              <a:rPr kumimoji="1" lang="en-US" altLang="zh-CN" dirty="0" smtClean="0"/>
            </a:br>
            <a:r>
              <a:rPr kumimoji="1" lang="en-US" altLang="zh-CN" dirty="0" smtClean="0"/>
              <a:t>5</a:t>
            </a:r>
            <a:r>
              <a:rPr kumimoji="1" lang="zh-CN" altLang="en-US" dirty="0" smtClean="0"/>
              <a:t>、人</a:t>
            </a:r>
            <a:r>
              <a:rPr kumimoji="1" lang="zh-CN" altLang="en-US" dirty="0"/>
              <a:t>的内在品质：意愿、意志、灵魂、信念（道德的维度</a:t>
            </a:r>
            <a:r>
              <a:rPr kumimoji="1" lang="zh-CN" altLang="en-US" dirty="0" smtClean="0"/>
              <a:t>）；</a:t>
            </a:r>
            <a:r>
              <a:rPr kumimoji="1" lang="zh-CN" altLang="en-US" dirty="0"/>
              <a:t/>
            </a:r>
            <a:br>
              <a:rPr kumimoji="1" lang="zh-CN" altLang="en-US" dirty="0"/>
            </a:br>
            <a:r>
              <a:rPr kumimoji="1" lang="en-US" altLang="zh-CN" dirty="0" smtClean="0"/>
              <a:t>6</a:t>
            </a:r>
            <a:r>
              <a:rPr kumimoji="1" lang="zh-CN" altLang="en-US" dirty="0" smtClean="0"/>
              <a:t>、伦理</a:t>
            </a:r>
            <a:r>
              <a:rPr kumimoji="1" lang="zh-CN" altLang="en-US" dirty="0"/>
              <a:t>哲学：共在伦理的存在</a:t>
            </a:r>
            <a:r>
              <a:rPr kumimoji="1" lang="zh-CN" altLang="en-US" dirty="0" smtClean="0"/>
              <a:t>方式；</a:t>
            </a:r>
            <a:r>
              <a:rPr kumimoji="1" lang="zh-CN" altLang="en-US" dirty="0"/>
              <a:t/>
            </a:r>
            <a:br>
              <a:rPr kumimoji="1" lang="zh-CN" altLang="en-US" dirty="0"/>
            </a:br>
            <a:r>
              <a:rPr kumimoji="1" lang="en-US" altLang="zh-CN" dirty="0" smtClean="0"/>
              <a:t>7</a:t>
            </a:r>
            <a:r>
              <a:rPr kumimoji="1" lang="zh-CN" altLang="en-US" dirty="0" smtClean="0"/>
              <a:t>、道</a:t>
            </a:r>
            <a:r>
              <a:rPr kumimoji="1" lang="zh-CN" altLang="en-US" dirty="0"/>
              <a:t>德哲学：自律道德的存在</a:t>
            </a:r>
            <a:r>
              <a:rPr kumimoji="1" lang="zh-CN" altLang="en-US" dirty="0" smtClean="0"/>
              <a:t>方式。</a:t>
            </a:r>
            <a:r>
              <a:rPr kumimoji="1" lang="zh-CN" altLang="en-US" dirty="0"/>
              <a:t/>
            </a:r>
            <a:br>
              <a:rPr kumimoji="1" lang="zh-CN" altLang="en-US" dirty="0"/>
            </a:br>
            <a:r>
              <a:rPr lang="zh-CN" altLang="zh-CN" dirty="0"/>
              <a:t/>
            </a:r>
            <a:br>
              <a:rPr lang="zh-CN" altLang="zh-CN" dirty="0"/>
            </a:b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3944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丝状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丝状</Template>
  <TotalTime>156</TotalTime>
  <Words>111</Words>
  <Application>Microsoft Macintosh PowerPoint</Application>
  <PresentationFormat>宽屏</PresentationFormat>
  <Paragraphs>18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0" baseType="lpstr">
      <vt:lpstr>Century Gothic</vt:lpstr>
      <vt:lpstr>STFangsong</vt:lpstr>
      <vt:lpstr>STHupo</vt:lpstr>
      <vt:lpstr>STSong</vt:lpstr>
      <vt:lpstr>Wingdings 3</vt:lpstr>
      <vt:lpstr>微軟正黑體</vt:lpstr>
      <vt:lpstr>幼圆</vt:lpstr>
      <vt:lpstr>Arial</vt:lpstr>
      <vt:lpstr>丝状</vt:lpstr>
      <vt:lpstr>                  追問德性論與道義論的區分根據  </vt:lpstr>
      <vt:lpstr>總結上节课的核心內容：       “我們應該做什麼”：“應該”的一般性質；“應該存在”作為未來的“理想”，具有“價值”的、“規範的”含義；但這種“理想”如果具有“規範的有效性”又必須立足於“現實”。          我們現在必須問：什麼是我們倫理生活中的“現實”？回答了這個問題，“應該存在”才能得到辯護，只有“應該存在”得到了辯護，倫理學基本問題才能獲得一個即是理想的、又是現實的回答，也即回答了上一講的最後一個問題：如何從“事實”（現實的“實是”）推導出“應該”而又沒有自然主義的“謬誤”。 </vt:lpstr>
      <vt:lpstr>德性論的思路：        亞里士多德的回答：潛能-目的-實現。       “應該存在”就是作為“終極目標”的實現。         當你不知道“終極目標”是什麼時，有兩個預備的回答方式： 1、從你心目中“好”（善）的等級結構去追問最高等級的善；2、2、返回自身，洞察內在的“潛能”，適合你的品性有哪些可能性。        當你這樣去思考自身的可能性時，你就會超出於原子化的孤立自我之外，因為“可能性”必定是你在“世界之中”的可能性。而我們“現實的世界”只能是我們生存於其中的“城邦”（公共的倫理關係）生活。    </vt:lpstr>
      <vt:lpstr>道義論的思路：        道義論就是義務論：“應該存在”的是什麼，就是回答，你聆聽到的“絕對命令”（良知的呼喚）是什麼？這就是“義務”：絕對應該去做的事情。         康德拒絕從基督教回答這個問題，而從“純粹實踐理性”來回答做事的原則是什麼？        如果你還沒有原則，康德問，你主觀的準則是什麼呢？        如果你連做事做人的準則也沒有，那麼你還不能算作倫理世界的一員，先回你媽媽的懷抱重新撫養；        如果你有做事做人的準則，那麼康德接下來問的是：        你的準則是可普遍化的嗎？這是回答應該做什麼的最關鍵處！   </vt:lpstr>
      <vt:lpstr>現在我們必須問：德性論與道義論這兩種思路根本區別何在？   赫斯特豪斯（Hursthouse）对德性论伦理学特征作出了如下规定：  （1）它更多地是以行为者为中心而不是以行为为中心； （2）它更多地是关注“是什么”（being)而非“做什么”(doing)；（3）它更多地追问“我应当成为什么样的人”而不是“我应当采取怎样的行动”； （4）它更多地采用特定的美德概念（如好、优秀、美德）而不是义务论概念（如正当、义务、职责）； （5）它反对将伦理学划归为提供特定行为指导的规则或原理。 Rosalind Hursthouse,On Virtue Ethics,New York:Oxford University Press,2001,p.25. </vt:lpstr>
      <vt:lpstr>对照亚里士多德，看这个规定的对错：  ------请看我的译本第77页：        没有什么德性是自然赋予我们的。        我们自然地与生俱来的东西，首先只是潜能，然后我们才把它们表现为相应的活动…我们先已具备了感官知觉的潜能，然后我们才使用它们，不是使用之后才获得这种潜能。        德性则相反，我们事先施行德性活动，然后才获得了德行，就像艺术家是先从事了艺术活动然后才成为艺术家一样。因为我们必须在技艺活动当中，才能学会技艺，在制作活动当中，学会制作：在建筑活动中，成为建筑师，在演奏竖琴过程中，成为竖琴家。 【1103b]所以，我们也是在做公正的事情当中，成为公正的人，在审慎当中成为审慎的人，在勇敢的行动中，成为勇敢的人。   </vt:lpstr>
      <vt:lpstr>伦理德性由相应的活动养成（79页）         由于我们在这里所探讨的哲学的这一部分，不像其他部分那样，是纯粹思辨的，因为我们做哲学，不是为了知道德性是什么，而是为了变成有德行的人（由于德性对于我们没有别的用处）。所以我们要考察人们究竟是如何实施行为的，因为我们说过，如何行为的方式也决定地影响到我们的伦理品质如何。  </vt:lpstr>
      <vt:lpstr>赫斯特豪斯德性论规定之错误的根源：         1、不重视伦理学史，不重视哲学史经典作家的经典规定。       2、 对伦理学问题仅从概念出发硬性地做知性上的区分：行为者和行为；是什么和做什么； “我应当成为什么样的人”和“我应当采取怎样的行动”。       3、不在“大哲学”层面，即不在“第一哲学”层面上讨论伦理学问题，从而遗忘人的“存在”和“生活”。   </vt:lpstr>
      <vt:lpstr>伦理学必须重返“第一哲学”   ------意味着： 1、德性论和道义论区分的相对化； 2、从德性论维度如何论证“应该存在”、“道义”、规范的有效性； 3、从道义论维度如何论证“德性”的养成； 4、伦理学立足于人的存在：在-世界-中-存在（伦理的维度）； 5、人的内在品质：意愿、意志、灵魂、信念（道德的维度）； 6、伦理哲学：共在伦理的存在方式； 7、道德哲学：自律道德的存在方式。  </vt:lpstr>
      <vt:lpstr>参考书目：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從倫理（ethos）之本义論說什麼是伦理学 </dc:title>
  <dc:creator>User</dc:creator>
  <cp:lastModifiedBy>User</cp:lastModifiedBy>
  <cp:revision>23</cp:revision>
  <dcterms:created xsi:type="dcterms:W3CDTF">2017-03-07T13:54:38Z</dcterms:created>
  <dcterms:modified xsi:type="dcterms:W3CDTF">2017-03-22T01:54:11Z</dcterms:modified>
</cp:coreProperties>
</file>