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5"/>
  </p:normalViewPr>
  <p:slideViewPr>
    <p:cSldViewPr snapToGrid="0" snapToObjects="1">
      <p:cViewPr varScale="1">
        <p:scale>
          <a:sx n="121" d="100"/>
          <a:sy n="121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5/3/17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5/3/17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aike.baidu.com/item/%E6%94%BF%E6%B2%BB%E7%BB%8F%E6%B5%8E%E5%AD%A6%E5%8E%9F%E7%90%86" TargetMode="External"/><Relationship Id="rId4" Type="http://schemas.openxmlformats.org/officeDocument/2006/relationships/hyperlink" Target="http://baike.baidu.com/item/%E8%AE%BA%E8%87%AA%E7%94%B1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baike.baidu.com/item/%E7%BA%A6%E7%BF%B0%C2%B7%E6%96%AF%E5%9B%BE%E4%BA%9A%E7%89%B9%C2%B7%E5%AF%86%E5%B0%9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93382" y="2974428"/>
            <a:ext cx="7315200" cy="1828800"/>
          </a:xfrm>
        </p:spPr>
        <p:txBody>
          <a:bodyPr>
            <a:normAutofit/>
          </a:bodyPr>
          <a:lstStyle/>
          <a:p>
            <a:pPr algn="ctr"/>
            <a:r>
              <a:rPr lang="zh-CN" altLang="zh-CN" sz="6600" dirty="0" smtClean="0">
                <a:latin typeface="Libian SC" charset="-122"/>
                <a:ea typeface="Libian SC" charset="-122"/>
                <a:cs typeface="Libian SC" charset="-122"/>
              </a:rPr>
              <a:t>功利</a:t>
            </a:r>
            <a:r>
              <a:rPr lang="zh-CN" altLang="zh-CN" sz="6600" dirty="0">
                <a:latin typeface="Libian SC" charset="-122"/>
                <a:ea typeface="Libian SC" charset="-122"/>
                <a:cs typeface="Libian SC" charset="-122"/>
              </a:rPr>
              <a:t>主义伦理学 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114964" y="1064198"/>
            <a:ext cx="155683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ibian SC" charset="-122"/>
                <a:ea typeface="Libian SC" charset="-122"/>
                <a:cs typeface="Libian SC" charset="-122"/>
              </a:rPr>
              <a:t>第</a:t>
            </a:r>
            <a:r>
              <a:rPr lang="zh-TW" alt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ibian SC" charset="-122"/>
                <a:ea typeface="Libian SC" charset="-122"/>
                <a:cs typeface="Libian SC" charset="-122"/>
              </a:rPr>
              <a:t>九</a:t>
            </a:r>
            <a:r>
              <a:rPr lang="zh-CN" alt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ibian SC" charset="-122"/>
                <a:ea typeface="Libian SC" charset="-122"/>
                <a:cs typeface="Libian SC" charset="-122"/>
              </a:rPr>
              <a:t>讲</a:t>
            </a:r>
            <a:endParaRPr lang="zh-CN" alt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ibian SC" charset="-122"/>
              <a:ea typeface="Libian SC" charset="-122"/>
              <a:cs typeface="Libian SC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866265" y="2060028"/>
            <a:ext cx="800219" cy="36576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zh-CN" altLang="en-US" sz="4000" b="1" dirty="0" smtClean="0">
                <a:solidFill>
                  <a:srgbClr val="0070C0"/>
                </a:solidFill>
                <a:latin typeface="STFangsong" charset="-122"/>
                <a:ea typeface="STFangsong" charset="-122"/>
                <a:cs typeface="STFangsong" charset="-122"/>
              </a:rPr>
              <a:t>伦理学基础</a:t>
            </a:r>
            <a:endParaRPr kumimoji="1" lang="zh-CN" altLang="en-US" sz="4000" b="1" dirty="0">
              <a:solidFill>
                <a:srgbClr val="0070C0"/>
              </a:solidFill>
              <a:latin typeface="STFangsong" charset="-122"/>
              <a:ea typeface="STFangsong" charset="-122"/>
              <a:cs typeface="STFangsong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758158" y="4529959"/>
            <a:ext cx="615553" cy="154502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zh-CN" altLang="en-US" sz="2800" dirty="0" smtClean="0"/>
              <a:t>邓安庆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14181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副标题 6"/>
          <p:cNvSpPr>
            <a:spLocks noGrp="1"/>
          </p:cNvSpPr>
          <p:nvPr>
            <p:ph type="subTitle" idx="1"/>
          </p:nvPr>
        </p:nvSpPr>
        <p:spPr>
          <a:xfrm>
            <a:off x="858277" y="1369997"/>
            <a:ext cx="7571020" cy="4316099"/>
          </a:xfrm>
        </p:spPr>
        <p:txBody>
          <a:bodyPr>
            <a:normAutofit fontScale="92500"/>
          </a:bodyPr>
          <a:lstStyle/>
          <a:p>
            <a:r>
              <a:rPr lang="zh-CN" altLang="en-US" dirty="0" smtClean="0">
                <a:latin typeface="Libian SC" charset="-122"/>
                <a:ea typeface="Libian SC" charset="-122"/>
                <a:cs typeface="Libian SC" charset="-122"/>
              </a:rPr>
              <a:t>        </a:t>
            </a:r>
            <a:r>
              <a:rPr lang="en-US" altLang="zh-CN" dirty="0" smtClean="0">
                <a:latin typeface="Libian SC" charset="-122"/>
                <a:ea typeface="Libian SC" charset="-122"/>
                <a:cs typeface="Libian SC" charset="-122"/>
              </a:rPr>
              <a:t>“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主張功利「或效用」理論的每一個著作家，從伊壁鳩魯到邊沁，都從來沒有把功利理解為某種與快樂判然有別的東西，而是把它理解為快樂本身以及痛苦的消除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”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（第六頁）</a:t>
            </a:r>
            <a:endParaRPr lang="zh-CN" altLang="zh-CN" dirty="0">
              <a:latin typeface="Libian SC" charset="-122"/>
              <a:ea typeface="Libian SC" charset="-122"/>
              <a:cs typeface="Libian SC" charset="-122"/>
            </a:endParaRPr>
          </a:p>
          <a:p>
            <a:endParaRPr lang="zh-CN" altLang="en-US" dirty="0" smtClean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zh-CN" altLang="en-US" dirty="0">
                <a:latin typeface="Libian SC" charset="-122"/>
                <a:ea typeface="Libian SC" charset="-122"/>
                <a:cs typeface="Libian SC" charset="-122"/>
              </a:rPr>
              <a:t> </a:t>
            </a:r>
            <a:r>
              <a:rPr lang="zh-CN" altLang="en-US" dirty="0" smtClean="0">
                <a:latin typeface="Libian SC" charset="-122"/>
                <a:ea typeface="Libian SC" charset="-122"/>
                <a:cs typeface="Libian SC" charset="-122"/>
              </a:rPr>
              <a:t>        </a:t>
            </a:r>
            <a:r>
              <a:rPr lang="en-US" altLang="zh-CN" dirty="0" smtClean="0">
                <a:latin typeface="Libian SC" charset="-122"/>
                <a:ea typeface="Libian SC" charset="-122"/>
                <a:cs typeface="Libian SC" charset="-122"/>
              </a:rPr>
              <a:t>“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把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‘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功利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’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或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‘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最大幸福原理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’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當作道德基礎的信條主張，行為的對錯，與它們增進幸福或造成不幸的傾向成正比。所謂幸福，是指快樂和免除痛苦，所謂不幸，是指痛苦和喪失快樂。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”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（第七頁）</a:t>
            </a:r>
            <a:endParaRPr lang="zh-CN" altLang="zh-CN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 </a:t>
            </a:r>
            <a:endParaRPr lang="zh-CN" altLang="zh-CN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zh-CN" altLang="en-US" dirty="0" smtClean="0">
                <a:latin typeface="Libian SC" charset="-122"/>
                <a:ea typeface="Libian SC" charset="-122"/>
                <a:cs typeface="Libian SC" charset="-122"/>
              </a:rPr>
              <a:t>        </a:t>
            </a:r>
            <a:r>
              <a:rPr lang="en-US" altLang="zh-CN" dirty="0" smtClean="0">
                <a:latin typeface="Libian SC" charset="-122"/>
                <a:ea typeface="Libian SC" charset="-122"/>
                <a:cs typeface="Libian SC" charset="-122"/>
              </a:rPr>
              <a:t>“</a:t>
            </a:r>
            <a:r>
              <a:rPr lang="zh-TW" altLang="zh-CN" b="1" u="sng" dirty="0">
                <a:latin typeface="Libian SC" charset="-122"/>
                <a:ea typeface="Libian SC" charset="-122"/>
                <a:cs typeface="Libian SC" charset="-122"/>
              </a:rPr>
              <a:t>功利主義的行為標準並不是指行為者本人的最大幸福，而是全體相關人員的最大幸福</a:t>
            </a:r>
            <a:r>
              <a:rPr lang="zh-TW" altLang="zh-CN" b="1" dirty="0">
                <a:latin typeface="Libian SC" charset="-122"/>
                <a:ea typeface="Libian SC" charset="-122"/>
                <a:cs typeface="Libian SC" charset="-122"/>
              </a:rPr>
              <a:t>；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我們完全可以懷疑，一個高尚的人是否因其高尚而永遠比別人幸福，但毫無疑問的是，一個高尚的人必定會使別人更加幸福，而整個世界也會因此而大大得益。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”</a:t>
            </a:r>
            <a:endParaRPr lang="zh-CN" altLang="zh-CN" dirty="0">
              <a:latin typeface="Libian SC" charset="-122"/>
              <a:ea typeface="Libian SC" charset="-122"/>
              <a:cs typeface="Libian SC" charset="-122"/>
            </a:endParaRPr>
          </a:p>
          <a:p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582485" y="1466193"/>
            <a:ext cx="800219" cy="387831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zh-CN" altLang="en-US" sz="4000" dirty="0" smtClean="0">
                <a:solidFill>
                  <a:srgbClr val="0070C0"/>
                </a:solidFill>
                <a:latin typeface="Libian SC" charset="-122"/>
                <a:ea typeface="Libian SC" charset="-122"/>
                <a:cs typeface="Libian SC" charset="-122"/>
              </a:rPr>
              <a:t>功利主义伦理学</a:t>
            </a:r>
            <a:endParaRPr kumimoji="1" lang="zh-CN" altLang="en-US" sz="4000" dirty="0">
              <a:solidFill>
                <a:srgbClr val="0070C0"/>
              </a:solidFill>
              <a:latin typeface="Libian SC" charset="-122"/>
              <a:ea typeface="Libian SC" charset="-122"/>
              <a:cs typeface="Libian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527981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副标题 6"/>
          <p:cNvSpPr>
            <a:spLocks noGrp="1"/>
          </p:cNvSpPr>
          <p:nvPr>
            <p:ph type="subTitle" idx="1"/>
          </p:nvPr>
        </p:nvSpPr>
        <p:spPr>
          <a:xfrm>
            <a:off x="921339" y="1285915"/>
            <a:ext cx="7315200" cy="4242526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>
                <a:latin typeface="Libian SC" charset="-122"/>
                <a:ea typeface="Libian SC" charset="-122"/>
                <a:cs typeface="Libian SC" charset="-122"/>
              </a:rPr>
              <a:t>       </a:t>
            </a:r>
            <a:r>
              <a:rPr lang="zh-TW" altLang="zh-CN" dirty="0" smtClean="0">
                <a:latin typeface="Libian SC" charset="-122"/>
                <a:ea typeface="Libian SC" charset="-122"/>
                <a:cs typeface="Libian SC" charset="-122"/>
              </a:rPr>
              <a:t>“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根據上面所說明的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‘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最大幸福原理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’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，人生的終極目的，就是盡可能多地免除痛苦，並且在數量和質量兩個方面盡可能多地享受快樂，而其他一切值得欲求的事物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…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都與這個終極目的相關，並且為了這個終極目的。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…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在功利主義看來，這個終極目的既然是全部人類行為的目的，就必然也是道德的標準，因此道德標準可以定義為這樣一類人類行為的規則和戒律：只要遵照這些行為規則，那麼，所有的人都有最大的可能過上以上所描述的那種生活。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”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（第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12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頁）</a:t>
            </a:r>
            <a:endParaRPr lang="zh-CN" altLang="zh-CN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 </a:t>
            </a:r>
            <a:endParaRPr lang="zh-CN" altLang="zh-CN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zh-CN" altLang="en-US" dirty="0" smtClean="0">
                <a:latin typeface="Libian SC" charset="-122"/>
                <a:ea typeface="Libian SC" charset="-122"/>
                <a:cs typeface="Libian SC" charset="-122"/>
              </a:rPr>
              <a:t>       </a:t>
            </a:r>
            <a:r>
              <a:rPr lang="zh-TW" altLang="zh-CN" dirty="0" smtClean="0">
                <a:latin typeface="Libian SC" charset="-122"/>
                <a:ea typeface="Libian SC" charset="-122"/>
                <a:cs typeface="Libian SC" charset="-122"/>
              </a:rPr>
              <a:t>“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功利主義倫理學的全部精神，可見之於拿撒勒的耶穌所說的為人準則。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‘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己所欲，施於人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’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，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‘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愛鄰如愛己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’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，構成功利主義道德的完美理想。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”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（第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17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頁）</a:t>
            </a:r>
            <a:endParaRPr lang="zh-CN" altLang="zh-CN" dirty="0">
              <a:latin typeface="Libian SC" charset="-122"/>
              <a:ea typeface="Libian SC" charset="-122"/>
              <a:cs typeface="Libian SC" charset="-122"/>
            </a:endParaRPr>
          </a:p>
          <a:p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582485" y="1466193"/>
            <a:ext cx="800219" cy="387831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zh-CN" altLang="en-US" sz="4000" dirty="0" smtClean="0">
                <a:solidFill>
                  <a:srgbClr val="0070C0"/>
                </a:solidFill>
                <a:latin typeface="Libian SC" charset="-122"/>
                <a:ea typeface="Libian SC" charset="-122"/>
                <a:cs typeface="Libian SC" charset="-122"/>
              </a:rPr>
              <a:t>功利主义伦理学</a:t>
            </a:r>
            <a:endParaRPr kumimoji="1" lang="zh-CN" altLang="en-US" sz="4000" dirty="0">
              <a:solidFill>
                <a:srgbClr val="0070C0"/>
              </a:solidFill>
              <a:latin typeface="Libian SC" charset="-122"/>
              <a:ea typeface="Libian SC" charset="-122"/>
              <a:cs typeface="Libian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9108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副标题 6"/>
          <p:cNvSpPr>
            <a:spLocks noGrp="1"/>
          </p:cNvSpPr>
          <p:nvPr>
            <p:ph type="subTitle" idx="1"/>
          </p:nvPr>
        </p:nvSpPr>
        <p:spPr>
          <a:xfrm>
            <a:off x="868787" y="1369998"/>
            <a:ext cx="7315200" cy="4473754"/>
          </a:xfrm>
        </p:spPr>
        <p:txBody>
          <a:bodyPr>
            <a:normAutofit fontScale="77500" lnSpcReduction="20000"/>
          </a:bodyPr>
          <a:lstStyle/>
          <a:p>
            <a:r>
              <a:rPr lang="zh-CN" altLang="zh-CN" sz="3300" b="1" dirty="0">
                <a:latin typeface="Libian SC" charset="-122"/>
                <a:ea typeface="Libian SC" charset="-122"/>
                <a:cs typeface="Libian SC" charset="-122"/>
              </a:rPr>
              <a:t>三</a:t>
            </a:r>
            <a:r>
              <a:rPr lang="zh-TW" altLang="zh-CN" sz="3300" b="1" dirty="0">
                <a:latin typeface="Libian SC" charset="-122"/>
                <a:ea typeface="Libian SC" charset="-122"/>
                <a:cs typeface="Libian SC" charset="-122"/>
              </a:rPr>
              <a:t>、</a:t>
            </a:r>
            <a:r>
              <a:rPr lang="zh-CN" altLang="zh-CN" sz="3300" b="1" dirty="0">
                <a:latin typeface="Libian SC" charset="-122"/>
                <a:ea typeface="Libian SC" charset="-122"/>
                <a:cs typeface="Libian SC" charset="-122"/>
              </a:rPr>
              <a:t>功利主义的一般魅力</a:t>
            </a:r>
            <a:endParaRPr lang="zh-CN" altLang="zh-CN" sz="3300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de-DE" altLang="zh-CN" dirty="0">
                <a:latin typeface="Libian SC" charset="-122"/>
                <a:ea typeface="Libian SC" charset="-122"/>
                <a:cs typeface="Libian SC" charset="-122"/>
              </a:rPr>
              <a:t> </a:t>
            </a:r>
            <a:endParaRPr lang="zh-CN" altLang="zh-CN" u="sng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zh-CN" altLang="en-US" b="1" u="sng" dirty="0" smtClean="0">
                <a:latin typeface="Libian SC" charset="-122"/>
                <a:ea typeface="Libian SC" charset="-122"/>
                <a:cs typeface="Libian SC" charset="-122"/>
              </a:rPr>
              <a:t>        </a:t>
            </a:r>
            <a:r>
              <a:rPr lang="zh-TW" altLang="zh-CN" b="1" u="sng" dirty="0" smtClean="0">
                <a:latin typeface="Libian SC" charset="-122"/>
                <a:ea typeface="Libian SC" charset="-122"/>
                <a:cs typeface="Libian SC" charset="-122"/>
              </a:rPr>
              <a:t>我們</a:t>
            </a:r>
            <a:r>
              <a:rPr lang="zh-TW" altLang="zh-CN" b="1" u="sng" dirty="0">
                <a:latin typeface="Libian SC" charset="-122"/>
                <a:ea typeface="Libian SC" charset="-122"/>
                <a:cs typeface="Libian SC" charset="-122"/>
              </a:rPr>
              <a:t>先看一個流傳較廣的故事，此故事不一定是真的，但多數人寧可相信它是真的，因為它很好地說明了一項規則的道德性。而這個道德性的標準是功利主義的</a:t>
            </a:r>
            <a:r>
              <a:rPr lang="zh-TW" altLang="zh-CN" b="1" u="sng" dirty="0" smtClean="0">
                <a:latin typeface="Libian SC" charset="-122"/>
                <a:ea typeface="Libian SC" charset="-122"/>
                <a:cs typeface="Libian SC" charset="-122"/>
              </a:rPr>
              <a:t>。</a:t>
            </a:r>
            <a:endParaRPr lang="zh-CN" altLang="en-US" b="1" u="sng" dirty="0" smtClean="0">
              <a:latin typeface="Libian SC" charset="-122"/>
              <a:ea typeface="Libian SC" charset="-122"/>
              <a:cs typeface="Libian SC" charset="-122"/>
            </a:endParaRPr>
          </a:p>
          <a:p>
            <a:endParaRPr lang="zh-CN" altLang="zh-CN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    </a:t>
            </a:r>
            <a:r>
              <a:rPr lang="zh-CN" altLang="en-US" dirty="0" smtClean="0">
                <a:latin typeface="Libian SC" charset="-122"/>
                <a:ea typeface="Libian SC" charset="-122"/>
                <a:cs typeface="Libian SC" charset="-122"/>
              </a:rPr>
              <a:t>    </a:t>
            </a:r>
            <a:r>
              <a:rPr lang="zh-CN" altLang="zh-CN" dirty="0" smtClean="0">
                <a:latin typeface="Libian SC" charset="-122"/>
                <a:ea typeface="Libian SC" charset="-122"/>
                <a:cs typeface="Libian SC" charset="-122"/>
              </a:rPr>
              <a:t>英国</a:t>
            </a:r>
            <a:r>
              <a:rPr lang="zh-CN" altLang="zh-CN" dirty="0">
                <a:latin typeface="Libian SC" charset="-122"/>
                <a:ea typeface="Libian SC" charset="-122"/>
                <a:cs typeface="Libian SC" charset="-122"/>
              </a:rPr>
              <a:t>将澳洲变成殖民地之后，因为那儿地广人稀，尚未开发，英政府就鼓励国民移民到澳洲，可是当时澳洲非常落后，没有人愿意去。英国政府就想出一个办法，把罪犯送到澳洲去。这样一方面解决了英国本土监狱人满为患的问题，另一方面也解决了澳洲的劳动力问题，还有一条，他们以为把坏家伙们都送走了，英国就会变得更美好了。「</a:t>
            </a:r>
            <a:r>
              <a:rPr lang="zh-CN" altLang="zh-CN" b="1" u="sng" dirty="0">
                <a:latin typeface="Libian SC" charset="-122"/>
                <a:ea typeface="Libian SC" charset="-122"/>
                <a:cs typeface="Libian SC" charset="-122"/>
              </a:rPr>
              <a:t>這一段涉及的只是動機</a:t>
            </a:r>
            <a:r>
              <a:rPr lang="zh-CN" altLang="zh-CN" dirty="0" smtClean="0">
                <a:latin typeface="Libian SC" charset="-122"/>
                <a:ea typeface="Libian SC" charset="-122"/>
                <a:cs typeface="Libian SC" charset="-122"/>
              </a:rPr>
              <a:t>」</a:t>
            </a:r>
            <a:endParaRPr lang="zh-CN" altLang="en-US" dirty="0" smtClean="0">
              <a:latin typeface="Libian SC" charset="-122"/>
              <a:ea typeface="Libian SC" charset="-122"/>
              <a:cs typeface="Libian SC" charset="-122"/>
            </a:endParaRPr>
          </a:p>
          <a:p>
            <a:endParaRPr lang="zh-CN" altLang="zh-CN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    </a:t>
            </a:r>
            <a:r>
              <a:rPr lang="zh-CN" altLang="en-US" dirty="0" smtClean="0">
                <a:latin typeface="Libian SC" charset="-122"/>
                <a:ea typeface="Libian SC" charset="-122"/>
                <a:cs typeface="Libian SC" charset="-122"/>
              </a:rPr>
              <a:t>    </a:t>
            </a:r>
            <a:r>
              <a:rPr lang="zh-CN" altLang="zh-CN" dirty="0" smtClean="0">
                <a:latin typeface="Libian SC" charset="-122"/>
                <a:ea typeface="Libian SC" charset="-122"/>
                <a:cs typeface="Libian SC" charset="-122"/>
              </a:rPr>
              <a:t>英国</a:t>
            </a:r>
            <a:r>
              <a:rPr lang="zh-CN" altLang="zh-CN" dirty="0">
                <a:latin typeface="Libian SC" charset="-122"/>
                <a:ea typeface="Libian SC" charset="-122"/>
                <a:cs typeface="Libian SC" charset="-122"/>
              </a:rPr>
              <a:t>政府雇佣私人船只运送犯人，按照装船的人数付费，多运多赚钱。很快政府发现这样做有很大的弊端，就是罪犯的死亡率非常之高，平均超过了百分之十，最严重的一艘船死亡率达到了惊人的百分之三十七。政府官员绞尽脑汁想降低罪犯运输过程中的死亡率，包括派官员上船监督，限制装船数量等等，却都实施不下去。「</a:t>
            </a:r>
            <a:r>
              <a:rPr lang="zh-CN" altLang="zh-CN" b="1" u="sng" dirty="0">
                <a:latin typeface="Libian SC" charset="-122"/>
                <a:ea typeface="Libian SC" charset="-122"/>
                <a:cs typeface="Libian SC" charset="-122"/>
              </a:rPr>
              <a:t>說明結果很壞</a:t>
            </a:r>
            <a:r>
              <a:rPr lang="zh-CN" altLang="zh-CN" dirty="0">
                <a:latin typeface="Libian SC" charset="-122"/>
                <a:ea typeface="Libian SC" charset="-122"/>
                <a:cs typeface="Libian SC" charset="-122"/>
              </a:rPr>
              <a:t>」</a:t>
            </a:r>
          </a:p>
          <a:p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582485" y="1466193"/>
            <a:ext cx="800219" cy="387831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zh-CN" altLang="en-US" sz="4000" dirty="0" smtClean="0">
                <a:solidFill>
                  <a:srgbClr val="0070C0"/>
                </a:solidFill>
                <a:latin typeface="Libian SC" charset="-122"/>
                <a:ea typeface="Libian SC" charset="-122"/>
                <a:cs typeface="Libian SC" charset="-122"/>
              </a:rPr>
              <a:t>功利主义伦理学</a:t>
            </a:r>
            <a:endParaRPr kumimoji="1" lang="zh-CN" altLang="en-US" sz="4000" dirty="0">
              <a:solidFill>
                <a:srgbClr val="0070C0"/>
              </a:solidFill>
              <a:latin typeface="Libian SC" charset="-122"/>
              <a:ea typeface="Libian SC" charset="-122"/>
              <a:cs typeface="Libian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6399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副标题 6"/>
          <p:cNvSpPr>
            <a:spLocks noGrp="1"/>
          </p:cNvSpPr>
          <p:nvPr>
            <p:ph type="subTitle" idx="1"/>
          </p:nvPr>
        </p:nvSpPr>
        <p:spPr>
          <a:xfrm>
            <a:off x="889808" y="1008992"/>
            <a:ext cx="7315200" cy="4771697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>
                <a:latin typeface="Libian SC" charset="-122"/>
                <a:ea typeface="Libian SC" charset="-122"/>
                <a:cs typeface="Libian SC" charset="-122"/>
              </a:rPr>
              <a:t>        </a:t>
            </a:r>
            <a:r>
              <a:rPr lang="zh-CN" altLang="zh-CN" dirty="0" smtClean="0">
                <a:latin typeface="Libian SC" charset="-122"/>
                <a:ea typeface="Libian SC" charset="-122"/>
                <a:cs typeface="Libian SC" charset="-122"/>
              </a:rPr>
              <a:t>最后</a:t>
            </a:r>
            <a:r>
              <a:rPr lang="zh-CN" altLang="zh-CN" dirty="0">
                <a:latin typeface="Libian SC" charset="-122"/>
                <a:ea typeface="Libian SC" charset="-122"/>
                <a:cs typeface="Libian SC" charset="-122"/>
              </a:rPr>
              <a:t>，他们终于找到了一劳永逸的办法，就是将付款方式变换了一下：由根据上船的人数付费改为根据下船的人数付费。船东只有将人活着送达澳洲，才能赚到运送费用。</a:t>
            </a:r>
          </a:p>
          <a:p>
            <a:r>
              <a:rPr lang="de-DE" altLang="zh-CN" dirty="0">
                <a:latin typeface="Libian SC" charset="-122"/>
                <a:ea typeface="Libian SC" charset="-122"/>
                <a:cs typeface="Libian SC" charset="-122"/>
              </a:rPr>
              <a:t> </a:t>
            </a:r>
            <a:endParaRPr lang="zh-CN" altLang="zh-CN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    </a:t>
            </a:r>
            <a:r>
              <a:rPr lang="zh-CN" altLang="en-US" dirty="0" smtClean="0">
                <a:latin typeface="Libian SC" charset="-122"/>
                <a:ea typeface="Libian SC" charset="-122"/>
                <a:cs typeface="Libian SC" charset="-122"/>
              </a:rPr>
              <a:t>    </a:t>
            </a:r>
            <a:r>
              <a:rPr lang="zh-CN" altLang="zh-CN" b="1" u="sng" dirty="0" smtClean="0">
                <a:latin typeface="Libian SC" charset="-122"/>
                <a:ea typeface="Libian SC" charset="-122"/>
                <a:cs typeface="Libian SC" charset="-122"/>
              </a:rPr>
              <a:t>新</a:t>
            </a:r>
            <a:r>
              <a:rPr lang="zh-CN" altLang="zh-CN" b="1" u="sng" dirty="0">
                <a:latin typeface="Libian SC" charset="-122"/>
                <a:ea typeface="Libian SC" charset="-122"/>
                <a:cs typeface="Libian SC" charset="-122"/>
              </a:rPr>
              <a:t>政策一出炉，罪犯死亡率立竿见影地降到了百分之一左右。后来船东为了提高生存率还在船上配备了医生。「規則改變的神奇效果。後果功利主義」</a:t>
            </a:r>
            <a:endParaRPr lang="zh-CN" altLang="zh-CN" u="sng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en-US" altLang="zh-CN" u="sng" dirty="0">
                <a:latin typeface="Libian SC" charset="-122"/>
                <a:ea typeface="Libian SC" charset="-122"/>
                <a:cs typeface="Libian SC" charset="-122"/>
              </a:rPr>
              <a:t> </a:t>
            </a:r>
            <a:endParaRPr lang="zh-CN" altLang="zh-CN" u="sng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zh-CN" altLang="en-US" dirty="0" smtClean="0">
                <a:latin typeface="Libian SC" charset="-122"/>
                <a:ea typeface="Libian SC" charset="-122"/>
                <a:cs typeface="Libian SC" charset="-122"/>
              </a:rPr>
              <a:t>        </a:t>
            </a:r>
            <a:r>
              <a:rPr lang="zh-CN" altLang="zh-CN" dirty="0" smtClean="0">
                <a:latin typeface="Libian SC" charset="-122"/>
                <a:ea typeface="Libian SC" charset="-122"/>
                <a:cs typeface="Libian SC" charset="-122"/>
              </a:rPr>
              <a:t>由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這個故事，我們可以說明，何謂行動功利主義，何謂規則功利主義。前者是就單個的行動作為判斷的對象，一個道德上對的行動，就在於它增加了快樂或幸福的總量。後者是就一項規則作為判斷的對象，增進或減少幸福重量之效果的，是規則而非行動。</a:t>
            </a:r>
            <a:endParaRPr lang="zh-CN" altLang="zh-CN" dirty="0">
              <a:latin typeface="Libian SC" charset="-122"/>
              <a:ea typeface="Libian SC" charset="-122"/>
              <a:cs typeface="Libian SC" charset="-122"/>
            </a:endParaRPr>
          </a:p>
          <a:p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582485" y="1466193"/>
            <a:ext cx="800219" cy="387831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zh-CN" altLang="en-US" sz="4000" dirty="0" smtClean="0">
                <a:solidFill>
                  <a:srgbClr val="0070C0"/>
                </a:solidFill>
                <a:latin typeface="Libian SC" charset="-122"/>
                <a:ea typeface="Libian SC" charset="-122"/>
                <a:cs typeface="Libian SC" charset="-122"/>
              </a:rPr>
              <a:t>功利主义伦理学</a:t>
            </a:r>
            <a:endParaRPr kumimoji="1" lang="zh-CN" altLang="en-US" sz="4000" dirty="0">
              <a:solidFill>
                <a:srgbClr val="0070C0"/>
              </a:solidFill>
              <a:latin typeface="Libian SC" charset="-122"/>
              <a:ea typeface="Libian SC" charset="-122"/>
              <a:cs typeface="Libian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334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副标题 6"/>
          <p:cNvSpPr>
            <a:spLocks noGrp="1"/>
          </p:cNvSpPr>
          <p:nvPr>
            <p:ph type="subTitle" idx="1"/>
          </p:nvPr>
        </p:nvSpPr>
        <p:spPr>
          <a:xfrm>
            <a:off x="430924" y="1632756"/>
            <a:ext cx="8523890" cy="3979768"/>
          </a:xfrm>
        </p:spPr>
        <p:txBody>
          <a:bodyPr>
            <a:normAutofit fontScale="70000" lnSpcReduction="20000"/>
          </a:bodyPr>
          <a:lstStyle/>
          <a:p>
            <a:r>
              <a:rPr lang="zh-TW" altLang="zh-CN" sz="3900" b="1" dirty="0">
                <a:latin typeface="Libian SC" charset="-122"/>
                <a:ea typeface="Libian SC" charset="-122"/>
                <a:cs typeface="Libian SC" charset="-122"/>
              </a:rPr>
              <a:t>四 兩種功利主義的區分</a:t>
            </a:r>
            <a:r>
              <a:rPr lang="zh-TW" altLang="zh-CN" sz="3900" b="1" dirty="0" smtClean="0">
                <a:latin typeface="Libian SC" charset="-122"/>
                <a:ea typeface="Libian SC" charset="-122"/>
                <a:cs typeface="Libian SC" charset="-122"/>
              </a:rPr>
              <a:t>：</a:t>
            </a:r>
            <a:endParaRPr lang="zh-CN" altLang="en-US" sz="3900" b="1" dirty="0" smtClean="0">
              <a:latin typeface="Libian SC" charset="-122"/>
              <a:ea typeface="Libian SC" charset="-122"/>
              <a:cs typeface="Libian SC" charset="-122"/>
            </a:endParaRPr>
          </a:p>
          <a:p>
            <a:pPr algn="r"/>
            <a:r>
              <a:rPr lang="zh-CN" altLang="zh-CN" sz="3900" b="1" dirty="0" smtClean="0">
                <a:latin typeface="Libian SC" charset="-122"/>
                <a:ea typeface="Libian SC" charset="-122"/>
                <a:cs typeface="Libian SC" charset="-122"/>
              </a:rPr>
              <a:t>行为</a:t>
            </a:r>
            <a:r>
              <a:rPr lang="zh-CN" altLang="zh-CN" sz="3900" b="1" dirty="0">
                <a:latin typeface="Libian SC" charset="-122"/>
                <a:ea typeface="Libian SC" charset="-122"/>
                <a:cs typeface="Libian SC" charset="-122"/>
              </a:rPr>
              <a:t>功利主义</a:t>
            </a:r>
            <a:r>
              <a:rPr lang="zh-TW" altLang="zh-CN" sz="3900" b="1" dirty="0">
                <a:latin typeface="Libian SC" charset="-122"/>
                <a:ea typeface="Libian SC" charset="-122"/>
                <a:cs typeface="Libian SC" charset="-122"/>
              </a:rPr>
              <a:t>和</a:t>
            </a:r>
            <a:r>
              <a:rPr lang="zh-CN" altLang="zh-CN" sz="3900" b="1" dirty="0">
                <a:latin typeface="Libian SC" charset="-122"/>
                <a:ea typeface="Libian SC" charset="-122"/>
                <a:cs typeface="Libian SC" charset="-122"/>
              </a:rPr>
              <a:t>规则功利主义</a:t>
            </a:r>
          </a:p>
          <a:p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 </a:t>
            </a:r>
            <a:endParaRPr lang="zh-CN" altLang="zh-CN" dirty="0">
              <a:latin typeface="Libian SC" charset="-122"/>
              <a:ea typeface="Libian SC" charset="-122"/>
              <a:cs typeface="Libian SC" charset="-122"/>
            </a:endParaRPr>
          </a:p>
          <a:p>
            <a:pPr algn="ctr"/>
            <a:r>
              <a:rPr lang="en-US" altLang="zh-CN" sz="2800" dirty="0">
                <a:latin typeface="Libian SC" charset="-122"/>
                <a:ea typeface="Libian SC" charset="-122"/>
                <a:cs typeface="Libian SC" charset="-122"/>
              </a:rPr>
              <a:t> </a:t>
            </a:r>
            <a:endParaRPr lang="zh-CN" altLang="zh-CN" sz="2800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en-US" altLang="zh-CN" sz="2800" dirty="0">
                <a:latin typeface="Libian SC" charset="-122"/>
                <a:ea typeface="Libian SC" charset="-122"/>
                <a:cs typeface="Libian SC" charset="-122"/>
              </a:rPr>
              <a:t>William </a:t>
            </a:r>
            <a:r>
              <a:rPr lang="en-US" altLang="zh-CN" sz="2800" dirty="0" err="1">
                <a:latin typeface="Libian SC" charset="-122"/>
                <a:ea typeface="Libian SC" charset="-122"/>
                <a:cs typeface="Libian SC" charset="-122"/>
              </a:rPr>
              <a:t>K.Frankena</a:t>
            </a:r>
            <a:r>
              <a:rPr lang="en-US" altLang="zh-CN" sz="2800" dirty="0">
                <a:latin typeface="Libian SC" charset="-122"/>
                <a:ea typeface="Libian SC" charset="-122"/>
                <a:cs typeface="Libian SC" charset="-122"/>
              </a:rPr>
              <a:t> </a:t>
            </a:r>
            <a:r>
              <a:rPr lang="zh-TW" altLang="zh-CN" sz="2800" dirty="0">
                <a:latin typeface="Libian SC" charset="-122"/>
                <a:ea typeface="Libian SC" charset="-122"/>
                <a:cs typeface="Libian SC" charset="-122"/>
              </a:rPr>
              <a:t>在</a:t>
            </a:r>
            <a:r>
              <a:rPr lang="en-US" altLang="zh-CN" sz="2800" dirty="0" err="1">
                <a:latin typeface="Libian SC" charset="-122"/>
                <a:ea typeface="Libian SC" charset="-122"/>
                <a:cs typeface="Libian SC" charset="-122"/>
              </a:rPr>
              <a:t>Analytische</a:t>
            </a:r>
            <a:r>
              <a:rPr lang="en-US" altLang="zh-CN" sz="2800" dirty="0">
                <a:latin typeface="Libian SC" charset="-122"/>
                <a:ea typeface="Libian SC" charset="-122"/>
                <a:cs typeface="Libian SC" charset="-122"/>
              </a:rPr>
              <a:t> </a:t>
            </a:r>
            <a:r>
              <a:rPr lang="en-US" altLang="zh-CN" sz="2800" dirty="0" err="1">
                <a:latin typeface="Libian SC" charset="-122"/>
                <a:ea typeface="Libian SC" charset="-122"/>
                <a:cs typeface="Libian SC" charset="-122"/>
              </a:rPr>
              <a:t>Ethik</a:t>
            </a:r>
            <a:r>
              <a:rPr lang="zh-CN" altLang="zh-CN" sz="2800" dirty="0">
                <a:latin typeface="Libian SC" charset="-122"/>
                <a:ea typeface="Libian SC" charset="-122"/>
                <a:cs typeface="Libian SC" charset="-122"/>
              </a:rPr>
              <a:t>中</a:t>
            </a:r>
            <a:r>
              <a:rPr lang="zh-TW" altLang="zh-CN" sz="2800" dirty="0">
                <a:latin typeface="Libian SC" charset="-122"/>
                <a:ea typeface="Libian SC" charset="-122"/>
                <a:cs typeface="Libian SC" charset="-122"/>
              </a:rPr>
              <a:t>說：</a:t>
            </a:r>
            <a:endParaRPr lang="zh-CN" altLang="zh-CN" sz="2800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en-US" altLang="zh-CN" sz="2800" dirty="0">
                <a:latin typeface="Libian SC" charset="-122"/>
                <a:ea typeface="Libian SC" charset="-122"/>
                <a:cs typeface="Libian SC" charset="-122"/>
              </a:rPr>
              <a:t> </a:t>
            </a:r>
            <a:endParaRPr lang="zh-CN" altLang="zh-CN" sz="2800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zh-CN" altLang="en-US" sz="2800" dirty="0" smtClean="0">
                <a:latin typeface="Libian SC" charset="-122"/>
                <a:ea typeface="Libian SC" charset="-122"/>
                <a:cs typeface="Libian SC" charset="-122"/>
              </a:rPr>
              <a:t>        </a:t>
            </a:r>
            <a:r>
              <a:rPr lang="en-US" altLang="zh-CN" sz="2800" dirty="0" smtClean="0">
                <a:latin typeface="Libian SC" charset="-122"/>
                <a:ea typeface="Libian SC" charset="-122"/>
                <a:cs typeface="Libian SC" charset="-122"/>
              </a:rPr>
              <a:t>“</a:t>
            </a:r>
            <a:r>
              <a:rPr lang="zh-TW" altLang="zh-CN" sz="2800" dirty="0">
                <a:latin typeface="Libian SC" charset="-122"/>
                <a:ea typeface="Libian SC" charset="-122"/>
                <a:cs typeface="Libian SC" charset="-122"/>
              </a:rPr>
              <a:t>我們必須區分兩種功利主義：行為功利</a:t>
            </a:r>
            <a:r>
              <a:rPr lang="zh-TW" altLang="zh-CN" sz="2800" dirty="0" smtClean="0">
                <a:latin typeface="Libian SC" charset="-122"/>
                <a:ea typeface="Libian SC" charset="-122"/>
                <a:cs typeface="Libian SC" charset="-122"/>
              </a:rPr>
              <a:t>主義</a:t>
            </a:r>
            <a:r>
              <a:rPr lang="zh-CN" altLang="en-US" sz="2800" dirty="0" smtClean="0">
                <a:latin typeface="Libian SC" charset="-122"/>
                <a:ea typeface="Libian SC" charset="-122"/>
                <a:cs typeface="Libian SC" charset="-122"/>
              </a:rPr>
              <a:t>   </a:t>
            </a:r>
            <a:r>
              <a:rPr lang="zh-TW" altLang="zh-CN" sz="2800" dirty="0" smtClean="0">
                <a:latin typeface="Libian SC" charset="-122"/>
                <a:ea typeface="Libian SC" charset="-122"/>
                <a:cs typeface="Libian SC" charset="-122"/>
              </a:rPr>
              <a:t>（</a:t>
            </a:r>
            <a:r>
              <a:rPr lang="en-US" altLang="zh-CN" sz="2800" dirty="0" err="1">
                <a:latin typeface="Libian SC" charset="-122"/>
                <a:ea typeface="Libian SC" charset="-122"/>
                <a:cs typeface="Libian SC" charset="-122"/>
              </a:rPr>
              <a:t>Handlungsutilitarismus</a:t>
            </a:r>
            <a:r>
              <a:rPr lang="zh-TW" altLang="zh-CN" sz="2800" dirty="0">
                <a:latin typeface="Libian SC" charset="-122"/>
                <a:ea typeface="Libian SC" charset="-122"/>
                <a:cs typeface="Libian SC" charset="-122"/>
              </a:rPr>
              <a:t>）和規則功利主義</a:t>
            </a:r>
            <a:r>
              <a:rPr lang="en-US" altLang="zh-CN" sz="2800" dirty="0">
                <a:latin typeface="Libian SC" charset="-122"/>
                <a:ea typeface="Libian SC" charset="-122"/>
                <a:cs typeface="Libian SC" charset="-122"/>
              </a:rPr>
              <a:t>(</a:t>
            </a:r>
            <a:r>
              <a:rPr lang="en-US" altLang="zh-CN" sz="2800" dirty="0" err="1">
                <a:latin typeface="Libian SC" charset="-122"/>
                <a:ea typeface="Libian SC" charset="-122"/>
                <a:cs typeface="Libian SC" charset="-122"/>
              </a:rPr>
              <a:t>Regelutilitarismus</a:t>
            </a:r>
            <a:r>
              <a:rPr lang="en-US" altLang="zh-CN" sz="2800" dirty="0">
                <a:latin typeface="Libian SC" charset="-122"/>
                <a:ea typeface="Libian SC" charset="-122"/>
                <a:cs typeface="Libian SC" charset="-122"/>
              </a:rPr>
              <a:t>)</a:t>
            </a:r>
            <a:r>
              <a:rPr lang="zh-CN" altLang="zh-CN" sz="2800" dirty="0">
                <a:latin typeface="Libian SC" charset="-122"/>
                <a:ea typeface="Libian SC" charset="-122"/>
                <a:cs typeface="Libian SC" charset="-122"/>
              </a:rPr>
              <a:t>。</a:t>
            </a:r>
            <a:r>
              <a:rPr lang="zh-TW" altLang="zh-CN" sz="2800" dirty="0">
                <a:latin typeface="Libian SC" charset="-122"/>
                <a:ea typeface="Libian SC" charset="-122"/>
                <a:cs typeface="Libian SC" charset="-122"/>
              </a:rPr>
              <a:t>行為功利主義的觀點是：人</a:t>
            </a:r>
            <a:r>
              <a:rPr lang="zh-CN" altLang="zh-CN" sz="2800" dirty="0">
                <a:latin typeface="Libian SC" charset="-122"/>
                <a:ea typeface="Libian SC" charset="-122"/>
                <a:cs typeface="Libian SC" charset="-122"/>
              </a:rPr>
              <a:t>应该一般（</a:t>
            </a:r>
            <a:r>
              <a:rPr lang="en-US" altLang="zh-CN" sz="2800" dirty="0" err="1">
                <a:latin typeface="Libian SC" charset="-122"/>
                <a:ea typeface="Libian SC" charset="-122"/>
                <a:cs typeface="Libian SC" charset="-122"/>
              </a:rPr>
              <a:t>im</a:t>
            </a:r>
            <a:r>
              <a:rPr lang="en-US" altLang="zh-CN" sz="2800" dirty="0">
                <a:latin typeface="Libian SC" charset="-122"/>
                <a:ea typeface="Libian SC" charset="-122"/>
                <a:cs typeface="Libian SC" charset="-122"/>
              </a:rPr>
              <a:t> </a:t>
            </a:r>
            <a:r>
              <a:rPr lang="en-US" altLang="zh-CN" sz="2800" dirty="0" err="1">
                <a:latin typeface="Libian SC" charset="-122"/>
                <a:ea typeface="Libian SC" charset="-122"/>
                <a:cs typeface="Libian SC" charset="-122"/>
              </a:rPr>
              <a:t>allgemeinen</a:t>
            </a:r>
            <a:r>
              <a:rPr lang="zh-CN" altLang="zh-CN" sz="2800" dirty="0">
                <a:latin typeface="Libian SC" charset="-122"/>
                <a:ea typeface="Libian SC" charset="-122"/>
                <a:cs typeface="Libian SC" charset="-122"/>
              </a:rPr>
              <a:t>）</a:t>
            </a:r>
            <a:r>
              <a:rPr lang="en-US" altLang="zh-CN" sz="2800" dirty="0">
                <a:latin typeface="Libian SC" charset="-122"/>
                <a:ea typeface="Libian SC" charset="-122"/>
                <a:cs typeface="Libian SC" charset="-122"/>
              </a:rPr>
              <a:t>(</a:t>
            </a:r>
            <a:r>
              <a:rPr lang="zh-TW" altLang="zh-CN" sz="2800" dirty="0">
                <a:latin typeface="Libian SC" charset="-122"/>
                <a:ea typeface="Libian SC" charset="-122"/>
                <a:cs typeface="Libian SC" charset="-122"/>
              </a:rPr>
              <a:t>至少在可行的限度內</a:t>
            </a:r>
            <a:r>
              <a:rPr lang="en-US" altLang="zh-CN" sz="2800" dirty="0">
                <a:latin typeface="Libian SC" charset="-122"/>
                <a:ea typeface="Libian SC" charset="-122"/>
                <a:cs typeface="Libian SC" charset="-122"/>
              </a:rPr>
              <a:t>)</a:t>
            </a:r>
            <a:r>
              <a:rPr lang="zh-TW" altLang="zh-CN" sz="2800" dirty="0">
                <a:latin typeface="Libian SC" charset="-122"/>
                <a:ea typeface="Libian SC" charset="-122"/>
                <a:cs typeface="Libian SC" charset="-122"/>
              </a:rPr>
              <a:t>在效用性原則的直接吸引（</a:t>
            </a:r>
            <a:r>
              <a:rPr lang="en-US" altLang="zh-CN" sz="2800" dirty="0" err="1">
                <a:latin typeface="Libian SC" charset="-122"/>
                <a:ea typeface="Libian SC" charset="-122"/>
                <a:cs typeface="Libian SC" charset="-122"/>
              </a:rPr>
              <a:t>Heranziehung</a:t>
            </a:r>
            <a:r>
              <a:rPr lang="zh-TW" altLang="zh-CN" sz="2800" dirty="0">
                <a:latin typeface="Libian SC" charset="-122"/>
                <a:ea typeface="Libian SC" charset="-122"/>
                <a:cs typeface="Libian SC" charset="-122"/>
              </a:rPr>
              <a:t>）下決斷什麼是正確的或者合乎義務的。換句話說，人應該試圖發現，哪些可能的行動會招致世上與壞的結果相對的最大善的結果。人必須問自己：我在這一處境中普遍實施的此類行為將有何種結果？</a:t>
            </a:r>
            <a:r>
              <a:rPr lang="en-US" altLang="zh-CN" sz="2800" dirty="0">
                <a:latin typeface="Libian SC" charset="-122"/>
                <a:ea typeface="Libian SC" charset="-122"/>
                <a:cs typeface="Libian SC" charset="-122"/>
              </a:rPr>
              <a:t>”</a:t>
            </a:r>
            <a:endParaRPr lang="zh-CN" altLang="zh-CN" sz="2800" dirty="0">
              <a:latin typeface="Libian SC" charset="-122"/>
              <a:ea typeface="Libian SC" charset="-122"/>
              <a:cs typeface="Libian SC" charset="-122"/>
            </a:endParaRPr>
          </a:p>
          <a:p>
            <a:endParaRPr kumimoji="1" lang="zh-CN" altLang="en-US" dirty="0">
              <a:latin typeface="Libian SC" charset="-122"/>
              <a:ea typeface="Libian SC" charset="-122"/>
              <a:cs typeface="Libian SC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582485" y="1466193"/>
            <a:ext cx="800219" cy="387831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zh-CN" altLang="en-US" sz="4000" dirty="0" smtClean="0">
                <a:solidFill>
                  <a:srgbClr val="0070C0"/>
                </a:solidFill>
                <a:latin typeface="Libian SC" charset="-122"/>
                <a:ea typeface="Libian SC" charset="-122"/>
                <a:cs typeface="Libian SC" charset="-122"/>
              </a:rPr>
              <a:t>功利主义伦理学</a:t>
            </a:r>
            <a:endParaRPr kumimoji="1" lang="zh-CN" altLang="en-US" sz="4000" dirty="0">
              <a:solidFill>
                <a:srgbClr val="0070C0"/>
              </a:solidFill>
              <a:latin typeface="Libian SC" charset="-122"/>
              <a:ea typeface="Libian SC" charset="-122"/>
              <a:cs typeface="Libian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264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副标题 6"/>
          <p:cNvSpPr>
            <a:spLocks noGrp="1"/>
          </p:cNvSpPr>
          <p:nvPr>
            <p:ph type="subTitle" idx="1"/>
          </p:nvPr>
        </p:nvSpPr>
        <p:spPr>
          <a:xfrm>
            <a:off x="669090" y="1466193"/>
            <a:ext cx="7315200" cy="4177862"/>
          </a:xfrm>
        </p:spPr>
        <p:txBody>
          <a:bodyPr>
            <a:normAutofit fontScale="92500" lnSpcReduction="20000"/>
          </a:bodyPr>
          <a:lstStyle/>
          <a:p>
            <a:r>
              <a:rPr lang="zh-CN" altLang="zh-CN" sz="2800" b="1" dirty="0">
                <a:latin typeface="Libian SC" charset="-122"/>
                <a:ea typeface="Libian SC" charset="-122"/>
                <a:cs typeface="Libian SC" charset="-122"/>
              </a:rPr>
              <a:t>行为功利主义面临的主要</a:t>
            </a:r>
            <a:r>
              <a:rPr lang="zh-CN" altLang="zh-CN" sz="2800" b="1" dirty="0" smtClean="0">
                <a:latin typeface="Libian SC" charset="-122"/>
                <a:ea typeface="Libian SC" charset="-122"/>
                <a:cs typeface="Libian SC" charset="-122"/>
              </a:rPr>
              <a:t>困难</a:t>
            </a:r>
            <a:r>
              <a:rPr lang="zh-CN" altLang="en-US" sz="2800" b="1" dirty="0" smtClean="0">
                <a:latin typeface="Libian SC" charset="-122"/>
                <a:ea typeface="Libian SC" charset="-122"/>
                <a:cs typeface="Libian SC" charset="-122"/>
              </a:rPr>
              <a:t>：</a:t>
            </a:r>
          </a:p>
          <a:p>
            <a:endParaRPr lang="zh-CN" altLang="zh-CN" sz="2800" b="1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zh-CN" altLang="en-US" dirty="0" smtClean="0">
                <a:latin typeface="Libian SC" charset="-122"/>
                <a:ea typeface="Libian SC" charset="-122"/>
                <a:cs typeface="Libian SC" charset="-122"/>
              </a:rPr>
              <a:t>        </a:t>
            </a:r>
            <a:r>
              <a:rPr lang="zh-CN" altLang="zh-CN" dirty="0" smtClean="0">
                <a:latin typeface="Libian SC" charset="-122"/>
                <a:ea typeface="Libian SC" charset="-122"/>
                <a:cs typeface="Libian SC" charset="-122"/>
              </a:rPr>
              <a:t>“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當一個行為的效益計算必須依賴於其他人如何行動時，例如，在經濟事務中共同合作的產生性行為，每一個行為的效益必須依賴其他行為是什麼才能決定，如果沒有其他行為的配合，螺絲製造商的生產反而是負面大效益，當然有些機電產品如果沒有螺絲製造業的配合，也會成為一堆廢鐵。這種一個行為的效益必須依賴其他行為決定，最典型的例子就是一般所謂投票者的矛盾。</a:t>
            </a:r>
            <a:r>
              <a:rPr lang="zh-CN" altLang="zh-CN" dirty="0" smtClean="0">
                <a:latin typeface="Libian SC" charset="-122"/>
                <a:ea typeface="Libian SC" charset="-122"/>
                <a:cs typeface="Libian SC" charset="-122"/>
              </a:rPr>
              <a:t>”</a:t>
            </a:r>
            <a:r>
              <a:rPr lang="en-US" altLang="zh-CN" dirty="0" smtClean="0">
                <a:latin typeface="Libian SC" charset="-122"/>
                <a:ea typeface="Libian SC" charset="-122"/>
                <a:cs typeface="Libian SC" charset="-122"/>
              </a:rPr>
              <a:t>[1]</a:t>
            </a:r>
          </a:p>
          <a:p>
            <a:endParaRPr lang="zh-CN" altLang="en-US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en-US" altLang="zh-CN" dirty="0" smtClean="0">
                <a:latin typeface="Libian SC" charset="-122"/>
                <a:ea typeface="Libian SC" charset="-122"/>
                <a:cs typeface="Libian SC" charset="-122"/>
              </a:rPr>
              <a:t>[1]</a:t>
            </a:r>
            <a:r>
              <a:rPr lang="zh-TW" altLang="zh-CN" dirty="0" smtClean="0">
                <a:latin typeface="Libian SC" charset="-122"/>
                <a:ea typeface="Libian SC" charset="-122"/>
                <a:cs typeface="Libian SC" charset="-122"/>
              </a:rPr>
              <a:t>關於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集體行為和投票者的矛盾對行為功利主義構成的難題，可參閱</a:t>
            </a:r>
            <a:r>
              <a:rPr lang="de-DE" altLang="zh-CN" dirty="0">
                <a:latin typeface="Libian SC" charset="-122"/>
                <a:ea typeface="Libian SC" charset="-122"/>
                <a:cs typeface="Libian SC" charset="-122"/>
              </a:rPr>
              <a:t>Alan </a:t>
            </a:r>
            <a:r>
              <a:rPr lang="de-DE" altLang="zh-CN" dirty="0" err="1">
                <a:latin typeface="Libian SC" charset="-122"/>
                <a:ea typeface="Libian SC" charset="-122"/>
                <a:cs typeface="Libian SC" charset="-122"/>
              </a:rPr>
              <a:t>Donagan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，</a:t>
            </a:r>
            <a:r>
              <a:rPr lang="de-DE" altLang="zh-CN" dirty="0">
                <a:latin typeface="Libian SC" charset="-122"/>
                <a:ea typeface="Libian SC" charset="-122"/>
                <a:cs typeface="Libian SC" charset="-122"/>
              </a:rPr>
              <a:t>The </a:t>
            </a:r>
            <a:r>
              <a:rPr lang="de-DE" altLang="zh-CN" dirty="0" err="1">
                <a:latin typeface="Libian SC" charset="-122"/>
                <a:ea typeface="Libian SC" charset="-122"/>
                <a:cs typeface="Libian SC" charset="-122"/>
              </a:rPr>
              <a:t>Theory</a:t>
            </a:r>
            <a:r>
              <a:rPr lang="de-DE" altLang="zh-CN" dirty="0">
                <a:latin typeface="Libian SC" charset="-122"/>
                <a:ea typeface="Libian SC" charset="-122"/>
                <a:cs typeface="Libian SC" charset="-122"/>
              </a:rPr>
              <a:t> </a:t>
            </a:r>
            <a:r>
              <a:rPr lang="de-DE" altLang="zh-CN" dirty="0" err="1">
                <a:latin typeface="Libian SC" charset="-122"/>
                <a:ea typeface="Libian SC" charset="-122"/>
                <a:cs typeface="Libian SC" charset="-122"/>
              </a:rPr>
              <a:t>of</a:t>
            </a:r>
            <a:r>
              <a:rPr lang="de-DE" altLang="zh-CN" dirty="0">
                <a:latin typeface="Libian SC" charset="-122"/>
                <a:ea typeface="Libian SC" charset="-122"/>
                <a:cs typeface="Libian SC" charset="-122"/>
              </a:rPr>
              <a:t> </a:t>
            </a:r>
            <a:r>
              <a:rPr lang="de-DE" altLang="zh-CN" dirty="0" err="1">
                <a:latin typeface="Libian SC" charset="-122"/>
                <a:ea typeface="Libian SC" charset="-122"/>
                <a:cs typeface="Libian SC" charset="-122"/>
              </a:rPr>
              <a:t>Moralty,Chicago</a:t>
            </a:r>
            <a:r>
              <a:rPr lang="de-DE" altLang="zh-CN" dirty="0">
                <a:latin typeface="Libian SC" charset="-122"/>
                <a:ea typeface="Libian SC" charset="-122"/>
                <a:cs typeface="Libian SC" charset="-122"/>
              </a:rPr>
              <a:t> University Press,1977,pp.194-196.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另外可進一步閱讀</a:t>
            </a:r>
            <a:r>
              <a:rPr lang="de-DE" altLang="zh-CN" dirty="0">
                <a:latin typeface="Libian SC" charset="-122"/>
                <a:ea typeface="Libian SC" charset="-122"/>
                <a:cs typeface="Libian SC" charset="-122"/>
              </a:rPr>
              <a:t>David </a:t>
            </a:r>
            <a:r>
              <a:rPr lang="de-DE" altLang="zh-CN" dirty="0" err="1">
                <a:latin typeface="Libian SC" charset="-122"/>
                <a:ea typeface="Libian SC" charset="-122"/>
                <a:cs typeface="Libian SC" charset="-122"/>
              </a:rPr>
              <a:t>Lyons,Forms</a:t>
            </a:r>
            <a:r>
              <a:rPr lang="de-DE" altLang="zh-CN" dirty="0">
                <a:latin typeface="Libian SC" charset="-122"/>
                <a:ea typeface="Libian SC" charset="-122"/>
                <a:cs typeface="Libian SC" charset="-122"/>
              </a:rPr>
              <a:t> </a:t>
            </a:r>
            <a:r>
              <a:rPr lang="de-DE" altLang="zh-CN" dirty="0" err="1">
                <a:latin typeface="Libian SC" charset="-122"/>
                <a:ea typeface="Libian SC" charset="-122"/>
                <a:cs typeface="Libian SC" charset="-122"/>
              </a:rPr>
              <a:t>and</a:t>
            </a:r>
            <a:r>
              <a:rPr lang="de-DE" altLang="zh-CN" dirty="0">
                <a:latin typeface="Libian SC" charset="-122"/>
                <a:ea typeface="Libian SC" charset="-122"/>
                <a:cs typeface="Libian SC" charset="-122"/>
              </a:rPr>
              <a:t> Limits </a:t>
            </a:r>
            <a:r>
              <a:rPr lang="de-DE" altLang="zh-CN" dirty="0" err="1">
                <a:latin typeface="Libian SC" charset="-122"/>
                <a:ea typeface="Libian SC" charset="-122"/>
                <a:cs typeface="Libian SC" charset="-122"/>
              </a:rPr>
              <a:t>of</a:t>
            </a:r>
            <a:r>
              <a:rPr lang="de-DE" altLang="zh-CN" dirty="0">
                <a:latin typeface="Libian SC" charset="-122"/>
                <a:ea typeface="Libian SC" charset="-122"/>
                <a:cs typeface="Libian SC" charset="-122"/>
              </a:rPr>
              <a:t> </a:t>
            </a:r>
            <a:r>
              <a:rPr lang="de-DE" altLang="zh-CN" dirty="0" err="1">
                <a:latin typeface="Libian SC" charset="-122"/>
                <a:ea typeface="Libian SC" charset="-122"/>
                <a:cs typeface="Libian SC" charset="-122"/>
              </a:rPr>
              <a:t>Utilitarism,Oxford</a:t>
            </a:r>
            <a:r>
              <a:rPr lang="de-DE" altLang="zh-CN" dirty="0">
                <a:latin typeface="Libian SC" charset="-122"/>
                <a:ea typeface="Libian SC" charset="-122"/>
                <a:cs typeface="Libian SC" charset="-122"/>
              </a:rPr>
              <a:t> University Press,1965,pp,72-75 </a:t>
            </a:r>
            <a:endParaRPr lang="zh-CN" altLang="zh-CN" dirty="0">
              <a:latin typeface="Libian SC" charset="-122"/>
              <a:ea typeface="Libian SC" charset="-122"/>
              <a:cs typeface="Libian SC" charset="-122"/>
            </a:endParaRPr>
          </a:p>
          <a:p>
            <a:endParaRPr kumimoji="1" lang="zh-CN" altLang="en-US" dirty="0">
              <a:latin typeface="Libian SC" charset="-122"/>
              <a:ea typeface="Libian SC" charset="-122"/>
              <a:cs typeface="Libian SC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582485" y="1466193"/>
            <a:ext cx="800219" cy="387831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zh-CN" altLang="en-US" sz="4000" dirty="0" smtClean="0">
                <a:solidFill>
                  <a:srgbClr val="0070C0"/>
                </a:solidFill>
                <a:latin typeface="Libian SC" charset="-122"/>
                <a:ea typeface="Libian SC" charset="-122"/>
                <a:cs typeface="Libian SC" charset="-122"/>
              </a:rPr>
              <a:t>功利主义伦理学</a:t>
            </a:r>
            <a:endParaRPr kumimoji="1" lang="zh-CN" altLang="en-US" sz="4000" dirty="0">
              <a:solidFill>
                <a:srgbClr val="0070C0"/>
              </a:solidFill>
              <a:latin typeface="Libian SC" charset="-122"/>
              <a:ea typeface="Libian SC" charset="-122"/>
              <a:cs typeface="Libian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283238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副标题 6"/>
          <p:cNvSpPr>
            <a:spLocks noGrp="1"/>
          </p:cNvSpPr>
          <p:nvPr>
            <p:ph type="subTitle" idx="1"/>
          </p:nvPr>
        </p:nvSpPr>
        <p:spPr>
          <a:xfrm>
            <a:off x="784704" y="1191322"/>
            <a:ext cx="7315200" cy="4484264"/>
          </a:xfrm>
        </p:spPr>
        <p:txBody>
          <a:bodyPr>
            <a:normAutofit fontScale="85000" lnSpcReduction="20000"/>
          </a:bodyPr>
          <a:lstStyle/>
          <a:p>
            <a:r>
              <a:rPr lang="en-US" altLang="zh-TW" dirty="0" smtClean="0">
                <a:latin typeface="Libian SC" charset="-122"/>
                <a:ea typeface="Libian SC" charset="-122"/>
                <a:cs typeface="Libian SC" charset="-122"/>
              </a:rPr>
              <a:t>        </a:t>
            </a:r>
            <a:r>
              <a:rPr lang="zh-TW" altLang="zh-CN" sz="3300" dirty="0" smtClean="0">
                <a:latin typeface="Libian SC" charset="-122"/>
                <a:ea typeface="Libian SC" charset="-122"/>
                <a:cs typeface="Libian SC" charset="-122"/>
              </a:rPr>
              <a:t>規則</a:t>
            </a:r>
            <a:r>
              <a:rPr lang="zh-TW" altLang="zh-CN" sz="3300" dirty="0">
                <a:latin typeface="Libian SC" charset="-122"/>
                <a:ea typeface="Libian SC" charset="-122"/>
                <a:cs typeface="Libian SC" charset="-122"/>
              </a:rPr>
              <a:t>功利主義是另一種</a:t>
            </a:r>
            <a:r>
              <a:rPr lang="zh-TW" altLang="zh-CN" sz="3300" dirty="0" smtClean="0">
                <a:latin typeface="Libian SC" charset="-122"/>
                <a:ea typeface="Libian SC" charset="-122"/>
                <a:cs typeface="Libian SC" charset="-122"/>
              </a:rPr>
              <a:t>觀點</a:t>
            </a:r>
            <a:r>
              <a:rPr lang="en-US" altLang="zh-TW" sz="3300" dirty="0" smtClean="0">
                <a:latin typeface="Libian SC" charset="-122"/>
                <a:ea typeface="Libian SC" charset="-122"/>
                <a:cs typeface="Libian SC" charset="-122"/>
              </a:rPr>
              <a:t>:</a:t>
            </a:r>
          </a:p>
          <a:p>
            <a:r>
              <a:rPr lang="en-US" altLang="zh-CN" dirty="0" smtClean="0">
                <a:latin typeface="Libian SC" charset="-122"/>
                <a:ea typeface="Libian SC" charset="-122"/>
                <a:cs typeface="Libian SC" charset="-122"/>
              </a:rPr>
              <a:t>        “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如同規則道義論的解釋一樣，規則功利主義也強調規則對於道德的中心作用，並堅持，－－如果說不總是，卻也是普遍地如此－－同一個規則相一致地做出具體的道德決斷（如要說真話的規則），而不考慮在所涉及的處境中何種另外的行為選擇有最好的結果。但與道義論的觀點不同在於，規則功利主義進一步要求，一直如此地選擇規則，使得它能達到最大的普遍的福。這就是說，問題不再意味著，何種行為具有最大的效用，而是何種規則具有最大的效用。如果我們要考慮到一種行動，那我們應該不是要問自己，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‘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如果我在這種情況下要這樣行動，將會是什麼後果？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’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，而是要問，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‘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假如每個人在此類情況下這樣行動，真有後果嗎？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’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這是一個事實上在我們的道德考慮中經常對我們自己提出的問題。</a:t>
            </a:r>
            <a:endParaRPr lang="zh-CN" altLang="zh-CN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en-US" altLang="zh-CN" dirty="0" smtClean="0">
                <a:latin typeface="Libian SC" charset="-122"/>
                <a:ea typeface="Libian SC" charset="-122"/>
                <a:cs typeface="Libian SC" charset="-122"/>
              </a:rPr>
              <a:t>        </a:t>
            </a:r>
            <a:r>
              <a:rPr lang="zh-CN" altLang="zh-CN" dirty="0" smtClean="0">
                <a:latin typeface="Libian SC" charset="-122"/>
                <a:ea typeface="Libian SC" charset="-122"/>
                <a:cs typeface="Libian SC" charset="-122"/>
              </a:rPr>
              <a:t>功利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原則至少在規範的情況下其重要性不在於確定我們的具體義務，而在於確定這些義務所針對的規則。規則的選擇、保持、改變和否定只能基於它們的效用性而作出。效用性原則因此始終是最終的尺度。</a:t>
            </a:r>
            <a:r>
              <a:rPr lang="en-US" altLang="zh-CN" dirty="0" smtClean="0">
                <a:latin typeface="Libian SC" charset="-122"/>
                <a:ea typeface="Libian SC" charset="-122"/>
                <a:cs typeface="Libian SC" charset="-122"/>
              </a:rPr>
              <a:t>”[2]</a:t>
            </a:r>
            <a:endParaRPr lang="zh-CN" altLang="zh-CN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en-US" altLang="zh-CN" dirty="0" smtClean="0">
                <a:latin typeface="Libian SC" charset="-122"/>
                <a:ea typeface="Libian SC" charset="-122"/>
                <a:cs typeface="Libian SC" charset="-122"/>
              </a:rPr>
              <a:t>[2]William </a:t>
            </a:r>
            <a:r>
              <a:rPr lang="en-US" altLang="zh-CN" dirty="0" err="1">
                <a:latin typeface="Libian SC" charset="-122"/>
                <a:ea typeface="Libian SC" charset="-122"/>
                <a:cs typeface="Libian SC" charset="-122"/>
              </a:rPr>
              <a:t>K.Frankena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 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：</a:t>
            </a:r>
            <a:r>
              <a:rPr lang="en-US" altLang="zh-CN" dirty="0" err="1">
                <a:latin typeface="Libian SC" charset="-122"/>
                <a:ea typeface="Libian SC" charset="-122"/>
                <a:cs typeface="Libian SC" charset="-122"/>
              </a:rPr>
              <a:t>Analytische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 </a:t>
            </a:r>
            <a:r>
              <a:rPr lang="en-US" altLang="zh-CN" dirty="0" err="1">
                <a:latin typeface="Libian SC" charset="-122"/>
                <a:ea typeface="Libian SC" charset="-122"/>
                <a:cs typeface="Libian SC" charset="-122"/>
              </a:rPr>
              <a:t>Ethik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，</a:t>
            </a:r>
            <a:r>
              <a:rPr lang="en-US" altLang="zh-CN" dirty="0" err="1">
                <a:latin typeface="Libian SC" charset="-122"/>
                <a:ea typeface="Libian SC" charset="-122"/>
                <a:cs typeface="Libian SC" charset="-122"/>
              </a:rPr>
              <a:t>dtv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 Wissenschft,4.auflage Mai 1986,s.55-56</a:t>
            </a:r>
            <a:endParaRPr lang="zh-CN" altLang="zh-CN" dirty="0">
              <a:latin typeface="Libian SC" charset="-122"/>
              <a:ea typeface="Libian SC" charset="-122"/>
              <a:cs typeface="Libian SC" charset="-122"/>
            </a:endParaRPr>
          </a:p>
          <a:p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582485" y="1466193"/>
            <a:ext cx="800219" cy="387831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zh-CN" altLang="en-US" sz="4000" dirty="0" smtClean="0">
                <a:solidFill>
                  <a:srgbClr val="0070C0"/>
                </a:solidFill>
                <a:latin typeface="Libian SC" charset="-122"/>
                <a:ea typeface="Libian SC" charset="-122"/>
                <a:cs typeface="Libian SC" charset="-122"/>
              </a:rPr>
              <a:t>功利主义伦理学</a:t>
            </a:r>
            <a:endParaRPr kumimoji="1" lang="zh-CN" altLang="en-US" sz="4000" dirty="0">
              <a:solidFill>
                <a:srgbClr val="0070C0"/>
              </a:solidFill>
              <a:latin typeface="Libian SC" charset="-122"/>
              <a:ea typeface="Libian SC" charset="-122"/>
              <a:cs typeface="Libian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6229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副标题 6"/>
          <p:cNvSpPr>
            <a:spLocks noGrp="1"/>
          </p:cNvSpPr>
          <p:nvPr>
            <p:ph type="subTitle" idx="1"/>
          </p:nvPr>
        </p:nvSpPr>
        <p:spPr>
          <a:xfrm>
            <a:off x="826746" y="1243873"/>
            <a:ext cx="7315200" cy="4263547"/>
          </a:xfrm>
        </p:spPr>
        <p:txBody>
          <a:bodyPr>
            <a:normAutofit fontScale="92500" lnSpcReduction="10000"/>
          </a:bodyPr>
          <a:lstStyle/>
          <a:p>
            <a:r>
              <a:rPr lang="zh-CN" altLang="zh-CN" sz="3500" b="1" dirty="0">
                <a:latin typeface="Libian SC" charset="-122"/>
                <a:ea typeface="Libian SC" charset="-122"/>
                <a:cs typeface="Libian SC" charset="-122"/>
              </a:rPr>
              <a:t>当代正义论中的功利主义</a:t>
            </a:r>
            <a:r>
              <a:rPr lang="zh-CN" altLang="zh-CN" sz="3500" b="1" dirty="0" smtClean="0">
                <a:latin typeface="Libian SC" charset="-122"/>
                <a:ea typeface="Libian SC" charset="-122"/>
                <a:cs typeface="Libian SC" charset="-122"/>
              </a:rPr>
              <a:t>基础</a:t>
            </a:r>
            <a:r>
              <a:rPr lang="en-US" altLang="zh-CN" sz="3500" b="1" dirty="0" smtClean="0">
                <a:latin typeface="Libian SC" charset="-122"/>
                <a:ea typeface="Libian SC" charset="-122"/>
                <a:cs typeface="Libian SC" charset="-122"/>
              </a:rPr>
              <a:t>:</a:t>
            </a:r>
            <a:endParaRPr lang="zh-CN" altLang="zh-CN" sz="3500" b="1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 </a:t>
            </a:r>
            <a:endParaRPr lang="zh-CN" altLang="zh-CN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en-US" altLang="zh-CN" dirty="0" smtClean="0">
                <a:latin typeface="Libian SC" charset="-122"/>
                <a:ea typeface="Libian SC" charset="-122"/>
                <a:cs typeface="Libian SC" charset="-122"/>
              </a:rPr>
              <a:t>        </a:t>
            </a:r>
            <a:r>
              <a:rPr lang="zh-CN" altLang="zh-CN" dirty="0" smtClean="0">
                <a:latin typeface="Libian SC" charset="-122"/>
                <a:ea typeface="Libian SC" charset="-122"/>
                <a:cs typeface="Libian SC" charset="-122"/>
              </a:rPr>
              <a:t>“</a:t>
            </a:r>
            <a:r>
              <a:rPr lang="zh-CN" altLang="zh-CN" dirty="0">
                <a:latin typeface="Libian SC" charset="-122"/>
                <a:ea typeface="Libian SC" charset="-122"/>
                <a:cs typeface="Libian SC" charset="-122"/>
              </a:rPr>
              <a:t>功利主義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在我們時代的道德哲學中佔據著一個中心位置。但是，這並非多數人所持有的觀點；事實上，願意宣稱自己是功利主義的人少之又少。但是，對絕大多數人來說，當他們想要給自己的道德信念以理論解釋時，功利主義又是他們不由自主地會轉向的觀點。在道德哲學內部，它代表著一種人們欲避免之就須克服之的立場。儘管行動功利主義的含義與人們牢固持有的道德信念有著天壤之別，而規則功利主義作為功利主義最常見的另一種表達，又讓人感到不過是不牢靠的妥協，情況卻還是如此。</a:t>
            </a:r>
            <a:r>
              <a:rPr lang="en-US" altLang="zh-CN" dirty="0" smtClean="0">
                <a:latin typeface="Libian SC" charset="-122"/>
                <a:ea typeface="Libian SC" charset="-122"/>
                <a:cs typeface="Libian SC" charset="-122"/>
              </a:rPr>
              <a:t>”[3]</a:t>
            </a:r>
            <a:endParaRPr lang="zh-CN" altLang="zh-CN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en-US" altLang="zh-TW" dirty="0" smtClean="0">
                <a:latin typeface="Libian SC" charset="-122"/>
                <a:ea typeface="Libian SC" charset="-122"/>
                <a:cs typeface="Libian SC" charset="-122"/>
              </a:rPr>
              <a:t>[3]</a:t>
            </a:r>
            <a:r>
              <a:rPr lang="zh-TW" altLang="zh-CN" dirty="0" smtClean="0">
                <a:latin typeface="Libian SC" charset="-122"/>
                <a:ea typeface="Libian SC" charset="-122"/>
                <a:cs typeface="Libian SC" charset="-122"/>
              </a:rPr>
              <a:t>「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美」斯凱倫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(</a:t>
            </a:r>
            <a:r>
              <a:rPr lang="en-US" altLang="zh-CN" dirty="0" err="1">
                <a:latin typeface="Libian SC" charset="-122"/>
                <a:ea typeface="Libian SC" charset="-122"/>
                <a:cs typeface="Libian SC" charset="-122"/>
              </a:rPr>
              <a:t>T.M.Scanlon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):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《契約主義與功利主義》，載於阿瑪迪亞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.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森和柏納德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.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威廉姆斯主編：《超越功利主義》，梁捷等譯，復旦大學出版社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2011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年版，第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105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頁。</a:t>
            </a:r>
            <a:endParaRPr lang="zh-CN" altLang="zh-CN" dirty="0">
              <a:latin typeface="Libian SC" charset="-122"/>
              <a:ea typeface="Libian SC" charset="-122"/>
              <a:cs typeface="Libian SC" charset="-122"/>
            </a:endParaRPr>
          </a:p>
          <a:p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582485" y="1466193"/>
            <a:ext cx="800219" cy="387831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zh-CN" altLang="en-US" sz="4000" dirty="0" smtClean="0">
                <a:solidFill>
                  <a:srgbClr val="0070C0"/>
                </a:solidFill>
                <a:latin typeface="Libian SC" charset="-122"/>
                <a:ea typeface="Libian SC" charset="-122"/>
                <a:cs typeface="Libian SC" charset="-122"/>
              </a:rPr>
              <a:t>功利主义伦理学</a:t>
            </a:r>
            <a:endParaRPr kumimoji="1" lang="zh-CN" altLang="en-US" sz="4000" dirty="0">
              <a:solidFill>
                <a:srgbClr val="0070C0"/>
              </a:solidFill>
              <a:latin typeface="Libian SC" charset="-122"/>
              <a:ea typeface="Libian SC" charset="-122"/>
              <a:cs typeface="Libian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0741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副标题 6"/>
          <p:cNvSpPr>
            <a:spLocks noGrp="1"/>
          </p:cNvSpPr>
          <p:nvPr>
            <p:ph type="subTitle" idx="1"/>
          </p:nvPr>
        </p:nvSpPr>
        <p:spPr>
          <a:xfrm>
            <a:off x="784705" y="1226281"/>
            <a:ext cx="7315200" cy="4358140"/>
          </a:xfrm>
        </p:spPr>
        <p:txBody>
          <a:bodyPr>
            <a:normAutofit/>
          </a:bodyPr>
          <a:lstStyle/>
          <a:p>
            <a:r>
              <a:rPr lang="zh-CN" altLang="zh-CN" sz="4000" b="1" dirty="0">
                <a:latin typeface="Libian SC" charset="-122"/>
                <a:ea typeface="Libian SC" charset="-122"/>
                <a:cs typeface="Libian SC" charset="-122"/>
              </a:rPr>
              <a:t>参考书目</a:t>
            </a:r>
            <a:r>
              <a:rPr lang="zh-CN" altLang="zh-CN" sz="4000" b="1" dirty="0" smtClean="0">
                <a:latin typeface="Libian SC" charset="-122"/>
                <a:ea typeface="Libian SC" charset="-122"/>
                <a:cs typeface="Libian SC" charset="-122"/>
              </a:rPr>
              <a:t>：</a:t>
            </a:r>
            <a:endParaRPr lang="en-US" altLang="zh-CN" sz="4000" b="1" dirty="0" smtClean="0">
              <a:latin typeface="Libian SC" charset="-122"/>
              <a:ea typeface="Libian SC" charset="-122"/>
              <a:cs typeface="Libian SC" charset="-122"/>
            </a:endParaRPr>
          </a:p>
          <a:p>
            <a:endParaRPr lang="zh-CN" altLang="zh-CN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en-US" altLang="zh-CN" dirty="0" smtClean="0">
                <a:latin typeface="Libian SC" charset="-122"/>
                <a:ea typeface="Libian SC" charset="-122"/>
                <a:cs typeface="Libian SC" charset="-122"/>
              </a:rPr>
              <a:t>1</a:t>
            </a:r>
            <a:r>
              <a:rPr lang="zh-CN" altLang="en-US" dirty="0" smtClean="0">
                <a:latin typeface="Libian SC" charset="-122"/>
                <a:ea typeface="Libian SC" charset="-122"/>
                <a:cs typeface="Libian SC" charset="-122"/>
              </a:rPr>
              <a:t>、</a:t>
            </a:r>
            <a:r>
              <a:rPr lang="zh-CN" altLang="zh-CN" dirty="0" smtClean="0">
                <a:latin typeface="Libian SC" charset="-122"/>
                <a:ea typeface="Libian SC" charset="-122"/>
                <a:cs typeface="Libian SC" charset="-122"/>
              </a:rPr>
              <a:t>【</a:t>
            </a:r>
            <a:r>
              <a:rPr lang="zh-CN" altLang="zh-CN" dirty="0">
                <a:latin typeface="Libian SC" charset="-122"/>
                <a:ea typeface="Libian SC" charset="-122"/>
                <a:cs typeface="Libian SC" charset="-122"/>
              </a:rPr>
              <a:t>英】约翰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.</a:t>
            </a:r>
            <a:r>
              <a:rPr lang="zh-CN" altLang="zh-CN" dirty="0">
                <a:latin typeface="Libian SC" charset="-122"/>
                <a:ea typeface="Libian SC" charset="-122"/>
                <a:cs typeface="Libian SC" charset="-122"/>
              </a:rPr>
              <a:t>穆勒：《功利主义》，徐大建译，上海世纪出版集团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2008</a:t>
            </a:r>
            <a:r>
              <a:rPr lang="zh-CN" altLang="zh-CN" dirty="0">
                <a:latin typeface="Libian SC" charset="-122"/>
                <a:ea typeface="Libian SC" charset="-122"/>
                <a:cs typeface="Libian SC" charset="-122"/>
              </a:rPr>
              <a:t>年版。</a:t>
            </a:r>
          </a:p>
          <a:p>
            <a:r>
              <a:rPr lang="en-US" altLang="zh-CN" dirty="0" smtClean="0">
                <a:latin typeface="Libian SC" charset="-122"/>
                <a:ea typeface="Libian SC" charset="-122"/>
                <a:cs typeface="Libian SC" charset="-122"/>
              </a:rPr>
              <a:t>2</a:t>
            </a:r>
            <a:r>
              <a:rPr lang="zh-CN" altLang="en-US" dirty="0" smtClean="0">
                <a:latin typeface="Libian SC" charset="-122"/>
                <a:ea typeface="Libian SC" charset="-122"/>
                <a:cs typeface="Libian SC" charset="-122"/>
              </a:rPr>
              <a:t>、</a:t>
            </a:r>
            <a:r>
              <a:rPr lang="zh-CN" altLang="zh-CN" dirty="0" smtClean="0">
                <a:latin typeface="Libian SC" charset="-122"/>
                <a:ea typeface="Libian SC" charset="-122"/>
                <a:cs typeface="Libian SC" charset="-122"/>
              </a:rPr>
              <a:t>【</a:t>
            </a:r>
            <a:r>
              <a:rPr lang="zh-CN" altLang="zh-CN" dirty="0">
                <a:latin typeface="Libian SC" charset="-122"/>
                <a:ea typeface="Libian SC" charset="-122"/>
                <a:cs typeface="Libian SC" charset="-122"/>
              </a:rPr>
              <a:t>美】斯玛特：《功利主义：赞成与反对》，参见邓安庆主编：《当代哲学经典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—</a:t>
            </a:r>
            <a:r>
              <a:rPr lang="zh-CN" altLang="zh-CN" dirty="0">
                <a:latin typeface="Libian SC" charset="-122"/>
                <a:ea typeface="Libian SC" charset="-122"/>
                <a:cs typeface="Libian SC" charset="-122"/>
              </a:rPr>
              <a:t>伦理学卷》，北京师范大学出版社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2014</a:t>
            </a:r>
            <a:r>
              <a:rPr lang="zh-CN" altLang="zh-CN" dirty="0">
                <a:latin typeface="Libian SC" charset="-122"/>
                <a:ea typeface="Libian SC" charset="-122"/>
                <a:cs typeface="Libian SC" charset="-122"/>
              </a:rPr>
              <a:t>年版，第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185-217</a:t>
            </a:r>
            <a:r>
              <a:rPr lang="zh-CN" altLang="zh-CN" dirty="0">
                <a:latin typeface="Libian SC" charset="-122"/>
                <a:ea typeface="Libian SC" charset="-122"/>
                <a:cs typeface="Libian SC" charset="-122"/>
              </a:rPr>
              <a:t>页。</a:t>
            </a:r>
          </a:p>
          <a:p>
            <a:r>
              <a:rPr lang="en-US" altLang="zh-CN" dirty="0" smtClean="0">
                <a:latin typeface="Libian SC" charset="-122"/>
                <a:ea typeface="Libian SC" charset="-122"/>
                <a:cs typeface="Libian SC" charset="-122"/>
              </a:rPr>
              <a:t>3</a:t>
            </a:r>
            <a:r>
              <a:rPr lang="zh-CN" altLang="en-US" dirty="0" smtClean="0">
                <a:latin typeface="Libian SC" charset="-122"/>
                <a:ea typeface="Libian SC" charset="-122"/>
                <a:cs typeface="Libian SC" charset="-122"/>
              </a:rPr>
              <a:t>、</a:t>
            </a:r>
            <a:r>
              <a:rPr lang="zh-TW" altLang="zh-CN" dirty="0" smtClean="0">
                <a:latin typeface="Libian SC" charset="-122"/>
                <a:ea typeface="Libian SC" charset="-122"/>
                <a:cs typeface="Libian SC" charset="-122"/>
              </a:rPr>
              <a:t>「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英」阿瑪迪亞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.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森和柏納德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.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威廉姆斯主編：《超越功利主義》，梁捷等譯，復旦大學出版社</a:t>
            </a:r>
            <a:r>
              <a:rPr lang="en-US" altLang="zh-CN" dirty="0">
                <a:latin typeface="Libian SC" charset="-122"/>
                <a:ea typeface="Libian SC" charset="-122"/>
                <a:cs typeface="Libian SC" charset="-122"/>
              </a:rPr>
              <a:t>2011</a:t>
            </a:r>
            <a:r>
              <a:rPr lang="zh-TW" altLang="zh-CN" dirty="0">
                <a:latin typeface="Libian SC" charset="-122"/>
                <a:ea typeface="Libian SC" charset="-122"/>
                <a:cs typeface="Libian SC" charset="-122"/>
              </a:rPr>
              <a:t>年</a:t>
            </a:r>
            <a:r>
              <a:rPr lang="zh-TW" altLang="zh-CN" dirty="0" smtClean="0">
                <a:latin typeface="Libian SC" charset="-122"/>
                <a:ea typeface="Libian SC" charset="-122"/>
                <a:cs typeface="Libian SC" charset="-122"/>
              </a:rPr>
              <a:t>版</a:t>
            </a:r>
            <a:r>
              <a:rPr lang="en-US" altLang="zh-TW" dirty="0" smtClean="0">
                <a:latin typeface="Libian SC" charset="-122"/>
                <a:ea typeface="Libian SC" charset="-122"/>
                <a:cs typeface="Libian SC" charset="-122"/>
              </a:rPr>
              <a:t>.</a:t>
            </a:r>
            <a:endParaRPr lang="zh-CN" altLang="zh-CN" dirty="0">
              <a:latin typeface="Libian SC" charset="-122"/>
              <a:ea typeface="Libian SC" charset="-122"/>
              <a:cs typeface="Libian SC" charset="-122"/>
            </a:endParaRPr>
          </a:p>
          <a:p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582485" y="1466193"/>
            <a:ext cx="800219" cy="387831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zh-CN" altLang="en-US" sz="4000" dirty="0" smtClean="0">
                <a:solidFill>
                  <a:srgbClr val="0070C0"/>
                </a:solidFill>
                <a:latin typeface="Libian SC" charset="-122"/>
                <a:ea typeface="Libian SC" charset="-122"/>
                <a:cs typeface="Libian SC" charset="-122"/>
              </a:rPr>
              <a:t>功利主义伦理学</a:t>
            </a:r>
            <a:endParaRPr kumimoji="1" lang="zh-CN" altLang="en-US" sz="4000" dirty="0">
              <a:solidFill>
                <a:srgbClr val="0070C0"/>
              </a:solidFill>
              <a:latin typeface="Libian SC" charset="-122"/>
              <a:ea typeface="Libian SC" charset="-122"/>
              <a:cs typeface="Libian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1572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582485" y="1466193"/>
            <a:ext cx="800219" cy="387831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zh-CN" altLang="en-US" sz="4000" dirty="0" smtClean="0">
                <a:solidFill>
                  <a:srgbClr val="0070C0"/>
                </a:solidFill>
                <a:latin typeface="Libian SC" charset="-122"/>
                <a:ea typeface="Libian SC" charset="-122"/>
                <a:cs typeface="Libian SC" charset="-122"/>
              </a:rPr>
              <a:t>功利主义伦理学</a:t>
            </a:r>
            <a:endParaRPr kumimoji="1" lang="zh-CN" altLang="en-US" sz="4000" dirty="0">
              <a:solidFill>
                <a:srgbClr val="0070C0"/>
              </a:solidFill>
              <a:latin typeface="Libian SC" charset="-122"/>
              <a:ea typeface="Libian SC" charset="-122"/>
              <a:cs typeface="Libian SC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069389" y="3114480"/>
            <a:ext cx="30893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谢      谢！</a:t>
            </a:r>
            <a:endParaRPr lang="zh-CN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3529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6635" y="1466193"/>
            <a:ext cx="8912772" cy="4677105"/>
          </a:xfrm>
        </p:spPr>
        <p:txBody>
          <a:bodyPr>
            <a:normAutofit fontScale="90000"/>
          </a:bodyPr>
          <a:lstStyle/>
          <a:p>
            <a:r>
              <a:rPr lang="zh-CN" altLang="en-US" sz="2200" dirty="0" smtClean="0"/>
              <a:t/>
            </a:r>
            <a:br>
              <a:rPr lang="zh-CN" altLang="en-US" sz="2200" dirty="0" smtClean="0"/>
            </a:br>
            <a:r>
              <a:rPr lang="zh-CN" altLang="en-US" sz="3100" dirty="0"/>
              <a:t/>
            </a:r>
            <a:br>
              <a:rPr lang="zh-CN" altLang="en-US" sz="3100" dirty="0"/>
            </a:br>
            <a:r>
              <a:rPr lang="zh-CN" altLang="zh-CN" sz="3100" dirty="0" smtClean="0">
                <a:latin typeface="Libian SC" charset="-122"/>
                <a:ea typeface="Libian SC" charset="-122"/>
                <a:cs typeface="Libian SC" charset="-122"/>
              </a:rPr>
              <a:t>一</a:t>
            </a:r>
            <a:r>
              <a:rPr lang="zh-CN" altLang="zh-CN" sz="3100" dirty="0">
                <a:latin typeface="Libian SC" charset="-122"/>
                <a:ea typeface="Libian SC" charset="-122"/>
                <a:cs typeface="Libian SC" charset="-122"/>
              </a:rPr>
              <a:t>、对功利主义的一般误解：自私自利的</a:t>
            </a:r>
            <a:r>
              <a:rPr lang="zh-CN" altLang="zh-CN" sz="3100" dirty="0" smtClean="0">
                <a:latin typeface="Libian SC" charset="-122"/>
                <a:ea typeface="Libian SC" charset="-122"/>
                <a:cs typeface="Libian SC" charset="-122"/>
              </a:rPr>
              <a:t>代名词</a:t>
            </a:r>
            <a:r>
              <a:rPr lang="zh-CN" altLang="en-US" sz="3100" dirty="0" smtClean="0">
                <a:latin typeface="Libian SC" charset="-122"/>
                <a:ea typeface="Libian SC" charset="-122"/>
                <a:cs typeface="Libian SC" charset="-122"/>
              </a:rPr>
              <a:t>；</a:t>
            </a:r>
            <a:br>
              <a:rPr lang="zh-CN" altLang="en-US" sz="3100" dirty="0" smtClean="0">
                <a:latin typeface="Libian SC" charset="-122"/>
                <a:ea typeface="Libian SC" charset="-122"/>
                <a:cs typeface="Libian SC" charset="-122"/>
              </a:rPr>
            </a:br>
            <a:r>
              <a:rPr lang="zh-CN" altLang="en-US" sz="3100" dirty="0" smtClean="0">
                <a:latin typeface="Libian SC" charset="-122"/>
                <a:ea typeface="Libian SC" charset="-122"/>
                <a:cs typeface="Libian SC" charset="-122"/>
              </a:rPr>
              <a:t/>
            </a:r>
            <a:br>
              <a:rPr lang="zh-CN" altLang="en-US" sz="3100" dirty="0" smtClean="0">
                <a:latin typeface="Libian SC" charset="-122"/>
                <a:ea typeface="Libian SC" charset="-122"/>
                <a:cs typeface="Libian SC" charset="-122"/>
              </a:rPr>
            </a:br>
            <a:r>
              <a:rPr lang="zh-CN" altLang="zh-CN" sz="3100" dirty="0">
                <a:latin typeface="Libian SC" charset="-122"/>
                <a:ea typeface="Libian SC" charset="-122"/>
                <a:cs typeface="Libian SC" charset="-122"/>
              </a:rPr>
              <a:t>二、经典</a:t>
            </a:r>
            <a:r>
              <a:rPr lang="en-US" altLang="zh-CN" sz="3100" dirty="0">
                <a:latin typeface="Libian SC" charset="-122"/>
                <a:ea typeface="Libian SC" charset="-122"/>
                <a:cs typeface="Libian SC" charset="-122"/>
              </a:rPr>
              <a:t>“</a:t>
            </a:r>
            <a:r>
              <a:rPr lang="zh-CN" altLang="zh-CN" sz="3100" dirty="0">
                <a:latin typeface="Libian SC" charset="-122"/>
                <a:ea typeface="Libian SC" charset="-122"/>
                <a:cs typeface="Libian SC" charset="-122"/>
              </a:rPr>
              <a:t>功利主义</a:t>
            </a:r>
            <a:r>
              <a:rPr lang="en-US" altLang="zh-CN" sz="3100" dirty="0">
                <a:latin typeface="Libian SC" charset="-122"/>
                <a:ea typeface="Libian SC" charset="-122"/>
                <a:cs typeface="Libian SC" charset="-122"/>
              </a:rPr>
              <a:t>”</a:t>
            </a:r>
            <a:r>
              <a:rPr lang="zh-CN" altLang="zh-CN" sz="3100" dirty="0">
                <a:latin typeface="Libian SC" charset="-122"/>
                <a:ea typeface="Libian SC" charset="-122"/>
                <a:cs typeface="Libian SC" charset="-122"/>
              </a:rPr>
              <a:t>所理解的</a:t>
            </a:r>
            <a:r>
              <a:rPr lang="en-US" altLang="zh-CN" sz="3100" dirty="0">
                <a:latin typeface="Libian SC" charset="-122"/>
                <a:ea typeface="Libian SC" charset="-122"/>
                <a:cs typeface="Libian SC" charset="-122"/>
              </a:rPr>
              <a:t>“</a:t>
            </a:r>
            <a:r>
              <a:rPr lang="zh-CN" altLang="zh-CN" sz="3100" dirty="0">
                <a:latin typeface="Libian SC" charset="-122"/>
                <a:ea typeface="Libian SC" charset="-122"/>
                <a:cs typeface="Libian SC" charset="-122"/>
              </a:rPr>
              <a:t>功利</a:t>
            </a:r>
            <a:r>
              <a:rPr lang="en-US" altLang="zh-CN" sz="3100" dirty="0" smtClean="0">
                <a:latin typeface="Libian SC" charset="-122"/>
                <a:ea typeface="Libian SC" charset="-122"/>
                <a:cs typeface="Libian SC" charset="-122"/>
              </a:rPr>
              <a:t>”</a:t>
            </a:r>
            <a:r>
              <a:rPr lang="zh-CN" altLang="en-US" sz="3100" dirty="0" smtClean="0">
                <a:latin typeface="Libian SC" charset="-122"/>
                <a:ea typeface="Libian SC" charset="-122"/>
                <a:cs typeface="Libian SC" charset="-122"/>
              </a:rPr>
              <a:t>；</a:t>
            </a:r>
            <a:r>
              <a:rPr lang="zh-CN" altLang="zh-CN" sz="3100" dirty="0">
                <a:latin typeface="Libian SC" charset="-122"/>
                <a:ea typeface="Libian SC" charset="-122"/>
                <a:cs typeface="Libian SC" charset="-122"/>
              </a:rPr>
              <a:t/>
            </a:r>
            <a:br>
              <a:rPr lang="zh-CN" altLang="zh-CN" sz="3100" dirty="0">
                <a:latin typeface="Libian SC" charset="-122"/>
                <a:ea typeface="Libian SC" charset="-122"/>
                <a:cs typeface="Libian SC" charset="-122"/>
              </a:rPr>
            </a:br>
            <a:r>
              <a:rPr lang="en-US" altLang="zh-CN" sz="3100" dirty="0">
                <a:latin typeface="Libian SC" charset="-122"/>
                <a:ea typeface="Libian SC" charset="-122"/>
                <a:cs typeface="Libian SC" charset="-122"/>
              </a:rPr>
              <a:t>  </a:t>
            </a:r>
            <a:r>
              <a:rPr lang="zh-CN" altLang="zh-CN" sz="3100" dirty="0">
                <a:latin typeface="Libian SC" charset="-122"/>
                <a:ea typeface="Libian SC" charset="-122"/>
                <a:cs typeface="Libian SC" charset="-122"/>
              </a:rPr>
              <a:t/>
            </a:r>
            <a:br>
              <a:rPr lang="zh-CN" altLang="zh-CN" sz="3100" dirty="0">
                <a:latin typeface="Libian SC" charset="-122"/>
                <a:ea typeface="Libian SC" charset="-122"/>
                <a:cs typeface="Libian SC" charset="-122"/>
              </a:rPr>
            </a:br>
            <a:r>
              <a:rPr lang="zh-CN" altLang="zh-CN" sz="3100" dirty="0">
                <a:latin typeface="Libian SC" charset="-122"/>
                <a:ea typeface="Libian SC" charset="-122"/>
                <a:cs typeface="Libian SC" charset="-122"/>
              </a:rPr>
              <a:t>三</a:t>
            </a:r>
            <a:r>
              <a:rPr lang="zh-TW" altLang="zh-CN" sz="3100" dirty="0">
                <a:latin typeface="Libian SC" charset="-122"/>
                <a:ea typeface="Libian SC" charset="-122"/>
                <a:cs typeface="Libian SC" charset="-122"/>
              </a:rPr>
              <a:t>、</a:t>
            </a:r>
            <a:r>
              <a:rPr lang="zh-CN" altLang="zh-CN" sz="3100" dirty="0">
                <a:latin typeface="Libian SC" charset="-122"/>
                <a:ea typeface="Libian SC" charset="-122"/>
                <a:cs typeface="Libian SC" charset="-122"/>
              </a:rPr>
              <a:t>功利主义的一般</a:t>
            </a:r>
            <a:r>
              <a:rPr lang="zh-CN" altLang="zh-CN" sz="3100" dirty="0" smtClean="0">
                <a:latin typeface="Libian SC" charset="-122"/>
                <a:ea typeface="Libian SC" charset="-122"/>
                <a:cs typeface="Libian SC" charset="-122"/>
              </a:rPr>
              <a:t>魅力</a:t>
            </a:r>
            <a:r>
              <a:rPr lang="zh-CN" altLang="en-US" sz="3100" dirty="0" smtClean="0">
                <a:latin typeface="Libian SC" charset="-122"/>
                <a:ea typeface="Libian SC" charset="-122"/>
                <a:cs typeface="Libian SC" charset="-122"/>
              </a:rPr>
              <a:t>；</a:t>
            </a:r>
            <a:br>
              <a:rPr lang="zh-CN" altLang="en-US" sz="3100" dirty="0" smtClean="0">
                <a:latin typeface="Libian SC" charset="-122"/>
                <a:ea typeface="Libian SC" charset="-122"/>
                <a:cs typeface="Libian SC" charset="-122"/>
              </a:rPr>
            </a:br>
            <a:r>
              <a:rPr lang="zh-CN" altLang="zh-CN" sz="3100" dirty="0">
                <a:latin typeface="Libian SC" charset="-122"/>
                <a:ea typeface="Libian SC" charset="-122"/>
                <a:cs typeface="Libian SC" charset="-122"/>
              </a:rPr>
              <a:t/>
            </a:r>
            <a:br>
              <a:rPr lang="zh-CN" altLang="zh-CN" sz="3100" dirty="0">
                <a:latin typeface="Libian SC" charset="-122"/>
                <a:ea typeface="Libian SC" charset="-122"/>
                <a:cs typeface="Libian SC" charset="-122"/>
              </a:rPr>
            </a:br>
            <a:r>
              <a:rPr lang="zh-TW" altLang="zh-CN" sz="3100" dirty="0">
                <a:latin typeface="Libian SC" charset="-122"/>
                <a:ea typeface="Libian SC" charset="-122"/>
                <a:cs typeface="Libian SC" charset="-122"/>
              </a:rPr>
              <a:t>四 </a:t>
            </a:r>
            <a:r>
              <a:rPr lang="zh-CN" altLang="en-US" sz="3100" dirty="0" smtClean="0">
                <a:latin typeface="Libian SC" charset="-122"/>
                <a:ea typeface="Libian SC" charset="-122"/>
                <a:cs typeface="Libian SC" charset="-122"/>
              </a:rPr>
              <a:t>、</a:t>
            </a:r>
            <a:r>
              <a:rPr lang="zh-TW" altLang="zh-CN" sz="3100" dirty="0" smtClean="0">
                <a:latin typeface="Libian SC" charset="-122"/>
                <a:ea typeface="Libian SC" charset="-122"/>
                <a:cs typeface="Libian SC" charset="-122"/>
              </a:rPr>
              <a:t>兩</a:t>
            </a:r>
            <a:r>
              <a:rPr lang="zh-TW" altLang="zh-CN" sz="3100" dirty="0">
                <a:latin typeface="Libian SC" charset="-122"/>
                <a:ea typeface="Libian SC" charset="-122"/>
                <a:cs typeface="Libian SC" charset="-122"/>
              </a:rPr>
              <a:t>種功利主義的區分：</a:t>
            </a:r>
            <a:r>
              <a:rPr lang="zh-CN" altLang="zh-CN" sz="3100" dirty="0">
                <a:latin typeface="Libian SC" charset="-122"/>
                <a:ea typeface="Libian SC" charset="-122"/>
                <a:cs typeface="Libian SC" charset="-122"/>
              </a:rPr>
              <a:t>行为功利主义</a:t>
            </a:r>
            <a:r>
              <a:rPr lang="zh-TW" altLang="zh-CN" sz="3100" dirty="0">
                <a:latin typeface="Libian SC" charset="-122"/>
                <a:ea typeface="Libian SC" charset="-122"/>
                <a:cs typeface="Libian SC" charset="-122"/>
              </a:rPr>
              <a:t>和</a:t>
            </a:r>
            <a:r>
              <a:rPr lang="zh-CN" altLang="zh-CN" sz="3100" dirty="0">
                <a:latin typeface="Libian SC" charset="-122"/>
                <a:ea typeface="Libian SC" charset="-122"/>
                <a:cs typeface="Libian SC" charset="-122"/>
              </a:rPr>
              <a:t>规则功利</a:t>
            </a:r>
            <a:r>
              <a:rPr lang="zh-CN" altLang="zh-CN" sz="3100" dirty="0" smtClean="0">
                <a:latin typeface="Libian SC" charset="-122"/>
                <a:ea typeface="Libian SC" charset="-122"/>
                <a:cs typeface="Libian SC" charset="-122"/>
              </a:rPr>
              <a:t>主义</a:t>
            </a:r>
            <a:r>
              <a:rPr lang="zh-CN" altLang="en-US" sz="3100" dirty="0" smtClean="0">
                <a:latin typeface="Libian SC" charset="-122"/>
                <a:ea typeface="Libian SC" charset="-122"/>
                <a:cs typeface="Libian SC" charset="-122"/>
              </a:rPr>
              <a:t>。</a:t>
            </a:r>
            <a:r>
              <a:rPr lang="zh-CN" altLang="zh-CN" sz="3100" dirty="0">
                <a:latin typeface="Libian SC" charset="-122"/>
                <a:ea typeface="Libian SC" charset="-122"/>
                <a:cs typeface="Libian SC" charset="-122"/>
              </a:rPr>
              <a:t/>
            </a:r>
            <a:br>
              <a:rPr lang="zh-CN" altLang="zh-CN" sz="3100" dirty="0">
                <a:latin typeface="Libian SC" charset="-122"/>
                <a:ea typeface="Libian SC" charset="-122"/>
                <a:cs typeface="Libian SC" charset="-122"/>
              </a:rPr>
            </a:br>
            <a:r>
              <a:rPr lang="zh-CN" altLang="zh-CN" dirty="0">
                <a:latin typeface="Libian SC" charset="-122"/>
                <a:ea typeface="Libian SC" charset="-122"/>
                <a:cs typeface="Libian SC" charset="-122"/>
              </a:rPr>
              <a:t/>
            </a:r>
            <a:br>
              <a:rPr lang="zh-CN" altLang="zh-CN" dirty="0">
                <a:latin typeface="Libian SC" charset="-122"/>
                <a:ea typeface="Libian SC" charset="-122"/>
                <a:cs typeface="Libian SC" charset="-122"/>
              </a:rPr>
            </a:br>
            <a:endParaRPr kumimoji="1" lang="zh-CN" altLang="en-US" dirty="0">
              <a:latin typeface="Libian SC" charset="-122"/>
              <a:ea typeface="Libian SC" charset="-122"/>
              <a:cs typeface="Libian SC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582485" y="1466193"/>
            <a:ext cx="800219" cy="387831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zh-CN" altLang="en-US" sz="4000" dirty="0" smtClean="0">
                <a:solidFill>
                  <a:srgbClr val="0070C0"/>
                </a:solidFill>
                <a:latin typeface="Libian SC" charset="-122"/>
                <a:ea typeface="Libian SC" charset="-122"/>
                <a:cs typeface="Libian SC" charset="-122"/>
              </a:rPr>
              <a:t>功利主义伦理学</a:t>
            </a:r>
            <a:endParaRPr kumimoji="1" lang="zh-CN" altLang="en-US" sz="4000" dirty="0">
              <a:solidFill>
                <a:srgbClr val="0070C0"/>
              </a:solidFill>
              <a:latin typeface="Libian SC" charset="-122"/>
              <a:ea typeface="Libian SC" charset="-122"/>
              <a:cs typeface="Libian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8380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15311" y="672660"/>
            <a:ext cx="8555419" cy="5192111"/>
          </a:xfrm>
        </p:spPr>
        <p:txBody>
          <a:bodyPr>
            <a:noAutofit/>
          </a:bodyPr>
          <a:lstStyle/>
          <a:p>
            <a:r>
              <a:rPr lang="zh-CN" altLang="en-US" sz="2800" dirty="0">
                <a:latin typeface="Libian SC" charset="-122"/>
                <a:ea typeface="Libian SC" charset="-122"/>
                <a:cs typeface="Libian SC" charset="-122"/>
              </a:rPr>
              <a:t/>
            </a:r>
            <a:br>
              <a:rPr lang="zh-CN" altLang="en-US" sz="2800" dirty="0">
                <a:latin typeface="Libian SC" charset="-122"/>
                <a:ea typeface="Libian SC" charset="-122"/>
                <a:cs typeface="Libian SC" charset="-122"/>
              </a:rPr>
            </a:br>
            <a:r>
              <a:rPr lang="zh-CN" altLang="zh-CN" sz="3200" dirty="0">
                <a:latin typeface="Libian SC" charset="-122"/>
                <a:ea typeface="Libian SC" charset="-122"/>
                <a:cs typeface="Libian SC" charset="-122"/>
              </a:rPr>
              <a:t>一、对功利主义的一般误解：自私自利的</a:t>
            </a:r>
            <a:r>
              <a:rPr lang="zh-CN" altLang="zh-CN" sz="3200" dirty="0" smtClean="0">
                <a:latin typeface="Libian SC" charset="-122"/>
                <a:ea typeface="Libian SC" charset="-122"/>
                <a:cs typeface="Libian SC" charset="-122"/>
              </a:rPr>
              <a:t>代名词</a:t>
            </a:r>
            <a:r>
              <a:rPr lang="zh-CN" altLang="en-US" sz="2800" dirty="0" smtClean="0">
                <a:latin typeface="Libian SC" charset="-122"/>
                <a:ea typeface="Libian SC" charset="-122"/>
                <a:cs typeface="Libian SC" charset="-122"/>
              </a:rPr>
              <a:t/>
            </a:r>
            <a:br>
              <a:rPr lang="zh-CN" altLang="en-US" sz="2800" dirty="0" smtClean="0">
                <a:latin typeface="Libian SC" charset="-122"/>
                <a:ea typeface="Libian SC" charset="-122"/>
                <a:cs typeface="Libian SC" charset="-122"/>
              </a:rPr>
            </a:br>
            <a:r>
              <a:rPr lang="zh-CN" altLang="en-US" sz="2800" dirty="0" smtClean="0">
                <a:latin typeface="Libian SC" charset="-122"/>
                <a:ea typeface="Libian SC" charset="-122"/>
                <a:cs typeface="Libian SC" charset="-122"/>
              </a:rPr>
              <a:t/>
            </a:r>
            <a:br>
              <a:rPr lang="zh-CN" altLang="en-US" sz="2800" dirty="0" smtClean="0">
                <a:latin typeface="Libian SC" charset="-122"/>
                <a:ea typeface="Libian SC" charset="-122"/>
                <a:cs typeface="Libian SC" charset="-122"/>
              </a:rPr>
            </a:br>
            <a:r>
              <a:rPr lang="en-US" altLang="zh-CN" sz="2800" dirty="0">
                <a:latin typeface="Libian SC" charset="-122"/>
                <a:ea typeface="Libian SC" charset="-122"/>
                <a:cs typeface="Libian SC" charset="-122"/>
              </a:rPr>
              <a:t>“</a:t>
            </a:r>
            <a:r>
              <a:rPr lang="zh-CN" altLang="zh-CN" sz="2800" u="sng" dirty="0">
                <a:latin typeface="Libian SC" charset="-122"/>
                <a:ea typeface="Libian SC" charset="-122"/>
                <a:cs typeface="Libian SC" charset="-122"/>
              </a:rPr>
              <a:t>楊</a:t>
            </a:r>
            <a:r>
              <a:rPr lang="zh-TW" altLang="zh-CN" sz="2800" u="sng" dirty="0">
                <a:latin typeface="Libian SC" charset="-122"/>
                <a:ea typeface="Libian SC" charset="-122"/>
                <a:cs typeface="Libian SC" charset="-122"/>
              </a:rPr>
              <a:t>朱取為我，拔一毛而利天下，不為也。</a:t>
            </a:r>
            <a:r>
              <a:rPr lang="en-US" altLang="zh-CN" sz="2800" dirty="0">
                <a:latin typeface="Libian SC" charset="-122"/>
                <a:ea typeface="Libian SC" charset="-122"/>
                <a:cs typeface="Libian SC" charset="-122"/>
              </a:rPr>
              <a:t>”</a:t>
            </a:r>
            <a:r>
              <a:rPr lang="zh-TW" altLang="zh-CN" sz="2800" dirty="0">
                <a:latin typeface="Libian SC" charset="-122"/>
                <a:ea typeface="Libian SC" charset="-122"/>
                <a:cs typeface="Libian SC" charset="-122"/>
              </a:rPr>
              <a:t>（孟子</a:t>
            </a:r>
            <a:r>
              <a:rPr lang="zh-TW" altLang="zh-CN" sz="2800" dirty="0" smtClean="0">
                <a:latin typeface="Libian SC" charset="-122"/>
                <a:ea typeface="Libian SC" charset="-122"/>
                <a:cs typeface="Libian SC" charset="-122"/>
              </a:rPr>
              <a:t>）</a:t>
            </a:r>
            <a:r>
              <a:rPr lang="zh-CN" altLang="en-US" sz="2800" dirty="0" smtClean="0">
                <a:latin typeface="Libian SC" charset="-122"/>
                <a:ea typeface="Libian SC" charset="-122"/>
                <a:cs typeface="Libian SC" charset="-122"/>
              </a:rPr>
              <a:t/>
            </a:r>
            <a:br>
              <a:rPr lang="zh-CN" altLang="en-US" sz="2800" dirty="0" smtClean="0">
                <a:latin typeface="Libian SC" charset="-122"/>
                <a:ea typeface="Libian SC" charset="-122"/>
                <a:cs typeface="Libian SC" charset="-122"/>
              </a:rPr>
            </a:br>
            <a:r>
              <a:rPr lang="zh-CN" altLang="zh-CN" sz="2800" dirty="0">
                <a:latin typeface="Libian SC" charset="-122"/>
                <a:ea typeface="Libian SC" charset="-122"/>
                <a:cs typeface="Libian SC" charset="-122"/>
              </a:rPr>
              <a:t/>
            </a:r>
            <a:br>
              <a:rPr lang="zh-CN" altLang="zh-CN" sz="2800" dirty="0">
                <a:latin typeface="Libian SC" charset="-122"/>
                <a:ea typeface="Libian SC" charset="-122"/>
                <a:cs typeface="Libian SC" charset="-122"/>
              </a:rPr>
            </a:br>
            <a:r>
              <a:rPr lang="zh-CN" altLang="zh-CN" sz="2800" dirty="0">
                <a:latin typeface="Libian SC" charset="-122"/>
                <a:ea typeface="Libian SC" charset="-122"/>
                <a:cs typeface="Libian SC" charset="-122"/>
              </a:rPr>
              <a:t>《列子</a:t>
            </a:r>
            <a:r>
              <a:rPr lang="en-US" altLang="zh-CN" sz="2800" dirty="0">
                <a:latin typeface="Libian SC" charset="-122"/>
                <a:ea typeface="Libian SC" charset="-122"/>
                <a:cs typeface="Libian SC" charset="-122"/>
              </a:rPr>
              <a:t>·</a:t>
            </a:r>
            <a:r>
              <a:rPr lang="zh-CN" altLang="zh-CN" sz="2800" dirty="0">
                <a:latin typeface="Libian SC" charset="-122"/>
                <a:ea typeface="Libian SC" charset="-122"/>
                <a:cs typeface="Libian SC" charset="-122"/>
              </a:rPr>
              <a:t>杨朱篇》记载杨朱对弟子是这样说的：</a:t>
            </a:r>
            <a:r>
              <a:rPr lang="en-US" altLang="zh-CN" sz="2800" dirty="0">
                <a:latin typeface="Libian SC" charset="-122"/>
                <a:ea typeface="Libian SC" charset="-122"/>
                <a:cs typeface="Libian SC" charset="-122"/>
              </a:rPr>
              <a:t>“</a:t>
            </a:r>
            <a:r>
              <a:rPr lang="zh-CN" altLang="zh-CN" sz="2800" u="sng" dirty="0">
                <a:latin typeface="Libian SC" charset="-122"/>
                <a:ea typeface="Libian SC" charset="-122"/>
                <a:cs typeface="Libian SC" charset="-122"/>
              </a:rPr>
              <a:t>古之人，损一毫利天下，不与也；悉天下奉一身，不取也。人人不损一毫，人人不利天下，天下治矣。</a:t>
            </a:r>
            <a:r>
              <a:rPr lang="en-US" altLang="zh-CN" sz="2800" dirty="0">
                <a:latin typeface="Libian SC" charset="-122"/>
                <a:ea typeface="Libian SC" charset="-122"/>
                <a:cs typeface="Libian SC" charset="-122"/>
              </a:rPr>
              <a:t>”</a:t>
            </a:r>
            <a:r>
              <a:rPr lang="zh-CN" altLang="zh-CN" sz="2800" dirty="0">
                <a:latin typeface="Libian SC" charset="-122"/>
                <a:ea typeface="Libian SC" charset="-122"/>
                <a:cs typeface="Libian SC" charset="-122"/>
              </a:rPr>
              <a:t>意思是说，</a:t>
            </a:r>
            <a:r>
              <a:rPr lang="zh-CN" altLang="zh-CN" sz="2800" b="1" dirty="0">
                <a:latin typeface="Libian SC" charset="-122"/>
                <a:ea typeface="Libian SC" charset="-122"/>
                <a:cs typeface="Libian SC" charset="-122"/>
              </a:rPr>
              <a:t>古圣贤们，损失自身一根毫毛救济天下，不干，把整个天下拿来奉养我一人，也不干。他接着解释说，身体是一个人的根本，它是属于我自己的，我就要爱护好它；财物如果不是自己的，即使拥有了，我也要抛弃它。</a:t>
            </a:r>
            <a:br>
              <a:rPr lang="zh-CN" altLang="zh-CN" sz="2800" b="1" dirty="0">
                <a:latin typeface="Libian SC" charset="-122"/>
                <a:ea typeface="Libian SC" charset="-122"/>
                <a:cs typeface="Libian SC" charset="-122"/>
              </a:rPr>
            </a:br>
            <a:endParaRPr kumimoji="1" lang="zh-CN" altLang="en-US" sz="2800" b="1" dirty="0">
              <a:latin typeface="Libian SC" charset="-122"/>
              <a:ea typeface="Libian SC" charset="-122"/>
              <a:cs typeface="Libian SC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582485" y="1466193"/>
            <a:ext cx="800219" cy="387831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zh-CN" altLang="en-US" sz="4000" dirty="0" smtClean="0">
                <a:solidFill>
                  <a:srgbClr val="0070C0"/>
                </a:solidFill>
                <a:latin typeface="Libian SC" charset="-122"/>
                <a:ea typeface="Libian SC" charset="-122"/>
                <a:cs typeface="Libian SC" charset="-122"/>
              </a:rPr>
              <a:t>功利主义伦理学</a:t>
            </a:r>
            <a:endParaRPr kumimoji="1" lang="zh-CN" altLang="en-US" sz="4000" dirty="0">
              <a:solidFill>
                <a:srgbClr val="0070C0"/>
              </a:solidFill>
              <a:latin typeface="Libian SC" charset="-122"/>
              <a:ea typeface="Libian SC" charset="-122"/>
              <a:cs typeface="Libian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9140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副标题 6"/>
          <p:cNvSpPr>
            <a:spLocks noGrp="1"/>
          </p:cNvSpPr>
          <p:nvPr>
            <p:ph type="subTitle" idx="1"/>
          </p:nvPr>
        </p:nvSpPr>
        <p:spPr>
          <a:xfrm>
            <a:off x="599089" y="1933101"/>
            <a:ext cx="7851228" cy="3259009"/>
          </a:xfrm>
        </p:spPr>
        <p:txBody>
          <a:bodyPr>
            <a:normAutofit fontScale="25000" lnSpcReduction="20000"/>
          </a:bodyPr>
          <a:lstStyle/>
          <a:p>
            <a:r>
              <a:rPr lang="zh-CN" altLang="en-US" sz="15000" dirty="0" smtClean="0">
                <a:latin typeface="Libian SC" charset="-122"/>
                <a:ea typeface="Libian SC" charset="-122"/>
                <a:cs typeface="Libian SC" charset="-122"/>
              </a:rPr>
              <a:t>        </a:t>
            </a:r>
            <a:r>
              <a:rPr lang="zh-CN" altLang="zh-CN" sz="15000" dirty="0" smtClean="0">
                <a:latin typeface="Libian SC" charset="-122"/>
                <a:ea typeface="Libian SC" charset="-122"/>
                <a:cs typeface="Libian SC" charset="-122"/>
              </a:rPr>
              <a:t>李泽厚</a:t>
            </a:r>
            <a:r>
              <a:rPr lang="zh-CN" altLang="zh-CN" sz="15000" dirty="0">
                <a:latin typeface="Libian SC" charset="-122"/>
                <a:ea typeface="Libian SC" charset="-122"/>
                <a:cs typeface="Libian SC" charset="-122"/>
              </a:rPr>
              <a:t>先生有一个访谈，说桑德尔用电车困境是直接的功利行为计算，以</a:t>
            </a:r>
            <a:r>
              <a:rPr lang="zh-CN" altLang="zh-CN" sz="15000" dirty="0" smtClean="0">
                <a:latin typeface="Libian SC" charset="-122"/>
                <a:ea typeface="Libian SC" charset="-122"/>
                <a:cs typeface="Libian SC" charset="-122"/>
              </a:rPr>
              <a:t>此来说</a:t>
            </a:r>
            <a:r>
              <a:rPr lang="zh-CN" altLang="zh-CN" sz="15000" dirty="0">
                <a:latin typeface="Libian SC" charset="-122"/>
                <a:ea typeface="Libian SC" charset="-122"/>
                <a:cs typeface="Libian SC" charset="-122"/>
              </a:rPr>
              <a:t>明功利主义的行为选择，完全是误解功利主义的</a:t>
            </a:r>
            <a:r>
              <a:rPr lang="zh-CN" altLang="zh-CN" sz="15000" dirty="0" smtClean="0">
                <a:latin typeface="Libian SC" charset="-122"/>
                <a:ea typeface="Libian SC" charset="-122"/>
                <a:cs typeface="Libian SC" charset="-122"/>
              </a:rPr>
              <a:t>！</a:t>
            </a:r>
            <a:endParaRPr lang="zh-CN" altLang="en-US" sz="15000" dirty="0" smtClean="0">
              <a:latin typeface="Libian SC" charset="-122"/>
              <a:ea typeface="Libian SC" charset="-122"/>
              <a:cs typeface="Libian SC" charset="-122"/>
            </a:endParaRPr>
          </a:p>
          <a:p>
            <a:endParaRPr lang="zh-CN" altLang="en-US" sz="15000" dirty="0" smtClean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zh-CN" altLang="en-US" sz="15000" dirty="0">
                <a:latin typeface="Libian SC" charset="-122"/>
                <a:ea typeface="Libian SC" charset="-122"/>
                <a:cs typeface="Libian SC" charset="-122"/>
              </a:rPr>
              <a:t> </a:t>
            </a:r>
            <a:r>
              <a:rPr lang="zh-CN" altLang="en-US" sz="15000" dirty="0" smtClean="0">
                <a:latin typeface="Libian SC" charset="-122"/>
                <a:ea typeface="Libian SC" charset="-122"/>
                <a:cs typeface="Libian SC" charset="-122"/>
              </a:rPr>
              <a:t>      </a:t>
            </a:r>
            <a:r>
              <a:rPr lang="zh-CN" altLang="zh-CN" sz="15000" dirty="0" smtClean="0">
                <a:latin typeface="Libian SC" charset="-122"/>
                <a:ea typeface="Libian SC" charset="-122"/>
                <a:cs typeface="Libian SC" charset="-122"/>
              </a:rPr>
              <a:t>他</a:t>
            </a:r>
            <a:r>
              <a:rPr lang="zh-CN" altLang="zh-CN" sz="15000" dirty="0">
                <a:latin typeface="Libian SC" charset="-122"/>
                <a:ea typeface="Libian SC" charset="-122"/>
                <a:cs typeface="Libian SC" charset="-122"/>
              </a:rPr>
              <a:t>奇怪，国内的学人为什么不反驳他呢？</a:t>
            </a:r>
          </a:p>
          <a:p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582485" y="1466193"/>
            <a:ext cx="800219" cy="387831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zh-CN" altLang="en-US" sz="4000" dirty="0" smtClean="0">
                <a:solidFill>
                  <a:srgbClr val="0070C0"/>
                </a:solidFill>
                <a:latin typeface="Libian SC" charset="-122"/>
                <a:ea typeface="Libian SC" charset="-122"/>
                <a:cs typeface="Libian SC" charset="-122"/>
              </a:rPr>
              <a:t>功利主义伦理学</a:t>
            </a:r>
            <a:endParaRPr kumimoji="1" lang="zh-CN" altLang="en-US" sz="4000" dirty="0">
              <a:solidFill>
                <a:srgbClr val="0070C0"/>
              </a:solidFill>
              <a:latin typeface="Libian SC" charset="-122"/>
              <a:ea typeface="Libian SC" charset="-122"/>
              <a:cs typeface="Libian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0346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副标题 6"/>
          <p:cNvSpPr>
            <a:spLocks noGrp="1"/>
          </p:cNvSpPr>
          <p:nvPr>
            <p:ph type="subTitle" idx="1"/>
          </p:nvPr>
        </p:nvSpPr>
        <p:spPr>
          <a:xfrm>
            <a:off x="725215" y="1061544"/>
            <a:ext cx="7893268" cy="4929353"/>
          </a:xfrm>
        </p:spPr>
        <p:txBody>
          <a:bodyPr>
            <a:noAutofit/>
          </a:bodyPr>
          <a:lstStyle/>
          <a:p>
            <a:r>
              <a:rPr lang="zh-CN" altLang="zh-CN" sz="2000" b="1" dirty="0">
                <a:latin typeface="Libian SC" charset="-122"/>
                <a:ea typeface="Libian SC" charset="-122"/>
                <a:cs typeface="Libian SC" charset="-122"/>
              </a:rPr>
              <a:t>二、经典</a:t>
            </a:r>
            <a:r>
              <a:rPr lang="en-US" altLang="zh-CN" sz="2000" b="1" dirty="0">
                <a:latin typeface="Libian SC" charset="-122"/>
                <a:ea typeface="Libian SC" charset="-122"/>
                <a:cs typeface="Libian SC" charset="-122"/>
              </a:rPr>
              <a:t>“</a:t>
            </a:r>
            <a:r>
              <a:rPr lang="zh-CN" altLang="zh-CN" sz="2000" b="1" dirty="0">
                <a:latin typeface="Libian SC" charset="-122"/>
                <a:ea typeface="Libian SC" charset="-122"/>
                <a:cs typeface="Libian SC" charset="-122"/>
              </a:rPr>
              <a:t>功利主义</a:t>
            </a:r>
            <a:r>
              <a:rPr lang="en-US" altLang="zh-CN" sz="2000" b="1" dirty="0">
                <a:latin typeface="Libian SC" charset="-122"/>
                <a:ea typeface="Libian SC" charset="-122"/>
                <a:cs typeface="Libian SC" charset="-122"/>
              </a:rPr>
              <a:t>”</a:t>
            </a:r>
            <a:r>
              <a:rPr lang="zh-CN" altLang="zh-CN" sz="2000" b="1" dirty="0">
                <a:latin typeface="Libian SC" charset="-122"/>
                <a:ea typeface="Libian SC" charset="-122"/>
                <a:cs typeface="Libian SC" charset="-122"/>
              </a:rPr>
              <a:t>所理解的</a:t>
            </a:r>
            <a:r>
              <a:rPr lang="en-US" altLang="zh-CN" sz="2000" b="1" dirty="0">
                <a:latin typeface="Libian SC" charset="-122"/>
                <a:ea typeface="Libian SC" charset="-122"/>
                <a:cs typeface="Libian SC" charset="-122"/>
              </a:rPr>
              <a:t>“</a:t>
            </a:r>
            <a:r>
              <a:rPr lang="zh-CN" altLang="zh-CN" sz="2000" b="1" dirty="0">
                <a:latin typeface="Libian SC" charset="-122"/>
                <a:ea typeface="Libian SC" charset="-122"/>
                <a:cs typeface="Libian SC" charset="-122"/>
              </a:rPr>
              <a:t>功利</a:t>
            </a:r>
            <a:r>
              <a:rPr lang="en-US" altLang="zh-CN" sz="2000" b="1" dirty="0" smtClean="0">
                <a:latin typeface="Libian SC" charset="-122"/>
                <a:ea typeface="Libian SC" charset="-122"/>
                <a:cs typeface="Libian SC" charset="-122"/>
              </a:rPr>
              <a:t>”</a:t>
            </a:r>
            <a:endParaRPr lang="zh-CN" altLang="zh-CN" sz="2000" b="1" dirty="0">
              <a:latin typeface="Libian SC" charset="-122"/>
              <a:ea typeface="Libian SC" charset="-122"/>
              <a:cs typeface="Libian SC" charset="-122"/>
            </a:endParaRPr>
          </a:p>
          <a:p>
            <a:pPr lvl="0" algn="r"/>
            <a:r>
              <a:rPr lang="zh-CN" altLang="zh-CN" sz="1800" dirty="0">
                <a:latin typeface="Libian SC" charset="-122"/>
                <a:ea typeface="Libian SC" charset="-122"/>
                <a:cs typeface="Libian SC" charset="-122"/>
              </a:rPr>
              <a:t>杰瑞米</a:t>
            </a:r>
            <a:r>
              <a:rPr lang="en-US" altLang="zh-CN" sz="1800" dirty="0">
                <a:latin typeface="Libian SC" charset="-122"/>
                <a:ea typeface="Libian SC" charset="-122"/>
                <a:cs typeface="Libian SC" charset="-122"/>
              </a:rPr>
              <a:t>·</a:t>
            </a:r>
            <a:r>
              <a:rPr lang="zh-CN" altLang="zh-CN" sz="1800" dirty="0">
                <a:latin typeface="Libian SC" charset="-122"/>
                <a:ea typeface="Libian SC" charset="-122"/>
                <a:cs typeface="Libian SC" charset="-122"/>
              </a:rPr>
              <a:t>边沁（</a:t>
            </a:r>
            <a:r>
              <a:rPr lang="en-US" altLang="zh-CN" sz="1800" dirty="0">
                <a:latin typeface="Libian SC" charset="-122"/>
                <a:ea typeface="Libian SC" charset="-122"/>
                <a:cs typeface="Libian SC" charset="-122"/>
              </a:rPr>
              <a:t>Jeremy Bentham</a:t>
            </a:r>
            <a:r>
              <a:rPr lang="zh-CN" altLang="zh-CN" sz="1800" b="1" dirty="0">
                <a:latin typeface="Libian SC" charset="-122"/>
                <a:ea typeface="Libian SC" charset="-122"/>
                <a:cs typeface="Libian SC" charset="-122"/>
              </a:rPr>
              <a:t>，</a:t>
            </a:r>
            <a:r>
              <a:rPr lang="en-US" altLang="zh-CN" sz="1800" b="1" dirty="0">
                <a:latin typeface="Libian SC" charset="-122"/>
                <a:ea typeface="Libian SC" charset="-122"/>
                <a:cs typeface="Libian SC" charset="-122"/>
              </a:rPr>
              <a:t>1748—1832</a:t>
            </a:r>
            <a:r>
              <a:rPr lang="zh-CN" altLang="zh-CN" sz="1800" b="1" dirty="0">
                <a:latin typeface="Libian SC" charset="-122"/>
                <a:ea typeface="Libian SC" charset="-122"/>
                <a:cs typeface="Libian SC" charset="-122"/>
              </a:rPr>
              <a:t>）</a:t>
            </a:r>
            <a:endParaRPr lang="zh-CN" altLang="zh-CN" sz="1800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zh-CN" altLang="en-US" sz="1800" dirty="0" smtClean="0">
                <a:latin typeface="Libian SC" charset="-122"/>
                <a:ea typeface="Libian SC" charset="-122"/>
                <a:cs typeface="Libian SC" charset="-122"/>
              </a:rPr>
              <a:t>        </a:t>
            </a:r>
            <a:r>
              <a:rPr lang="zh-CN" altLang="zh-CN" sz="1800" dirty="0" smtClean="0">
                <a:latin typeface="Libian SC" charset="-122"/>
                <a:ea typeface="Libian SC" charset="-122"/>
                <a:cs typeface="Libian SC" charset="-122"/>
              </a:rPr>
              <a:t>出生</a:t>
            </a:r>
            <a:r>
              <a:rPr lang="zh-CN" altLang="zh-CN" sz="1800" dirty="0">
                <a:latin typeface="Libian SC" charset="-122"/>
                <a:ea typeface="Libian SC" charset="-122"/>
                <a:cs typeface="Libian SC" charset="-122"/>
              </a:rPr>
              <a:t>于英国的日耳曼族人，他最主要的著作是《道德与立法原理》。</a:t>
            </a:r>
            <a:r>
              <a:rPr lang="zh-TW" altLang="zh-CN" sz="1800" dirty="0">
                <a:latin typeface="Libian SC" charset="-122"/>
                <a:ea typeface="Libian SC" charset="-122"/>
                <a:cs typeface="Libian SC" charset="-122"/>
              </a:rPr>
              <a:t>也就是說，他首先是個法學家，他要解決的主要問題是立法原則。在他所生活的這個啟蒙時代，立法原則是個大問題，因為之前根深蒂固的上帝立法的觀念已經瓦解，而代替上帝作為立法基礎的是自然法。但邊沁對自然</a:t>
            </a:r>
            <a:r>
              <a:rPr lang="zh-CN" altLang="zh-CN" sz="1800" dirty="0">
                <a:latin typeface="Libian SC" charset="-122"/>
                <a:ea typeface="Libian SC" charset="-122"/>
                <a:cs typeface="Libian SC" charset="-122"/>
              </a:rPr>
              <a:t>舉行</a:t>
            </a:r>
            <a:r>
              <a:rPr lang="zh-TW" altLang="zh-CN" sz="1800" dirty="0">
                <a:latin typeface="Libian SC" charset="-122"/>
                <a:ea typeface="Libian SC" charset="-122"/>
                <a:cs typeface="Libian SC" charset="-122"/>
              </a:rPr>
              <a:t>了</a:t>
            </a:r>
            <a:r>
              <a:rPr lang="zh-CN" altLang="zh-CN" sz="1800" dirty="0">
                <a:latin typeface="Libian SC" charset="-122"/>
                <a:ea typeface="Libian SC" charset="-122"/>
                <a:cs typeface="Libian SC" charset="-122"/>
              </a:rPr>
              <a:t>大力鞭撻，因为他</a:t>
            </a:r>
            <a:r>
              <a:rPr lang="zh-TW" altLang="zh-CN" sz="1800" dirty="0">
                <a:latin typeface="Libian SC" charset="-122"/>
                <a:ea typeface="Libian SC" charset="-122"/>
                <a:cs typeface="Libian SC" charset="-122"/>
              </a:rPr>
              <a:t>看到了</a:t>
            </a:r>
            <a:r>
              <a:rPr lang="zh-CN" altLang="zh-CN" sz="1800" dirty="0">
                <a:latin typeface="Libian SC" charset="-122"/>
                <a:ea typeface="Libian SC" charset="-122"/>
                <a:cs typeface="Libian SC" charset="-122"/>
              </a:rPr>
              <a:t>自然法与普通法一樣</a:t>
            </a:r>
            <a:r>
              <a:rPr lang="zh-TW" altLang="zh-CN" sz="1800" dirty="0">
                <a:latin typeface="Libian SC" charset="-122"/>
                <a:ea typeface="Libian SC" charset="-122"/>
                <a:cs typeface="Libian SC" charset="-122"/>
              </a:rPr>
              <a:t>，</a:t>
            </a:r>
            <a:r>
              <a:rPr lang="zh-CN" altLang="zh-CN" sz="1800" dirty="0">
                <a:latin typeface="Libian SC" charset="-122"/>
                <a:ea typeface="Libian SC" charset="-122"/>
                <a:cs typeface="Libian SC" charset="-122"/>
              </a:rPr>
              <a:t>其</a:t>
            </a:r>
            <a:r>
              <a:rPr lang="zh-TW" altLang="zh-CN" sz="1800" dirty="0">
                <a:latin typeface="Libian SC" charset="-122"/>
                <a:ea typeface="Libian SC" charset="-122"/>
                <a:cs typeface="Libian SC" charset="-122"/>
              </a:rPr>
              <a:t>前提和原則全是</a:t>
            </a:r>
            <a:r>
              <a:rPr lang="zh-CN" altLang="zh-CN" sz="1800" dirty="0">
                <a:latin typeface="Libian SC" charset="-122"/>
                <a:ea typeface="Libian SC" charset="-122"/>
                <a:cs typeface="Libian SC" charset="-122"/>
              </a:rPr>
              <a:t>逻辑的虚构，不过是神话而已。所以</a:t>
            </a:r>
            <a:r>
              <a:rPr lang="zh-TW" altLang="zh-CN" sz="1800" dirty="0">
                <a:latin typeface="Libian SC" charset="-122"/>
                <a:ea typeface="Libian SC" charset="-122"/>
                <a:cs typeface="Libian SC" charset="-122"/>
              </a:rPr>
              <a:t>在對立法進行去神秘化的過程中，</a:t>
            </a:r>
            <a:r>
              <a:rPr lang="zh-CN" altLang="zh-CN" sz="1800" dirty="0">
                <a:latin typeface="Libian SC" charset="-122"/>
                <a:ea typeface="Libian SC" charset="-122"/>
                <a:cs typeface="Libian SC" charset="-122"/>
              </a:rPr>
              <a:t>必须重新</a:t>
            </a:r>
            <a:r>
              <a:rPr lang="zh-TW" altLang="zh-CN" sz="1800" dirty="0">
                <a:latin typeface="Libian SC" charset="-122"/>
                <a:ea typeface="Libian SC" charset="-122"/>
                <a:cs typeface="Libian SC" charset="-122"/>
              </a:rPr>
              <a:t>確立立法的世俗化原理，才能</a:t>
            </a:r>
            <a:r>
              <a:rPr lang="zh-CN" altLang="zh-CN" sz="1800" dirty="0">
                <a:latin typeface="Libian SC" charset="-122"/>
                <a:ea typeface="Libian SC" charset="-122"/>
                <a:cs typeface="Libian SC" charset="-122"/>
              </a:rPr>
              <a:t>舉行彻底的法律改革，建设真正理性的法律秩序。在</a:t>
            </a:r>
            <a:r>
              <a:rPr lang="zh-TW" altLang="zh-CN" sz="1800" dirty="0">
                <a:latin typeface="Libian SC" charset="-122"/>
                <a:ea typeface="Libian SC" charset="-122"/>
                <a:cs typeface="Libian SC" charset="-122"/>
              </a:rPr>
              <a:t>他的《道德與立法原理》中，提出了功利主義的原則，作為立法的原理，闡明</a:t>
            </a:r>
            <a:r>
              <a:rPr lang="zh-CN" altLang="zh-CN" sz="1800" dirty="0">
                <a:latin typeface="Libian SC" charset="-122"/>
                <a:ea typeface="Libian SC" charset="-122"/>
                <a:cs typeface="Libian SC" charset="-122"/>
              </a:rPr>
              <a:t>真正</a:t>
            </a:r>
            <a:r>
              <a:rPr lang="zh-TW" altLang="zh-CN" sz="1800" dirty="0">
                <a:latin typeface="Libian SC" charset="-122"/>
                <a:ea typeface="Libian SC" charset="-122"/>
                <a:cs typeface="Libian SC" charset="-122"/>
              </a:rPr>
              <a:t>的</a:t>
            </a:r>
            <a:r>
              <a:rPr lang="zh-CN" altLang="zh-CN" sz="1800" dirty="0">
                <a:latin typeface="Libian SC" charset="-122"/>
                <a:ea typeface="Libian SC" charset="-122"/>
                <a:cs typeface="Libian SC" charset="-122"/>
              </a:rPr>
              <a:t>法律是</a:t>
            </a:r>
            <a:r>
              <a:rPr lang="zh-TW" altLang="zh-CN" sz="1800" dirty="0">
                <a:latin typeface="Libian SC" charset="-122"/>
                <a:ea typeface="Libian SC" charset="-122"/>
                <a:cs typeface="Libian SC" charset="-122"/>
              </a:rPr>
              <a:t>對</a:t>
            </a:r>
            <a:r>
              <a:rPr lang="zh-CN" altLang="zh-CN" sz="1800" dirty="0">
                <a:latin typeface="Libian SC" charset="-122"/>
                <a:ea typeface="Libian SC" charset="-122"/>
                <a:cs typeface="Libian SC" charset="-122"/>
              </a:rPr>
              <a:t>潜在的道德原则的</a:t>
            </a:r>
            <a:r>
              <a:rPr lang="zh-TW" altLang="zh-CN" sz="1800" dirty="0">
                <a:latin typeface="Libian SC" charset="-122"/>
                <a:ea typeface="Libian SC" charset="-122"/>
                <a:cs typeface="Libian SC" charset="-122"/>
              </a:rPr>
              <a:t>實現</a:t>
            </a:r>
            <a:r>
              <a:rPr lang="zh-CN" altLang="zh-CN" sz="1800" dirty="0" smtClean="0">
                <a:latin typeface="Libian SC" charset="-122"/>
                <a:ea typeface="Libian SC" charset="-122"/>
                <a:cs typeface="Libian SC" charset="-122"/>
              </a:rPr>
              <a:t>。</a:t>
            </a:r>
            <a:endParaRPr lang="zh-CN" altLang="zh-CN" sz="1800" dirty="0">
              <a:latin typeface="Libian SC" charset="-122"/>
              <a:ea typeface="Libian SC" charset="-122"/>
              <a:cs typeface="Libian SC" charset="-122"/>
            </a:endParaRPr>
          </a:p>
          <a:p>
            <a:pPr algn="ctr"/>
            <a:r>
              <a:rPr lang="en-US" altLang="zh-CN" sz="1800" dirty="0">
                <a:latin typeface="Libian SC" charset="-122"/>
                <a:ea typeface="Libian SC" charset="-122"/>
                <a:cs typeface="Libian SC" charset="-122"/>
              </a:rPr>
              <a:t>Utilitarianism</a:t>
            </a:r>
            <a:r>
              <a:rPr lang="zh-TW" altLang="zh-CN" sz="1800" dirty="0">
                <a:latin typeface="Libian SC" charset="-122"/>
                <a:ea typeface="Libian SC" charset="-122"/>
                <a:cs typeface="Libian SC" charset="-122"/>
              </a:rPr>
              <a:t>：功用主義（唐鉞</a:t>
            </a:r>
            <a:r>
              <a:rPr lang="en-US" altLang="zh-CN" sz="1800" dirty="0">
                <a:latin typeface="Libian SC" charset="-122"/>
                <a:ea typeface="Libian SC" charset="-122"/>
                <a:cs typeface="Libian SC" charset="-122"/>
              </a:rPr>
              <a:t>1930</a:t>
            </a:r>
            <a:r>
              <a:rPr lang="zh-TW" altLang="zh-CN" sz="1800" dirty="0" smtClean="0">
                <a:latin typeface="Libian SC" charset="-122"/>
                <a:ea typeface="Libian SC" charset="-122"/>
                <a:cs typeface="Libian SC" charset="-122"/>
              </a:rPr>
              <a:t>）</a:t>
            </a:r>
            <a:endParaRPr lang="zh-CN" altLang="zh-CN" sz="1800" dirty="0">
              <a:latin typeface="Libian SC" charset="-122"/>
              <a:ea typeface="Libian SC" charset="-122"/>
              <a:cs typeface="Libian SC" charset="-122"/>
            </a:endParaRPr>
          </a:p>
          <a:p>
            <a:pPr algn="ctr"/>
            <a:r>
              <a:rPr lang="zh-TW" altLang="zh-CN" sz="1800" dirty="0">
                <a:latin typeface="Libian SC" charset="-122"/>
                <a:ea typeface="Libian SC" charset="-122"/>
                <a:cs typeface="Libian SC" charset="-122"/>
              </a:rPr>
              <a:t>效用主義（台灣盛慶琜</a:t>
            </a:r>
            <a:r>
              <a:rPr lang="en-US" altLang="zh-CN" sz="1800" dirty="0">
                <a:latin typeface="Libian SC" charset="-122"/>
                <a:ea typeface="Libian SC" charset="-122"/>
                <a:cs typeface="Libian SC" charset="-122"/>
              </a:rPr>
              <a:t>1990</a:t>
            </a:r>
            <a:r>
              <a:rPr lang="zh-TW" altLang="zh-CN" sz="1800" dirty="0">
                <a:latin typeface="Libian SC" charset="-122"/>
                <a:ea typeface="Libian SC" charset="-122"/>
                <a:cs typeface="Libian SC" charset="-122"/>
              </a:rPr>
              <a:t>）功利</a:t>
            </a:r>
            <a:r>
              <a:rPr lang="zh-TW" altLang="zh-CN" sz="1800" dirty="0" smtClean="0">
                <a:latin typeface="Libian SC" charset="-122"/>
                <a:ea typeface="Libian SC" charset="-122"/>
                <a:cs typeface="Libian SC" charset="-122"/>
              </a:rPr>
              <a:t>主義</a:t>
            </a:r>
            <a:endParaRPr lang="zh-CN" altLang="zh-CN" sz="1800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zh-CN" altLang="en-US" sz="1800" dirty="0" smtClean="0">
                <a:latin typeface="Libian SC" charset="-122"/>
                <a:ea typeface="Libian SC" charset="-122"/>
                <a:cs typeface="Libian SC" charset="-122"/>
              </a:rPr>
              <a:t>         </a:t>
            </a:r>
            <a:r>
              <a:rPr lang="zh-TW" altLang="zh-CN" sz="1800" u="sng" dirty="0" smtClean="0">
                <a:latin typeface="Libian SC" charset="-122"/>
                <a:ea typeface="Libian SC" charset="-122"/>
                <a:cs typeface="Libian SC" charset="-122"/>
              </a:rPr>
              <a:t>現在</a:t>
            </a:r>
            <a:r>
              <a:rPr lang="zh-TW" altLang="zh-CN" sz="1800" u="sng" dirty="0">
                <a:latin typeface="Libian SC" charset="-122"/>
                <a:ea typeface="Libian SC" charset="-122"/>
                <a:cs typeface="Libian SC" charset="-122"/>
              </a:rPr>
              <a:t>許多人都提出，</a:t>
            </a:r>
            <a:r>
              <a:rPr lang="en-US" altLang="zh-CN" sz="1800" u="sng" dirty="0">
                <a:latin typeface="Libian SC" charset="-122"/>
                <a:ea typeface="Libian SC" charset="-122"/>
                <a:cs typeface="Libian SC" charset="-122"/>
              </a:rPr>
              <a:t>Utility</a:t>
            </a:r>
            <a:r>
              <a:rPr lang="zh-TW" altLang="zh-CN" sz="1800" u="sng" dirty="0">
                <a:latin typeface="Libian SC" charset="-122"/>
                <a:ea typeface="Libian SC" charset="-122"/>
                <a:cs typeface="Libian SC" charset="-122"/>
              </a:rPr>
              <a:t>翻譯為 效用</a:t>
            </a:r>
            <a:r>
              <a:rPr lang="zh-CN" altLang="zh-CN" sz="1800" u="sng" dirty="0">
                <a:latin typeface="Libian SC" charset="-122"/>
                <a:ea typeface="Libian SC" charset="-122"/>
                <a:cs typeface="Libian SC" charset="-122"/>
              </a:rPr>
              <a:t>，效益更準確。但人們習慣於使用</a:t>
            </a:r>
            <a:r>
              <a:rPr lang="en-US" altLang="zh-CN" sz="1800" u="sng" dirty="0">
                <a:latin typeface="Libian SC" charset="-122"/>
                <a:ea typeface="Libian SC" charset="-122"/>
                <a:cs typeface="Libian SC" charset="-122"/>
              </a:rPr>
              <a:t>“</a:t>
            </a:r>
            <a:r>
              <a:rPr lang="zh-CN" altLang="zh-CN" sz="1800" u="sng" dirty="0">
                <a:latin typeface="Libian SC" charset="-122"/>
                <a:ea typeface="Libian SC" charset="-122"/>
                <a:cs typeface="Libian SC" charset="-122"/>
              </a:rPr>
              <a:t>功利主義</a:t>
            </a:r>
            <a:r>
              <a:rPr lang="en-US" altLang="zh-CN" sz="1800" u="sng" dirty="0" smtClean="0">
                <a:latin typeface="Libian SC" charset="-122"/>
                <a:ea typeface="Libian SC" charset="-122"/>
                <a:cs typeface="Libian SC" charset="-122"/>
              </a:rPr>
              <a:t>”</a:t>
            </a:r>
            <a:r>
              <a:rPr lang="zh-CN" altLang="en-US" sz="1800" u="sng" dirty="0" smtClean="0">
                <a:latin typeface="Libian SC" charset="-122"/>
                <a:ea typeface="Libian SC" charset="-122"/>
                <a:cs typeface="Libian SC" charset="-122"/>
              </a:rPr>
              <a:t>。</a:t>
            </a:r>
            <a:endParaRPr lang="zh-CN" altLang="zh-CN" sz="1800" u="sng" dirty="0">
              <a:latin typeface="Libian SC" charset="-122"/>
              <a:ea typeface="Libian SC" charset="-122"/>
              <a:cs typeface="Libian SC" charset="-122"/>
            </a:endParaRPr>
          </a:p>
          <a:p>
            <a:endParaRPr kumimoji="1" lang="zh-CN" altLang="en-US" sz="1800" dirty="0"/>
          </a:p>
        </p:txBody>
      </p:sp>
      <p:sp>
        <p:nvSpPr>
          <p:cNvPr id="3" name="文本框 2"/>
          <p:cNvSpPr txBox="1"/>
          <p:nvPr/>
        </p:nvSpPr>
        <p:spPr>
          <a:xfrm>
            <a:off x="10582485" y="1466193"/>
            <a:ext cx="800219" cy="387831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zh-CN" altLang="en-US" sz="4000" dirty="0" smtClean="0">
                <a:solidFill>
                  <a:srgbClr val="0070C0"/>
                </a:solidFill>
                <a:latin typeface="Libian SC" charset="-122"/>
                <a:ea typeface="Libian SC" charset="-122"/>
                <a:cs typeface="Libian SC" charset="-122"/>
              </a:rPr>
              <a:t>功利主义伦理学</a:t>
            </a:r>
            <a:endParaRPr kumimoji="1" lang="zh-CN" altLang="en-US" sz="4000" dirty="0">
              <a:solidFill>
                <a:srgbClr val="0070C0"/>
              </a:solidFill>
              <a:latin typeface="Libian SC" charset="-122"/>
              <a:ea typeface="Libian SC" charset="-122"/>
              <a:cs typeface="Libian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243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副标题 6"/>
          <p:cNvSpPr>
            <a:spLocks noGrp="1"/>
          </p:cNvSpPr>
          <p:nvPr>
            <p:ph type="subTitle" idx="1"/>
          </p:nvPr>
        </p:nvSpPr>
        <p:spPr>
          <a:xfrm>
            <a:off x="588579" y="1166649"/>
            <a:ext cx="8061435" cy="4529958"/>
          </a:xfrm>
        </p:spPr>
        <p:txBody>
          <a:bodyPr>
            <a:normAutofit fontScale="25000" lnSpcReduction="20000"/>
          </a:bodyPr>
          <a:lstStyle/>
          <a:p>
            <a:r>
              <a:rPr lang="zh-TW" altLang="zh-CN" sz="14400" b="1" dirty="0">
                <a:latin typeface="Libian SC" charset="-122"/>
                <a:ea typeface="Libian SC" charset="-122"/>
                <a:cs typeface="Libian SC" charset="-122"/>
              </a:rPr>
              <a:t>我們先來看看邊沁如何論證功利原則的</a:t>
            </a:r>
            <a:r>
              <a:rPr lang="zh-TW" altLang="zh-CN" sz="14400" b="1" dirty="0" smtClean="0">
                <a:latin typeface="Libian SC" charset="-122"/>
                <a:ea typeface="Libian SC" charset="-122"/>
                <a:cs typeface="Libian SC" charset="-122"/>
              </a:rPr>
              <a:t>：</a:t>
            </a:r>
            <a:endParaRPr lang="zh-CN" altLang="en-US" sz="14400" b="1" dirty="0" smtClean="0">
              <a:latin typeface="Libian SC" charset="-122"/>
              <a:ea typeface="Libian SC" charset="-122"/>
              <a:cs typeface="Libian SC" charset="-122"/>
            </a:endParaRPr>
          </a:p>
          <a:p>
            <a:endParaRPr lang="zh-CN" altLang="zh-CN" sz="9600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en-US" altLang="zh-CN" sz="9600" dirty="0" smtClean="0">
                <a:latin typeface="Libian SC" charset="-122"/>
                <a:ea typeface="Libian SC" charset="-122"/>
                <a:cs typeface="Libian SC" charset="-122"/>
              </a:rPr>
              <a:t>1</a:t>
            </a:r>
            <a:r>
              <a:rPr lang="zh-CN" altLang="en-US" sz="9600" dirty="0" smtClean="0">
                <a:latin typeface="Libian SC" charset="-122"/>
                <a:ea typeface="Libian SC" charset="-122"/>
                <a:cs typeface="Libian SC" charset="-122"/>
              </a:rPr>
              <a:t>、</a:t>
            </a:r>
            <a:r>
              <a:rPr lang="zh-TW" altLang="zh-CN" sz="9600" dirty="0" smtClean="0">
                <a:latin typeface="Libian SC" charset="-122"/>
                <a:ea typeface="Libian SC" charset="-122"/>
                <a:cs typeface="Libian SC" charset="-122"/>
              </a:rPr>
              <a:t>自然</a:t>
            </a:r>
            <a:r>
              <a:rPr lang="zh-TW" altLang="zh-CN" sz="9600" dirty="0">
                <a:latin typeface="Libian SC" charset="-122"/>
                <a:ea typeface="Libian SC" charset="-122"/>
                <a:cs typeface="Libian SC" charset="-122"/>
              </a:rPr>
              <a:t>把人類置於兩位公主</a:t>
            </a:r>
            <a:r>
              <a:rPr lang="en-US" altLang="zh-CN" sz="9600" dirty="0">
                <a:latin typeface="Libian SC" charset="-122"/>
                <a:ea typeface="Libian SC" charset="-122"/>
                <a:cs typeface="Libian SC" charset="-122"/>
              </a:rPr>
              <a:t>—</a:t>
            </a:r>
            <a:r>
              <a:rPr lang="zh-TW" altLang="zh-CN" sz="9600" dirty="0">
                <a:latin typeface="Libian SC" charset="-122"/>
                <a:ea typeface="Libian SC" charset="-122"/>
                <a:cs typeface="Libian SC" charset="-122"/>
              </a:rPr>
              <a:t>快樂和痛苦</a:t>
            </a:r>
            <a:r>
              <a:rPr lang="en-US" altLang="zh-CN" sz="9600" dirty="0">
                <a:latin typeface="Libian SC" charset="-122"/>
                <a:ea typeface="Libian SC" charset="-122"/>
                <a:cs typeface="Libian SC" charset="-122"/>
              </a:rPr>
              <a:t>—</a:t>
            </a:r>
            <a:r>
              <a:rPr lang="zh-TW" altLang="zh-CN" sz="9600" dirty="0">
                <a:latin typeface="Libian SC" charset="-122"/>
                <a:ea typeface="Libian SC" charset="-122"/>
                <a:cs typeface="Libian SC" charset="-122"/>
              </a:rPr>
              <a:t>的主宰之下。只有它們才指示我們應該幹甚麼，決定我們將要幹什麼。是非標準，因果聯繫，俱由定奪</a:t>
            </a:r>
            <a:r>
              <a:rPr lang="en-US" altLang="zh-CN" sz="9600" dirty="0">
                <a:latin typeface="Libian SC" charset="-122"/>
                <a:ea typeface="Libian SC" charset="-122"/>
                <a:cs typeface="Libian SC" charset="-122"/>
              </a:rPr>
              <a:t>…</a:t>
            </a:r>
            <a:r>
              <a:rPr lang="zh-TW" altLang="zh-CN" sz="9600" dirty="0">
                <a:latin typeface="Libian SC" charset="-122"/>
                <a:ea typeface="Libian SC" charset="-122"/>
                <a:cs typeface="Libian SC" charset="-122"/>
              </a:rPr>
              <a:t>功利原理承認這一被支配地位，把它們當作</a:t>
            </a:r>
            <a:r>
              <a:rPr lang="zh-TW" altLang="zh-CN" sz="9600" b="1" u="sng" dirty="0">
                <a:latin typeface="Libian SC" charset="-122"/>
                <a:ea typeface="Libian SC" charset="-122"/>
                <a:cs typeface="Libian SC" charset="-122"/>
              </a:rPr>
              <a:t>旨在依靠理性和法律之手建造福樂大廈的制度的基礎。</a:t>
            </a:r>
            <a:r>
              <a:rPr lang="zh-TW" altLang="zh-CN" sz="9600" b="1" dirty="0">
                <a:latin typeface="Libian SC" charset="-122"/>
                <a:ea typeface="Libian SC" charset="-122"/>
                <a:cs typeface="Libian SC" charset="-122"/>
              </a:rPr>
              <a:t>（第</a:t>
            </a:r>
            <a:r>
              <a:rPr lang="en-US" altLang="zh-CN" sz="9600" b="1" dirty="0">
                <a:latin typeface="Libian SC" charset="-122"/>
                <a:ea typeface="Libian SC" charset="-122"/>
                <a:cs typeface="Libian SC" charset="-122"/>
              </a:rPr>
              <a:t>57</a:t>
            </a:r>
            <a:r>
              <a:rPr lang="zh-TW" altLang="zh-CN" sz="9600" b="1" dirty="0">
                <a:latin typeface="Libian SC" charset="-122"/>
                <a:ea typeface="Libian SC" charset="-122"/>
                <a:cs typeface="Libian SC" charset="-122"/>
              </a:rPr>
              <a:t>頁）</a:t>
            </a:r>
            <a:endParaRPr lang="zh-CN" altLang="zh-CN" sz="9600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en-US" altLang="zh-CN" sz="9600" b="1" dirty="0">
                <a:latin typeface="Libian SC" charset="-122"/>
                <a:ea typeface="Libian SC" charset="-122"/>
                <a:cs typeface="Libian SC" charset="-122"/>
              </a:rPr>
              <a:t> </a:t>
            </a:r>
            <a:endParaRPr lang="zh-CN" altLang="zh-CN" sz="9600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en-US" altLang="zh-CN" sz="9600" dirty="0" smtClean="0">
                <a:latin typeface="Libian SC" charset="-122"/>
                <a:ea typeface="Libian SC" charset="-122"/>
                <a:cs typeface="Libian SC" charset="-122"/>
              </a:rPr>
              <a:t>2</a:t>
            </a:r>
            <a:r>
              <a:rPr lang="zh-CN" altLang="en-US" sz="9600" dirty="0" smtClean="0">
                <a:latin typeface="Libian SC" charset="-122"/>
                <a:ea typeface="Libian SC" charset="-122"/>
                <a:cs typeface="Libian SC" charset="-122"/>
              </a:rPr>
              <a:t>、</a:t>
            </a:r>
            <a:r>
              <a:rPr lang="zh-TW" altLang="zh-CN" sz="9600" dirty="0" smtClean="0">
                <a:latin typeface="Libian SC" charset="-122"/>
                <a:ea typeface="Libian SC" charset="-122"/>
                <a:cs typeface="Libian SC" charset="-122"/>
              </a:rPr>
              <a:t>功利</a:t>
            </a:r>
            <a:r>
              <a:rPr lang="zh-TW" altLang="zh-CN" sz="9600" dirty="0">
                <a:latin typeface="Libian SC" charset="-122"/>
                <a:ea typeface="Libian SC" charset="-122"/>
                <a:cs typeface="Libian SC" charset="-122"/>
              </a:rPr>
              <a:t>原理是指這樣的原理：它按照看來勢必增加或減小</a:t>
            </a:r>
            <a:r>
              <a:rPr lang="zh-TW" altLang="zh-CN" sz="9600" b="1" u="sng" dirty="0">
                <a:latin typeface="Libian SC" charset="-122"/>
                <a:ea typeface="Libian SC" charset="-122"/>
                <a:cs typeface="Libian SC" charset="-122"/>
              </a:rPr>
              <a:t>利益相關者</a:t>
            </a:r>
            <a:r>
              <a:rPr lang="zh-TW" altLang="zh-CN" sz="9600" dirty="0">
                <a:latin typeface="Libian SC" charset="-122"/>
                <a:ea typeface="Libian SC" charset="-122"/>
                <a:cs typeface="Libian SC" charset="-122"/>
              </a:rPr>
              <a:t>之幸福的傾向，亦即促進或妨礙此種幸福的傾向，來贊成或非難任何一項行動。我說的是無論什麼行動，因而不僅是私人的每項行動，而且是政府的每項措施。（第</a:t>
            </a:r>
            <a:r>
              <a:rPr lang="en-US" altLang="zh-CN" sz="9600" dirty="0">
                <a:latin typeface="Libian SC" charset="-122"/>
                <a:ea typeface="Libian SC" charset="-122"/>
                <a:cs typeface="Libian SC" charset="-122"/>
              </a:rPr>
              <a:t>58</a:t>
            </a:r>
            <a:r>
              <a:rPr lang="zh-TW" altLang="zh-CN" sz="9600" dirty="0">
                <a:latin typeface="Libian SC" charset="-122"/>
                <a:ea typeface="Libian SC" charset="-122"/>
                <a:cs typeface="Libian SC" charset="-122"/>
              </a:rPr>
              <a:t>頁）</a:t>
            </a:r>
            <a:endParaRPr lang="zh-CN" altLang="zh-CN" sz="9600" dirty="0">
              <a:latin typeface="Libian SC" charset="-122"/>
              <a:ea typeface="Libian SC" charset="-122"/>
              <a:cs typeface="Libian SC" charset="-122"/>
            </a:endParaRPr>
          </a:p>
          <a:p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582485" y="1466193"/>
            <a:ext cx="800219" cy="387831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zh-CN" altLang="en-US" sz="4000" dirty="0" smtClean="0">
                <a:solidFill>
                  <a:srgbClr val="0070C0"/>
                </a:solidFill>
                <a:latin typeface="Libian SC" charset="-122"/>
                <a:ea typeface="Libian SC" charset="-122"/>
                <a:cs typeface="Libian SC" charset="-122"/>
              </a:rPr>
              <a:t>功利主义伦理学</a:t>
            </a:r>
            <a:endParaRPr kumimoji="1" lang="zh-CN" altLang="en-US" sz="4000" dirty="0">
              <a:solidFill>
                <a:srgbClr val="0070C0"/>
              </a:solidFill>
              <a:latin typeface="Libian SC" charset="-122"/>
              <a:ea typeface="Libian SC" charset="-122"/>
              <a:cs typeface="Libian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25034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副标题 6"/>
          <p:cNvSpPr>
            <a:spLocks noGrp="1"/>
          </p:cNvSpPr>
          <p:nvPr>
            <p:ph type="subTitle" idx="1"/>
          </p:nvPr>
        </p:nvSpPr>
        <p:spPr>
          <a:xfrm>
            <a:off x="504496" y="1466192"/>
            <a:ext cx="8261131" cy="4209394"/>
          </a:xfrm>
        </p:spPr>
        <p:txBody>
          <a:bodyPr>
            <a:normAutofit fontScale="32500" lnSpcReduction="20000"/>
          </a:bodyPr>
          <a:lstStyle/>
          <a:p>
            <a:r>
              <a:rPr lang="en-US" altLang="zh-CN" sz="5900" b="1" dirty="0" smtClean="0">
                <a:latin typeface="Libian SC" charset="-122"/>
                <a:ea typeface="Libian SC" charset="-122"/>
                <a:cs typeface="Libian SC" charset="-122"/>
              </a:rPr>
              <a:t>3</a:t>
            </a:r>
            <a:r>
              <a:rPr lang="zh-CN" altLang="en-US" sz="5900" b="1" dirty="0" smtClean="0">
                <a:latin typeface="Libian SC" charset="-122"/>
                <a:ea typeface="Libian SC" charset="-122"/>
                <a:cs typeface="Libian SC" charset="-122"/>
              </a:rPr>
              <a:t>、</a:t>
            </a:r>
            <a:r>
              <a:rPr lang="zh-TW" altLang="zh-CN" sz="5900" b="1" u="sng" dirty="0" smtClean="0">
                <a:latin typeface="Libian SC" charset="-122"/>
                <a:ea typeface="Libian SC" charset="-122"/>
                <a:cs typeface="Libian SC" charset="-122"/>
              </a:rPr>
              <a:t>功利</a:t>
            </a:r>
            <a:r>
              <a:rPr lang="zh-TW" altLang="zh-CN" sz="5900" dirty="0">
                <a:latin typeface="Libian SC" charset="-122"/>
                <a:ea typeface="Libian SC" charset="-122"/>
                <a:cs typeface="Libian SC" charset="-122"/>
              </a:rPr>
              <a:t>是指任何客體的這麼一種性質：由此，它傾向於給</a:t>
            </a:r>
            <a:r>
              <a:rPr lang="zh-TW" altLang="zh-CN" sz="5900" b="1" u="sng" dirty="0">
                <a:latin typeface="Libian SC" charset="-122"/>
                <a:ea typeface="Libian SC" charset="-122"/>
                <a:cs typeface="Libian SC" charset="-122"/>
              </a:rPr>
              <a:t>利益相關者</a:t>
            </a:r>
            <a:r>
              <a:rPr lang="zh-TW" altLang="zh-CN" sz="5900" dirty="0">
                <a:latin typeface="Libian SC" charset="-122"/>
                <a:ea typeface="Libian SC" charset="-122"/>
                <a:cs typeface="Libian SC" charset="-122"/>
              </a:rPr>
              <a:t>帶來實惠、好處、快樂、利益或幸福（所有這些在此含義相同）；如果利益相關者是一般的共同體，那就是共同體的幸福，如果是一個具體的個人，那就是</a:t>
            </a:r>
            <a:r>
              <a:rPr lang="zh-TW" altLang="zh-CN" sz="5900" b="1" u="sng" dirty="0">
                <a:latin typeface="Libian SC" charset="-122"/>
                <a:ea typeface="Libian SC" charset="-122"/>
                <a:cs typeface="Libian SC" charset="-122"/>
              </a:rPr>
              <a:t>這個人</a:t>
            </a:r>
            <a:r>
              <a:rPr lang="zh-TW" altLang="zh-CN" sz="5900" dirty="0">
                <a:latin typeface="Libian SC" charset="-122"/>
                <a:ea typeface="Libian SC" charset="-122"/>
                <a:cs typeface="Libian SC" charset="-122"/>
              </a:rPr>
              <a:t>的幸福。【感覺</a:t>
            </a:r>
            <a:r>
              <a:rPr lang="en-US" altLang="zh-CN" sz="5900" dirty="0">
                <a:latin typeface="Libian SC" charset="-122"/>
                <a:ea typeface="Libian SC" charset="-122"/>
                <a:cs typeface="Libian SC" charset="-122"/>
              </a:rPr>
              <a:t>“</a:t>
            </a:r>
            <a:r>
              <a:rPr lang="zh-TW" altLang="zh-CN" sz="5900" dirty="0">
                <a:latin typeface="Libian SC" charset="-122"/>
                <a:ea typeface="Libian SC" charset="-122"/>
                <a:cs typeface="Libian SC" charset="-122"/>
              </a:rPr>
              <a:t>這個人</a:t>
            </a:r>
            <a:r>
              <a:rPr lang="en-US" altLang="zh-CN" sz="5900" dirty="0">
                <a:latin typeface="Libian SC" charset="-122"/>
                <a:ea typeface="Libian SC" charset="-122"/>
                <a:cs typeface="Libian SC" charset="-122"/>
              </a:rPr>
              <a:t>”</a:t>
            </a:r>
            <a:r>
              <a:rPr lang="zh-TW" altLang="zh-CN" sz="5900" dirty="0">
                <a:latin typeface="Libian SC" charset="-122"/>
                <a:ea typeface="Libian SC" charset="-122"/>
                <a:cs typeface="Libian SC" charset="-122"/>
              </a:rPr>
              <a:t>表達容易引起誤解，更準確地應該是：利害相關的每個人】（第</a:t>
            </a:r>
            <a:r>
              <a:rPr lang="en-US" altLang="zh-CN" sz="5900" dirty="0">
                <a:latin typeface="Libian SC" charset="-122"/>
                <a:ea typeface="Libian SC" charset="-122"/>
                <a:cs typeface="Libian SC" charset="-122"/>
              </a:rPr>
              <a:t>58</a:t>
            </a:r>
            <a:r>
              <a:rPr lang="zh-TW" altLang="zh-CN" sz="5900" dirty="0">
                <a:latin typeface="Libian SC" charset="-122"/>
                <a:ea typeface="Libian SC" charset="-122"/>
                <a:cs typeface="Libian SC" charset="-122"/>
              </a:rPr>
              <a:t>頁）</a:t>
            </a:r>
            <a:endParaRPr lang="zh-CN" altLang="zh-CN" sz="5900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en-US" altLang="zh-CN" sz="5900" dirty="0">
                <a:latin typeface="Libian SC" charset="-122"/>
                <a:ea typeface="Libian SC" charset="-122"/>
                <a:cs typeface="Libian SC" charset="-122"/>
              </a:rPr>
              <a:t> </a:t>
            </a:r>
            <a:endParaRPr lang="zh-CN" altLang="zh-CN" sz="5900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en-US" altLang="zh-CN" sz="7400" dirty="0" smtClean="0">
                <a:latin typeface="Libian SC" charset="-122"/>
                <a:ea typeface="Libian SC" charset="-122"/>
                <a:cs typeface="Libian SC" charset="-122"/>
              </a:rPr>
              <a:t>5</a:t>
            </a:r>
            <a:r>
              <a:rPr lang="zh-CN" altLang="en-US" sz="7400" dirty="0" smtClean="0">
                <a:latin typeface="Libian SC" charset="-122"/>
                <a:ea typeface="Libian SC" charset="-122"/>
                <a:cs typeface="Libian SC" charset="-122"/>
              </a:rPr>
              <a:t>、</a:t>
            </a:r>
            <a:r>
              <a:rPr lang="zh-TW" altLang="zh-CN" sz="7400" dirty="0" smtClean="0">
                <a:latin typeface="Libian SC" charset="-122"/>
                <a:ea typeface="Libian SC" charset="-122"/>
                <a:cs typeface="Libian SC" charset="-122"/>
              </a:rPr>
              <a:t>不</a:t>
            </a:r>
            <a:r>
              <a:rPr lang="zh-TW" altLang="zh-CN" sz="7400" dirty="0">
                <a:latin typeface="Libian SC" charset="-122"/>
                <a:ea typeface="Libian SC" charset="-122"/>
                <a:cs typeface="Libian SC" charset="-122"/>
              </a:rPr>
              <a:t>理解什麼是個人利益，談論共同體的利益便毫無意義。當一個事物傾向於增大一個人的快樂總和時，或同義地傾向於減小其痛苦總和時，它就被說成促進了這個人的利益，或為了這個人的利益。</a:t>
            </a:r>
            <a:endParaRPr lang="zh-CN" altLang="zh-CN" sz="7400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en-US" altLang="zh-CN" sz="5900" dirty="0">
                <a:latin typeface="Libian SC" charset="-122"/>
                <a:ea typeface="Libian SC" charset="-122"/>
                <a:cs typeface="Libian SC" charset="-122"/>
              </a:rPr>
              <a:t> </a:t>
            </a:r>
            <a:endParaRPr lang="zh-CN" altLang="zh-CN" sz="5900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en-US" altLang="zh-CN" sz="7400" dirty="0" smtClean="0">
                <a:latin typeface="Libian SC" charset="-122"/>
                <a:ea typeface="Libian SC" charset="-122"/>
                <a:cs typeface="Libian SC" charset="-122"/>
              </a:rPr>
              <a:t>6</a:t>
            </a:r>
            <a:r>
              <a:rPr lang="zh-CN" altLang="en-US" sz="7400" dirty="0" smtClean="0">
                <a:latin typeface="Libian SC" charset="-122"/>
                <a:ea typeface="Libian SC" charset="-122"/>
                <a:cs typeface="Libian SC" charset="-122"/>
              </a:rPr>
              <a:t>、</a:t>
            </a:r>
            <a:r>
              <a:rPr lang="zh-TW" altLang="zh-CN" sz="7400" dirty="0" smtClean="0">
                <a:latin typeface="Libian SC" charset="-122"/>
                <a:ea typeface="Libian SC" charset="-122"/>
                <a:cs typeface="Libian SC" charset="-122"/>
              </a:rPr>
              <a:t>（</a:t>
            </a:r>
            <a:r>
              <a:rPr lang="zh-TW" altLang="zh-CN" sz="7400" dirty="0">
                <a:latin typeface="Libian SC" charset="-122"/>
                <a:ea typeface="Libian SC" charset="-122"/>
                <a:cs typeface="Libian SC" charset="-122"/>
              </a:rPr>
              <a:t>就整個共同體而言）當一項行動增大共同體幸福的傾向大於它減少這一幸福的傾向時，它就可以說是符合功利原理，或簡言之，符合功利。</a:t>
            </a:r>
            <a:endParaRPr lang="zh-CN" altLang="zh-CN" sz="7400" dirty="0">
              <a:latin typeface="Libian SC" charset="-122"/>
              <a:ea typeface="Libian SC" charset="-122"/>
              <a:cs typeface="Libian SC" charset="-122"/>
            </a:endParaRPr>
          </a:p>
          <a:p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582485" y="1466193"/>
            <a:ext cx="800219" cy="387831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zh-CN" altLang="en-US" sz="4000" dirty="0" smtClean="0">
                <a:solidFill>
                  <a:srgbClr val="0070C0"/>
                </a:solidFill>
                <a:latin typeface="Libian SC" charset="-122"/>
                <a:ea typeface="Libian SC" charset="-122"/>
                <a:cs typeface="Libian SC" charset="-122"/>
              </a:rPr>
              <a:t>功利主义伦理学</a:t>
            </a:r>
            <a:endParaRPr kumimoji="1" lang="zh-CN" altLang="en-US" sz="4000" dirty="0">
              <a:solidFill>
                <a:srgbClr val="0070C0"/>
              </a:solidFill>
              <a:latin typeface="Libian SC" charset="-122"/>
              <a:ea typeface="Libian SC" charset="-122"/>
              <a:cs typeface="Libian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16417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副标题 6"/>
          <p:cNvSpPr>
            <a:spLocks noGrp="1"/>
          </p:cNvSpPr>
          <p:nvPr>
            <p:ph type="subTitle" idx="1"/>
          </p:nvPr>
        </p:nvSpPr>
        <p:spPr>
          <a:xfrm>
            <a:off x="557047" y="1594143"/>
            <a:ext cx="8082455" cy="4344202"/>
          </a:xfrm>
        </p:spPr>
        <p:txBody>
          <a:bodyPr>
            <a:normAutofit fontScale="32500" lnSpcReduction="20000"/>
          </a:bodyPr>
          <a:lstStyle/>
          <a:p>
            <a:r>
              <a:rPr lang="en-US" altLang="zh-CN" sz="8600" dirty="0">
                <a:latin typeface="Libian SC" charset="-122"/>
                <a:ea typeface="Libian SC" charset="-122"/>
                <a:cs typeface="Libian SC" charset="-122"/>
              </a:rPr>
              <a:t>II</a:t>
            </a:r>
            <a:r>
              <a:rPr lang="zh-TW" altLang="zh-CN" sz="8600" dirty="0">
                <a:latin typeface="Libian SC" charset="-122"/>
                <a:ea typeface="Libian SC" charset="-122"/>
                <a:cs typeface="Libian SC" charset="-122"/>
              </a:rPr>
              <a:t>．</a:t>
            </a:r>
            <a:r>
              <a:rPr lang="zh-CN" altLang="zh-CN" sz="8600" b="1" dirty="0">
                <a:solidFill>
                  <a:schemeClr val="bg1"/>
                </a:solidFill>
                <a:latin typeface="Libian SC" charset="-122"/>
                <a:ea typeface="Libian SC" charset="-122"/>
                <a:cs typeface="Libian SC" charset="-122"/>
                <a:hlinkClick r:id="rId2"/>
              </a:rPr>
              <a:t>约翰</a:t>
            </a:r>
            <a:r>
              <a:rPr lang="en-US" altLang="zh-CN" sz="8600" b="1" dirty="0">
                <a:solidFill>
                  <a:schemeClr val="bg1"/>
                </a:solidFill>
                <a:latin typeface="Libian SC" charset="-122"/>
                <a:ea typeface="Libian SC" charset="-122"/>
                <a:cs typeface="Libian SC" charset="-122"/>
                <a:hlinkClick r:id="rId2"/>
              </a:rPr>
              <a:t>·</a:t>
            </a:r>
            <a:r>
              <a:rPr lang="zh-CN" altLang="zh-CN" sz="8600" b="1" dirty="0">
                <a:solidFill>
                  <a:schemeClr val="bg1"/>
                </a:solidFill>
                <a:latin typeface="Libian SC" charset="-122"/>
                <a:ea typeface="Libian SC" charset="-122"/>
                <a:cs typeface="Libian SC" charset="-122"/>
                <a:hlinkClick r:id="rId2"/>
              </a:rPr>
              <a:t>斯图亚特</a:t>
            </a:r>
            <a:r>
              <a:rPr lang="en-US" altLang="zh-CN" sz="8600" b="1" dirty="0">
                <a:solidFill>
                  <a:schemeClr val="bg1"/>
                </a:solidFill>
                <a:latin typeface="Libian SC" charset="-122"/>
                <a:ea typeface="Libian SC" charset="-122"/>
                <a:cs typeface="Libian SC" charset="-122"/>
                <a:hlinkClick r:id="rId2"/>
              </a:rPr>
              <a:t>·</a:t>
            </a:r>
            <a:r>
              <a:rPr lang="zh-CN" altLang="zh-CN" sz="8600" b="1" dirty="0">
                <a:solidFill>
                  <a:schemeClr val="bg1"/>
                </a:solidFill>
                <a:latin typeface="Libian SC" charset="-122"/>
                <a:ea typeface="Libian SC" charset="-122"/>
                <a:cs typeface="Libian SC" charset="-122"/>
                <a:hlinkClick r:id="rId2"/>
              </a:rPr>
              <a:t>密尔</a:t>
            </a:r>
            <a:r>
              <a:rPr lang="zh-CN" altLang="zh-CN" sz="8600" dirty="0">
                <a:latin typeface="Libian SC" charset="-122"/>
                <a:ea typeface="Libian SC" charset="-122"/>
                <a:cs typeface="Libian SC" charset="-122"/>
              </a:rPr>
              <a:t>（</a:t>
            </a:r>
            <a:r>
              <a:rPr lang="en-US" altLang="zh-CN" sz="8600" dirty="0">
                <a:latin typeface="Libian SC" charset="-122"/>
                <a:ea typeface="Libian SC" charset="-122"/>
                <a:cs typeface="Libian SC" charset="-122"/>
              </a:rPr>
              <a:t>John Stuart Mill</a:t>
            </a:r>
            <a:r>
              <a:rPr lang="zh-TW" altLang="zh-CN" sz="8600" dirty="0">
                <a:latin typeface="Libian SC" charset="-122"/>
                <a:ea typeface="Libian SC" charset="-122"/>
                <a:cs typeface="Libian SC" charset="-122"/>
              </a:rPr>
              <a:t>， </a:t>
            </a:r>
            <a:r>
              <a:rPr lang="en-US" altLang="zh-CN" sz="8600" dirty="0">
                <a:latin typeface="Libian SC" charset="-122"/>
                <a:ea typeface="Libian SC" charset="-122"/>
                <a:cs typeface="Libian SC" charset="-122"/>
              </a:rPr>
              <a:t>1806</a:t>
            </a:r>
            <a:r>
              <a:rPr lang="zh-CN" altLang="zh-CN" sz="8600" dirty="0">
                <a:latin typeface="Libian SC" charset="-122"/>
                <a:ea typeface="Libian SC" charset="-122"/>
                <a:cs typeface="Libian SC" charset="-122"/>
              </a:rPr>
              <a:t>－</a:t>
            </a:r>
            <a:r>
              <a:rPr lang="en-US" altLang="zh-CN" sz="8600" dirty="0">
                <a:latin typeface="Libian SC" charset="-122"/>
                <a:ea typeface="Libian SC" charset="-122"/>
                <a:cs typeface="Libian SC" charset="-122"/>
              </a:rPr>
              <a:t>1873</a:t>
            </a:r>
            <a:r>
              <a:rPr lang="zh-CN" altLang="zh-CN" sz="8600" dirty="0">
                <a:latin typeface="Libian SC" charset="-122"/>
                <a:ea typeface="Libian SC" charset="-122"/>
                <a:cs typeface="Libian SC" charset="-122"/>
              </a:rPr>
              <a:t>）是詹姆斯</a:t>
            </a:r>
            <a:r>
              <a:rPr lang="en-US" altLang="zh-CN" sz="8600" dirty="0">
                <a:latin typeface="Libian SC" charset="-122"/>
                <a:ea typeface="Libian SC" charset="-122"/>
                <a:cs typeface="Libian SC" charset="-122"/>
              </a:rPr>
              <a:t>.</a:t>
            </a:r>
            <a:r>
              <a:rPr lang="zh-TW" altLang="zh-CN" sz="8600" dirty="0">
                <a:latin typeface="Libian SC" charset="-122"/>
                <a:ea typeface="Libian SC" charset="-122"/>
                <a:cs typeface="Libian SC" charset="-122"/>
              </a:rPr>
              <a:t>密爾（或翻譯為</a:t>
            </a:r>
            <a:r>
              <a:rPr lang="en-US" altLang="zh-CN" sz="8600" dirty="0">
                <a:latin typeface="Libian SC" charset="-122"/>
                <a:ea typeface="Libian SC" charset="-122"/>
                <a:cs typeface="Libian SC" charset="-122"/>
              </a:rPr>
              <a:t>“</a:t>
            </a:r>
            <a:r>
              <a:rPr lang="zh-TW" altLang="zh-CN" sz="8600" dirty="0">
                <a:latin typeface="Libian SC" charset="-122"/>
                <a:ea typeface="Libian SC" charset="-122"/>
                <a:cs typeface="Libian SC" charset="-122"/>
              </a:rPr>
              <a:t>穆勒</a:t>
            </a:r>
            <a:r>
              <a:rPr lang="en-US" altLang="zh-CN" sz="8600" dirty="0">
                <a:latin typeface="Libian SC" charset="-122"/>
                <a:ea typeface="Libian SC" charset="-122"/>
                <a:cs typeface="Libian SC" charset="-122"/>
              </a:rPr>
              <a:t>”</a:t>
            </a:r>
            <a:r>
              <a:rPr lang="zh-TW" altLang="zh-CN" sz="8600" dirty="0">
                <a:latin typeface="Libian SC" charset="-122"/>
                <a:ea typeface="Libian SC" charset="-122"/>
                <a:cs typeface="Libian SC" charset="-122"/>
              </a:rPr>
              <a:t>）的兒子</a:t>
            </a:r>
            <a:r>
              <a:rPr lang="zh-TW" altLang="zh-CN" sz="8600" dirty="0" smtClean="0">
                <a:latin typeface="Libian SC" charset="-122"/>
                <a:ea typeface="Libian SC" charset="-122"/>
                <a:cs typeface="Libian SC" charset="-122"/>
              </a:rPr>
              <a:t>。</a:t>
            </a:r>
            <a:endParaRPr lang="zh-CN" altLang="en-US" sz="8600" dirty="0" smtClean="0">
              <a:latin typeface="Libian SC" charset="-122"/>
              <a:ea typeface="Libian SC" charset="-122"/>
              <a:cs typeface="Libian SC" charset="-122"/>
            </a:endParaRPr>
          </a:p>
          <a:p>
            <a:endParaRPr lang="zh-CN" altLang="zh-CN" sz="8600" dirty="0">
              <a:latin typeface="Libian SC" charset="-122"/>
              <a:ea typeface="Libian SC" charset="-122"/>
              <a:cs typeface="Libian SC" charset="-122"/>
            </a:endParaRPr>
          </a:p>
          <a:p>
            <a:pPr algn="just"/>
            <a:r>
              <a:rPr lang="zh-CN" altLang="en-US" sz="8600" dirty="0" smtClean="0">
                <a:latin typeface="Libian SC" charset="-122"/>
                <a:ea typeface="Libian SC" charset="-122"/>
                <a:cs typeface="Libian SC" charset="-122"/>
              </a:rPr>
              <a:t>        </a:t>
            </a:r>
            <a:r>
              <a:rPr lang="zh-TW" altLang="zh-CN" sz="8600" dirty="0" smtClean="0">
                <a:latin typeface="Libian SC" charset="-122"/>
                <a:ea typeface="Libian SC" charset="-122"/>
                <a:cs typeface="Libian SC" charset="-122"/>
              </a:rPr>
              <a:t>著</a:t>
            </a:r>
            <a:r>
              <a:rPr lang="zh-TW" altLang="zh-CN" sz="8600" dirty="0">
                <a:latin typeface="Libian SC" charset="-122"/>
                <a:ea typeface="Libian SC" charset="-122"/>
                <a:cs typeface="Libian SC" charset="-122"/>
              </a:rPr>
              <a:t>有《功利主義》</a:t>
            </a:r>
            <a:r>
              <a:rPr lang="zh-CN" altLang="zh-CN" sz="8600" dirty="0">
                <a:latin typeface="Libian SC" charset="-122"/>
                <a:ea typeface="Libian SC" charset="-122"/>
                <a:cs typeface="Libian SC" charset="-122"/>
              </a:rPr>
              <a:t>（</a:t>
            </a:r>
            <a:r>
              <a:rPr lang="en-US" altLang="zh-CN" sz="8600" dirty="0">
                <a:latin typeface="Libian SC" charset="-122"/>
                <a:ea typeface="Libian SC" charset="-122"/>
                <a:cs typeface="Libian SC" charset="-122"/>
              </a:rPr>
              <a:t>Utilitarianism,1861</a:t>
            </a:r>
            <a:r>
              <a:rPr lang="zh-CN" altLang="zh-CN" sz="8600" dirty="0">
                <a:latin typeface="Libian SC" charset="-122"/>
                <a:ea typeface="Libian SC" charset="-122"/>
                <a:cs typeface="Libian SC" charset="-122"/>
              </a:rPr>
              <a:t>）《逻辑体系》</a:t>
            </a:r>
            <a:r>
              <a:rPr lang="en-US" altLang="zh-CN" sz="8600" dirty="0">
                <a:latin typeface="Libian SC" charset="-122"/>
                <a:ea typeface="Libian SC" charset="-122"/>
                <a:cs typeface="Libian SC" charset="-122"/>
              </a:rPr>
              <a:t> (A System of </a:t>
            </a:r>
            <a:r>
              <a:rPr lang="en-US" altLang="zh-CN" sz="8600" dirty="0" err="1">
                <a:latin typeface="Libian SC" charset="-122"/>
                <a:ea typeface="Libian SC" charset="-122"/>
                <a:cs typeface="Libian SC" charset="-122"/>
              </a:rPr>
              <a:t>Logic,Ratiocinative</a:t>
            </a:r>
            <a:r>
              <a:rPr lang="en-US" altLang="zh-CN" sz="8600" dirty="0">
                <a:latin typeface="Libian SC" charset="-122"/>
                <a:ea typeface="Libian SC" charset="-122"/>
                <a:cs typeface="Libian SC" charset="-122"/>
              </a:rPr>
              <a:t> and Inductive,1843)</a:t>
            </a:r>
            <a:r>
              <a:rPr lang="zh-CN" altLang="zh-CN" sz="8600" dirty="0">
                <a:latin typeface="Libian SC" charset="-122"/>
                <a:ea typeface="Libian SC" charset="-122"/>
                <a:cs typeface="Libian SC" charset="-122"/>
              </a:rPr>
              <a:t>、《</a:t>
            </a:r>
            <a:r>
              <a:rPr lang="zh-CN" altLang="zh-CN" sz="8600" dirty="0">
                <a:latin typeface="Libian SC" charset="-122"/>
                <a:ea typeface="Libian SC" charset="-122"/>
                <a:cs typeface="Libian SC" charset="-122"/>
                <a:hlinkClick r:id="rId3"/>
              </a:rPr>
              <a:t>政治经济学原理</a:t>
            </a:r>
            <a:r>
              <a:rPr lang="zh-CN" altLang="zh-CN" sz="8600" dirty="0">
                <a:latin typeface="Libian SC" charset="-122"/>
                <a:ea typeface="Libian SC" charset="-122"/>
                <a:cs typeface="Libian SC" charset="-122"/>
              </a:rPr>
              <a:t>》（</a:t>
            </a:r>
            <a:r>
              <a:rPr lang="en-US" altLang="zh-CN" sz="8600" dirty="0">
                <a:latin typeface="Libian SC" charset="-122"/>
                <a:ea typeface="Libian SC" charset="-122"/>
                <a:cs typeface="Libian SC" charset="-122"/>
              </a:rPr>
              <a:t>Principles of political economy with some of their applications to social philosophy,1848</a:t>
            </a:r>
            <a:r>
              <a:rPr lang="zh-CN" altLang="zh-CN" sz="8600" dirty="0">
                <a:latin typeface="Libian SC" charset="-122"/>
                <a:ea typeface="Libian SC" charset="-122"/>
                <a:cs typeface="Libian SC" charset="-122"/>
              </a:rPr>
              <a:t>）、《</a:t>
            </a:r>
            <a:r>
              <a:rPr lang="zh-CN" altLang="zh-CN" sz="8600" dirty="0">
                <a:latin typeface="Libian SC" charset="-122"/>
                <a:ea typeface="Libian SC" charset="-122"/>
                <a:cs typeface="Libian SC" charset="-122"/>
                <a:hlinkClick r:id="rId4"/>
              </a:rPr>
              <a:t>论自由</a:t>
            </a:r>
            <a:r>
              <a:rPr lang="zh-CN" altLang="zh-CN" sz="8600" dirty="0">
                <a:latin typeface="Libian SC" charset="-122"/>
                <a:ea typeface="Libian SC" charset="-122"/>
                <a:cs typeface="Libian SC" charset="-122"/>
              </a:rPr>
              <a:t>》（</a:t>
            </a:r>
            <a:r>
              <a:rPr lang="en-US" altLang="zh-CN" sz="8600" dirty="0">
                <a:latin typeface="Libian SC" charset="-122"/>
                <a:ea typeface="Libian SC" charset="-122"/>
                <a:cs typeface="Libian SC" charset="-122"/>
              </a:rPr>
              <a:t>On Liberty,1859</a:t>
            </a:r>
            <a:r>
              <a:rPr lang="zh-CN" altLang="zh-CN" sz="8600" dirty="0">
                <a:latin typeface="Libian SC" charset="-122"/>
                <a:ea typeface="Libian SC" charset="-122"/>
                <a:cs typeface="Libian SC" charset="-122"/>
              </a:rPr>
              <a:t>）、《论代议制政府》（</a:t>
            </a:r>
            <a:r>
              <a:rPr lang="en-US" altLang="zh-CN" sz="8600" dirty="0">
                <a:latin typeface="Libian SC" charset="-122"/>
                <a:ea typeface="Libian SC" charset="-122"/>
                <a:cs typeface="Libian SC" charset="-122"/>
              </a:rPr>
              <a:t>1861</a:t>
            </a:r>
            <a:r>
              <a:rPr lang="zh-CN" altLang="zh-CN" sz="8600" dirty="0">
                <a:latin typeface="Libian SC" charset="-122"/>
                <a:ea typeface="Libian SC" charset="-122"/>
                <a:cs typeface="Libian SC" charset="-122"/>
              </a:rPr>
              <a:t>）、《效益主义》、《女性的屈从地位》（</a:t>
            </a:r>
            <a:r>
              <a:rPr lang="en-US" altLang="zh-CN" sz="8600" dirty="0">
                <a:latin typeface="Libian SC" charset="-122"/>
                <a:ea typeface="Libian SC" charset="-122"/>
                <a:cs typeface="Libian SC" charset="-122"/>
              </a:rPr>
              <a:t>The Subjection of Women,1869</a:t>
            </a:r>
            <a:r>
              <a:rPr lang="zh-CN" altLang="zh-CN" sz="8600" dirty="0">
                <a:latin typeface="Libian SC" charset="-122"/>
                <a:ea typeface="Libian SC" charset="-122"/>
                <a:cs typeface="Libian SC" charset="-122"/>
              </a:rPr>
              <a:t>）与《论社会主义》（</a:t>
            </a:r>
            <a:r>
              <a:rPr lang="en-US" altLang="zh-CN" sz="8600" dirty="0">
                <a:latin typeface="Libian SC" charset="-122"/>
                <a:ea typeface="Libian SC" charset="-122"/>
                <a:cs typeface="Libian SC" charset="-122"/>
              </a:rPr>
              <a:t>Charters on Socialism,1876</a:t>
            </a:r>
            <a:r>
              <a:rPr lang="zh-CN" altLang="zh-CN" sz="8600" dirty="0">
                <a:latin typeface="Libian SC" charset="-122"/>
                <a:ea typeface="Libian SC" charset="-122"/>
                <a:cs typeface="Libian SC" charset="-122"/>
              </a:rPr>
              <a:t>）</a:t>
            </a:r>
            <a:r>
              <a:rPr lang="zh-CN" altLang="zh-CN" sz="8600" dirty="0" smtClean="0">
                <a:latin typeface="Libian SC" charset="-122"/>
                <a:ea typeface="Libian SC" charset="-122"/>
                <a:cs typeface="Libian SC" charset="-122"/>
              </a:rPr>
              <a:t>等等</a:t>
            </a:r>
            <a:r>
              <a:rPr lang="zh-CN" altLang="en-US" sz="8600" dirty="0" smtClean="0">
                <a:latin typeface="Libian SC" charset="-122"/>
                <a:ea typeface="Libian SC" charset="-122"/>
                <a:cs typeface="Libian SC" charset="-122"/>
              </a:rPr>
              <a:t>。</a:t>
            </a:r>
            <a:endParaRPr lang="zh-CN" altLang="zh-CN" sz="8600" dirty="0">
              <a:latin typeface="Libian SC" charset="-122"/>
              <a:ea typeface="Libian SC" charset="-122"/>
              <a:cs typeface="Libian SC" charset="-122"/>
            </a:endParaRPr>
          </a:p>
          <a:p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582485" y="1466193"/>
            <a:ext cx="800219" cy="387831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zh-CN" altLang="en-US" sz="4000" dirty="0" smtClean="0">
                <a:solidFill>
                  <a:srgbClr val="0070C0"/>
                </a:solidFill>
                <a:latin typeface="Libian SC" charset="-122"/>
                <a:ea typeface="Libian SC" charset="-122"/>
                <a:cs typeface="Libian SC" charset="-122"/>
              </a:rPr>
              <a:t>功利主义伦理学</a:t>
            </a:r>
            <a:endParaRPr kumimoji="1" lang="zh-CN" altLang="en-US" sz="4000" dirty="0">
              <a:solidFill>
                <a:srgbClr val="0070C0"/>
              </a:solidFill>
              <a:latin typeface="Libian SC" charset="-122"/>
              <a:ea typeface="Libian SC" charset="-122"/>
              <a:cs typeface="Libian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93953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副标题 6"/>
          <p:cNvSpPr>
            <a:spLocks noGrp="1"/>
          </p:cNvSpPr>
          <p:nvPr>
            <p:ph type="subTitle" idx="1"/>
          </p:nvPr>
        </p:nvSpPr>
        <p:spPr>
          <a:xfrm>
            <a:off x="837256" y="1240221"/>
            <a:ext cx="7560510" cy="4876799"/>
          </a:xfrm>
        </p:spPr>
        <p:txBody>
          <a:bodyPr>
            <a:normAutofit fontScale="25000" lnSpcReduction="20000"/>
          </a:bodyPr>
          <a:lstStyle/>
          <a:p>
            <a:r>
              <a:rPr lang="zh-CN" altLang="en-US" sz="9600" dirty="0" smtClean="0">
                <a:latin typeface="Libian SC" charset="-122"/>
                <a:ea typeface="Libian SC" charset="-122"/>
                <a:cs typeface="Libian SC" charset="-122"/>
              </a:rPr>
              <a:t>        </a:t>
            </a:r>
            <a:r>
              <a:rPr lang="zh-TW" altLang="zh-CN" sz="9600" dirty="0" smtClean="0">
                <a:latin typeface="Libian SC" charset="-122"/>
                <a:ea typeface="Libian SC" charset="-122"/>
                <a:cs typeface="Libian SC" charset="-122"/>
              </a:rPr>
              <a:t>他</a:t>
            </a:r>
            <a:r>
              <a:rPr lang="zh-TW" altLang="zh-CN" sz="9600" dirty="0">
                <a:latin typeface="Libian SC" charset="-122"/>
                <a:ea typeface="Libian SC" charset="-122"/>
                <a:cs typeface="Libian SC" charset="-122"/>
              </a:rPr>
              <a:t>之所以提出功用學說的原因，也是因為他認為，之前所有的倫理學說都沒有提出一條明確的行為</a:t>
            </a:r>
            <a:r>
              <a:rPr lang="zh-TW" altLang="zh-CN" sz="9600" b="1" u="sng" dirty="0">
                <a:latin typeface="Libian SC" charset="-122"/>
                <a:ea typeface="Libian SC" charset="-122"/>
                <a:cs typeface="Libian SC" charset="-122"/>
              </a:rPr>
              <a:t>對錯</a:t>
            </a:r>
            <a:r>
              <a:rPr lang="zh-TW" altLang="zh-CN" sz="9600" dirty="0">
                <a:latin typeface="Libian SC" charset="-122"/>
                <a:ea typeface="Libian SC" charset="-122"/>
                <a:cs typeface="Libian SC" charset="-122"/>
              </a:rPr>
              <a:t>的標準：</a:t>
            </a:r>
            <a:endParaRPr lang="zh-CN" altLang="zh-CN" sz="9600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zh-CN" altLang="en-US" sz="9600" dirty="0" smtClean="0">
                <a:latin typeface="Libian SC" charset="-122"/>
                <a:ea typeface="Libian SC" charset="-122"/>
                <a:cs typeface="Libian SC" charset="-122"/>
              </a:rPr>
              <a:t>        </a:t>
            </a:r>
            <a:r>
              <a:rPr lang="en-US" altLang="zh-CN" sz="9600" dirty="0" smtClean="0">
                <a:latin typeface="Libian SC" charset="-122"/>
                <a:ea typeface="Libian SC" charset="-122"/>
                <a:cs typeface="Libian SC" charset="-122"/>
              </a:rPr>
              <a:t>“</a:t>
            </a:r>
            <a:r>
              <a:rPr lang="zh-TW" altLang="zh-CN" sz="9600" u="sng" dirty="0">
                <a:latin typeface="Libian SC" charset="-122"/>
                <a:ea typeface="Libian SC" charset="-122"/>
                <a:cs typeface="Libian SC" charset="-122"/>
              </a:rPr>
              <a:t>行為對錯的標準究竟是什麼，這個問題雖然爭議不斷，卻始終沒有取得實質性的進展。</a:t>
            </a:r>
            <a:r>
              <a:rPr lang="en-US" altLang="zh-CN" sz="9600" dirty="0">
                <a:latin typeface="Libian SC" charset="-122"/>
                <a:ea typeface="Libian SC" charset="-122"/>
                <a:cs typeface="Libian SC" charset="-122"/>
              </a:rPr>
              <a:t>”</a:t>
            </a:r>
            <a:r>
              <a:rPr lang="zh-TW" altLang="zh-CN" sz="9600" dirty="0">
                <a:latin typeface="Libian SC" charset="-122"/>
                <a:ea typeface="Libian SC" charset="-122"/>
                <a:cs typeface="Libian SC" charset="-122"/>
              </a:rPr>
              <a:t>（第一頁）</a:t>
            </a:r>
            <a:r>
              <a:rPr lang="en-US" altLang="zh-CN" sz="9600" dirty="0">
                <a:latin typeface="Libian SC" charset="-122"/>
                <a:ea typeface="Libian SC" charset="-122"/>
                <a:cs typeface="Libian SC" charset="-122"/>
              </a:rPr>
              <a:t>“</a:t>
            </a:r>
            <a:r>
              <a:rPr lang="zh-TW" altLang="zh-CN" sz="9600" u="sng" dirty="0">
                <a:latin typeface="Libian SC" charset="-122"/>
                <a:ea typeface="Libian SC" charset="-122"/>
                <a:cs typeface="Libian SC" charset="-122"/>
              </a:rPr>
              <a:t>我們並不能求助於流行的自然官能理論，以為憑藉感覺或本能我們就可以知道行為的對錯，來避免行動對錯的標準這個難題</a:t>
            </a:r>
            <a:r>
              <a:rPr lang="zh-TW" altLang="zh-CN" sz="9600" u="sng" dirty="0" smtClean="0">
                <a:latin typeface="Libian SC" charset="-122"/>
                <a:ea typeface="Libian SC" charset="-122"/>
                <a:cs typeface="Libian SC" charset="-122"/>
              </a:rPr>
              <a:t>。</a:t>
            </a:r>
            <a:r>
              <a:rPr lang="en-US" altLang="zh-CN" sz="9600" dirty="0" smtClean="0">
                <a:latin typeface="Libian SC" charset="-122"/>
                <a:ea typeface="Libian SC" charset="-122"/>
                <a:cs typeface="Libian SC" charset="-122"/>
              </a:rPr>
              <a:t>”</a:t>
            </a:r>
            <a:r>
              <a:rPr lang="zh-CN" altLang="en-US" sz="9600" dirty="0" smtClean="0">
                <a:latin typeface="Libian SC" charset="-122"/>
                <a:ea typeface="Libian SC" charset="-122"/>
                <a:cs typeface="Libian SC" charset="-122"/>
              </a:rPr>
              <a:t>（第二页）</a:t>
            </a:r>
          </a:p>
          <a:p>
            <a:endParaRPr lang="zh-CN" altLang="zh-CN" sz="9600" dirty="0">
              <a:latin typeface="Libian SC" charset="-122"/>
              <a:ea typeface="Libian SC" charset="-122"/>
              <a:cs typeface="Libian SC" charset="-122"/>
            </a:endParaRPr>
          </a:p>
          <a:p>
            <a:r>
              <a:rPr lang="zh-CN" altLang="en-US" sz="9600" dirty="0" smtClean="0">
                <a:latin typeface="Libian SC" charset="-122"/>
                <a:ea typeface="Libian SC" charset="-122"/>
                <a:cs typeface="Libian SC" charset="-122"/>
              </a:rPr>
              <a:t>        </a:t>
            </a:r>
            <a:r>
              <a:rPr lang="en-US" altLang="zh-CN" sz="9600" dirty="0" smtClean="0">
                <a:latin typeface="Libian SC" charset="-122"/>
                <a:ea typeface="Libian SC" charset="-122"/>
                <a:cs typeface="Libian SC" charset="-122"/>
              </a:rPr>
              <a:t>“</a:t>
            </a:r>
            <a:r>
              <a:rPr lang="zh-TW" altLang="zh-CN" sz="9600" dirty="0">
                <a:latin typeface="Libian SC" charset="-122"/>
                <a:ea typeface="Libian SC" charset="-122"/>
                <a:cs typeface="Libian SC" charset="-122"/>
              </a:rPr>
              <a:t>康德是卓越的，其思想體系將長期成為思想史上的里程碑之一，他在上述著作中「道德形而上學奠基」的確提出了一個普遍的第一原理，作為道德義務的起源和根據：</a:t>
            </a:r>
            <a:r>
              <a:rPr lang="en-US" altLang="zh-CN" sz="9600" dirty="0">
                <a:latin typeface="Libian SC" charset="-122"/>
                <a:ea typeface="Libian SC" charset="-122"/>
                <a:cs typeface="Libian SC" charset="-122"/>
              </a:rPr>
              <a:t>“</a:t>
            </a:r>
            <a:r>
              <a:rPr lang="zh-TW" altLang="zh-CN" sz="9600" dirty="0">
                <a:latin typeface="Libian SC" charset="-122"/>
                <a:ea typeface="Libian SC" charset="-122"/>
                <a:cs typeface="Libian SC" charset="-122"/>
              </a:rPr>
              <a:t>你要如此行動，使得它所依據的行為規則可以被所有理性人接納為一條普遍法則。但是，當它開始從這個第一原理推演任何道德義務時，他的表現卻近乎荒唐可笑。</a:t>
            </a:r>
            <a:r>
              <a:rPr lang="en-US" altLang="zh-CN" sz="9600" dirty="0">
                <a:latin typeface="Libian SC" charset="-122"/>
                <a:ea typeface="Libian SC" charset="-122"/>
                <a:cs typeface="Libian SC" charset="-122"/>
              </a:rPr>
              <a:t>”</a:t>
            </a:r>
            <a:r>
              <a:rPr lang="zh-TW" altLang="zh-CN" sz="9600" dirty="0">
                <a:latin typeface="Libian SC" charset="-122"/>
                <a:ea typeface="Libian SC" charset="-122"/>
                <a:cs typeface="Libian SC" charset="-122"/>
              </a:rPr>
              <a:t>（第四頁）</a:t>
            </a:r>
            <a:endParaRPr lang="zh-CN" altLang="zh-CN" sz="9600" dirty="0">
              <a:latin typeface="Libian SC" charset="-122"/>
              <a:ea typeface="Libian SC" charset="-122"/>
              <a:cs typeface="Libian SC" charset="-122"/>
            </a:endParaRPr>
          </a:p>
          <a:p>
            <a:endParaRPr kumimoji="1" lang="zh-CN" altLang="en-US" dirty="0">
              <a:latin typeface="Libian SC" charset="-122"/>
              <a:ea typeface="Libian SC" charset="-122"/>
              <a:cs typeface="Libian SC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582485" y="1466193"/>
            <a:ext cx="800219" cy="387831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zh-CN" altLang="en-US" sz="4000" dirty="0" smtClean="0">
                <a:solidFill>
                  <a:srgbClr val="0070C0"/>
                </a:solidFill>
                <a:latin typeface="Libian SC" charset="-122"/>
                <a:ea typeface="Libian SC" charset="-122"/>
                <a:cs typeface="Libian SC" charset="-122"/>
              </a:rPr>
              <a:t>功利主义伦理学</a:t>
            </a:r>
            <a:endParaRPr kumimoji="1" lang="zh-CN" altLang="en-US" sz="4000" dirty="0">
              <a:solidFill>
                <a:srgbClr val="0070C0"/>
              </a:solidFill>
              <a:latin typeface="Libian SC" charset="-122"/>
              <a:ea typeface="Libian SC" charset="-122"/>
              <a:cs typeface="Libian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747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图文框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框架</Template>
  <TotalTime>67</TotalTime>
  <Words>1772</Words>
  <Application>Microsoft Macintosh PowerPoint</Application>
  <PresentationFormat>宽屏</PresentationFormat>
  <Paragraphs>96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Corbel</vt:lpstr>
      <vt:lpstr>Libian SC</vt:lpstr>
      <vt:lpstr>STFangsong</vt:lpstr>
      <vt:lpstr>Wingdings 2</vt:lpstr>
      <vt:lpstr>幼圆</vt:lpstr>
      <vt:lpstr>图文框</vt:lpstr>
      <vt:lpstr>功利主义伦理学  </vt:lpstr>
      <vt:lpstr>  一、对功利主义的一般误解：自私自利的代名词；  二、经典“功利主义”所理解的“功利”；    三、功利主义的一般魅力；  四 、兩種功利主義的區分：行为功利主义和规则功利主义。  </vt:lpstr>
      <vt:lpstr> 一、对功利主义的一般误解：自私自利的代名词  “楊朱取為我，拔一毛而利天下，不為也。”（孟子）  《列子·杨朱篇》记载杨朱对弟子是这样说的：“古之人，损一毫利天下，不与也；悉天下奉一身，不取也。人人不损一毫，人人不利天下，天下治矣。”意思是说，古圣贤们，损失自身一根毫毛救济天下，不干，把整个天下拿来奉养我一人，也不干。他接着解释说，身体是一个人的根本，它是属于我自己的，我就要爱护好它；财物如果不是自己的，即使拥有了，我也要抛弃它。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守护母语与公德教育 </dc:title>
  <dc:creator>fudandeng@163.com</dc:creator>
  <cp:lastModifiedBy>User</cp:lastModifiedBy>
  <cp:revision>8</cp:revision>
  <dcterms:created xsi:type="dcterms:W3CDTF">2017-05-02T13:21:36Z</dcterms:created>
  <dcterms:modified xsi:type="dcterms:W3CDTF">2017-05-03T02:04:35Z</dcterms:modified>
</cp:coreProperties>
</file>