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2" r:id="rId5"/>
    <p:sldId id="263" r:id="rId6"/>
    <p:sldId id="266" r:id="rId7"/>
    <p:sldId id="261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B4E9-B73A-4DF8-8A73-4542158C9A08}" type="datetimeFigureOut">
              <a:rPr lang="zh-CN" altLang="en-US" smtClean="0"/>
              <a:t>2013/3/3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FD62-BF98-41D3-95BB-D92B2B8AB5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930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B4E9-B73A-4DF8-8A73-4542158C9A08}" type="datetimeFigureOut">
              <a:rPr lang="zh-CN" altLang="en-US" smtClean="0"/>
              <a:t>2013/3/3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FD62-BF98-41D3-95BB-D92B2B8AB5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52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B4E9-B73A-4DF8-8A73-4542158C9A08}" type="datetimeFigureOut">
              <a:rPr lang="zh-CN" altLang="en-US" smtClean="0"/>
              <a:t>2013/3/3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FD62-BF98-41D3-95BB-D92B2B8AB5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657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B4E9-B73A-4DF8-8A73-4542158C9A08}" type="datetimeFigureOut">
              <a:rPr lang="zh-CN" altLang="en-US" smtClean="0"/>
              <a:t>2013/3/3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FD62-BF98-41D3-95BB-D92B2B8AB5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57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B4E9-B73A-4DF8-8A73-4542158C9A08}" type="datetimeFigureOut">
              <a:rPr lang="zh-CN" altLang="en-US" smtClean="0"/>
              <a:t>2013/3/3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FD62-BF98-41D3-95BB-D92B2B8AB5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244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B4E9-B73A-4DF8-8A73-4542158C9A08}" type="datetimeFigureOut">
              <a:rPr lang="zh-CN" altLang="en-US" smtClean="0"/>
              <a:t>2013/3/3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FD62-BF98-41D3-95BB-D92B2B8AB5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862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B4E9-B73A-4DF8-8A73-4542158C9A08}" type="datetimeFigureOut">
              <a:rPr lang="zh-CN" altLang="en-US" smtClean="0"/>
              <a:t>2013/3/3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FD62-BF98-41D3-95BB-D92B2B8AB5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96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B4E9-B73A-4DF8-8A73-4542158C9A08}" type="datetimeFigureOut">
              <a:rPr lang="zh-CN" altLang="en-US" smtClean="0"/>
              <a:t>2013/3/3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FD62-BF98-41D3-95BB-D92B2B8AB5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384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B4E9-B73A-4DF8-8A73-4542158C9A08}" type="datetimeFigureOut">
              <a:rPr lang="zh-CN" altLang="en-US" smtClean="0"/>
              <a:t>2013/3/3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FD62-BF98-41D3-95BB-D92B2B8AB5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150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B4E9-B73A-4DF8-8A73-4542158C9A08}" type="datetimeFigureOut">
              <a:rPr lang="zh-CN" altLang="en-US" smtClean="0"/>
              <a:t>2013/3/3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FD62-BF98-41D3-95BB-D92B2B8AB5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221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B4E9-B73A-4DF8-8A73-4542158C9A08}" type="datetimeFigureOut">
              <a:rPr lang="zh-CN" altLang="en-US" smtClean="0"/>
              <a:t>2013/3/3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FD62-BF98-41D3-95BB-D92B2B8AB5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999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EB4E9-B73A-4DF8-8A73-4542158C9A08}" type="datetimeFigureOut">
              <a:rPr lang="zh-CN" altLang="en-US" smtClean="0"/>
              <a:t>2013/3/3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7FD62-BF98-41D3-95BB-D92B2B8AB5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810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70684" y="369213"/>
            <a:ext cx="45897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Hypertension</a:t>
            </a:r>
            <a:r>
              <a:rPr lang="en-US" altLang="zh-CN" b="1" dirty="0" smtClean="0"/>
              <a:t> </a:t>
            </a:r>
            <a:endParaRPr lang="zh-CN" altLang="en-US" b="1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54208"/>
            <a:ext cx="8823046" cy="51037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2757" y="3212976"/>
            <a:ext cx="37992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+mn-ea"/>
              </a:rPr>
              <a:t>杨晓冬 </a:t>
            </a:r>
            <a:endParaRPr lang="en-US" altLang="zh-CN" sz="2400" b="1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+mn-ea"/>
              </a:rPr>
              <a:t>10301010022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+mn-ea"/>
              </a:rPr>
              <a:t>2010 </a:t>
            </a:r>
            <a:r>
              <a:rPr lang="zh-CN" altLang="en-US" sz="2400" b="1" dirty="0" smtClean="0">
                <a:latin typeface="+mn-ea"/>
              </a:rPr>
              <a:t>级临床医学（八年制）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79712" y="1292543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 smtClean="0">
                <a:latin typeface="Times New Roman" pitchFamily="18" charset="0"/>
                <a:cs typeface="Times New Roman" pitchFamily="18" charset="0"/>
              </a:rPr>
              <a:t>&amp;   Exercise</a:t>
            </a:r>
            <a:endParaRPr lang="zh-CN" alt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420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232137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Exercise</a:t>
            </a:r>
            <a:endParaRPr lang="zh-CN" alt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098" y="154642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Mechanism</a:t>
            </a:r>
          </a:p>
        </p:txBody>
      </p:sp>
      <p:sp>
        <p:nvSpPr>
          <p:cNvPr id="5" name="左大括号 4"/>
          <p:cNvSpPr/>
          <p:nvPr/>
        </p:nvSpPr>
        <p:spPr>
          <a:xfrm>
            <a:off x="2989863" y="1268165"/>
            <a:ext cx="936104" cy="144016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3995936" y="975778"/>
            <a:ext cx="5148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Sympathetic 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ervous 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ystem</a:t>
            </a:r>
            <a:endParaRPr lang="zh-CN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31873" y="2297902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ndothelial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Function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79512" y="3080406"/>
            <a:ext cx="8532881" cy="3703065"/>
            <a:chOff x="179512" y="3080406"/>
            <a:chExt cx="8532881" cy="3703065"/>
          </a:xfrm>
        </p:grpSpPr>
        <p:sp>
          <p:nvSpPr>
            <p:cNvPr id="6" name="TextBox 5"/>
            <p:cNvSpPr txBox="1"/>
            <p:nvPr/>
          </p:nvSpPr>
          <p:spPr>
            <a:xfrm>
              <a:off x="179512" y="4509119"/>
              <a:ext cx="37084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altLang="zh-CN" sz="3600" dirty="0" smtClean="0">
                  <a:latin typeface="Times New Roman" pitchFamily="18" charset="0"/>
                  <a:cs typeface="Times New Roman" pitchFamily="18" charset="0"/>
                </a:rPr>
                <a:t>Possible Danger</a:t>
              </a:r>
              <a:endParaRPr lang="zh-CN" altLang="en-US" sz="36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3790131" y="3080406"/>
              <a:ext cx="4922262" cy="3703065"/>
              <a:chOff x="3887924" y="3154935"/>
              <a:chExt cx="4922262" cy="3703065"/>
            </a:xfrm>
          </p:grpSpPr>
          <p:sp>
            <p:nvSpPr>
              <p:cNvPr id="10" name="圆角矩形 9"/>
              <p:cNvSpPr/>
              <p:nvPr/>
            </p:nvSpPr>
            <p:spPr>
              <a:xfrm>
                <a:off x="5021987" y="5459062"/>
                <a:ext cx="2700292" cy="1398938"/>
              </a:xfrm>
              <a:prstGeom prst="round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Coronary Artery </a:t>
                </a:r>
                <a:r>
                  <a:rPr lang="en-US" altLang="zh-CN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altLang="zh-CN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isease</a:t>
                </a:r>
                <a:endParaRPr lang="zh-CN" alt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9" name="组合 8"/>
              <p:cNvGrpSpPr/>
              <p:nvPr/>
            </p:nvGrpSpPr>
            <p:grpSpPr>
              <a:xfrm>
                <a:off x="3887924" y="3154935"/>
                <a:ext cx="4922262" cy="2539151"/>
                <a:chOff x="3887924" y="3154935"/>
                <a:chExt cx="4922262" cy="2539151"/>
              </a:xfrm>
            </p:grpSpPr>
            <p:sp>
              <p:nvSpPr>
                <p:cNvPr id="7" name="椭圆 6"/>
                <p:cNvSpPr/>
                <p:nvPr/>
              </p:nvSpPr>
              <p:spPr>
                <a:xfrm>
                  <a:off x="3887924" y="3371514"/>
                  <a:ext cx="1512176" cy="1512176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32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HTN</a:t>
                  </a:r>
                  <a:endParaRPr lang="zh-CN" alt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2" name="直接箭头连接符 11"/>
                <p:cNvCxnSpPr/>
                <p:nvPr/>
              </p:nvCxnSpPr>
              <p:spPr>
                <a:xfrm>
                  <a:off x="4847771" y="4572000"/>
                  <a:ext cx="804349" cy="1106077"/>
                </a:xfrm>
                <a:prstGeom prst="straightConnector1">
                  <a:avLst/>
                </a:prstGeom>
                <a:ln w="76200">
                  <a:solidFill>
                    <a:schemeClr val="tx1">
                      <a:lumMod val="95000"/>
                      <a:lumOff val="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接箭头连接符 22"/>
                <p:cNvCxnSpPr/>
                <p:nvPr/>
              </p:nvCxnSpPr>
              <p:spPr>
                <a:xfrm flipV="1">
                  <a:off x="7031020" y="4758167"/>
                  <a:ext cx="691259" cy="935919"/>
                </a:xfrm>
                <a:prstGeom prst="straightConnector1">
                  <a:avLst/>
                </a:prstGeom>
                <a:ln w="76200">
                  <a:solidFill>
                    <a:schemeClr val="tx1"/>
                  </a:solidFill>
                  <a:prstDash val="sysDot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TextBox 26"/>
                <p:cNvSpPr txBox="1"/>
                <p:nvPr/>
              </p:nvSpPr>
              <p:spPr>
                <a:xfrm>
                  <a:off x="5400100" y="3371514"/>
                  <a:ext cx="1742602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66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?</a:t>
                  </a:r>
                  <a:endParaRPr lang="zh-CN" altLang="en-US" sz="6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pic>
              <p:nvPicPr>
                <p:cNvPr id="8" name="图片 7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256898" y="3154935"/>
                  <a:ext cx="1553288" cy="1541153"/>
                </a:xfrm>
                <a:prstGeom prst="rect">
                  <a:avLst/>
                </a:prstGeom>
              </p:spPr>
            </p:pic>
          </p:grpSp>
        </p:grp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780" y="3416676"/>
            <a:ext cx="4209678" cy="28312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298420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9711E-6 L 1.38889E-6 -0.4665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95" y="2219476"/>
            <a:ext cx="4464579" cy="4638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9512" y="557437"/>
            <a:ext cx="34563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Sports</a:t>
            </a:r>
            <a:r>
              <a:rPr lang="en-US" altLang="zh-CN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altLang="zh-C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Different</a:t>
            </a:r>
          </a:p>
          <a:p>
            <a:r>
              <a:rPr lang="en-US" altLang="zh-CN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Effect</a:t>
            </a:r>
            <a:r>
              <a:rPr lang="en-US" altLang="zh-CN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altLang="zh-CN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402201" y="1160917"/>
            <a:ext cx="47160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     Endurance </a:t>
            </a: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training</a:t>
            </a:r>
            <a:endParaRPr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p"/>
            </a:pPr>
            <a:endParaRPr lang="en-US" altLang="zh-CN" sz="2800" dirty="0" smtClean="0"/>
          </a:p>
          <a:p>
            <a:pPr marL="285750" indent="-285750">
              <a:buFont typeface="Wingdings" pitchFamily="2" charset="2"/>
              <a:buChar char="p"/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     Resistance Training</a:t>
            </a:r>
          </a:p>
          <a:p>
            <a:pPr marL="285750" indent="-285750">
              <a:buFont typeface="Wingdings" pitchFamily="2" charset="2"/>
              <a:buChar char="p"/>
            </a:pPr>
            <a:endParaRPr lang="en-US" altLang="zh-CN" sz="28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p"/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ower Training</a:t>
            </a:r>
          </a:p>
          <a:p>
            <a:pPr marL="285750" indent="-285750">
              <a:buFont typeface="Wingdings" pitchFamily="2" charset="2"/>
              <a:buChar char="p"/>
            </a:pPr>
            <a:endParaRPr lang="en-US" altLang="zh-CN" sz="28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p"/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sometric Exercise</a:t>
            </a:r>
          </a:p>
          <a:p>
            <a:pPr marL="285750" indent="-285750">
              <a:buFont typeface="Wingdings" pitchFamily="2" charset="2"/>
              <a:buChar char="p"/>
            </a:pPr>
            <a:endParaRPr lang="en-US" altLang="zh-CN" sz="28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p"/>
            </a:pPr>
            <a:r>
              <a:rPr lang="en-US" altLang="zh-CN" sz="2800" dirty="0" smtClean="0"/>
              <a:t>     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Conventional Exercise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          (Qigong Or </a:t>
            </a:r>
            <a:r>
              <a:rPr lang="en-US" altLang="zh-CN" sz="2800" b="1" dirty="0" err="1" smtClean="0">
                <a:latin typeface="Times New Roman" pitchFamily="18" charset="0"/>
                <a:cs typeface="Times New Roman" pitchFamily="18" charset="0"/>
              </a:rPr>
              <a:t>T’ai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 Chi)</a:t>
            </a:r>
            <a:endParaRPr lang="en-US" altLang="zh-CN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665" y="963428"/>
            <a:ext cx="782388" cy="72165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858647"/>
            <a:ext cx="782388" cy="72165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827834"/>
            <a:ext cx="789579" cy="74218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794200"/>
            <a:ext cx="806218" cy="7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003" y="4725144"/>
            <a:ext cx="781050" cy="72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98420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015" y="1459752"/>
            <a:ext cx="5127985" cy="5369653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63917" y="-115516"/>
            <a:ext cx="7360206" cy="2360098"/>
            <a:chOff x="263917" y="-115516"/>
            <a:chExt cx="7360206" cy="2360098"/>
          </a:xfrm>
        </p:grpSpPr>
        <p:sp>
          <p:nvSpPr>
            <p:cNvPr id="3" name="TextBox 2"/>
            <p:cNvSpPr txBox="1"/>
            <p:nvPr/>
          </p:nvSpPr>
          <p:spPr>
            <a:xfrm rot="194445">
              <a:off x="263917" y="-115516"/>
              <a:ext cx="597666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4000" dirty="0" smtClean="0">
                  <a:latin typeface="Times New Roman" pitchFamily="18" charset="0"/>
                  <a:cs typeface="Times New Roman" pitchFamily="18" charset="0"/>
                </a:rPr>
                <a:t>Is Exercise </a:t>
              </a:r>
              <a:endParaRPr lang="en-US" altLang="zh-C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4000" dirty="0" smtClean="0">
                  <a:latin typeface="Times New Roman" pitchFamily="18" charset="0"/>
                  <a:cs typeface="Times New Roman" pitchFamily="18" charset="0"/>
                </a:rPr>
                <a:t>To Manage Hypertension</a:t>
              </a:r>
              <a:endParaRPr lang="zh-CN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 rot="21256308">
              <a:off x="2786062" y="-7297"/>
              <a:ext cx="30963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6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Enough</a:t>
              </a:r>
              <a:endParaRPr lang="zh-CN" altLang="en-US" sz="6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35891" y="674922"/>
              <a:ext cx="208823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9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zh-CN" alt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92447" y="2348880"/>
            <a:ext cx="50781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altLang="zh-CN" sz="2400" kern="100" dirty="0" smtClean="0">
                <a:latin typeface="Times New Roman"/>
              </a:rPr>
              <a:t>Moderate Salt Restriction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altLang="zh-CN" sz="2400" kern="100" dirty="0">
              <a:latin typeface="Times New Roman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altLang="zh-CN" sz="2400" kern="100" dirty="0" smtClean="0">
                <a:latin typeface="Times New Roman"/>
              </a:rPr>
              <a:t>Increasing </a:t>
            </a:r>
            <a:r>
              <a:rPr lang="en-US" altLang="zh-CN" sz="2400" kern="100" dirty="0">
                <a:latin typeface="Times New Roman"/>
              </a:rPr>
              <a:t>in </a:t>
            </a:r>
            <a:r>
              <a:rPr lang="en-US" altLang="zh-CN" sz="2400" kern="100" dirty="0" smtClean="0">
                <a:latin typeface="Times New Roman"/>
              </a:rPr>
              <a:t>Fruit </a:t>
            </a:r>
            <a:r>
              <a:rPr lang="en-US" altLang="zh-CN" sz="2400" kern="100" dirty="0">
                <a:latin typeface="Times New Roman"/>
              </a:rPr>
              <a:t>and </a:t>
            </a:r>
            <a:r>
              <a:rPr lang="en-US" altLang="zh-CN" sz="2400" kern="100" dirty="0" smtClean="0">
                <a:latin typeface="Times New Roman"/>
              </a:rPr>
              <a:t>Vegetable </a:t>
            </a:r>
          </a:p>
          <a:p>
            <a:r>
              <a:rPr lang="en-US" altLang="zh-CN" sz="2400" kern="100" dirty="0">
                <a:latin typeface="Times New Roman"/>
              </a:rPr>
              <a:t> </a:t>
            </a:r>
            <a:r>
              <a:rPr lang="en-US" altLang="zh-CN" sz="2400" kern="100" dirty="0" smtClean="0">
                <a:latin typeface="Times New Roman"/>
              </a:rPr>
              <a:t>   Intake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altLang="zh-CN" sz="2400" kern="100" dirty="0">
              <a:latin typeface="Times New Roman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altLang="zh-CN" sz="2400" kern="100" dirty="0">
                <a:latin typeface="Times New Roman"/>
              </a:rPr>
              <a:t>L</a:t>
            </a:r>
            <a:r>
              <a:rPr lang="en-US" altLang="zh-CN" sz="2400" kern="100" dirty="0" smtClean="0">
                <a:latin typeface="Times New Roman"/>
              </a:rPr>
              <a:t>imitation </a:t>
            </a:r>
            <a:r>
              <a:rPr lang="en-US" altLang="zh-CN" sz="2400" kern="100" dirty="0">
                <a:latin typeface="Times New Roman"/>
              </a:rPr>
              <a:t>of </a:t>
            </a:r>
            <a:r>
              <a:rPr lang="en-US" altLang="zh-CN" sz="2400" kern="100" dirty="0" smtClean="0">
                <a:latin typeface="Times New Roman"/>
              </a:rPr>
              <a:t>Alcohol Consumption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altLang="zh-CN" sz="2400" kern="100" dirty="0">
              <a:latin typeface="Times New Roman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altLang="zh-CN" sz="2400" kern="100" dirty="0" smtClean="0">
                <a:latin typeface="Times New Roman"/>
              </a:rPr>
              <a:t>Smoking Cessation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altLang="zh-CN" sz="2400" kern="100" dirty="0">
              <a:latin typeface="Times New Roman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altLang="zh-CN" sz="2400" kern="100" dirty="0" smtClean="0">
                <a:latin typeface="Times New Roman"/>
              </a:rPr>
              <a:t>Control </a:t>
            </a:r>
            <a:r>
              <a:rPr lang="en-US" altLang="zh-CN" sz="2400" kern="100" dirty="0">
                <a:latin typeface="Times New Roman"/>
              </a:rPr>
              <a:t>of </a:t>
            </a:r>
            <a:r>
              <a:rPr lang="en-US" altLang="zh-CN" sz="2400" kern="100" dirty="0" smtClean="0">
                <a:latin typeface="Times New Roman"/>
              </a:rPr>
              <a:t>Body Weight</a:t>
            </a:r>
            <a:endParaRPr lang="en-US" altLang="zh-CN" sz="2400" kern="100" dirty="0">
              <a:latin typeface="Times New Roman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298420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738" y="3500420"/>
            <a:ext cx="5993261" cy="33232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14560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Choice of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Drugs</a:t>
            </a:r>
            <a:endParaRPr lang="zh-CN" alt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6016" y="693326"/>
            <a:ext cx="4788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Patients </a:t>
            </a:r>
            <a:r>
              <a:rPr lang="en-US" altLang="zh-CN" sz="3600" dirty="0">
                <a:latin typeface="Times New Roman" pitchFamily="18" charset="0"/>
                <a:cs typeface="Times New Roman" pitchFamily="18" charset="0"/>
              </a:rPr>
              <a:t>Who Exercise</a:t>
            </a:r>
            <a:endParaRPr lang="zh-CN" alt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098304" y="319054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endParaRPr lang="zh-CN" altLang="en-US" sz="7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4168" y="1607594"/>
            <a:ext cx="75361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Diuretics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-blockers (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BBs)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alcium-channel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lockers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Angiotensin-converting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nzyme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nhibitors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ngiotensin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Receptor </a:t>
            </a:r>
          </a:p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Blockers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-43408" y="2806880"/>
            <a:ext cx="4759424" cy="260734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41659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69" y="1196751"/>
            <a:ext cx="6118415" cy="56961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188640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2411759" y="642753"/>
            <a:ext cx="484594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66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Summary </a:t>
            </a:r>
            <a:endParaRPr lang="zh-CN" altLang="en-US" sz="66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73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60648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Key Words and Useful Terms</a:t>
            </a:r>
            <a:endParaRPr lang="zh-CN" alt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3569" y="2919128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zh-CN" alt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84" y="3645024"/>
            <a:ext cx="91440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zh-CN" sz="1600" dirty="0" err="1">
                <a:latin typeface="Times New Roman" pitchFamily="18" charset="0"/>
                <a:cs typeface="Times New Roman" pitchFamily="18" charset="0"/>
              </a:rPr>
              <a:t>Fagard</a:t>
            </a:r>
            <a:r>
              <a:rPr lang="en-US" altLang="zh-CN" sz="1600" dirty="0">
                <a:latin typeface="Times New Roman" pitchFamily="18" charset="0"/>
                <a:cs typeface="Times New Roman" pitchFamily="18" charset="0"/>
              </a:rPr>
              <a:t> R H. Exercise Therapy in Hypertensive Cardiovascular Disease[J]. PROGRESS IN CARDIOVASCULAR DISEASES, 2011,53(6):404-411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altLang="zh-CN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zh-CN" sz="1600" dirty="0" err="1">
                <a:latin typeface="Times New Roman" pitchFamily="18" charset="0"/>
                <a:cs typeface="Times New Roman" pitchFamily="18" charset="0"/>
              </a:rPr>
              <a:t>Manfredini</a:t>
            </a:r>
            <a:r>
              <a:rPr lang="en-US" altLang="zh-CN" sz="1600" dirty="0">
                <a:latin typeface="Times New Roman" pitchFamily="18" charset="0"/>
                <a:cs typeface="Times New Roman" pitchFamily="18" charset="0"/>
              </a:rPr>
              <a:t> F, </a:t>
            </a:r>
            <a:r>
              <a:rPr lang="en-US" altLang="zh-CN" sz="1600" dirty="0" err="1">
                <a:latin typeface="Times New Roman" pitchFamily="18" charset="0"/>
                <a:cs typeface="Times New Roman" pitchFamily="18" charset="0"/>
              </a:rPr>
              <a:t>Malagoni</a:t>
            </a:r>
            <a:r>
              <a:rPr lang="en-US" altLang="zh-CN" sz="1600" dirty="0">
                <a:latin typeface="Times New Roman" pitchFamily="18" charset="0"/>
                <a:cs typeface="Times New Roman" pitchFamily="18" charset="0"/>
              </a:rPr>
              <a:t> A M, </a:t>
            </a:r>
            <a:r>
              <a:rPr lang="en-US" altLang="zh-CN" sz="1600" dirty="0" err="1">
                <a:latin typeface="Times New Roman" pitchFamily="18" charset="0"/>
                <a:cs typeface="Times New Roman" pitchFamily="18" charset="0"/>
              </a:rPr>
              <a:t>Mandini</a:t>
            </a:r>
            <a:r>
              <a:rPr lang="en-US" altLang="zh-CN" sz="1600" dirty="0">
                <a:latin typeface="Times New Roman" pitchFamily="18" charset="0"/>
                <a:cs typeface="Times New Roman" pitchFamily="18" charset="0"/>
              </a:rPr>
              <a:t> S, et al. Sport Therapy for Hypertension: Why, How, and How Much?[J]. ANGIOLOGY, 2009,60(2):207-216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altLang="zh-CN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zh-CN" sz="1600" dirty="0">
                <a:latin typeface="Times New Roman" pitchFamily="18" charset="0"/>
                <a:cs typeface="Times New Roman" pitchFamily="18" charset="0"/>
              </a:rPr>
              <a:t>Lee M S, Lee E N, Kim J I, et al. Tai chi for lowering resting blood pressure in the elderly: a systematic review[J]. JOURNAL OF EVALUATION IN CLINICAL PRACTICE, 2010,16(4):818-824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altLang="zh-CN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zh-CN" sz="1600" dirty="0" err="1" smtClean="0">
                <a:latin typeface="Times New Roman" pitchFamily="18" charset="0"/>
                <a:cs typeface="Times New Roman" pitchFamily="18" charset="0"/>
              </a:rPr>
              <a:t>Leddy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dirty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altLang="zh-CN" sz="16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CN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1600" dirty="0" err="1">
                <a:latin typeface="Times New Roman" pitchFamily="18" charset="0"/>
                <a:cs typeface="Times New Roman" pitchFamily="18" charset="0"/>
              </a:rPr>
              <a:t>Izzo</a:t>
            </a:r>
            <a:r>
              <a:rPr lang="en-US" altLang="zh-CN" sz="1600" dirty="0">
                <a:latin typeface="Times New Roman" pitchFamily="18" charset="0"/>
                <a:cs typeface="Times New Roman" pitchFamily="18" charset="0"/>
              </a:rPr>
              <a:t> J. Hypertension in Athletes[J]. JOURNAL OF CLINICAL HYPERTENSION, 2009,11(4):226-233.</a:t>
            </a:r>
            <a:endParaRPr lang="zh-CN" altLang="zh-CN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altLang="zh-CN" dirty="0" smtClean="0"/>
          </a:p>
          <a:p>
            <a:endParaRPr lang="en-US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064" y="906979"/>
            <a:ext cx="8152117" cy="168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Hypertension,     Blood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Pressure,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Exercise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Cardiovascular Disease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Antihypertensive Therapy,      Normotensive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420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67" y="3140968"/>
            <a:ext cx="6012160" cy="3717031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547664" y="1752102"/>
            <a:ext cx="612068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 ! </a:t>
            </a:r>
            <a:endParaRPr lang="zh-CN" altLang="en-US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22147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245</Words>
  <Application>Microsoft Office PowerPoint</Application>
  <PresentationFormat>全屏显示(4:3)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36</cp:revision>
  <dcterms:created xsi:type="dcterms:W3CDTF">2013-02-25T11:40:09Z</dcterms:created>
  <dcterms:modified xsi:type="dcterms:W3CDTF">2013-03-03T02:08:15Z</dcterms:modified>
</cp:coreProperties>
</file>