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81" r:id="rId4"/>
    <p:sldId id="276" r:id="rId5"/>
    <p:sldId id="292" r:id="rId6"/>
    <p:sldId id="258" r:id="rId7"/>
    <p:sldId id="257" r:id="rId8"/>
    <p:sldId id="259" r:id="rId9"/>
    <p:sldId id="260" r:id="rId10"/>
    <p:sldId id="282" r:id="rId11"/>
    <p:sldId id="262" r:id="rId12"/>
    <p:sldId id="287" r:id="rId13"/>
    <p:sldId id="289" r:id="rId14"/>
    <p:sldId id="291" r:id="rId15"/>
    <p:sldId id="286" r:id="rId16"/>
    <p:sldId id="288" r:id="rId17"/>
    <p:sldId id="290" r:id="rId18"/>
    <p:sldId id="264" r:id="rId19"/>
    <p:sldId id="279" r:id="rId20"/>
    <p:sldId id="267" r:id="rId21"/>
    <p:sldId id="280" r:id="rId22"/>
    <p:sldId id="269" r:id="rId23"/>
    <p:sldId id="270" r:id="rId24"/>
    <p:sldId id="284" r:id="rId25"/>
    <p:sldId id="285" r:id="rId26"/>
    <p:sldId id="277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737" autoAdjust="0"/>
  </p:normalViewPr>
  <p:slideViewPr>
    <p:cSldViewPr snapToGrid="0" snapToObjects="1"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F8574-9B36-FE4E-9954-6987C038846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8A33C-F7C3-CF4A-BABC-ADCEE10F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07618"/>
            <a:ext cx="7772400" cy="4843981"/>
          </a:xfrm>
        </p:spPr>
        <p:txBody>
          <a:bodyPr/>
          <a:lstStyle/>
          <a:p>
            <a:r>
              <a:rPr lang="en-US" dirty="0" smtClean="0"/>
              <a:t>Passing Lines: Immigration and Sexuality</a:t>
            </a:r>
            <a:br>
              <a:rPr lang="en-US" dirty="0" smtClean="0"/>
            </a:br>
            <a:r>
              <a:rPr lang="en-US" dirty="0" smtClean="0"/>
              <a:t>Professor Brad Epps</a:t>
            </a:r>
            <a:br>
              <a:rPr lang="en-US" dirty="0" smtClean="0"/>
            </a:br>
            <a:r>
              <a:rPr lang="en-US" dirty="0" smtClean="0"/>
              <a:t>Harvard University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zh-CN" altLang="en-US" sz="3200" b="1" kern="0" dirty="0"/>
              <a:t>媒介与社会性别精品课程专题演讲</a:t>
            </a:r>
            <a:endParaRPr lang="en-US" altLang="zh-CN" sz="3200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Parezco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?  Do I look illegal?</a:t>
            </a:r>
            <a:endParaRPr lang="en-US" dirty="0"/>
          </a:p>
        </p:txBody>
      </p:sp>
      <p:pic>
        <p:nvPicPr>
          <p:cNvPr id="4" name="Content Placeholder 3" descr="reu-ley-arizona-campana-inmigraci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40" r="-1140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permit allowing a foreign national to live </a:t>
            </a:r>
            <a:r>
              <a:rPr lang="en-US" dirty="0" smtClean="0"/>
              <a:t>and work </a:t>
            </a:r>
            <a:r>
              <a:rPr lang="en-US" dirty="0"/>
              <a:t>permanently in the</a:t>
            </a:r>
            <a:r>
              <a:rPr lang="en-US" dirty="0" smtClean="0"/>
              <a:t> 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cover for </a:t>
            </a:r>
            <a:r>
              <a:rPr lang="en-US" dirty="0" err="1" smtClean="0"/>
              <a:t>Nella</a:t>
            </a:r>
            <a:r>
              <a:rPr lang="en-US" dirty="0" smtClean="0"/>
              <a:t> Larson’s novel, </a:t>
            </a:r>
            <a:r>
              <a:rPr lang="en-US" i="1" dirty="0" smtClean="0"/>
              <a:t>Passing</a:t>
            </a:r>
            <a:endParaRPr lang="en-US" i="1" dirty="0"/>
          </a:p>
        </p:txBody>
      </p:sp>
      <p:pic>
        <p:nvPicPr>
          <p:cNvPr id="4" name="Content Placeholder 3" descr="Lars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510" r="-86510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Newspaper clipping of Dr. Albert C. Johnston, who passed for white</a:t>
            </a:r>
            <a:endParaRPr lang="en-US" dirty="0"/>
          </a:p>
        </p:txBody>
      </p:sp>
      <p:pic>
        <p:nvPicPr>
          <p:cNvPr id="4" name="Content Placeholder 3" descr="Passin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7846" r="-27846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Lost Boundaries</a:t>
            </a:r>
            <a:r>
              <a:rPr lang="en-US" dirty="0" smtClean="0"/>
              <a:t>, 1949 film starring Mel </a:t>
            </a:r>
            <a:r>
              <a:rPr lang="en-US" dirty="0" err="1" smtClean="0"/>
              <a:t>Ferrer</a:t>
            </a:r>
            <a:endParaRPr lang="en-US" dirty="0"/>
          </a:p>
        </p:txBody>
      </p:sp>
      <p:pic>
        <p:nvPicPr>
          <p:cNvPr id="11" name="Content Placeholder 10" descr="post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6817" r="-116817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Race Passing: a study by Kathleen Pfeiffer of the ambiguities of racial identity in American culture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pfeiffer_228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3385" r="-73385"/>
          <a:stretch>
            <a:fillRect/>
          </a:stretch>
        </p:blipFill>
        <p:spPr>
          <a:xfrm>
            <a:off x="457200" y="1738257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63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Poster for </a:t>
            </a:r>
            <a:r>
              <a:rPr lang="en-US" sz="2800" i="1" dirty="0" err="1" smtClean="0"/>
              <a:t>Europa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Euro</a:t>
            </a:r>
            <a:r>
              <a:rPr lang="en-US" sz="2800" dirty="0" err="1" smtClean="0"/>
              <a:t>pa</a:t>
            </a:r>
            <a:r>
              <a:rPr lang="en-US" sz="2800" dirty="0" smtClean="0"/>
              <a:t> (1990 German film directed by </a:t>
            </a:r>
            <a:r>
              <a:rPr lang="en-US" sz="2800" dirty="0" err="1" smtClean="0"/>
              <a:t>Agnieska</a:t>
            </a:r>
            <a:r>
              <a:rPr lang="en-US" sz="2800" dirty="0" smtClean="0"/>
              <a:t> Holland about a young Jew who passes as Aryan </a:t>
            </a:r>
            <a:r>
              <a:rPr lang="en-US" sz="2800" smtClean="0"/>
              <a:t>in Nazi Germany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" name="Content Placeholder 3" descr="Europa, Europ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9603" r="-79603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Deborah becomes Jake:</a:t>
            </a:r>
            <a:br>
              <a:rPr lang="en-US" sz="2400" dirty="0" smtClean="0"/>
            </a:br>
            <a:r>
              <a:rPr lang="en-US" sz="2400" dirty="0" smtClean="0"/>
              <a:t>Snapshot from photo essay that chronicles a female-to-male transition and interprets transgender identities through narratives of racial passing</a:t>
            </a:r>
            <a:endParaRPr lang="en-US" sz="2400" dirty="0"/>
          </a:p>
        </p:txBody>
      </p:sp>
      <p:pic>
        <p:nvPicPr>
          <p:cNvPr id="4" name="Content Placeholder 3" descr="40001_l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783" r="-10783"/>
          <a:stretch>
            <a:fillRect/>
          </a:stretch>
        </p:blipFill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1) The act of making a “profile,” that is to say, of making an </a:t>
            </a:r>
            <a:r>
              <a:rPr lang="en-US" dirty="0"/>
              <a:t>outline of something, </a:t>
            </a:r>
            <a:r>
              <a:rPr lang="en-US" dirty="0" smtClean="0"/>
              <a:t>especially a </a:t>
            </a:r>
            <a:r>
              <a:rPr lang="en-US" dirty="0"/>
              <a:t>person's face, as seen from one </a:t>
            </a:r>
            <a:r>
              <a:rPr lang="en-US" dirty="0" smtClean="0"/>
              <a:t>side</a:t>
            </a:r>
          </a:p>
          <a:p>
            <a:pPr algn="just"/>
            <a:r>
              <a:rPr lang="en-US" dirty="0" smtClean="0"/>
              <a:t>2) In police and legal terms, a form of stereotypical identification, often used to detain and interrogate, as in: </a:t>
            </a:r>
            <a:r>
              <a:rPr lang="en-US" i="1" dirty="0" smtClean="0"/>
              <a:t>People wearing Muslim dress are often profiled in airports in the United States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Immigrants’ Rights: We are human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609" r="-11609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Border Crossing Sign: </a:t>
            </a:r>
            <a:r>
              <a:rPr lang="en-US" dirty="0" err="1" smtClean="0"/>
              <a:t>Prohibido</a:t>
            </a:r>
            <a:r>
              <a:rPr lang="en-US" dirty="0" smtClean="0"/>
              <a:t> (Prohibited)</a:t>
            </a:r>
            <a:endParaRPr lang="en-US" dirty="0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6362" r="-46362"/>
          <a:stretch>
            <a:fillRect/>
          </a:stretch>
        </p:blipFill>
        <p:spPr/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Intersectionality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complex coexistence and “crisscrossing” of two or more signs of identity </a:t>
            </a:r>
            <a:r>
              <a:rPr lang="en-US" dirty="0" smtClean="0"/>
              <a:t>(from “intersection,” a point </a:t>
            </a:r>
            <a:r>
              <a:rPr lang="en-US" dirty="0"/>
              <a:t>or line</a:t>
            </a:r>
            <a:r>
              <a:rPr lang="en-US" dirty="0" smtClean="0"/>
              <a:t> common to surfaces </a:t>
            </a:r>
            <a:r>
              <a:rPr lang="en-US" dirty="0"/>
              <a:t>that</a:t>
            </a:r>
            <a:r>
              <a:rPr lang="en-US" dirty="0" smtClean="0"/>
              <a:t> cross each other)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Ningún</a:t>
            </a:r>
            <a:r>
              <a:rPr lang="en-US" dirty="0" smtClean="0"/>
              <a:t> ser </a:t>
            </a:r>
            <a:r>
              <a:rPr lang="en-US" dirty="0" err="1" smtClean="0"/>
              <a:t>humano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 (No human being is illegal)</a:t>
            </a:r>
            <a:endParaRPr lang="en-US" dirty="0"/>
          </a:p>
        </p:txBody>
      </p:sp>
      <p:pic>
        <p:nvPicPr>
          <p:cNvPr id="4" name="Content Placeholder 3" descr="images-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/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Queer, queerness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strange, odd, different, bent</a:t>
            </a:r>
          </a:p>
          <a:p>
            <a:r>
              <a:rPr lang="en-US" dirty="0" smtClean="0"/>
              <a:t>2) (informal, </a:t>
            </a:r>
            <a:r>
              <a:rPr lang="en-US" dirty="0"/>
              <a:t>usually </a:t>
            </a:r>
            <a:r>
              <a:rPr lang="en-US" dirty="0" smtClean="0"/>
              <a:t>offensive) homosexual</a:t>
            </a:r>
          </a:p>
          <a:p>
            <a:pPr algn="just"/>
            <a:r>
              <a:rPr lang="en-US" dirty="0" smtClean="0"/>
              <a:t>3) </a:t>
            </a:r>
            <a:r>
              <a:rPr lang="en-US" b="1" dirty="0" smtClean="0"/>
              <a:t>anyone who does not abide by, fit into, or accept the norms of heterosexuality or </a:t>
            </a:r>
            <a:r>
              <a:rPr lang="en-US" b="1" dirty="0" err="1" smtClean="0"/>
              <a:t>heteronormativity</a:t>
            </a:r>
            <a:r>
              <a:rPr lang="en-US" b="1" dirty="0" smtClean="0"/>
              <a:t> </a:t>
            </a:r>
            <a:r>
              <a:rPr lang="en-US" dirty="0" smtClean="0"/>
              <a:t>(this can include heterosexual people who have multiple sexual partners, or who refuse marriage, or who refuse to have children, or who prefer to live alone, etc.,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Miscegenation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The “intermixing” </a:t>
            </a:r>
            <a:r>
              <a:rPr lang="en-US" b="1" dirty="0"/>
              <a:t>of people </a:t>
            </a:r>
            <a:r>
              <a:rPr lang="en-US" dirty="0"/>
              <a:t>considered to be of different racial </a:t>
            </a:r>
            <a:r>
              <a:rPr lang="en-US" dirty="0" smtClean="0"/>
              <a:t>types (first used in the mid-19th century: </a:t>
            </a:r>
            <a:r>
              <a:rPr lang="en-US" dirty="0"/>
              <a:t>formed irregularly from Latin </a:t>
            </a:r>
            <a:r>
              <a:rPr lang="en-US" i="1" dirty="0" err="1"/>
              <a:t>miscere</a:t>
            </a:r>
            <a:r>
              <a:rPr lang="en-US" i="1" dirty="0"/>
              <a:t> ‘to mix’ + genus ‘race’ + -</a:t>
            </a:r>
            <a:r>
              <a:rPr lang="en-US" i="1" dirty="0" err="1" smtClean="0"/>
              <a:t>ation</a:t>
            </a:r>
            <a:r>
              <a:rPr lang="en-US" dirty="0" smtClean="0"/>
              <a:t>).  In the United States miscegenation was once considered a criminal offense.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Chinese Immigrants in Detention Centers (</a:t>
            </a:r>
            <a:r>
              <a:rPr lang="en-US" smtClean="0"/>
              <a:t>19</a:t>
            </a:r>
            <a:r>
              <a:rPr lang="en-US" baseline="30000" smtClean="0"/>
              <a:t>th</a:t>
            </a:r>
            <a:r>
              <a:rPr lang="en-US" smtClean="0"/>
              <a:t> Century)</a:t>
            </a:r>
            <a:endParaRPr lang="en-US"/>
          </a:p>
        </p:txBody>
      </p:sp>
      <p:pic>
        <p:nvPicPr>
          <p:cNvPr id="4" name="Content Placeholder 3" descr="HA Coming 1.2 Chinese Immigration.ppt.09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316" r="-18316"/>
          <a:stretch>
            <a:fillRect/>
          </a:stretch>
        </p:blipFill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“Pacific Chivalry”: 1869 Cartoon that criticizes the “un-chivalrous” or discourteous treatment of Chinese immigrants</a:t>
            </a:r>
            <a:endParaRPr lang="en-US" sz="3556" dirty="0"/>
          </a:p>
        </p:txBody>
      </p:sp>
      <p:pic>
        <p:nvPicPr>
          <p:cNvPr id="4" name="Content Placeholder 3" descr="1869_anti_chinese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160" r="-14160"/>
          <a:stretch>
            <a:fillRect/>
          </a:stretch>
        </p:blipFill>
        <p:spPr>
          <a:xfrm>
            <a:off x="457200" y="1891386"/>
            <a:ext cx="8229600" cy="4525963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March in support of Immigrants’ Rights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3755" r="-23755"/>
          <a:stretch>
            <a:fillRect/>
          </a:stretch>
        </p:blipFill>
        <p:spPr/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2195" y="274638"/>
            <a:ext cx="8134605" cy="4971542"/>
          </a:xfrm>
        </p:spPr>
        <p:txBody>
          <a:bodyPr>
            <a:normAutofit/>
          </a:bodyPr>
          <a:lstStyle/>
          <a:p>
            <a:r>
              <a:rPr lang="en-US" dirty="0" smtClean="0"/>
              <a:t>For a World without Imperialism and Restrictive Borders; for Humanity as Humanity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“Boat People” to United States</a:t>
            </a:r>
            <a:endParaRPr lang="en-US" dirty="0"/>
          </a:p>
        </p:txBody>
      </p:sp>
      <p:pic>
        <p:nvPicPr>
          <p:cNvPr id="4" name="Content Placeholder 3" descr="migracion.thumbnai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9425" r="-39425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Anti-Immigration Cartoon</a:t>
            </a:r>
            <a:endParaRPr lang="en-US" dirty="0"/>
          </a:p>
        </p:txBody>
      </p:sp>
      <p:pic>
        <p:nvPicPr>
          <p:cNvPr id="4" name="Content Placeholder 3" descr="fen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201" r="-13201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Anti-Immigration propaganda</a:t>
            </a:r>
            <a:endParaRPr lang="en-US" dirty="0"/>
          </a:p>
        </p:txBody>
      </p:sp>
      <p:pic>
        <p:nvPicPr>
          <p:cNvPr id="4" name="Content Placeholder 3" descr="banner300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763" r="-2576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a </a:t>
            </a:r>
            <a:r>
              <a:rPr lang="en-US" dirty="0"/>
              <a:t>long, narrow </a:t>
            </a:r>
            <a:r>
              <a:rPr lang="en-US" dirty="0" smtClean="0"/>
              <a:t>mark, band, boundary, or border (as in “borderline,” which also means: “barely </a:t>
            </a:r>
            <a:r>
              <a:rPr lang="en-US" dirty="0"/>
              <a:t>acceptable in quality or as belonging to a </a:t>
            </a:r>
            <a:r>
              <a:rPr lang="en-US" dirty="0" smtClean="0"/>
              <a:t>category”)</a:t>
            </a:r>
          </a:p>
          <a:p>
            <a:r>
              <a:rPr lang="en-US" dirty="0" smtClean="0"/>
              <a:t>2) </a:t>
            </a:r>
            <a:r>
              <a:rPr lang="en-US" dirty="0"/>
              <a:t>a horizontal row of written or printed </a:t>
            </a:r>
            <a:r>
              <a:rPr lang="en-US" dirty="0" smtClean="0"/>
              <a:t>words</a:t>
            </a:r>
          </a:p>
          <a:p>
            <a:r>
              <a:rPr lang="en-US" dirty="0" smtClean="0"/>
              <a:t>3) the </a:t>
            </a:r>
            <a:r>
              <a:rPr lang="en-US" dirty="0"/>
              <a:t>words of an actor's part in a play or </a:t>
            </a:r>
            <a:r>
              <a:rPr lang="en-US" dirty="0" smtClean="0"/>
              <a:t>film (usually plural: lines)</a:t>
            </a:r>
          </a:p>
          <a:p>
            <a:r>
              <a:rPr lang="en-US" dirty="0"/>
              <a:t>4</a:t>
            </a:r>
            <a:r>
              <a:rPr lang="en-US" dirty="0" smtClean="0"/>
              <a:t>) a </a:t>
            </a:r>
            <a:r>
              <a:rPr lang="en-US" dirty="0"/>
              <a:t>false or exaggerated account or </a:t>
            </a:r>
            <a:r>
              <a:rPr lang="en-US" dirty="0" smtClean="0"/>
              <a:t>story:</a:t>
            </a:r>
            <a:r>
              <a:rPr lang="en-US" i="1" dirty="0" smtClean="0"/>
              <a:t> He </a:t>
            </a:r>
            <a:r>
              <a:rPr lang="en-US" i="1" dirty="0"/>
              <a:t>feeds me a line about</a:t>
            </a:r>
            <a:r>
              <a:rPr lang="en-US" i="1" dirty="0" smtClean="0"/>
              <a:t> his past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to change </a:t>
            </a:r>
            <a:r>
              <a:rPr lang="en-US" dirty="0"/>
              <a:t>from one state or condition to </a:t>
            </a:r>
            <a:r>
              <a:rPr lang="en-US" dirty="0" smtClean="0"/>
              <a:t>another</a:t>
            </a:r>
          </a:p>
          <a:p>
            <a:r>
              <a:rPr lang="en-US" dirty="0"/>
              <a:t>2</a:t>
            </a:r>
            <a:r>
              <a:rPr lang="en-US" dirty="0" smtClean="0"/>
              <a:t>) to cross; to leave </a:t>
            </a:r>
            <a:r>
              <a:rPr lang="en-US" dirty="0"/>
              <a:t>behind or on one </a:t>
            </a:r>
            <a:r>
              <a:rPr lang="en-US" dirty="0" smtClean="0"/>
              <a:t>side (as with a border)</a:t>
            </a:r>
          </a:p>
          <a:p>
            <a:r>
              <a:rPr lang="en-US" dirty="0" smtClean="0"/>
              <a:t>3) </a:t>
            </a:r>
            <a:r>
              <a:rPr lang="en-US" dirty="0"/>
              <a:t>to go </a:t>
            </a:r>
            <a:r>
              <a:rPr lang="en-US" dirty="0" smtClean="0"/>
              <a:t>unnoticed; to </a:t>
            </a:r>
            <a:r>
              <a:rPr lang="en-US" dirty="0"/>
              <a:t>fit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4) </a:t>
            </a:r>
            <a:r>
              <a:rPr lang="en-US" b="1" dirty="0" smtClean="0"/>
              <a:t>to be </a:t>
            </a:r>
            <a:r>
              <a:rPr lang="en-US" b="1" dirty="0"/>
              <a:t>accepted </a:t>
            </a:r>
            <a:r>
              <a:rPr lang="en-US" b="1" dirty="0" smtClean="0"/>
              <a:t>as </a:t>
            </a:r>
            <a:r>
              <a:rPr lang="en-US" b="1" dirty="0"/>
              <a:t>or taken </a:t>
            </a:r>
            <a:r>
              <a:rPr lang="en-US" b="1" dirty="0" smtClean="0"/>
              <a:t>for</a:t>
            </a:r>
            <a:r>
              <a:rPr lang="en-US" i="1" dirty="0" smtClean="0"/>
              <a:t>: His Chinese is so good that he </a:t>
            </a:r>
            <a:r>
              <a:rPr lang="en-US" i="1" dirty="0"/>
              <a:t>could pass for a native of</a:t>
            </a:r>
            <a:r>
              <a:rPr lang="en-US" i="1" dirty="0" smtClean="0"/>
              <a:t> China; her color is so dark she could pass for Black.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1258"/>
            <a:ext cx="8229600" cy="5504905"/>
          </a:xfrm>
        </p:spPr>
        <p:txBody>
          <a:bodyPr/>
          <a:lstStyle/>
          <a:p>
            <a:pPr algn="just"/>
            <a:r>
              <a:rPr lang="en-US" dirty="0"/>
              <a:t>The phrase “passing lines”</a:t>
            </a:r>
            <a:r>
              <a:rPr lang="en-US" dirty="0" smtClean="0"/>
              <a:t> is </a:t>
            </a:r>
            <a:r>
              <a:rPr lang="en-US" b="1" dirty="0"/>
              <a:t>a play on words</a:t>
            </a:r>
            <a:r>
              <a:rPr lang="en-US" dirty="0"/>
              <a:t> that signals the quite serious play of people as they move—or attempt to move—across geopolitical borders as well as the </a:t>
            </a:r>
            <a:r>
              <a:rPr lang="en-US" b="1" dirty="0"/>
              <a:t>discursive and bodily acts </a:t>
            </a:r>
            <a:r>
              <a:rPr lang="en-US" dirty="0"/>
              <a:t>by which one person “relates” to another </a:t>
            </a:r>
            <a:r>
              <a:rPr lang="en-US" i="1" dirty="0"/>
              <a:t>not</a:t>
            </a:r>
            <a:r>
              <a:rPr lang="en-US" dirty="0"/>
              <a:t> as an </a:t>
            </a:r>
            <a:r>
              <a:rPr lang="en-US" i="1" dirty="0"/>
              <a:t>other</a:t>
            </a:r>
            <a:r>
              <a:rPr lang="en-US" dirty="0"/>
              <a:t> but as fundamentally the same or, perhaps more accurately, as “almost the same, but not </a:t>
            </a:r>
            <a:r>
              <a:rPr lang="en-US" dirty="0" smtClean="0"/>
              <a:t>quite.”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b="1" dirty="0"/>
              <a:t>the action or art of imitating </a:t>
            </a:r>
            <a:r>
              <a:rPr lang="en-US" dirty="0"/>
              <a:t>someone or something, typically in order to entertain or ridicule</a:t>
            </a:r>
            <a:r>
              <a:rPr lang="en-US" dirty="0" smtClean="0"/>
              <a:t> but also in order simply to resemble, to hide, camouflage, or pass</a:t>
            </a:r>
          </a:p>
          <a:p>
            <a:r>
              <a:rPr lang="en-US" dirty="0" smtClean="0"/>
              <a:t>2)</a:t>
            </a:r>
            <a:r>
              <a:rPr lang="en-US" dirty="0"/>
              <a:t> </a:t>
            </a:r>
            <a:r>
              <a:rPr lang="en-US" b="1" dirty="0"/>
              <a:t>the close external resemblance </a:t>
            </a:r>
            <a:r>
              <a:rPr lang="en-US" dirty="0"/>
              <a:t>of an animal or plant (or part of one) to another animal, plant, or inanimate </a:t>
            </a:r>
            <a:r>
              <a:rPr lang="en-US" dirty="0" smtClean="0"/>
              <a:t>object (often in order to hunt or to escape being hunted)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695</Words>
  <Application>Microsoft Office PowerPoint</Application>
  <PresentationFormat>全屏显示(4:3)</PresentationFormat>
  <Paragraphs>45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Theme</vt:lpstr>
      <vt:lpstr>Passing Lines: Immigration and Sexuality Professor Brad Epps Harvard University  媒介与社会性别精品课程专题演讲</vt:lpstr>
      <vt:lpstr>Border Crossing Sign: Prohibido (Prohibited)</vt:lpstr>
      <vt:lpstr>“Boat People” to United States</vt:lpstr>
      <vt:lpstr>Anti-Immigration Cartoon</vt:lpstr>
      <vt:lpstr>Anti-Immigration propaganda</vt:lpstr>
      <vt:lpstr>Line</vt:lpstr>
      <vt:lpstr>To pass</vt:lpstr>
      <vt:lpstr>PowerPoint 演示文稿</vt:lpstr>
      <vt:lpstr>Mimicry</vt:lpstr>
      <vt:lpstr>¿Parezco ilegal?  Do I look illegal?</vt:lpstr>
      <vt:lpstr>Green card</vt:lpstr>
      <vt:lpstr>Recent cover for Nella Larson’s novel, Passing</vt:lpstr>
      <vt:lpstr>Newspaper clipping of Dr. Albert C. Johnston, who passed for white</vt:lpstr>
      <vt:lpstr>Lost Boundaries, 1949 film starring Mel Ferrer</vt:lpstr>
      <vt:lpstr> Race Passing: a study by Kathleen Pfeiffer of the ambiguities of racial identity in American culture </vt:lpstr>
      <vt:lpstr>Poster for Europa, Europa (1990 German film directed by Agnieska Holland about a young Jew who passes as Aryan in Nazi Germany)</vt:lpstr>
      <vt:lpstr>Deborah becomes Jake: Snapshot from photo essay that chronicles a female-to-male transition and interprets transgender identities through narratives of racial passing</vt:lpstr>
      <vt:lpstr>Profiling</vt:lpstr>
      <vt:lpstr>Immigrants’ Rights: We are human</vt:lpstr>
      <vt:lpstr>Intersectionality</vt:lpstr>
      <vt:lpstr>Ningún ser humano es ilegal (No human being is illegal)</vt:lpstr>
      <vt:lpstr>Queer, queerness</vt:lpstr>
      <vt:lpstr>Miscegenation </vt:lpstr>
      <vt:lpstr>Chinese Immigrants in Detention Centers (19th Century)</vt:lpstr>
      <vt:lpstr>“Pacific Chivalry”: 1869 Cartoon that criticizes the “un-chivalrous” or discourteous treatment of Chinese immigrants</vt:lpstr>
      <vt:lpstr>March in support of Immigrants’ Rights</vt:lpstr>
      <vt:lpstr>For a World without Imperialism and Restrictive Borders; for Humanity as Humanity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Lines: Immigration and Sexuality Professor Brad Epps Harvard University</dc:title>
  <dc:creator>Brad Epps</dc:creator>
  <cp:lastModifiedBy>mac</cp:lastModifiedBy>
  <cp:revision>183</cp:revision>
  <dcterms:created xsi:type="dcterms:W3CDTF">2011-06-07T08:25:41Z</dcterms:created>
  <dcterms:modified xsi:type="dcterms:W3CDTF">2016-06-14T02:52:46Z</dcterms:modified>
</cp:coreProperties>
</file>