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8"/>
  </p:notesMasterIdLst>
  <p:sldIdLst>
    <p:sldId id="256" r:id="rId2"/>
    <p:sldId id="286" r:id="rId3"/>
    <p:sldId id="272" r:id="rId4"/>
    <p:sldId id="273" r:id="rId5"/>
    <p:sldId id="275" r:id="rId6"/>
    <p:sldId id="279" r:id="rId7"/>
    <p:sldId id="288" r:id="rId8"/>
    <p:sldId id="280" r:id="rId9"/>
    <p:sldId id="289" r:id="rId10"/>
    <p:sldId id="281" r:id="rId11"/>
    <p:sldId id="282" r:id="rId12"/>
    <p:sldId id="283" r:id="rId13"/>
    <p:sldId id="284" r:id="rId14"/>
    <p:sldId id="260" r:id="rId15"/>
    <p:sldId id="257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945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BFF7F-5E78-42ED-B77A-3DE4DABA41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A032-CA7A-4A24-8C67-B852F89E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5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1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0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46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9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0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1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1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0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7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DBB87E-6C24-41C5-895A-6869280BA12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96C057C-B195-4D6E-92BD-CCBAE1C5F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29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英语口译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7801769" cy="7389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3</a:t>
            </a:r>
          </a:p>
          <a:p>
            <a:r>
              <a:rPr lang="en-US" sz="3400" dirty="0" smtClean="0"/>
              <a:t>Culture and Language</a:t>
            </a:r>
            <a:endParaRPr lang="en-US" sz="3400" dirty="0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477000" y="5715000"/>
            <a:ext cx="2286000" cy="609600"/>
          </a:xfrm>
        </p:spPr>
        <p:txBody>
          <a:bodyPr/>
          <a:lstStyle/>
          <a:p>
            <a:pPr>
              <a:defRPr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大学英语教学部  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defRPr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向丁丁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2:</a:t>
            </a:r>
            <a:br>
              <a:rPr lang="en-US" dirty="0" smtClean="0"/>
            </a:br>
            <a:r>
              <a:rPr lang="en-US" dirty="0" smtClean="0"/>
              <a:t>Tell the key info from the </a:t>
            </a:r>
            <a:r>
              <a:rPr lang="en-US" altLang="zh-CN" dirty="0" smtClean="0"/>
              <a:t>rest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2979" y="2451099"/>
            <a:ext cx="7765322" cy="3733801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u="dbl" dirty="0">
                <a:effectLst/>
                <a:sym typeface="Wingdings 2" panose="05020102010507070707" pitchFamily="18" charset="2"/>
              </a:rPr>
              <a:t> </a:t>
            </a:r>
            <a:r>
              <a:rPr lang="en-US" u="dbl" dirty="0" smtClean="0"/>
              <a:t>Listen to “Patchwork America” and tell the key info!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57600"/>
            <a:ext cx="3352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Drill</a:t>
            </a:r>
            <a:r>
              <a:rPr lang="zh-CN" altLang="en-US" dirty="0" smtClean="0"/>
              <a:t>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Grasp the key info only!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971800"/>
            <a:ext cx="7765322" cy="2819401"/>
          </a:xfrm>
        </p:spPr>
        <p:txBody>
          <a:bodyPr/>
          <a:lstStyle/>
          <a:p>
            <a:r>
              <a:rPr lang="en-US" dirty="0">
                <a:effectLst/>
              </a:rPr>
              <a:t>a. </a:t>
            </a:r>
            <a:r>
              <a:rPr lang="en-US" dirty="0">
                <a:effectLst/>
                <a:sym typeface="Wingdings 2" panose="05020102010507070707" pitchFamily="18" charset="2"/>
              </a:rPr>
              <a:t></a:t>
            </a:r>
            <a:r>
              <a:rPr lang="en-US" dirty="0">
                <a:effectLst/>
              </a:rPr>
              <a:t> Audio 2 (from course video archive)</a:t>
            </a:r>
          </a:p>
          <a:p>
            <a:r>
              <a:rPr lang="en-US" dirty="0">
                <a:effectLst/>
              </a:rPr>
              <a:t>b. </a:t>
            </a:r>
            <a:r>
              <a:rPr lang="en-US" dirty="0">
                <a:effectLst/>
                <a:sym typeface="Wingdings 2" panose="05020102010507070707" pitchFamily="18" charset="2"/>
              </a:rPr>
              <a:t></a:t>
            </a:r>
            <a:r>
              <a:rPr lang="en-US" dirty="0">
                <a:effectLst/>
              </a:rPr>
              <a:t> Round table talk: post vacation blues (from China Radio International)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Important Skill 2</a:t>
            </a:r>
            <a:r>
              <a:rPr lang="en-US" dirty="0" smtClean="0">
                <a:effectLst/>
              </a:rPr>
              <a:t>: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Interpreting idioms and proverbs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057400"/>
            <a:ext cx="7765322" cy="42672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 marL="36900" indent="0">
              <a:buNone/>
            </a:pPr>
            <a:r>
              <a:rPr lang="en-US" dirty="0" smtClean="0"/>
              <a:t>Brainstorm: “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读万卷书，行万里路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Compare the two versions:</a:t>
            </a:r>
          </a:p>
          <a:p>
            <a:r>
              <a:rPr lang="en-US" dirty="0" smtClean="0">
                <a:effectLst/>
              </a:rPr>
              <a:t>1) The </a:t>
            </a:r>
            <a:r>
              <a:rPr lang="en-US" dirty="0">
                <a:effectLst/>
              </a:rPr>
              <a:t>world is a book and those who do not travel turn only one page. </a:t>
            </a:r>
          </a:p>
          <a:p>
            <a:pPr marL="36900" indent="0">
              <a:buNone/>
            </a:pPr>
            <a:r>
              <a:rPr lang="en-US" dirty="0" smtClean="0">
                <a:effectLst/>
              </a:rPr>
              <a:t>     </a:t>
            </a:r>
            <a:r>
              <a:rPr lang="en-US" u="sng" dirty="0" smtClean="0">
                <a:effectLst/>
                <a:sym typeface="Wingdings" panose="05000000000000000000" pitchFamily="2" charset="2"/>
              </a:rPr>
              <a:t> </a:t>
            </a:r>
            <a:r>
              <a:rPr lang="en-US" u="sng" dirty="0" smtClean="0">
                <a:effectLst/>
              </a:rPr>
              <a:t>Strategy </a:t>
            </a:r>
            <a:r>
              <a:rPr lang="en-US" u="sng" dirty="0">
                <a:effectLst/>
              </a:rPr>
              <a:t>1: </a:t>
            </a:r>
            <a:endParaRPr lang="en-US" u="sng" dirty="0" smtClean="0">
              <a:effectLst/>
            </a:endParaRPr>
          </a:p>
          <a:p>
            <a:pPr marL="36900" indent="0">
              <a:buNone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        finding </a:t>
            </a:r>
            <a:r>
              <a:rPr lang="en-US" dirty="0">
                <a:effectLst/>
              </a:rPr>
              <a:t>equivalent expressions in target </a:t>
            </a:r>
            <a:r>
              <a:rPr lang="en-US" dirty="0" smtClean="0">
                <a:effectLst/>
              </a:rPr>
              <a:t>language</a:t>
            </a:r>
          </a:p>
          <a:p>
            <a:pPr marL="36900" indent="0">
              <a:buNone/>
            </a:pP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2) Reading </a:t>
            </a:r>
            <a:r>
              <a:rPr lang="en-US" dirty="0">
                <a:effectLst/>
              </a:rPr>
              <a:t>ten thousand book and travel ten thousand miles makes a man well and wise. 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   </a:t>
            </a:r>
            <a:r>
              <a:rPr lang="en-US" u="sng" dirty="0" smtClean="0">
                <a:effectLst/>
                <a:sym typeface="Wingdings" panose="05000000000000000000" pitchFamily="2" charset="2"/>
              </a:rPr>
              <a:t> </a:t>
            </a:r>
            <a:r>
              <a:rPr lang="en-US" u="sng" dirty="0" smtClean="0">
                <a:effectLst/>
              </a:rPr>
              <a:t>Strategy </a:t>
            </a:r>
            <a:r>
              <a:rPr lang="en-US" u="sng" dirty="0">
                <a:effectLst/>
              </a:rPr>
              <a:t>2: </a:t>
            </a:r>
            <a:endParaRPr lang="en-US" u="sng" dirty="0" smtClean="0">
              <a:effectLst/>
            </a:endParaRPr>
          </a:p>
          <a:p>
            <a:pPr marL="36900" indent="0">
              <a:buNone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       Paraphrasing </a:t>
            </a:r>
            <a:r>
              <a:rPr lang="en-US" dirty="0">
                <a:effectLst/>
              </a:rPr>
              <a:t>and explaining meaning and </a:t>
            </a:r>
            <a:r>
              <a:rPr lang="en-US" dirty="0" smtClean="0">
                <a:effectLst/>
              </a:rPr>
              <a:t>connotation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each </a:t>
            </a: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895600"/>
            <a:ext cx="7765322" cy="2895601"/>
          </a:xfrm>
        </p:spPr>
        <p:txBody>
          <a:bodyPr/>
          <a:lstStyle/>
          <a:p>
            <a:r>
              <a:rPr lang="en-US" dirty="0" smtClean="0"/>
              <a:t>Pair work</a:t>
            </a:r>
          </a:p>
          <a:p>
            <a:pPr marL="36900" indent="0">
              <a:buNone/>
            </a:pPr>
            <a:r>
              <a:rPr lang="en-US" dirty="0" smtClean="0"/>
              <a:t>Invent a news report and challenge each other to retell the information!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 smtClean="0">
                <a:effectLst/>
                <a:sym typeface="Wingdings 2" panose="05020102010507070707" pitchFamily="18" charset="2"/>
              </a:rPr>
              <a:t> </a:t>
            </a:r>
            <a:r>
              <a:rPr lang="en-US" dirty="0" smtClean="0"/>
              <a:t>E-C </a:t>
            </a:r>
            <a:r>
              <a:rPr lang="en-US" dirty="0"/>
              <a:t>1 (D/Video)</a:t>
            </a:r>
          </a:p>
          <a:p>
            <a:endParaRPr lang="en-US" dirty="0"/>
          </a:p>
        </p:txBody>
      </p:sp>
      <p:sp>
        <p:nvSpPr>
          <p:cNvPr id="7" name="椭圆 6"/>
          <p:cNvSpPr/>
          <p:nvPr/>
        </p:nvSpPr>
        <p:spPr>
          <a:xfrm>
            <a:off x="2057400" y="2133600"/>
            <a:ext cx="4800600" cy="434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900" lvl="0" defTabSz="457200">
              <a:spcBef>
                <a:spcPct val="20000"/>
              </a:spcBef>
              <a:spcAft>
                <a:spcPts val="600"/>
              </a:spcAft>
              <a:buClr>
                <a:srgbClr val="E3DED1"/>
              </a:buClr>
              <a:buSzPct val="70000"/>
            </a:pPr>
            <a:r>
              <a:rPr lang="en-US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sym typeface="Wingdings" panose="05000000000000000000" pitchFamily="2" charset="2"/>
              </a:rPr>
              <a:t> </a:t>
            </a:r>
            <a:r>
              <a:rPr lang="en-US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Did you notice the following expressions?</a:t>
            </a:r>
          </a:p>
          <a:p>
            <a:pPr marL="342900" lvl="0" indent="-306000" defTabSz="457200">
              <a:spcBef>
                <a:spcPct val="20000"/>
              </a:spcBef>
              <a:spcAft>
                <a:spcPts val="600"/>
              </a:spcAft>
              <a:buClr>
                <a:srgbClr val="E3DED1"/>
              </a:buClr>
              <a:buSzPct val="70000"/>
              <a:buFont typeface="Wingdings 2" charset="2"/>
              <a:buChar char=""/>
            </a:pPr>
            <a:r>
              <a:rPr lang="en-US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Thank 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you for</a:t>
            </a:r>
          </a:p>
          <a:p>
            <a:pPr marL="342900" lvl="0" indent="-306000" defTabSz="457200">
              <a:spcBef>
                <a:spcPct val="20000"/>
              </a:spcBef>
              <a:spcAft>
                <a:spcPts val="600"/>
              </a:spcAft>
              <a:buClr>
                <a:srgbClr val="E3DED1"/>
              </a:buClr>
              <a:buSzPct val="70000"/>
              <a:buFont typeface="Wingdings 2" charset="2"/>
              <a:buChar char=""/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Cradle</a:t>
            </a:r>
          </a:p>
          <a:p>
            <a:pPr marL="342900" lvl="0" indent="-306000" defTabSz="457200">
              <a:spcBef>
                <a:spcPct val="20000"/>
              </a:spcBef>
              <a:spcAft>
                <a:spcPts val="600"/>
              </a:spcAft>
              <a:buClr>
                <a:srgbClr val="E3DED1"/>
              </a:buClr>
              <a:buSzPct val="70000"/>
              <a:buFont typeface="Wingdings 2" charset="2"/>
              <a:buChar char=""/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Long been my dream</a:t>
            </a:r>
          </a:p>
          <a:p>
            <a:pPr marL="342900" lvl="0" indent="-306000" defTabSz="457200">
              <a:spcBef>
                <a:spcPct val="20000"/>
              </a:spcBef>
              <a:spcAft>
                <a:spcPts val="600"/>
              </a:spcAft>
              <a:buClr>
                <a:srgbClr val="E3DED1"/>
              </a:buClr>
              <a:buSzPct val="70000"/>
              <a:buFont typeface="Wingdings 2" charset="2"/>
              <a:buChar char=""/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Give…an opportunity to…</a:t>
            </a:r>
          </a:p>
          <a:p>
            <a:pPr marL="342900" lvl="0" indent="-306000" defTabSz="457200">
              <a:spcBef>
                <a:spcPct val="20000"/>
              </a:spcBef>
              <a:spcAft>
                <a:spcPts val="600"/>
              </a:spcAft>
              <a:buClr>
                <a:srgbClr val="E3DED1"/>
              </a:buClr>
              <a:buSzPct val="70000"/>
              <a:buFont typeface="Wingdings 2" charset="2"/>
              <a:buChar char=""/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Delighted and privileged to</a:t>
            </a:r>
          </a:p>
          <a:p>
            <a:pPr marL="342900" lvl="0" indent="-306000" defTabSz="457200">
              <a:spcBef>
                <a:spcPct val="20000"/>
              </a:spcBef>
              <a:spcAft>
                <a:spcPts val="600"/>
              </a:spcAft>
              <a:buClr>
                <a:srgbClr val="E3DED1"/>
              </a:buClr>
              <a:buSzPct val="70000"/>
              <a:buFont typeface="Wingdings 2" charset="2"/>
              <a:buChar char=""/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3DED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Grateful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876800" y="16764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5346" y="1732450"/>
            <a:ext cx="7391854" cy="45159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>
                <a:effectLst/>
                <a:sym typeface="Wingdings 2" panose="05020102010507070707" pitchFamily="18" charset="2"/>
              </a:rPr>
              <a:t> </a:t>
            </a:r>
            <a:r>
              <a:rPr lang="en-US" dirty="0" smtClean="0">
                <a:sym typeface="Wingdings 2" panose="05020102010507070707" pitchFamily="18" charset="2"/>
              </a:rPr>
              <a:t>C</a:t>
            </a:r>
            <a:r>
              <a:rPr lang="en-US" dirty="0" smtClean="0"/>
              <a:t>-E 1 (D/Video)</a:t>
            </a:r>
          </a:p>
          <a:p>
            <a:endParaRPr lang="en-US" dirty="0"/>
          </a:p>
        </p:txBody>
      </p:sp>
      <p:sp>
        <p:nvSpPr>
          <p:cNvPr id="7" name="横卷形 6"/>
          <p:cNvSpPr/>
          <p:nvPr/>
        </p:nvSpPr>
        <p:spPr>
          <a:xfrm>
            <a:off x="2057400" y="2667000"/>
            <a:ext cx="5791200" cy="3276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/>
              <a:t>对外汉语</a:t>
            </a:r>
            <a:endParaRPr lang="en-US"/>
          </a:p>
          <a:p>
            <a:r>
              <a:rPr lang="zh-CN" altLang="en-US"/>
              <a:t>学习班</a:t>
            </a:r>
            <a:endParaRPr lang="en-US" altLang="zh-CN"/>
          </a:p>
          <a:p>
            <a:r>
              <a:rPr lang="zh-CN" altLang="en-US"/>
              <a:t>使用人数最多</a:t>
            </a:r>
            <a:endParaRPr lang="en-US" altLang="zh-CN"/>
          </a:p>
          <a:p>
            <a:r>
              <a:rPr lang="zh-CN" altLang="en-US"/>
              <a:t>热潮</a:t>
            </a:r>
            <a:endParaRPr lang="en-US" altLang="zh-CN"/>
          </a:p>
          <a:p>
            <a:r>
              <a:rPr lang="zh-CN" altLang="en-US"/>
              <a:t>早该出现了</a:t>
            </a:r>
            <a:endParaRPr lang="en-US" altLang="zh-CN"/>
          </a:p>
          <a:p>
            <a:r>
              <a:rPr lang="zh-CN" altLang="en-US"/>
              <a:t>有</a:t>
            </a:r>
            <a:r>
              <a:rPr lang="en-US" altLang="zh-CN"/>
              <a:t>……</a:t>
            </a:r>
            <a:r>
              <a:rPr lang="zh-CN" altLang="en-US"/>
              <a:t>的历史</a:t>
            </a:r>
            <a:endParaRPr lang="en-US" altLang="zh-CN"/>
          </a:p>
          <a:p>
            <a:r>
              <a:rPr lang="zh-CN" altLang="en-US"/>
              <a:t>随着</a:t>
            </a:r>
            <a:r>
              <a:rPr lang="en-US" altLang="zh-CN"/>
              <a:t>……</a:t>
            </a:r>
          </a:p>
          <a:p>
            <a:r>
              <a:rPr lang="en-US" altLang="zh-CN"/>
              <a:t>……</a:t>
            </a:r>
            <a:r>
              <a:rPr lang="zh-CN" altLang="en-US"/>
              <a:t>对</a:t>
            </a:r>
            <a:r>
              <a:rPr lang="en-US" altLang="zh-CN"/>
              <a:t>……</a:t>
            </a:r>
            <a:r>
              <a:rPr lang="zh-CN" altLang="en-US"/>
              <a:t>产生的影响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971800"/>
            <a:ext cx="7765322" cy="2819401"/>
          </a:xfrm>
        </p:spPr>
        <p:txBody>
          <a:bodyPr/>
          <a:lstStyle/>
          <a:p>
            <a:r>
              <a:rPr lang="en-US" dirty="0" smtClean="0"/>
              <a:t>1. Preview vocabulary of “Education and Campus”</a:t>
            </a:r>
          </a:p>
          <a:p>
            <a:r>
              <a:rPr lang="en-US" dirty="0" smtClean="0"/>
              <a:t>2. Prepare for one-on-one interpreting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and understand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SK-US military drill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94100" indent="-457200">
              <a:buAutoNum type="alphaLcPeriod"/>
            </a:pPr>
            <a:r>
              <a:rPr lang="en-US" dirty="0" smtClean="0"/>
              <a:t>Main idea</a:t>
            </a:r>
          </a:p>
          <a:p>
            <a:pPr marL="494100" indent="-457200">
              <a:buAutoNum type="alphaLcPeriod"/>
            </a:pPr>
            <a:r>
              <a:rPr lang="en-US" dirty="0" smtClean="0"/>
              <a:t>Chunks of info</a:t>
            </a: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3657600" cy="24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6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Warming up: Listen and understand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9322" y="1752600"/>
            <a:ext cx="7765322" cy="4820751"/>
          </a:xfrm>
        </p:spPr>
        <p:txBody>
          <a:bodyPr/>
          <a:lstStyle/>
          <a:p>
            <a:pPr marL="36900" indent="0">
              <a:buNone/>
            </a:pPr>
            <a:r>
              <a:rPr lang="en-US" u="dbl" dirty="0">
                <a:effectLst/>
                <a:sym typeface="Wingdings 2" panose="05020102010507070707" pitchFamily="18" charset="2"/>
              </a:rPr>
              <a:t></a:t>
            </a:r>
            <a:r>
              <a:rPr lang="en-US" u="dbl" dirty="0">
                <a:effectLst/>
              </a:rPr>
              <a:t> “ISHIGURO’s Nobel Prize Winning Speech” (from VOA</a:t>
            </a:r>
            <a:r>
              <a:rPr lang="en-US" u="dbl" dirty="0" smtClean="0">
                <a:effectLst/>
              </a:rPr>
              <a:t>)</a:t>
            </a:r>
          </a:p>
          <a:p>
            <a:pPr marL="36900" indent="0">
              <a:buNone/>
            </a:pPr>
            <a:endParaRPr lang="en-US" dirty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</a:t>
            </a:r>
            <a:r>
              <a:rPr lang="en-US" dirty="0">
                <a:effectLst/>
              </a:rPr>
              <a:t>. What is the main idea of </a:t>
            </a:r>
            <a:r>
              <a:rPr lang="en-US" altLang="zh-CN" dirty="0" smtClean="0">
                <a:effectLst/>
              </a:rPr>
              <a:t>his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speech?</a:t>
            </a:r>
          </a:p>
          <a:p>
            <a:r>
              <a:rPr lang="en-US" dirty="0" smtClean="0">
                <a:effectLst/>
              </a:rPr>
              <a:t>b</a:t>
            </a:r>
            <a:r>
              <a:rPr lang="en-US" dirty="0">
                <a:effectLst/>
              </a:rPr>
              <a:t>. How many parts can you divide the speech into?</a:t>
            </a:r>
          </a:p>
          <a:p>
            <a:r>
              <a:rPr lang="en-US" dirty="0">
                <a:effectLst/>
              </a:rPr>
              <a:t>c. Can you recall as much info as possible in each part?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0800"/>
            <a:ext cx="2590800" cy="172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One-on-one interpreting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a. E-C, and ask the speaker:</a:t>
            </a:r>
          </a:p>
          <a:p>
            <a:pPr lvl="0"/>
            <a:r>
              <a:rPr lang="en-US" dirty="0" smtClean="0">
                <a:effectLst/>
              </a:rPr>
              <a:t>    How </a:t>
            </a:r>
            <a:r>
              <a:rPr lang="en-US" dirty="0">
                <a:effectLst/>
              </a:rPr>
              <a:t>do you rate your partner’s performance?</a:t>
            </a:r>
          </a:p>
          <a:p>
            <a:pPr lvl="0"/>
            <a:r>
              <a:rPr lang="en-US" dirty="0">
                <a:effectLst/>
              </a:rPr>
              <a:t>    Any mistakes to correct?</a:t>
            </a:r>
          </a:p>
          <a:p>
            <a:pPr lvl="0"/>
            <a:r>
              <a:rPr lang="en-US" dirty="0">
                <a:effectLst/>
              </a:rPr>
              <a:t>    Can you elaborate on the information flow of your report</a:t>
            </a:r>
            <a:r>
              <a:rPr lang="en-US" dirty="0" smtClean="0">
                <a:effectLst/>
              </a:rPr>
              <a:t>?</a:t>
            </a:r>
          </a:p>
          <a:p>
            <a:pPr lvl="0"/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b. C-E, and ask the speaker:</a:t>
            </a:r>
          </a:p>
          <a:p>
            <a:pPr lvl="0"/>
            <a:r>
              <a:rPr lang="en-US" dirty="0">
                <a:effectLst/>
              </a:rPr>
              <a:t>    How do you rate your partner’s performance?</a:t>
            </a:r>
          </a:p>
          <a:p>
            <a:pPr lvl="0"/>
            <a:r>
              <a:rPr lang="en-US" dirty="0">
                <a:effectLst/>
              </a:rPr>
              <a:t>    Any mistakes to correct?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ea typeface="宋体" charset="-122"/>
              </a:rPr>
              <a:t>Vocabulary:</a:t>
            </a:r>
            <a:br>
              <a:rPr lang="en-US" altLang="zh-CN" dirty="0" smtClean="0">
                <a:ea typeface="宋体" charset="-122"/>
              </a:rPr>
            </a:br>
            <a:r>
              <a:rPr lang="en-US" altLang="zh-CN" dirty="0" smtClean="0">
                <a:ea typeface="宋体" charset="-122"/>
              </a:rPr>
              <a:t>Vie </a:t>
            </a:r>
            <a:r>
              <a:rPr lang="en-US" altLang="zh-CN" dirty="0">
                <a:ea typeface="宋体" charset="-122"/>
              </a:rPr>
              <a:t>to answer first!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388" y="1981200"/>
            <a:ext cx="7765322" cy="4058751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Listen to single sentences that contain key words and make quick responses!</a:t>
            </a:r>
          </a:p>
          <a:p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115323"/>
              </p:ext>
            </p:extLst>
          </p:nvPr>
        </p:nvGraphicFramePr>
        <p:xfrm>
          <a:off x="1219200" y="2971799"/>
          <a:ext cx="6781800" cy="2971801"/>
        </p:xfrm>
        <a:graphic>
          <a:graphicData uri="http://schemas.openxmlformats.org/drawingml/2006/table">
            <a:tbl>
              <a:tblPr firstRow="1" firstCol="1" bandRow="1"/>
              <a:tblGrid>
                <a:gridCol w="6781800">
                  <a:extLst>
                    <a:ext uri="{9D8B030D-6E8A-4147-A177-3AD203B41FA5}">
                      <a16:colId xmlns:a16="http://schemas.microsoft.com/office/drawing/2014/main" val="4011806770"/>
                    </a:ext>
                  </a:extLst>
                </a:gridCol>
              </a:tblGrid>
              <a:tr h="495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key words: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902515"/>
                  </a:ext>
                </a:extLst>
              </a:tr>
              <a:tr h="247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strength, to shape, to take shape, humanity, spontaneous, host city, to be appreciative of, to depreciate, closely related, indivisible, exhibitions, visual art, royalty payment, subsidy, cultural industries, local operas, advisor, publicity, top-grossing movie, reality show, to enjoy a phenomenal growth, to preserve, to make one’s way into, to give rise to, to prolong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346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7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Important Skill 1: 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Focus on key info only!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286000"/>
            <a:ext cx="7765322" cy="4191000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dirty="0" smtClean="0"/>
              <a:t>Theory:</a:t>
            </a:r>
          </a:p>
          <a:p>
            <a:pPr marL="36900" indent="0">
              <a:buNone/>
            </a:pPr>
            <a:endParaRPr lang="en-US" dirty="0" smtClean="0"/>
          </a:p>
          <a:p>
            <a:r>
              <a:rPr lang="en-US" dirty="0" smtClean="0"/>
              <a:t>1. Why not “have it all”?</a:t>
            </a:r>
          </a:p>
          <a:p>
            <a:endParaRPr lang="en-US" dirty="0"/>
          </a:p>
          <a:p>
            <a:r>
              <a:rPr lang="en-US" dirty="0" smtClean="0"/>
              <a:t>2. Which words are possibly key words?</a:t>
            </a:r>
          </a:p>
          <a:p>
            <a:pPr marL="36900" indent="0">
              <a:buNone/>
            </a:pPr>
            <a:r>
              <a:rPr lang="en-US" dirty="0"/>
              <a:t> </a:t>
            </a:r>
            <a:r>
              <a:rPr lang="en-US" dirty="0" smtClean="0"/>
              <a:t>     nouns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√  </a:t>
            </a:r>
            <a:r>
              <a:rPr lang="en-US" dirty="0" smtClean="0"/>
              <a:t>prep.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dirty="0" smtClean="0"/>
              <a:t>   adj.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⊙</a:t>
            </a:r>
            <a:r>
              <a:rPr lang="en-US" dirty="0" smtClean="0"/>
              <a:t>   adv. 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⊙ </a:t>
            </a:r>
            <a:endParaRPr 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900" indent="0">
              <a:buNone/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dirty="0" err="1" smtClean="0"/>
              <a:t>nmb</a:t>
            </a:r>
            <a:r>
              <a:rPr lang="en-US" dirty="0" smtClean="0"/>
              <a:t>.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 √</a:t>
            </a:r>
            <a:r>
              <a:rPr lang="en-US" dirty="0" smtClean="0"/>
              <a:t> verb.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 √</a:t>
            </a:r>
            <a:r>
              <a:rPr lang="en-US" dirty="0" smtClean="0"/>
              <a:t> </a:t>
            </a:r>
            <a:r>
              <a:rPr lang="en-US" dirty="0" err="1" smtClean="0"/>
              <a:t>artc</a:t>
            </a:r>
            <a:r>
              <a:rPr lang="en-US" dirty="0" smtClean="0"/>
              <a:t>. 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× </a:t>
            </a:r>
            <a:r>
              <a:rPr lang="en-US" dirty="0" smtClean="0"/>
              <a:t>conj.</a:t>
            </a: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</a:rPr>
              <a:t> ×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3. How to reconstruct the entire picture?</a:t>
            </a:r>
          </a:p>
          <a:p>
            <a:pPr marL="36900" indent="0">
              <a:buNone/>
            </a:pPr>
            <a:r>
              <a:rPr lang="en-US" dirty="0"/>
              <a:t> </a:t>
            </a:r>
            <a:r>
              <a:rPr lang="en-US" dirty="0" smtClean="0"/>
              <a:t>     key info + mental association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Listen, note down key info</a:t>
            </a:r>
          </a:p>
          <a:p>
            <a:endParaRPr lang="en-US" dirty="0"/>
          </a:p>
          <a:p>
            <a:r>
              <a:rPr lang="en-US" dirty="0" smtClean="0"/>
              <a:t>Retell what you heard to your partner, compare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Example1: </a:t>
            </a:r>
            <a:br>
              <a:rPr lang="en-US" dirty="0" smtClean="0"/>
            </a:br>
            <a:r>
              <a:rPr lang="en-US" dirty="0" smtClean="0"/>
              <a:t>tell the key info from the non-key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667000"/>
            <a:ext cx="7765322" cy="3124201"/>
          </a:xfrm>
        </p:spPr>
        <p:txBody>
          <a:bodyPr/>
          <a:lstStyle/>
          <a:p>
            <a:r>
              <a:rPr lang="en-US" altLang="zh-CN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Mock news report:</a:t>
            </a:r>
          </a:p>
          <a:p>
            <a:r>
              <a:rPr lang="zh-CN" altLang="en-US" dirty="0" smtClean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巨人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国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经济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形势最近有所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好转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机械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的引进使得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农业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获得了丰收，而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银行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业的发展使得巨人们余下的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财产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有了去处。富裕起来的巨人们开始发展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科学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艺术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科学家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人数已达</a:t>
            </a:r>
            <a:r>
              <a:rPr 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名，而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艺术家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的作品在国际市场上最高能卖出</a:t>
            </a:r>
            <a:r>
              <a:rPr 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50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万</a:t>
            </a:r>
            <a:r>
              <a:rPr lang="zh-CN" altLang="en-US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玉米币</a:t>
            </a:r>
            <a:r>
              <a:rPr lang="zh-CN" altLang="en-US" dirty="0" smtClean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dirty="0" smtClean="0"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6900" indent="0">
              <a:buNone/>
            </a:pPr>
            <a:endParaRPr lang="en-US" dirty="0"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0"/>
            <a:ext cx="3324225" cy="18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P.8 Swedish art scene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67000"/>
            <a:ext cx="4572000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石板</Template>
  <TotalTime>502</TotalTime>
  <Words>617</Words>
  <Application>Microsoft Office PowerPoint</Application>
  <PresentationFormat>全屏显示(4:3)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等线</vt:lpstr>
      <vt:lpstr>方正舒体</vt:lpstr>
      <vt:lpstr>华文楷体</vt:lpstr>
      <vt:lpstr>宋体</vt:lpstr>
      <vt:lpstr>Arial</vt:lpstr>
      <vt:lpstr>Calibri</vt:lpstr>
      <vt:lpstr>Calisto MT</vt:lpstr>
      <vt:lpstr>Times New Roman</vt:lpstr>
      <vt:lpstr>Trebuchet MS</vt:lpstr>
      <vt:lpstr>Wingdings</vt:lpstr>
      <vt:lpstr>Wingdings 2</vt:lpstr>
      <vt:lpstr>石板</vt:lpstr>
      <vt:lpstr>英语口译</vt:lpstr>
      <vt:lpstr>Listen and understand</vt:lpstr>
      <vt:lpstr>Warming up: Listen and understand</vt:lpstr>
      <vt:lpstr>One-on-one interpreting</vt:lpstr>
      <vt:lpstr>Vocabulary: Vie to answer first!</vt:lpstr>
      <vt:lpstr>Important Skill 1:  Focus on key info only!</vt:lpstr>
      <vt:lpstr>Drill</vt:lpstr>
      <vt:lpstr>Example1:  tell the key info from the non-key</vt:lpstr>
      <vt:lpstr>Example 2</vt:lpstr>
      <vt:lpstr>Example 2: Tell the key info from the rest</vt:lpstr>
      <vt:lpstr>Drill： Grasp the key info only!</vt:lpstr>
      <vt:lpstr>Important Skill 2:  Interpreting idioms and proverbs</vt:lpstr>
      <vt:lpstr>Challenge each other</vt:lpstr>
      <vt:lpstr>  Practice</vt:lpstr>
      <vt:lpstr>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英语口译</dc:title>
  <dc:creator>Dolci</dc:creator>
  <cp:lastModifiedBy>Xiang Dingding</cp:lastModifiedBy>
  <cp:revision>80</cp:revision>
  <dcterms:created xsi:type="dcterms:W3CDTF">2015-03-22T12:29:28Z</dcterms:created>
  <dcterms:modified xsi:type="dcterms:W3CDTF">2019-03-11T08:53:47Z</dcterms:modified>
</cp:coreProperties>
</file>